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489" r:id="rId2"/>
    <p:sldId id="452" r:id="rId3"/>
    <p:sldId id="451" r:id="rId4"/>
    <p:sldId id="453" r:id="rId5"/>
    <p:sldId id="454" r:id="rId6"/>
    <p:sldId id="455" r:id="rId7"/>
    <p:sldId id="456" r:id="rId8"/>
    <p:sldId id="458" r:id="rId9"/>
    <p:sldId id="459" r:id="rId10"/>
    <p:sldId id="462" r:id="rId11"/>
    <p:sldId id="463" r:id="rId12"/>
    <p:sldId id="464" r:id="rId13"/>
    <p:sldId id="465" r:id="rId14"/>
    <p:sldId id="466" r:id="rId15"/>
    <p:sldId id="460" r:id="rId16"/>
    <p:sldId id="467" r:id="rId17"/>
    <p:sldId id="469" r:id="rId18"/>
    <p:sldId id="470" r:id="rId19"/>
    <p:sldId id="471" r:id="rId20"/>
    <p:sldId id="472" r:id="rId21"/>
    <p:sldId id="473" r:id="rId22"/>
    <p:sldId id="474" r:id="rId23"/>
    <p:sldId id="475" r:id="rId24"/>
    <p:sldId id="478" r:id="rId25"/>
    <p:sldId id="476" r:id="rId26"/>
    <p:sldId id="480" r:id="rId27"/>
    <p:sldId id="481" r:id="rId28"/>
    <p:sldId id="482" r:id="rId29"/>
    <p:sldId id="483" r:id="rId30"/>
    <p:sldId id="484" r:id="rId31"/>
    <p:sldId id="486" r:id="rId32"/>
    <p:sldId id="487" r:id="rId33"/>
    <p:sldId id="488" r:id="rId34"/>
  </p:sldIdLst>
  <p:sldSz cx="9144000" cy="6858000" type="screen4x3"/>
  <p:notesSz cx="6807200" cy="9939338"/>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12" autoAdjust="0"/>
    <p:restoredTop sz="94660"/>
  </p:normalViewPr>
  <p:slideViewPr>
    <p:cSldViewPr>
      <p:cViewPr varScale="1">
        <p:scale>
          <a:sx n="70" d="100"/>
          <a:sy n="70" d="100"/>
        </p:scale>
        <p:origin x="1452" y="60"/>
      </p:cViewPr>
      <p:guideLst>
        <p:guide orient="horz" pos="2160"/>
        <p:guide pos="2880"/>
      </p:guideLst>
    </p:cSldViewPr>
  </p:slideViewPr>
  <p:notesTextViewPr>
    <p:cViewPr>
      <p:scale>
        <a:sx n="1" d="1"/>
        <a:sy n="1" d="1"/>
      </p:scale>
      <p:origin x="0" y="0"/>
    </p:cViewPr>
  </p:notesTextViewPr>
  <p:sorterViewPr>
    <p:cViewPr>
      <p:scale>
        <a:sx n="200" d="100"/>
        <a:sy n="200" d="100"/>
      </p:scale>
      <p:origin x="0" y="16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CBB721F-10B6-48D8-B5E9-69EC16365786}" type="datetimeFigureOut">
              <a:rPr lang="es-PE" smtClean="0"/>
              <a:pPr/>
              <a:t>20/03/2018</a:t>
            </a:fld>
            <a:endParaRPr lang="es-PE"/>
          </a:p>
        </p:txBody>
      </p:sp>
      <p:sp>
        <p:nvSpPr>
          <p:cNvPr id="4" name="3 Marcador de pie de página"/>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7CC00A44-E4A3-4B8B-BE07-C828063876EC}" type="slidenum">
              <a:rPr lang="es-PE" smtClean="0"/>
              <a:pPr/>
              <a:t>‹Nº›</a:t>
            </a:fld>
            <a:endParaRPr lang="es-PE"/>
          </a:p>
        </p:txBody>
      </p:sp>
    </p:spTree>
    <p:extLst>
      <p:ext uri="{BB962C8B-B14F-4D97-AF65-F5344CB8AC3E}">
        <p14:creationId xmlns:p14="http://schemas.microsoft.com/office/powerpoint/2010/main" val="4207442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A58C996E-FB25-4453-8B67-C195B763E3D8}" type="datetimeFigureOut">
              <a:rPr lang="es-PE" smtClean="0"/>
              <a:pPr/>
              <a:t>20/03/2018</a:t>
            </a:fld>
            <a:endParaRPr lang="es-PE"/>
          </a:p>
        </p:txBody>
      </p:sp>
      <p:sp>
        <p:nvSpPr>
          <p:cNvPr id="4" name="3 Marcador de imagen de diapositiva"/>
          <p:cNvSpPr>
            <a:spLocks noGrp="1" noRot="1" noChangeAspect="1"/>
          </p:cNvSpPr>
          <p:nvPr>
            <p:ph type="sldImg" idx="2"/>
          </p:nvPr>
        </p:nvSpPr>
        <p:spPr>
          <a:xfrm>
            <a:off x="919163" y="744538"/>
            <a:ext cx="4968875" cy="372745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AE5847E-645F-472C-9140-05E5E3794D57}" type="slidenum">
              <a:rPr lang="es-PE" smtClean="0"/>
              <a:pPr/>
              <a:t>‹Nº›</a:t>
            </a:fld>
            <a:endParaRPr lang="es-PE"/>
          </a:p>
        </p:txBody>
      </p:sp>
    </p:spTree>
    <p:extLst>
      <p:ext uri="{BB962C8B-B14F-4D97-AF65-F5344CB8AC3E}">
        <p14:creationId xmlns:p14="http://schemas.microsoft.com/office/powerpoint/2010/main" val="470623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20/03/2018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60469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20/03/2018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33245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20/03/2018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95949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20/03/2018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401629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20/03/2018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6071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421511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20/03/2018</a:t>
            </a:fld>
            <a:endParaRPr lang="es-PE"/>
          </a:p>
        </p:txBody>
      </p:sp>
      <p:sp>
        <p:nvSpPr>
          <p:cNvPr id="8" name="7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9" name="8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31463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20/03/2018</a:t>
            </a:fld>
            <a:endParaRPr lang="es-PE"/>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1045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20/03/2018</a:t>
            </a:fld>
            <a:endParaRPr lang="es-PE"/>
          </a:p>
        </p:txBody>
      </p:sp>
      <p:sp>
        <p:nvSpPr>
          <p:cNvPr id="3" name="2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4" name="3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61152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20/03/2018</a:t>
            </a:fld>
            <a:endParaRPr lang="es-PE"/>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9249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20/03/2018</a:t>
            </a:fld>
            <a:endParaRPr lang="es-PE"/>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79113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0" descr="logo_uni"/>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6693" y="58774"/>
            <a:ext cx="635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descr="inictel-d"/>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29625" y="113543"/>
            <a:ext cx="50006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userDrawn="1"/>
        </p:nvSpPr>
        <p:spPr bwMode="auto">
          <a:xfrm>
            <a:off x="71438" y="260648"/>
            <a:ext cx="88582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s-ES" altLang="es-PE" sz="1400" b="1" dirty="0" smtClean="0">
                <a:solidFill>
                  <a:schemeClr val="tx1"/>
                </a:solidFill>
                <a:latin typeface="Times New Roman" pitchFamily="18" charset="0"/>
                <a:ea typeface="ＭＳ Ｐゴシック" pitchFamily="34" charset="-128"/>
                <a:cs typeface="Times New Roman" pitchFamily="18" charset="0"/>
              </a:rPr>
              <a:t>Instituto Nacional de Investigación y Capacitación de Telecomunicaciones</a:t>
            </a:r>
          </a:p>
        </p:txBody>
      </p:sp>
      <p:sp>
        <p:nvSpPr>
          <p:cNvPr id="10" name="Text Box 11"/>
          <p:cNvSpPr txBox="1">
            <a:spLocks noChangeArrowheads="1"/>
          </p:cNvSpPr>
          <p:nvPr userDrawn="1"/>
        </p:nvSpPr>
        <p:spPr bwMode="auto">
          <a:xfrm>
            <a:off x="36513" y="41944"/>
            <a:ext cx="8928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s-ES" altLang="es-PE" sz="1400" dirty="0" smtClean="0">
                <a:solidFill>
                  <a:srgbClr val="792D2B"/>
                </a:solidFill>
                <a:latin typeface="Arial Black" pitchFamily="34" charset="0"/>
                <a:ea typeface="ＭＳ Ｐゴシック" pitchFamily="34" charset="-128"/>
              </a:rPr>
              <a:t>UNIVERSIDAD NACIONAL DE INGENIERIA</a:t>
            </a:r>
          </a:p>
        </p:txBody>
      </p:sp>
      <p:cxnSp>
        <p:nvCxnSpPr>
          <p:cNvPr id="11" name="10 Conector recto"/>
          <p:cNvCxnSpPr/>
          <p:nvPr userDrawn="1"/>
        </p:nvCxnSpPr>
        <p:spPr>
          <a:xfrm>
            <a:off x="1382985" y="585282"/>
            <a:ext cx="6429375" cy="211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p:nvPr userDrawn="1"/>
        </p:nvCxnSpPr>
        <p:spPr>
          <a:xfrm>
            <a:off x="2339752" y="6669360"/>
            <a:ext cx="446449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12 CuadroTexto"/>
          <p:cNvSpPr txBox="1"/>
          <p:nvPr userDrawn="1"/>
        </p:nvSpPr>
        <p:spPr>
          <a:xfrm>
            <a:off x="2517879" y="6623774"/>
            <a:ext cx="4070345" cy="246221"/>
          </a:xfrm>
          <a:prstGeom prst="rect">
            <a:avLst/>
          </a:prstGeom>
          <a:noFill/>
        </p:spPr>
        <p:txBody>
          <a:bodyPr wrap="none" rtlCol="0">
            <a:spAutoFit/>
          </a:bodyPr>
          <a:lstStyle/>
          <a:p>
            <a:r>
              <a:rPr lang="es-PE" sz="1000" dirty="0" smtClean="0">
                <a:solidFill>
                  <a:srgbClr val="0070C0"/>
                </a:solidFill>
                <a:latin typeface="Times New Roman" pitchFamily="18" charset="0"/>
                <a:cs typeface="Times New Roman" pitchFamily="18" charset="0"/>
              </a:rPr>
              <a:t>DIRECCIÓN DE INVESTIGACIÓN Y DESARROLLO TECNOLÓGICO</a:t>
            </a:r>
            <a:endParaRPr lang="es-PE" sz="1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045234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1 CuadroTexto"/>
          <p:cNvSpPr txBox="1"/>
          <p:nvPr/>
        </p:nvSpPr>
        <p:spPr>
          <a:xfrm>
            <a:off x="251520" y="980728"/>
            <a:ext cx="8592196" cy="5693866"/>
          </a:xfrm>
          <a:prstGeom prst="rect">
            <a:avLst/>
          </a:prstGeom>
          <a:noFill/>
        </p:spPr>
        <p:txBody>
          <a:bodyPr wrap="square" rtlCol="0">
            <a:spAutoFit/>
          </a:bodyPr>
          <a:lstStyle/>
          <a:p>
            <a:pPr algn="ctr"/>
            <a:r>
              <a:rPr lang="es-PE" sz="3600" b="1" dirty="0">
                <a:latin typeface="Times New Roman" panose="02020603050405020304" pitchFamily="18" charset="0"/>
                <a:cs typeface="Times New Roman" panose="02020603050405020304" pitchFamily="18" charset="0"/>
              </a:rPr>
              <a:t>Introducción a la Programación en Python Orientado al Procesamiento Digital de Imágenes</a:t>
            </a:r>
            <a:endParaRPr lang="es-PE" sz="3200" b="1" dirty="0" smtClean="0">
              <a:latin typeface="Times New Roman" panose="02020603050405020304" pitchFamily="18" charset="0"/>
              <a:cs typeface="Times New Roman" panose="02020603050405020304" pitchFamily="18" charset="0"/>
            </a:endParaRPr>
          </a:p>
          <a:p>
            <a:pPr algn="ctr"/>
            <a:endParaRPr lang="es-PE" sz="3200" b="1" dirty="0">
              <a:latin typeface="Times New Roman" panose="02020603050405020304" pitchFamily="18" charset="0"/>
              <a:cs typeface="Times New Roman" panose="02020603050405020304" pitchFamily="18" charset="0"/>
            </a:endParaRPr>
          </a:p>
          <a:p>
            <a:pPr algn="ctr"/>
            <a:endParaRPr lang="es-PE" sz="3200" b="1" dirty="0" smtClean="0">
              <a:latin typeface="Times New Roman" panose="02020603050405020304" pitchFamily="18" charset="0"/>
              <a:cs typeface="Times New Roman" panose="02020603050405020304" pitchFamily="18" charset="0"/>
            </a:endParaRPr>
          </a:p>
          <a:p>
            <a:pPr algn="ctr"/>
            <a:endParaRPr lang="es-PE" sz="3200" b="1" dirty="0">
              <a:latin typeface="Times New Roman" panose="02020603050405020304" pitchFamily="18" charset="0"/>
              <a:cs typeface="Times New Roman" panose="02020603050405020304" pitchFamily="18" charset="0"/>
            </a:endParaRPr>
          </a:p>
          <a:p>
            <a:pPr algn="ctr"/>
            <a:endParaRPr lang="es-PE" sz="3200" b="1" dirty="0" smtClean="0">
              <a:latin typeface="Times New Roman" panose="02020603050405020304" pitchFamily="18" charset="0"/>
              <a:cs typeface="Times New Roman" panose="02020603050405020304" pitchFamily="18" charset="0"/>
            </a:endParaRPr>
          </a:p>
          <a:p>
            <a:pPr algn="ctr"/>
            <a:r>
              <a:rPr lang="es-PE" sz="3200" b="1" i="1" dirty="0" smtClean="0">
                <a:latin typeface="Times New Roman" panose="02020603050405020304" pitchFamily="18" charset="0"/>
                <a:cs typeface="Times New Roman" panose="02020603050405020304" pitchFamily="18" charset="0"/>
              </a:rPr>
              <a:t>COORDINACIÓN II de I+D+i</a:t>
            </a:r>
          </a:p>
          <a:p>
            <a:pPr algn="ctr"/>
            <a:endParaRPr lang="es-PE" sz="3200" b="1" i="1" dirty="0">
              <a:latin typeface="Times New Roman" panose="02020603050405020304" pitchFamily="18" charset="0"/>
              <a:cs typeface="Times New Roman" panose="02020603050405020304" pitchFamily="18" charset="0"/>
            </a:endParaRPr>
          </a:p>
          <a:p>
            <a:pPr algn="ctr"/>
            <a:r>
              <a:rPr lang="es-PE" sz="3200" b="1" i="1" dirty="0" smtClean="0">
                <a:latin typeface="Times New Roman" panose="02020603050405020304" pitchFamily="18" charset="0"/>
                <a:cs typeface="Times New Roman" panose="02020603050405020304" pitchFamily="18" charset="0"/>
              </a:rPr>
              <a:t>Inv. Ivan Fernando Ortega Ampuero</a:t>
            </a:r>
          </a:p>
          <a:p>
            <a:pPr algn="ctr"/>
            <a:r>
              <a:rPr lang="es-PE" sz="3200" b="1" i="1" dirty="0" smtClean="0">
                <a:latin typeface="Times New Roman" panose="02020603050405020304" pitchFamily="18" charset="0"/>
                <a:cs typeface="Times New Roman" panose="02020603050405020304" pitchFamily="18" charset="0"/>
              </a:rPr>
              <a:t>Marzo 2018</a:t>
            </a:r>
          </a:p>
        </p:txBody>
      </p:sp>
      <p:pic>
        <p:nvPicPr>
          <p:cNvPr id="2050"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3699" y="2937521"/>
            <a:ext cx="1287837" cy="128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16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326778"/>
            <a:ext cx="8229600" cy="4525963"/>
          </a:xfrm>
        </p:spPr>
        <p:txBody>
          <a:bodyPr/>
          <a:lstStyle/>
          <a:p>
            <a:pPr marL="0" indent="0">
              <a:buNone/>
            </a:pPr>
            <a:r>
              <a:rPr lang="es-PE" sz="2400" b="1" dirty="0" err="1" smtClean="0"/>
              <a:t>range</a:t>
            </a:r>
            <a:endParaRPr lang="es-PE" sz="2000" dirty="0" smtClean="0"/>
          </a:p>
          <a:p>
            <a:pPr marL="0" indent="0">
              <a:buNone/>
            </a:pPr>
            <a:r>
              <a:rPr lang="es-PE" sz="2000" dirty="0" smtClean="0"/>
              <a:t>La función </a:t>
            </a:r>
            <a:r>
              <a:rPr lang="es-PE" sz="2000" i="1" dirty="0" err="1" smtClean="0"/>
              <a:t>range</a:t>
            </a:r>
            <a:r>
              <a:rPr lang="es-PE" sz="2000" dirty="0" smtClean="0"/>
              <a:t> nos permite generar de manera rápida una lista de enteros, Tiene 3 parámetros, similar a </a:t>
            </a:r>
            <a:r>
              <a:rPr lang="es-PE" sz="2000" i="1" dirty="0" err="1" smtClean="0"/>
              <a:t>slicing</a:t>
            </a:r>
            <a:r>
              <a:rPr lang="es-PE" sz="2000" i="1" dirty="0" smtClean="0"/>
              <a:t>: </a:t>
            </a:r>
            <a:r>
              <a:rPr lang="es-PE" sz="2000" b="1" i="1" dirty="0" err="1" smtClean="0"/>
              <a:t>start</a:t>
            </a:r>
            <a:r>
              <a:rPr lang="es-PE" sz="2000" dirty="0" smtClean="0"/>
              <a:t>,</a:t>
            </a:r>
            <a:r>
              <a:rPr lang="es-PE" sz="2000" b="1" i="1" dirty="0" smtClean="0"/>
              <a:t> stop </a:t>
            </a:r>
            <a:r>
              <a:rPr lang="es-PE" sz="2000" dirty="0" smtClean="0"/>
              <a:t>y</a:t>
            </a:r>
            <a:r>
              <a:rPr lang="es-PE" sz="2000" b="1" i="1" dirty="0" smtClean="0"/>
              <a:t> </a:t>
            </a:r>
            <a:r>
              <a:rPr lang="es-PE" sz="2000" b="1" i="1" dirty="0" err="1" smtClean="0"/>
              <a:t>step</a:t>
            </a:r>
            <a:r>
              <a:rPr lang="es-PE" sz="2000" b="1" i="1" dirty="0" smtClean="0"/>
              <a:t>.</a:t>
            </a:r>
            <a:endParaRPr lang="es-PE" sz="2000" dirty="0"/>
          </a:p>
          <a:p>
            <a:pPr marL="0" indent="0">
              <a:buNone/>
            </a:pPr>
            <a:endParaRPr lang="es-PE" sz="2000" dirty="0" smtClean="0"/>
          </a:p>
          <a:p>
            <a:pPr marL="0" indent="0">
              <a:buNone/>
            </a:pPr>
            <a:r>
              <a:rPr lang="es-PE" sz="2000" dirty="0" smtClean="0"/>
              <a:t>Pero </a:t>
            </a:r>
            <a:r>
              <a:rPr lang="es-PE" sz="2000" dirty="0"/>
              <a:t>tener un cuenta que tiene que ser asignado a un lista, de otra manera quedara simplemente como un generador</a:t>
            </a:r>
            <a:r>
              <a:rPr lang="es-PE" sz="2000" dirty="0" smtClean="0"/>
              <a:t>.</a:t>
            </a:r>
          </a:p>
          <a:p>
            <a:pPr marL="0" indent="0">
              <a:buNone/>
            </a:pPr>
            <a:endParaRPr lang="es-PE" sz="2000" dirty="0"/>
          </a:p>
          <a:p>
            <a:pPr marL="0" indent="0">
              <a:buNone/>
            </a:pPr>
            <a:r>
              <a:rPr lang="es-PE" sz="2000" dirty="0" smtClean="0"/>
              <a:t>¿Qué es un generador? Es un tipo especial de función que genera información y no necesita guardarlo en la memoria.</a:t>
            </a:r>
            <a:endParaRPr lang="es-PE" sz="2000" dirty="0"/>
          </a:p>
        </p:txBody>
      </p:sp>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Operadores </a:t>
            </a:r>
            <a:r>
              <a:rPr lang="es-PE" sz="4000" dirty="0" err="1" smtClean="0"/>
              <a:t>Utiles</a:t>
            </a:r>
            <a:r>
              <a:rPr lang="es-PE" sz="4000" dirty="0" smtClean="0"/>
              <a:t>	</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169248" y="4668708"/>
            <a:ext cx="8499831" cy="1551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600" b="1" dirty="0">
                <a:solidFill>
                  <a:srgbClr val="000000"/>
                </a:solidFill>
                <a:latin typeface="Courier New" panose="02070309020205020404" pitchFamily="49" charset="0"/>
              </a:rPr>
              <a:t>list(range(0,11</a:t>
            </a:r>
            <a:r>
              <a:rPr lang="en-US" altLang="es-PE" sz="1600" b="1" dirty="0" smtClean="0">
                <a:solidFill>
                  <a:srgbClr val="000000"/>
                </a:solidFill>
                <a:latin typeface="Courier New" panose="02070309020205020404" pitchFamily="49" charset="0"/>
              </a:rPr>
              <a:t>))</a:t>
            </a:r>
          </a:p>
          <a:p>
            <a:pPr lvl="0" eaLnBrk="0" fontAlgn="base" hangingPunct="0">
              <a:spcBef>
                <a:spcPct val="0"/>
              </a:spcBef>
              <a:spcAft>
                <a:spcPct val="0"/>
              </a:spcAft>
            </a:pPr>
            <a:r>
              <a:rPr lang="en-US" altLang="es-PE" sz="1600" dirty="0">
                <a:solidFill>
                  <a:srgbClr val="000000"/>
                </a:solidFill>
                <a:latin typeface="Courier New" panose="02070309020205020404" pitchFamily="49" charset="0"/>
              </a:rPr>
              <a:t>[0, 1, 2, 3, 4, 5, 6, 7, 8, 9, 10]</a:t>
            </a:r>
          </a:p>
          <a:p>
            <a:pPr lvl="0" eaLnBrk="0" fontAlgn="base" hangingPunct="0">
              <a:spcBef>
                <a:spcPct val="0"/>
              </a:spcBef>
              <a:spcAft>
                <a:spcPct val="0"/>
              </a:spcAft>
            </a:pPr>
            <a:endParaRPr lang="en-US" altLang="es-PE" sz="1600" dirty="0" smtClean="0">
              <a:solidFill>
                <a:srgbClr val="000000"/>
              </a:solidFill>
              <a:latin typeface="Courier New" panose="02070309020205020404" pitchFamily="49" charset="0"/>
            </a:endParaRPr>
          </a:p>
          <a:p>
            <a:pPr lvl="0" eaLnBrk="0" fontAlgn="base" hangingPunct="0">
              <a:spcBef>
                <a:spcPct val="0"/>
              </a:spcBef>
              <a:spcAft>
                <a:spcPct val="0"/>
              </a:spcAft>
            </a:pPr>
            <a:r>
              <a:rPr lang="en-US" altLang="es-PE" sz="1600" b="1" dirty="0">
                <a:solidFill>
                  <a:srgbClr val="000000"/>
                </a:solidFill>
                <a:latin typeface="Courier New" panose="02070309020205020404" pitchFamily="49" charset="0"/>
              </a:rPr>
              <a:t>list(range(0,11,2</a:t>
            </a:r>
            <a:r>
              <a:rPr lang="en-US" altLang="es-PE" sz="1600" b="1" dirty="0" smtClean="0">
                <a:solidFill>
                  <a:srgbClr val="000000"/>
                </a:solidFill>
                <a:latin typeface="Courier New" panose="02070309020205020404" pitchFamily="49" charset="0"/>
              </a:rPr>
              <a:t>))</a:t>
            </a:r>
          </a:p>
          <a:p>
            <a:pPr lvl="0" eaLnBrk="0" fontAlgn="base" hangingPunct="0">
              <a:spcBef>
                <a:spcPct val="0"/>
              </a:spcBef>
              <a:spcAft>
                <a:spcPct val="0"/>
              </a:spcAft>
            </a:pPr>
            <a:r>
              <a:rPr lang="en-US" altLang="es-PE" sz="1600" dirty="0">
                <a:solidFill>
                  <a:srgbClr val="000000"/>
                </a:solidFill>
                <a:latin typeface="Courier New" panose="02070309020205020404" pitchFamily="49" charset="0"/>
              </a:rPr>
              <a:t>[0, 2, 4, 6, 8, </a:t>
            </a:r>
            <a:r>
              <a:rPr lang="en-US" altLang="es-PE" sz="1600">
                <a:solidFill>
                  <a:srgbClr val="000000"/>
                </a:solidFill>
                <a:latin typeface="Courier New" panose="02070309020205020404" pitchFamily="49" charset="0"/>
              </a:rPr>
              <a:t>10</a:t>
            </a:r>
            <a:r>
              <a:rPr lang="en-US" altLang="es-PE" sz="1600" smtClean="0">
                <a:solidFill>
                  <a:srgbClr val="000000"/>
                </a:solidFill>
                <a:latin typeface="Courier New" panose="02070309020205020404" pitchFamily="49" charset="0"/>
              </a:rPr>
              <a:t>]</a:t>
            </a:r>
            <a:endParaRPr kumimoji="0" lang="en-US" altLang="es-PE" sz="1600" b="0" i="0" u="none" strike="noStrike" cap="none" normalizeH="0" dirty="0" smtClean="0">
              <a:ln>
                <a:noFill/>
              </a:ln>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076991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5309" y="1226678"/>
            <a:ext cx="8229600" cy="4525963"/>
          </a:xfrm>
        </p:spPr>
        <p:txBody>
          <a:bodyPr/>
          <a:lstStyle/>
          <a:p>
            <a:pPr marL="0" indent="0">
              <a:buNone/>
            </a:pPr>
            <a:r>
              <a:rPr lang="es-PE" sz="2400" b="1" dirty="0" err="1" smtClean="0"/>
              <a:t>enumerate</a:t>
            </a:r>
            <a:r>
              <a:rPr lang="es-PE" sz="2400" b="1" dirty="0" smtClean="0"/>
              <a:t> </a:t>
            </a:r>
            <a:endParaRPr lang="es-PE" sz="2000" dirty="0" smtClean="0"/>
          </a:p>
          <a:p>
            <a:pPr marL="0" indent="0">
              <a:buNone/>
            </a:pPr>
            <a:r>
              <a:rPr lang="es-PE" sz="2000" dirty="0" smtClean="0"/>
              <a:t>La función </a:t>
            </a:r>
            <a:r>
              <a:rPr lang="es-PE" sz="2000" i="1" dirty="0" err="1" smtClean="0"/>
              <a:t>enumerate</a:t>
            </a:r>
            <a:r>
              <a:rPr lang="es-PE" sz="2000" dirty="0" smtClean="0"/>
              <a:t> es comúnmente utilizado con la función </a:t>
            </a:r>
            <a:r>
              <a:rPr lang="es-PE" sz="2000" i="1" dirty="0" err="1" smtClean="0"/>
              <a:t>for</a:t>
            </a:r>
            <a:r>
              <a:rPr lang="es-PE" sz="2000" i="1" dirty="0" smtClean="0"/>
              <a:t>. </a:t>
            </a:r>
            <a:r>
              <a:rPr lang="es-PE" sz="2000" dirty="0" smtClean="0"/>
              <a:t>Ayuda a llevar un conteo automático de la cantidad de repeticiones que se va haciendo.</a:t>
            </a:r>
            <a:endParaRPr lang="es-PE" sz="2000" i="1" dirty="0" smtClean="0"/>
          </a:p>
          <a:p>
            <a:pPr marL="0" indent="0">
              <a:buNone/>
            </a:pPr>
            <a:r>
              <a:rPr lang="es-PE" sz="2000" dirty="0" smtClean="0"/>
              <a:t>Por ejemplo:</a:t>
            </a:r>
            <a:endParaRPr lang="es-PE" sz="2000" dirty="0"/>
          </a:p>
        </p:txBody>
      </p:sp>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Operadores </a:t>
            </a:r>
            <a:r>
              <a:rPr lang="es-PE" sz="4000" dirty="0" err="1" smtClean="0"/>
              <a:t>Utiles</a:t>
            </a:r>
            <a:r>
              <a:rPr lang="es-PE" sz="4000" dirty="0" smtClean="0"/>
              <a:t>	</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102175" y="3489659"/>
            <a:ext cx="8930578" cy="1551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600" b="1" dirty="0" err="1">
                <a:solidFill>
                  <a:srgbClr val="000000"/>
                </a:solidFill>
                <a:latin typeface="Courier New" panose="02070309020205020404" pitchFamily="49" charset="0"/>
              </a:rPr>
              <a:t>index_count</a:t>
            </a:r>
            <a:r>
              <a:rPr lang="en-US" altLang="es-PE" sz="1600" b="1" dirty="0">
                <a:solidFill>
                  <a:srgbClr val="000000"/>
                </a:solidFill>
                <a:latin typeface="Courier New" panose="02070309020205020404" pitchFamily="49" charset="0"/>
              </a:rPr>
              <a:t> = 0</a:t>
            </a:r>
          </a:p>
          <a:p>
            <a:pPr lvl="0" eaLnBrk="0" fontAlgn="base" hangingPunct="0">
              <a:spcBef>
                <a:spcPct val="0"/>
              </a:spcBef>
              <a:spcAft>
                <a:spcPct val="0"/>
              </a:spcAft>
            </a:pPr>
            <a:endParaRPr lang="en-US" altLang="es-PE" sz="1600" b="1" dirty="0">
              <a:solidFill>
                <a:srgbClr val="000000"/>
              </a:solidFill>
              <a:latin typeface="Courier New" panose="02070309020205020404" pitchFamily="49" charset="0"/>
            </a:endParaRPr>
          </a:p>
          <a:p>
            <a:pPr lvl="0" eaLnBrk="0" fontAlgn="base" hangingPunct="0">
              <a:spcBef>
                <a:spcPct val="0"/>
              </a:spcBef>
              <a:spcAft>
                <a:spcPct val="0"/>
              </a:spcAft>
            </a:pPr>
            <a:r>
              <a:rPr lang="en-US" altLang="es-PE" sz="1600" b="1" dirty="0">
                <a:solidFill>
                  <a:srgbClr val="000000"/>
                </a:solidFill>
                <a:latin typeface="Courier New" panose="02070309020205020404" pitchFamily="49" charset="0"/>
              </a:rPr>
              <a:t>for letter in '</a:t>
            </a:r>
            <a:r>
              <a:rPr lang="en-US" altLang="es-PE" sz="1600" b="1" dirty="0" err="1">
                <a:solidFill>
                  <a:srgbClr val="000000"/>
                </a:solidFill>
                <a:latin typeface="Courier New" panose="02070309020205020404" pitchFamily="49" charset="0"/>
              </a:rPr>
              <a:t>abcde</a:t>
            </a:r>
            <a:r>
              <a:rPr lang="en-US" altLang="es-PE" sz="1600" b="1" dirty="0">
                <a:solidFill>
                  <a:srgbClr val="000000"/>
                </a:solidFill>
                <a:latin typeface="Courier New" panose="02070309020205020404" pitchFamily="49" charset="0"/>
              </a:rPr>
              <a:t>':</a:t>
            </a:r>
          </a:p>
          <a:p>
            <a:pPr lvl="0" eaLnBrk="0" fontAlgn="base" hangingPunct="0">
              <a:spcBef>
                <a:spcPct val="0"/>
              </a:spcBef>
              <a:spcAft>
                <a:spcPct val="0"/>
              </a:spcAft>
            </a:pPr>
            <a:r>
              <a:rPr lang="en-US" altLang="es-PE" sz="1600" b="1" dirty="0">
                <a:solidFill>
                  <a:srgbClr val="000000"/>
                </a:solidFill>
                <a:latin typeface="Courier New" panose="02070309020205020404" pitchFamily="49" charset="0"/>
              </a:rPr>
              <a:t>    print("At index {} the letter </a:t>
            </a:r>
            <a:r>
              <a:rPr lang="en-US" altLang="es-PE" sz="1600" b="1" dirty="0" smtClean="0">
                <a:solidFill>
                  <a:srgbClr val="000000"/>
                </a:solidFill>
                <a:latin typeface="Courier New" panose="02070309020205020404" pitchFamily="49" charset="0"/>
              </a:rPr>
              <a:t>is{}".</a:t>
            </a:r>
            <a:r>
              <a:rPr lang="en-US" altLang="es-PE" sz="1600" b="1" dirty="0">
                <a:solidFill>
                  <a:srgbClr val="000000"/>
                </a:solidFill>
                <a:latin typeface="Courier New" panose="02070309020205020404" pitchFamily="49" charset="0"/>
              </a:rPr>
              <a:t>format(</a:t>
            </a:r>
            <a:r>
              <a:rPr lang="en-US" altLang="es-PE" sz="1600" b="1" dirty="0" err="1">
                <a:solidFill>
                  <a:srgbClr val="000000"/>
                </a:solidFill>
                <a:latin typeface="Courier New" panose="02070309020205020404" pitchFamily="49" charset="0"/>
              </a:rPr>
              <a:t>index_count,letter</a:t>
            </a:r>
            <a:r>
              <a:rPr lang="en-US" altLang="es-PE" sz="1600" b="1" dirty="0">
                <a:solidFill>
                  <a:srgbClr val="000000"/>
                </a:solidFill>
                <a:latin typeface="Courier New" panose="02070309020205020404" pitchFamily="49" charset="0"/>
              </a:rPr>
              <a:t>))</a:t>
            </a:r>
          </a:p>
          <a:p>
            <a:pPr lvl="0" eaLnBrk="0" fontAlgn="base" hangingPunct="0">
              <a:spcBef>
                <a:spcPct val="0"/>
              </a:spcBef>
              <a:spcAft>
                <a:spcPct val="0"/>
              </a:spcAft>
            </a:pPr>
            <a:r>
              <a:rPr lang="en-US" altLang="es-PE" sz="1600" b="1" dirty="0">
                <a:solidFill>
                  <a:srgbClr val="000000"/>
                </a:solidFill>
                <a:latin typeface="Courier New" panose="02070309020205020404" pitchFamily="49" charset="0"/>
              </a:rPr>
              <a:t>    </a:t>
            </a:r>
            <a:r>
              <a:rPr lang="en-US" altLang="es-PE" sz="1600" b="1" dirty="0" err="1">
                <a:solidFill>
                  <a:srgbClr val="000000"/>
                </a:solidFill>
                <a:latin typeface="Courier New" panose="02070309020205020404" pitchFamily="49" charset="0"/>
              </a:rPr>
              <a:t>index_count</a:t>
            </a:r>
            <a:r>
              <a:rPr lang="en-US" altLang="es-PE" sz="1600" b="1" dirty="0">
                <a:solidFill>
                  <a:srgbClr val="000000"/>
                </a:solidFill>
                <a:latin typeface="Courier New" panose="02070309020205020404" pitchFamily="49" charset="0"/>
              </a:rPr>
              <a:t> += 1</a:t>
            </a:r>
            <a:endParaRPr kumimoji="0" lang="en-US" altLang="es-PE" sz="1600" b="1" i="0" u="none" strike="noStrike" cap="none" normalizeH="0" dirty="0" smtClean="0">
              <a:ln>
                <a:noFill/>
              </a:ln>
              <a:solidFill>
                <a:srgbClr val="000000"/>
              </a:solidFill>
              <a:effectLst/>
              <a:latin typeface="Courier New" panose="02070309020205020404" pitchFamily="49" charset="0"/>
            </a:endParaRPr>
          </a:p>
        </p:txBody>
      </p:sp>
      <p:sp>
        <p:nvSpPr>
          <p:cNvPr id="7" name="Rectángulo 6"/>
          <p:cNvSpPr/>
          <p:nvPr/>
        </p:nvSpPr>
        <p:spPr>
          <a:xfrm>
            <a:off x="2843808" y="2359305"/>
            <a:ext cx="3816424" cy="1323439"/>
          </a:xfrm>
          <a:prstGeom prst="rect">
            <a:avLst/>
          </a:prstGeom>
        </p:spPr>
        <p:txBody>
          <a:bodyPr wrap="square">
            <a:spAutoFit/>
          </a:bodyPr>
          <a:lstStyle/>
          <a:p>
            <a:r>
              <a:rPr lang="en-US" sz="1600" dirty="0">
                <a:solidFill>
                  <a:srgbClr val="000000"/>
                </a:solidFill>
                <a:latin typeface="Courier New" panose="02070309020205020404" pitchFamily="49" charset="0"/>
              </a:rPr>
              <a:t>At index 0 the letter is a</a:t>
            </a:r>
          </a:p>
          <a:p>
            <a:r>
              <a:rPr lang="en-US" sz="1600" dirty="0">
                <a:solidFill>
                  <a:srgbClr val="000000"/>
                </a:solidFill>
                <a:latin typeface="Courier New" panose="02070309020205020404" pitchFamily="49" charset="0"/>
              </a:rPr>
              <a:t>At index 1 the letter is b</a:t>
            </a:r>
          </a:p>
          <a:p>
            <a:r>
              <a:rPr lang="en-US" sz="1600" dirty="0">
                <a:solidFill>
                  <a:srgbClr val="000000"/>
                </a:solidFill>
                <a:latin typeface="Courier New" panose="02070309020205020404" pitchFamily="49" charset="0"/>
              </a:rPr>
              <a:t>At index 2 the letter is c</a:t>
            </a:r>
          </a:p>
          <a:p>
            <a:r>
              <a:rPr lang="en-US" sz="1600" dirty="0">
                <a:solidFill>
                  <a:srgbClr val="000000"/>
                </a:solidFill>
                <a:latin typeface="Courier New" panose="02070309020205020404" pitchFamily="49" charset="0"/>
              </a:rPr>
              <a:t>At index 3 the letter is d</a:t>
            </a:r>
          </a:p>
          <a:p>
            <a:r>
              <a:rPr lang="en-US" sz="1600" dirty="0">
                <a:solidFill>
                  <a:srgbClr val="000000"/>
                </a:solidFill>
                <a:latin typeface="Courier New" panose="02070309020205020404" pitchFamily="49" charset="0"/>
              </a:rPr>
              <a:t>At index 4 the letter is e</a:t>
            </a:r>
            <a:endParaRPr lang="es-PE" sz="1600" dirty="0">
              <a:solidFill>
                <a:srgbClr val="000000"/>
              </a:solidFill>
              <a:latin typeface="Courier New" panose="02070309020205020404" pitchFamily="49" charset="0"/>
            </a:endParaRPr>
          </a:p>
        </p:txBody>
      </p:sp>
      <p:sp>
        <p:nvSpPr>
          <p:cNvPr id="8" name="Rectangle 1"/>
          <p:cNvSpPr>
            <a:spLocks noChangeArrowheads="1"/>
          </p:cNvSpPr>
          <p:nvPr/>
        </p:nvSpPr>
        <p:spPr bwMode="auto">
          <a:xfrm>
            <a:off x="167373" y="3577477"/>
            <a:ext cx="8800182" cy="1797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600" b="1" dirty="0">
                <a:solidFill>
                  <a:srgbClr val="000000"/>
                </a:solidFill>
                <a:latin typeface="Courier New" panose="02070309020205020404" pitchFamily="49" charset="0"/>
              </a:rPr>
              <a:t>for </a:t>
            </a:r>
            <a:r>
              <a:rPr lang="en-US" altLang="es-PE" sz="1600" b="1" dirty="0" err="1">
                <a:solidFill>
                  <a:srgbClr val="000000"/>
                </a:solidFill>
                <a:latin typeface="Courier New" panose="02070309020205020404" pitchFamily="49" charset="0"/>
              </a:rPr>
              <a:t>i,letter</a:t>
            </a:r>
            <a:r>
              <a:rPr lang="en-US" altLang="es-PE" sz="1600" b="1" dirty="0">
                <a:solidFill>
                  <a:srgbClr val="000000"/>
                </a:solidFill>
                <a:latin typeface="Courier New" panose="02070309020205020404" pitchFamily="49" charset="0"/>
              </a:rPr>
              <a:t> in enumerate('</a:t>
            </a:r>
            <a:r>
              <a:rPr lang="en-US" altLang="es-PE" sz="1600" b="1" dirty="0" err="1">
                <a:solidFill>
                  <a:srgbClr val="000000"/>
                </a:solidFill>
                <a:latin typeface="Courier New" panose="02070309020205020404" pitchFamily="49" charset="0"/>
              </a:rPr>
              <a:t>abcde</a:t>
            </a:r>
            <a:r>
              <a:rPr lang="en-US" altLang="es-PE" sz="1600" b="1" dirty="0">
                <a:solidFill>
                  <a:srgbClr val="000000"/>
                </a:solidFill>
                <a:latin typeface="Courier New" panose="02070309020205020404" pitchFamily="49" charset="0"/>
              </a:rPr>
              <a:t>'):</a:t>
            </a:r>
          </a:p>
          <a:p>
            <a:pPr lvl="0" eaLnBrk="0" fontAlgn="base" hangingPunct="0">
              <a:spcBef>
                <a:spcPct val="0"/>
              </a:spcBef>
              <a:spcAft>
                <a:spcPct val="0"/>
              </a:spcAft>
            </a:pPr>
            <a:r>
              <a:rPr lang="en-US" altLang="es-PE" sz="1600" b="1" dirty="0">
                <a:solidFill>
                  <a:srgbClr val="000000"/>
                </a:solidFill>
                <a:latin typeface="Courier New" panose="02070309020205020404" pitchFamily="49" charset="0"/>
              </a:rPr>
              <a:t>    print("At index {} the letter is {}".format(</a:t>
            </a:r>
            <a:r>
              <a:rPr lang="en-US" altLang="es-PE" sz="1600" b="1" dirty="0" err="1">
                <a:solidFill>
                  <a:srgbClr val="000000"/>
                </a:solidFill>
                <a:latin typeface="Courier New" panose="02070309020205020404" pitchFamily="49" charset="0"/>
              </a:rPr>
              <a:t>i,letter</a:t>
            </a:r>
            <a:r>
              <a:rPr lang="en-US" altLang="es-PE" sz="1600" b="1" dirty="0" smtClean="0">
                <a:solidFill>
                  <a:srgbClr val="000000"/>
                </a:solidFill>
                <a:latin typeface="Courier New" panose="02070309020205020404" pitchFamily="49" charset="0"/>
              </a:rPr>
              <a:t>))</a:t>
            </a:r>
          </a:p>
          <a:p>
            <a:pPr lvl="0" eaLnBrk="0" fontAlgn="base" hangingPunct="0">
              <a:spcBef>
                <a:spcPct val="0"/>
              </a:spcBef>
              <a:spcAft>
                <a:spcPct val="0"/>
              </a:spcAft>
            </a:pPr>
            <a:endParaRPr kumimoji="0" lang="en-US" altLang="es-PE" sz="1600" i="0" u="none" strike="noStrike" cap="none" normalizeH="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endParaRPr lang="en-US" altLang="es-PE" sz="1600" dirty="0" smtClean="0">
              <a:solidFill>
                <a:srgbClr val="000000"/>
              </a:solidFill>
              <a:latin typeface="Courier New" panose="02070309020205020404" pitchFamily="49" charset="0"/>
            </a:endParaRPr>
          </a:p>
          <a:p>
            <a:pPr lvl="0" eaLnBrk="0" fontAlgn="base" hangingPunct="0">
              <a:spcBef>
                <a:spcPct val="0"/>
              </a:spcBef>
              <a:spcAft>
                <a:spcPct val="0"/>
              </a:spcAft>
            </a:pPr>
            <a:endParaRPr kumimoji="0" lang="en-US" altLang="es-PE" sz="1600" i="0" u="none" strike="noStrike" cap="none" normalizeH="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endParaRPr kumimoji="0" lang="en-US" altLang="es-PE" sz="1600" i="0" u="none" strike="noStrike" cap="none" normalizeH="0" dirty="0" smtClean="0">
              <a:ln>
                <a:noFill/>
              </a:ln>
              <a:solidFill>
                <a:srgbClr val="000000"/>
              </a:solidFill>
              <a:effectLst/>
              <a:latin typeface="Courier New" panose="02070309020205020404" pitchFamily="49" charset="0"/>
            </a:endParaRPr>
          </a:p>
        </p:txBody>
      </p:sp>
      <p:sp>
        <p:nvSpPr>
          <p:cNvPr id="9" name="Rectangle 1"/>
          <p:cNvSpPr>
            <a:spLocks noChangeArrowheads="1"/>
          </p:cNvSpPr>
          <p:nvPr/>
        </p:nvSpPr>
        <p:spPr bwMode="auto">
          <a:xfrm>
            <a:off x="167373" y="4634074"/>
            <a:ext cx="8800182" cy="1797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600" b="1" dirty="0" smtClean="0">
                <a:solidFill>
                  <a:srgbClr val="000000"/>
                </a:solidFill>
                <a:latin typeface="Courier New" panose="02070309020205020404" pitchFamily="49" charset="0"/>
              </a:rPr>
              <a:t>list(enumerate('</a:t>
            </a:r>
            <a:r>
              <a:rPr lang="en-US" altLang="es-PE" sz="1600" b="1" dirty="0" err="1" smtClean="0">
                <a:solidFill>
                  <a:srgbClr val="000000"/>
                </a:solidFill>
                <a:latin typeface="Courier New" panose="02070309020205020404" pitchFamily="49" charset="0"/>
              </a:rPr>
              <a:t>abcde</a:t>
            </a:r>
            <a:r>
              <a:rPr lang="en-US" altLang="es-PE" sz="1600" b="1" dirty="0" smtClean="0">
                <a:solidFill>
                  <a:srgbClr val="000000"/>
                </a:solidFill>
                <a:latin typeface="Courier New" panose="02070309020205020404" pitchFamily="49" charset="0"/>
              </a:rPr>
              <a:t>'))</a:t>
            </a:r>
          </a:p>
          <a:p>
            <a:pPr lvl="0" eaLnBrk="0" fontAlgn="base" hangingPunct="0">
              <a:spcBef>
                <a:spcPct val="0"/>
              </a:spcBef>
              <a:spcAft>
                <a:spcPct val="0"/>
              </a:spcAft>
            </a:pPr>
            <a:r>
              <a:rPr lang="en-US" altLang="es-PE" sz="1600" dirty="0">
                <a:solidFill>
                  <a:srgbClr val="000000"/>
                </a:solidFill>
                <a:latin typeface="Courier New" panose="02070309020205020404" pitchFamily="49" charset="0"/>
              </a:rPr>
              <a:t>[(0, 'a'), (1, 'b'), (2, 'c'), (3, 'd'), (4, 'e')]</a:t>
            </a:r>
            <a:endParaRPr lang="en-US" altLang="es-PE" sz="1600" dirty="0" smtClean="0">
              <a:solidFill>
                <a:srgbClr val="000000"/>
              </a:solidFill>
              <a:latin typeface="Courier New" panose="02070309020205020404" pitchFamily="49" charset="0"/>
            </a:endParaRPr>
          </a:p>
          <a:p>
            <a:pPr lvl="0" eaLnBrk="0" fontAlgn="base" hangingPunct="0">
              <a:spcBef>
                <a:spcPct val="0"/>
              </a:spcBef>
              <a:spcAft>
                <a:spcPct val="0"/>
              </a:spcAft>
            </a:pPr>
            <a:endParaRPr kumimoji="0" lang="en-US" altLang="es-PE" sz="1600" i="0" u="none" strike="noStrike" cap="none" normalizeH="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endParaRPr lang="en-US" altLang="es-PE" sz="1600" dirty="0" smtClean="0">
              <a:solidFill>
                <a:srgbClr val="000000"/>
              </a:solidFill>
              <a:latin typeface="Courier New" panose="02070309020205020404" pitchFamily="49" charset="0"/>
            </a:endParaRPr>
          </a:p>
          <a:p>
            <a:pPr lvl="0" eaLnBrk="0" fontAlgn="base" hangingPunct="0">
              <a:spcBef>
                <a:spcPct val="0"/>
              </a:spcBef>
              <a:spcAft>
                <a:spcPct val="0"/>
              </a:spcAft>
            </a:pPr>
            <a:endParaRPr kumimoji="0" lang="en-US" altLang="es-PE" sz="1600" i="0" u="none" strike="noStrike" cap="none" normalizeH="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endParaRPr kumimoji="0" lang="en-US" altLang="es-PE" sz="1600" i="0" u="none" strike="noStrike" cap="none" normalizeH="0" dirty="0" smtClean="0">
              <a:ln>
                <a:noFill/>
              </a:ln>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18002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5309" y="1226678"/>
            <a:ext cx="8229600" cy="4525963"/>
          </a:xfrm>
        </p:spPr>
        <p:txBody>
          <a:bodyPr/>
          <a:lstStyle/>
          <a:p>
            <a:pPr marL="0" indent="0">
              <a:buNone/>
            </a:pPr>
            <a:r>
              <a:rPr lang="es-PE" sz="2400" b="1" dirty="0" err="1" smtClean="0"/>
              <a:t>zip</a:t>
            </a:r>
            <a:endParaRPr lang="es-PE" sz="2400" b="1" dirty="0" smtClean="0"/>
          </a:p>
          <a:p>
            <a:pPr marL="0" indent="0">
              <a:buNone/>
            </a:pPr>
            <a:r>
              <a:rPr lang="es-PE" sz="2000" dirty="0" smtClean="0"/>
              <a:t>Hemos observado que </a:t>
            </a:r>
            <a:r>
              <a:rPr lang="es-PE" sz="2000" i="1" dirty="0" err="1" smtClean="0"/>
              <a:t>enumerate</a:t>
            </a:r>
            <a:r>
              <a:rPr lang="es-PE" sz="2000" i="1" dirty="0" smtClean="0"/>
              <a:t> </a:t>
            </a:r>
            <a:r>
              <a:rPr lang="es-PE" sz="2000" dirty="0" smtClean="0"/>
              <a:t> nos retorna una lista de </a:t>
            </a:r>
            <a:r>
              <a:rPr lang="es-PE" sz="2000" dirty="0" err="1" smtClean="0"/>
              <a:t>tuples</a:t>
            </a:r>
            <a:r>
              <a:rPr lang="es-PE" sz="2000" dirty="0" smtClean="0"/>
              <a:t>, pero si se nos presenta  2 listas independientes y deseamos unirlas, podemos utilizar la función </a:t>
            </a:r>
            <a:r>
              <a:rPr lang="es-PE" sz="2000" i="1" dirty="0" err="1" smtClean="0"/>
              <a:t>zip</a:t>
            </a:r>
            <a:r>
              <a:rPr lang="es-PE" sz="2000" dirty="0" smtClean="0"/>
              <a:t> para no tener que estar llamando a las listas por separado.</a:t>
            </a:r>
          </a:p>
          <a:p>
            <a:pPr marL="0" indent="0">
              <a:buNone/>
            </a:pPr>
            <a:r>
              <a:rPr lang="es-PE" sz="2000" dirty="0" smtClean="0"/>
              <a:t>Por ejemplo:</a:t>
            </a:r>
          </a:p>
          <a:p>
            <a:pPr marL="0" indent="0">
              <a:buNone/>
            </a:pPr>
            <a:endParaRPr lang="es-PE" sz="2000" dirty="0"/>
          </a:p>
          <a:p>
            <a:pPr marL="0" indent="0">
              <a:buNone/>
            </a:pPr>
            <a:r>
              <a:rPr lang="es-PE" sz="2000" dirty="0" smtClean="0"/>
              <a:t>Primero no olvidar que </a:t>
            </a:r>
            <a:r>
              <a:rPr lang="es-PE" sz="2000" i="1" dirty="0" err="1" smtClean="0"/>
              <a:t>zip</a:t>
            </a:r>
            <a:r>
              <a:rPr lang="es-PE" sz="2000" i="1" dirty="0" smtClean="0"/>
              <a:t> </a:t>
            </a:r>
            <a:r>
              <a:rPr lang="es-PE" sz="2000" dirty="0" smtClean="0"/>
              <a:t>también es un generador, por lo que tendríamos que convertirlo a lista.</a:t>
            </a:r>
            <a:endParaRPr lang="es-PE" sz="2000" dirty="0"/>
          </a:p>
        </p:txBody>
      </p:sp>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Operadores </a:t>
            </a:r>
            <a:r>
              <a:rPr lang="es-PE" sz="4000" dirty="0" err="1" smtClean="0"/>
              <a:t>Utiles</a:t>
            </a:r>
            <a:r>
              <a:rPr lang="es-PE" sz="4000" dirty="0" smtClean="0"/>
              <a:t>	</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2151702" y="2852936"/>
            <a:ext cx="4752528" cy="523220"/>
          </a:xfrm>
          <a:prstGeom prst="rect">
            <a:avLst/>
          </a:prstGeom>
        </p:spPr>
        <p:txBody>
          <a:bodyPr wrap="square">
            <a:spAutoFit/>
          </a:bodyPr>
          <a:lstStyle/>
          <a:p>
            <a:r>
              <a:rPr lang="en-US" sz="1400" b="1" dirty="0">
                <a:solidFill>
                  <a:srgbClr val="000000"/>
                </a:solidFill>
                <a:latin typeface="Courier New" panose="02070309020205020404" pitchFamily="49" charset="0"/>
              </a:rPr>
              <a:t>mylist1 = [1,2,3,4,5]</a:t>
            </a:r>
          </a:p>
          <a:p>
            <a:r>
              <a:rPr lang="en-US" sz="1400" b="1" dirty="0">
                <a:solidFill>
                  <a:srgbClr val="000000"/>
                </a:solidFill>
                <a:latin typeface="Courier New" panose="02070309020205020404" pitchFamily="49" charset="0"/>
              </a:rPr>
              <a:t>mylist2 = ['</a:t>
            </a:r>
            <a:r>
              <a:rPr lang="en-US" sz="1400" b="1" dirty="0" err="1">
                <a:solidFill>
                  <a:srgbClr val="000000"/>
                </a:solidFill>
                <a:latin typeface="Courier New" panose="02070309020205020404" pitchFamily="49" charset="0"/>
              </a:rPr>
              <a:t>a','b','c','d','e</a:t>
            </a:r>
            <a:r>
              <a:rPr lang="en-US" sz="1400" b="1" dirty="0">
                <a:solidFill>
                  <a:srgbClr val="000000"/>
                </a:solidFill>
                <a:latin typeface="Courier New" panose="02070309020205020404" pitchFamily="49" charset="0"/>
              </a:rPr>
              <a:t>']</a:t>
            </a:r>
            <a:endParaRPr lang="es-PE" sz="1400" b="1" dirty="0">
              <a:solidFill>
                <a:srgbClr val="000000"/>
              </a:solidFill>
              <a:latin typeface="Courier New" panose="02070309020205020404" pitchFamily="49" charset="0"/>
            </a:endParaRPr>
          </a:p>
        </p:txBody>
      </p:sp>
      <p:sp>
        <p:nvSpPr>
          <p:cNvPr id="10" name="Rectangle 1"/>
          <p:cNvSpPr>
            <a:spLocks noChangeArrowheads="1"/>
          </p:cNvSpPr>
          <p:nvPr/>
        </p:nvSpPr>
        <p:spPr bwMode="auto">
          <a:xfrm>
            <a:off x="419793" y="4014241"/>
            <a:ext cx="3600400" cy="751387"/>
          </a:xfrm>
          <a:prstGeom prst="rect">
            <a:avLst/>
          </a:prstGeom>
          <a:noFill/>
          <a:ln>
            <a:noFill/>
          </a:ln>
          <a:effectLs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400" b="1" dirty="0">
                <a:solidFill>
                  <a:srgbClr val="000000"/>
                </a:solidFill>
                <a:latin typeface="Courier New" panose="02070309020205020404" pitchFamily="49" charset="0"/>
              </a:rPr>
              <a:t>zip(mylist1,mylist2</a:t>
            </a:r>
            <a:r>
              <a:rPr lang="en-US" altLang="es-PE" sz="1400" b="1" dirty="0" smtClean="0">
                <a:solidFill>
                  <a:srgbClr val="000000"/>
                </a:solidFill>
                <a:latin typeface="Courier New" panose="02070309020205020404" pitchFamily="49" charset="0"/>
              </a:rPr>
              <a:t>)</a:t>
            </a:r>
          </a:p>
          <a:p>
            <a:pPr lvl="0" eaLnBrk="0" fontAlgn="base" hangingPunct="0">
              <a:spcBef>
                <a:spcPct val="0"/>
              </a:spcBef>
              <a:spcAft>
                <a:spcPct val="0"/>
              </a:spcAft>
            </a:pPr>
            <a:r>
              <a:rPr lang="en-US" altLang="es-PE" sz="1400" dirty="0" smtClean="0">
                <a:solidFill>
                  <a:srgbClr val="000000"/>
                </a:solidFill>
                <a:latin typeface="Courier New" panose="02070309020205020404" pitchFamily="49" charset="0"/>
              </a:rPr>
              <a:t>&lt;</a:t>
            </a:r>
            <a:r>
              <a:rPr lang="en-US" altLang="es-PE" sz="1400" dirty="0">
                <a:solidFill>
                  <a:srgbClr val="000000"/>
                </a:solidFill>
                <a:latin typeface="Courier New" panose="02070309020205020404" pitchFamily="49" charset="0"/>
              </a:rPr>
              <a:t>zip at 0x1d205086f08</a:t>
            </a:r>
            <a:r>
              <a:rPr lang="en-US" altLang="es-PE" sz="1400" dirty="0" smtClean="0">
                <a:solidFill>
                  <a:srgbClr val="000000"/>
                </a:solidFill>
                <a:latin typeface="Courier New" panose="02070309020205020404" pitchFamily="49" charset="0"/>
              </a:rPr>
              <a:t>&gt;</a:t>
            </a:r>
            <a:endParaRPr kumimoji="0" lang="en-US" altLang="es-PE" sz="1400" i="0" u="none" strike="noStrike" cap="none" normalizeH="0" dirty="0" smtClean="0">
              <a:ln>
                <a:noFill/>
              </a:ln>
              <a:solidFill>
                <a:srgbClr val="000000"/>
              </a:solidFill>
              <a:effectLst/>
              <a:latin typeface="Courier New" panose="02070309020205020404" pitchFamily="49" charset="0"/>
            </a:endParaRPr>
          </a:p>
        </p:txBody>
      </p:sp>
      <p:sp>
        <p:nvSpPr>
          <p:cNvPr id="11" name="Rectangle 1"/>
          <p:cNvSpPr>
            <a:spLocks noChangeArrowheads="1"/>
          </p:cNvSpPr>
          <p:nvPr/>
        </p:nvSpPr>
        <p:spPr bwMode="auto">
          <a:xfrm>
            <a:off x="419793" y="4526620"/>
            <a:ext cx="7200800" cy="751387"/>
          </a:xfrm>
          <a:prstGeom prst="rect">
            <a:avLst/>
          </a:prstGeom>
          <a:noFill/>
          <a:ln>
            <a:noFill/>
          </a:ln>
          <a:effectLs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400" b="1" dirty="0">
                <a:solidFill>
                  <a:srgbClr val="000000"/>
                </a:solidFill>
                <a:latin typeface="Courier New" panose="02070309020205020404" pitchFamily="49" charset="0"/>
              </a:rPr>
              <a:t>list(zip(mylist1,mylist2</a:t>
            </a:r>
            <a:r>
              <a:rPr lang="en-US" altLang="es-PE" sz="1400" b="1" dirty="0" smtClean="0">
                <a:solidFill>
                  <a:srgbClr val="000000"/>
                </a:solidFill>
                <a:latin typeface="Courier New" panose="02070309020205020404" pitchFamily="49" charset="0"/>
              </a:rPr>
              <a:t>))</a:t>
            </a:r>
          </a:p>
          <a:p>
            <a:pPr lvl="0" eaLnBrk="0" fontAlgn="base" hangingPunct="0">
              <a:spcBef>
                <a:spcPct val="0"/>
              </a:spcBef>
              <a:spcAft>
                <a:spcPct val="0"/>
              </a:spcAft>
            </a:pPr>
            <a:r>
              <a:rPr lang="en-US" altLang="es-PE" sz="1400" dirty="0">
                <a:solidFill>
                  <a:srgbClr val="000000"/>
                </a:solidFill>
                <a:latin typeface="Courier New" panose="02070309020205020404" pitchFamily="49" charset="0"/>
              </a:rPr>
              <a:t>[(1, 'a'), (2, 'b'), (3, 'c'), (4, 'd'), (5, 'e')]</a:t>
            </a:r>
            <a:endParaRPr kumimoji="0" lang="en-US" altLang="es-PE" sz="1400" i="0" u="none" strike="noStrike" cap="none" normalizeH="0" dirty="0" smtClean="0">
              <a:ln>
                <a:noFill/>
              </a:ln>
              <a:solidFill>
                <a:srgbClr val="000000"/>
              </a:solidFill>
              <a:effectLst/>
              <a:latin typeface="Courier New" panose="02070309020205020404" pitchFamily="49" charset="0"/>
            </a:endParaRPr>
          </a:p>
        </p:txBody>
      </p:sp>
      <p:sp>
        <p:nvSpPr>
          <p:cNvPr id="12" name="Rectangle 1"/>
          <p:cNvSpPr>
            <a:spLocks noChangeArrowheads="1"/>
          </p:cNvSpPr>
          <p:nvPr/>
        </p:nvSpPr>
        <p:spPr bwMode="auto">
          <a:xfrm>
            <a:off x="419793" y="5034676"/>
            <a:ext cx="8904735" cy="1505439"/>
          </a:xfrm>
          <a:prstGeom prst="rect">
            <a:avLst/>
          </a:prstGeom>
          <a:noFill/>
          <a:ln>
            <a:noFill/>
          </a:ln>
          <a:effectLs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100" b="1" dirty="0">
                <a:solidFill>
                  <a:srgbClr val="000000"/>
                </a:solidFill>
                <a:latin typeface="Courier New" panose="02070309020205020404" pitchFamily="49" charset="0"/>
              </a:rPr>
              <a:t>for item1, item2 in zip(mylist1,mylist2):</a:t>
            </a:r>
          </a:p>
          <a:p>
            <a:pPr lvl="0" eaLnBrk="0" fontAlgn="base" hangingPunct="0">
              <a:spcBef>
                <a:spcPct val="0"/>
              </a:spcBef>
              <a:spcAft>
                <a:spcPct val="0"/>
              </a:spcAft>
            </a:pPr>
            <a:r>
              <a:rPr lang="en-US" altLang="es-PE" sz="1100" b="1" dirty="0">
                <a:solidFill>
                  <a:srgbClr val="000000"/>
                </a:solidFill>
                <a:latin typeface="Courier New" panose="02070309020205020404" pitchFamily="49" charset="0"/>
              </a:rPr>
              <a:t>    print('For this tuple, first item was {} and second item was {}'.format(item1,item2</a:t>
            </a:r>
            <a:r>
              <a:rPr lang="en-US" altLang="es-PE" sz="1100" b="1" dirty="0" smtClean="0">
                <a:solidFill>
                  <a:srgbClr val="000000"/>
                </a:solidFill>
                <a:latin typeface="Courier New" panose="02070309020205020404" pitchFamily="49" charset="0"/>
              </a:rPr>
              <a:t>))</a:t>
            </a:r>
          </a:p>
          <a:p>
            <a:pPr lvl="0" eaLnBrk="0" fontAlgn="base" hangingPunct="0">
              <a:spcBef>
                <a:spcPct val="0"/>
              </a:spcBef>
              <a:spcAft>
                <a:spcPct val="0"/>
              </a:spcAft>
            </a:pPr>
            <a:r>
              <a:rPr lang="en-US" altLang="es-PE" sz="1100" dirty="0" smtClean="0">
                <a:solidFill>
                  <a:srgbClr val="000000"/>
                </a:solidFill>
                <a:latin typeface="Courier New" panose="02070309020205020404" pitchFamily="49" charset="0"/>
              </a:rPr>
              <a:t>For </a:t>
            </a:r>
            <a:r>
              <a:rPr lang="en-US" altLang="es-PE" sz="1100" dirty="0">
                <a:solidFill>
                  <a:srgbClr val="000000"/>
                </a:solidFill>
                <a:latin typeface="Courier New" panose="02070309020205020404" pitchFamily="49" charset="0"/>
              </a:rPr>
              <a:t>this tuple, first item was 1 and second item was a</a:t>
            </a:r>
          </a:p>
          <a:p>
            <a:pPr lvl="0" eaLnBrk="0" fontAlgn="base" hangingPunct="0">
              <a:spcBef>
                <a:spcPct val="0"/>
              </a:spcBef>
              <a:spcAft>
                <a:spcPct val="0"/>
              </a:spcAft>
            </a:pPr>
            <a:r>
              <a:rPr lang="en-US" altLang="es-PE" sz="1100" dirty="0">
                <a:solidFill>
                  <a:srgbClr val="000000"/>
                </a:solidFill>
                <a:latin typeface="Courier New" panose="02070309020205020404" pitchFamily="49" charset="0"/>
              </a:rPr>
              <a:t>For this tuple, first item was 2 and second item was b</a:t>
            </a:r>
          </a:p>
          <a:p>
            <a:pPr lvl="0" eaLnBrk="0" fontAlgn="base" hangingPunct="0">
              <a:spcBef>
                <a:spcPct val="0"/>
              </a:spcBef>
              <a:spcAft>
                <a:spcPct val="0"/>
              </a:spcAft>
            </a:pPr>
            <a:r>
              <a:rPr lang="en-US" altLang="es-PE" sz="1100" dirty="0">
                <a:solidFill>
                  <a:srgbClr val="000000"/>
                </a:solidFill>
                <a:latin typeface="Courier New" panose="02070309020205020404" pitchFamily="49" charset="0"/>
              </a:rPr>
              <a:t>For this tuple, first item was 3 and second item was c</a:t>
            </a:r>
          </a:p>
          <a:p>
            <a:pPr lvl="0" eaLnBrk="0" fontAlgn="base" hangingPunct="0">
              <a:spcBef>
                <a:spcPct val="0"/>
              </a:spcBef>
              <a:spcAft>
                <a:spcPct val="0"/>
              </a:spcAft>
            </a:pPr>
            <a:r>
              <a:rPr lang="en-US" altLang="es-PE" sz="1100" dirty="0">
                <a:solidFill>
                  <a:srgbClr val="000000"/>
                </a:solidFill>
                <a:latin typeface="Courier New" panose="02070309020205020404" pitchFamily="49" charset="0"/>
              </a:rPr>
              <a:t>For this tuple, first item was 4 and second item was d</a:t>
            </a:r>
          </a:p>
          <a:p>
            <a:pPr lvl="0" eaLnBrk="0" fontAlgn="base" hangingPunct="0">
              <a:spcBef>
                <a:spcPct val="0"/>
              </a:spcBef>
              <a:spcAft>
                <a:spcPct val="0"/>
              </a:spcAft>
            </a:pPr>
            <a:r>
              <a:rPr lang="en-US" altLang="es-PE" sz="1100" dirty="0">
                <a:solidFill>
                  <a:srgbClr val="000000"/>
                </a:solidFill>
                <a:latin typeface="Courier New" panose="02070309020205020404" pitchFamily="49" charset="0"/>
              </a:rPr>
              <a:t>For this tuple, first item was 5 and second item was e</a:t>
            </a:r>
            <a:endParaRPr kumimoji="0" lang="en-US" altLang="es-PE" sz="1100" i="0" u="none" strike="noStrike" cap="none" normalizeH="0" dirty="0" smtClean="0">
              <a:ln>
                <a:noFill/>
              </a:ln>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67247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5309" y="1226678"/>
            <a:ext cx="8229600" cy="4525963"/>
          </a:xfrm>
        </p:spPr>
        <p:txBody>
          <a:bodyPr/>
          <a:lstStyle/>
          <a:p>
            <a:pPr marL="0" indent="0">
              <a:buNone/>
            </a:pPr>
            <a:r>
              <a:rPr lang="es-PE" sz="2400" b="1" dirty="0" smtClean="0"/>
              <a:t>in</a:t>
            </a:r>
          </a:p>
          <a:p>
            <a:pPr marL="0" indent="0">
              <a:buNone/>
            </a:pPr>
            <a:r>
              <a:rPr lang="es-PE" sz="2000" dirty="0" smtClean="0"/>
              <a:t>Se ha visto previamente el operador </a:t>
            </a:r>
            <a:r>
              <a:rPr lang="es-PE" sz="2000" i="1" dirty="0" smtClean="0"/>
              <a:t>in</a:t>
            </a:r>
            <a:r>
              <a:rPr lang="es-PE" sz="2000" dirty="0" smtClean="0"/>
              <a:t> en los bucles </a:t>
            </a:r>
            <a:r>
              <a:rPr lang="es-PE" sz="2000" i="1" dirty="0" err="1" smtClean="0"/>
              <a:t>for</a:t>
            </a:r>
            <a:r>
              <a:rPr lang="es-PE" sz="2000" dirty="0" smtClean="0"/>
              <a:t>, pero también puede servirnos para encontrar objetos dentro de listas</a:t>
            </a:r>
            <a:endParaRPr lang="es-PE" sz="2000" dirty="0"/>
          </a:p>
          <a:p>
            <a:pPr marL="0" indent="0">
              <a:buNone/>
            </a:pPr>
            <a:r>
              <a:rPr lang="es-PE" sz="2000" dirty="0" smtClean="0"/>
              <a:t>Primero no olvidar que </a:t>
            </a:r>
            <a:r>
              <a:rPr lang="es-PE" sz="2000" i="1" dirty="0" err="1" smtClean="0"/>
              <a:t>zip</a:t>
            </a:r>
            <a:r>
              <a:rPr lang="es-PE" sz="2000" i="1" dirty="0" smtClean="0"/>
              <a:t> </a:t>
            </a:r>
            <a:r>
              <a:rPr lang="es-PE" sz="2000" dirty="0" smtClean="0"/>
              <a:t>también es un generador, por lo que tendríamos que convertirlo a lista.</a:t>
            </a:r>
            <a:endParaRPr lang="es-PE" sz="2000" dirty="0"/>
          </a:p>
        </p:txBody>
      </p:sp>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Operadores </a:t>
            </a:r>
            <a:r>
              <a:rPr lang="es-PE" sz="4000" dirty="0" err="1" smtClean="0"/>
              <a:t>Utiles</a:t>
            </a:r>
            <a:r>
              <a:rPr lang="es-PE" sz="4000" dirty="0" smtClean="0"/>
              <a:t>	</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
          <p:cNvSpPr>
            <a:spLocks noChangeArrowheads="1"/>
          </p:cNvSpPr>
          <p:nvPr/>
        </p:nvSpPr>
        <p:spPr bwMode="auto">
          <a:xfrm>
            <a:off x="2123728" y="2974218"/>
            <a:ext cx="3600400" cy="1613161"/>
          </a:xfrm>
          <a:prstGeom prst="rect">
            <a:avLst/>
          </a:prstGeom>
          <a:noFill/>
          <a:ln>
            <a:noFill/>
          </a:ln>
          <a:effectLs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400" b="1" dirty="0">
                <a:solidFill>
                  <a:srgbClr val="000000"/>
                </a:solidFill>
                <a:latin typeface="Courier New" panose="02070309020205020404" pitchFamily="49" charset="0"/>
              </a:rPr>
              <a:t>'x' in ['</a:t>
            </a:r>
            <a:r>
              <a:rPr lang="en-US" altLang="es-PE" sz="1400" b="1" dirty="0" err="1">
                <a:solidFill>
                  <a:srgbClr val="000000"/>
                </a:solidFill>
                <a:latin typeface="Courier New" panose="02070309020205020404" pitchFamily="49" charset="0"/>
              </a:rPr>
              <a:t>x','y','z</a:t>
            </a:r>
            <a:r>
              <a:rPr lang="en-US" altLang="es-PE" sz="1400" b="1" dirty="0">
                <a:solidFill>
                  <a:srgbClr val="000000"/>
                </a:solidFill>
                <a:latin typeface="Courier New" panose="02070309020205020404" pitchFamily="49" charset="0"/>
              </a:rPr>
              <a:t>']</a:t>
            </a:r>
          </a:p>
          <a:p>
            <a:pPr lvl="0" eaLnBrk="0" fontAlgn="base" hangingPunct="0">
              <a:spcBef>
                <a:spcPct val="0"/>
              </a:spcBef>
              <a:spcAft>
                <a:spcPct val="0"/>
              </a:spcAft>
            </a:pPr>
            <a:r>
              <a:rPr lang="en-US" altLang="es-PE" sz="1400" dirty="0">
                <a:solidFill>
                  <a:srgbClr val="000000"/>
                </a:solidFill>
                <a:latin typeface="Courier New" panose="02070309020205020404" pitchFamily="49" charset="0"/>
              </a:rPr>
              <a:t>True</a:t>
            </a:r>
          </a:p>
          <a:p>
            <a:pPr lvl="0" eaLnBrk="0" fontAlgn="base" hangingPunct="0">
              <a:spcBef>
                <a:spcPct val="0"/>
              </a:spcBef>
              <a:spcAft>
                <a:spcPct val="0"/>
              </a:spcAft>
            </a:pPr>
            <a:r>
              <a:rPr lang="en-US" altLang="es-PE" sz="1400" b="1" dirty="0">
                <a:solidFill>
                  <a:srgbClr val="000000"/>
                </a:solidFill>
                <a:latin typeface="Courier New" panose="02070309020205020404" pitchFamily="49" charset="0"/>
              </a:rPr>
              <a:t>'x' in </a:t>
            </a:r>
            <a:r>
              <a:rPr lang="en-US" altLang="es-PE" sz="1400" b="1" dirty="0" smtClean="0">
                <a:solidFill>
                  <a:srgbClr val="000000"/>
                </a:solidFill>
                <a:latin typeface="Courier New" panose="02070309020205020404" pitchFamily="49" charset="0"/>
              </a:rPr>
              <a:t>[1,2,3]</a:t>
            </a:r>
            <a:endParaRPr lang="en-US" altLang="es-PE" sz="1400" b="1" dirty="0">
              <a:solidFill>
                <a:srgbClr val="000000"/>
              </a:solidFill>
              <a:latin typeface="Courier New" panose="02070309020205020404" pitchFamily="49" charset="0"/>
            </a:endParaRPr>
          </a:p>
          <a:p>
            <a:pPr lvl="0" eaLnBrk="0" fontAlgn="base" hangingPunct="0">
              <a:spcBef>
                <a:spcPct val="0"/>
              </a:spcBef>
              <a:spcAft>
                <a:spcPct val="0"/>
              </a:spcAft>
            </a:pPr>
            <a:r>
              <a:rPr lang="en-US" altLang="es-PE" sz="1400" dirty="0" smtClean="0">
                <a:solidFill>
                  <a:srgbClr val="000000"/>
                </a:solidFill>
                <a:latin typeface="Courier New" panose="02070309020205020404" pitchFamily="49" charset="0"/>
              </a:rPr>
              <a:t>False</a:t>
            </a:r>
            <a:endParaRPr lang="en-US" altLang="es-PE" sz="1400" dirty="0">
              <a:solidFill>
                <a:srgbClr val="000000"/>
              </a:solidFill>
              <a:latin typeface="Courier New" panose="02070309020205020404" pitchFamily="49" charset="0"/>
            </a:endParaRPr>
          </a:p>
          <a:p>
            <a:pPr lvl="0" eaLnBrk="0" fontAlgn="base" hangingPunct="0">
              <a:spcBef>
                <a:spcPct val="0"/>
              </a:spcBef>
              <a:spcAft>
                <a:spcPct val="0"/>
              </a:spcAft>
            </a:pPr>
            <a:endParaRPr kumimoji="0" lang="en-US" altLang="es-PE" sz="1400" i="0" u="none" strike="noStrike" cap="none" normalizeH="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endParaRPr kumimoji="0" lang="en-US" altLang="es-PE" sz="1400" i="0" u="none" strike="noStrike" cap="none" normalizeH="0" dirty="0" smtClean="0">
              <a:ln>
                <a:noFill/>
              </a:ln>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66496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5309" y="1326778"/>
            <a:ext cx="8229600" cy="4525963"/>
          </a:xfrm>
        </p:spPr>
        <p:txBody>
          <a:bodyPr/>
          <a:lstStyle/>
          <a:p>
            <a:pPr marL="0" indent="0">
              <a:buNone/>
            </a:pPr>
            <a:r>
              <a:rPr lang="es-PE" sz="2400" b="1" dirty="0" err="1" smtClean="0"/>
              <a:t>random</a:t>
            </a:r>
            <a:endParaRPr lang="es-PE" sz="2400" b="1" dirty="0" smtClean="0"/>
          </a:p>
          <a:p>
            <a:pPr marL="0" indent="0">
              <a:buNone/>
            </a:pPr>
            <a:r>
              <a:rPr lang="es-PE" sz="2000" dirty="0" smtClean="0"/>
              <a:t>La función </a:t>
            </a:r>
            <a:r>
              <a:rPr lang="es-PE" sz="2000" i="1" dirty="0" err="1" smtClean="0"/>
              <a:t>random</a:t>
            </a:r>
            <a:r>
              <a:rPr lang="es-PE" sz="2000" dirty="0" smtClean="0"/>
              <a:t> en Python viene incluida en una librería, la cual posee varias funciones, por ahora veremos solo 2:</a:t>
            </a:r>
          </a:p>
          <a:p>
            <a:pPr marL="0" indent="0">
              <a:buNone/>
            </a:pPr>
            <a:r>
              <a:rPr lang="es-PE" sz="2000" dirty="0"/>
              <a:t>	</a:t>
            </a:r>
            <a:r>
              <a:rPr lang="es-PE" sz="2000" b="1" dirty="0" err="1" smtClean="0"/>
              <a:t>shuffle</a:t>
            </a:r>
            <a:r>
              <a:rPr lang="es-PE" sz="2000" dirty="0" smtClean="0"/>
              <a:t>: barajea los valores de una lista, alterándola </a:t>
            </a:r>
            <a:r>
              <a:rPr lang="es-PE" sz="2000" dirty="0" err="1" smtClean="0"/>
              <a:t>asi</a:t>
            </a:r>
            <a:r>
              <a:rPr lang="es-PE" sz="2000" dirty="0" smtClean="0"/>
              <a:t> misma, no 		crea una nueva.</a:t>
            </a:r>
          </a:p>
          <a:p>
            <a:pPr marL="0" indent="0">
              <a:buNone/>
            </a:pPr>
            <a:endParaRPr lang="es-PE" sz="2000" dirty="0"/>
          </a:p>
          <a:p>
            <a:pPr marL="0" indent="0">
              <a:buNone/>
            </a:pPr>
            <a:endParaRPr lang="es-PE" sz="2000" dirty="0" smtClean="0"/>
          </a:p>
          <a:p>
            <a:pPr marL="0" indent="0">
              <a:buNone/>
            </a:pPr>
            <a:endParaRPr lang="es-PE" sz="2000" dirty="0"/>
          </a:p>
          <a:p>
            <a:pPr marL="0" indent="0">
              <a:buNone/>
            </a:pPr>
            <a:endParaRPr lang="es-PE" sz="2000" dirty="0" smtClean="0"/>
          </a:p>
          <a:p>
            <a:pPr marL="0" indent="0">
              <a:buNone/>
            </a:pPr>
            <a:r>
              <a:rPr lang="es-PE" sz="2000" dirty="0"/>
              <a:t>	</a:t>
            </a:r>
            <a:r>
              <a:rPr lang="es-PE" sz="2000" b="1" dirty="0" err="1" smtClean="0"/>
              <a:t>randint</a:t>
            </a:r>
            <a:r>
              <a:rPr lang="es-PE" sz="2000" dirty="0" smtClean="0"/>
              <a:t>: Retorna un numero aleatorio entre los valores ingresados.</a:t>
            </a:r>
            <a:endParaRPr lang="es-PE" sz="1800" dirty="0"/>
          </a:p>
        </p:txBody>
      </p:sp>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Operadores </a:t>
            </a:r>
            <a:r>
              <a:rPr lang="es-PE" sz="4000" dirty="0" err="1" smtClean="0"/>
              <a:t>Utiles</a:t>
            </a:r>
            <a:r>
              <a:rPr lang="es-PE" sz="4000" dirty="0" smtClean="0"/>
              <a:t>	</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
          <p:cNvSpPr>
            <a:spLocks noChangeArrowheads="1"/>
          </p:cNvSpPr>
          <p:nvPr/>
        </p:nvSpPr>
        <p:spPr bwMode="auto">
          <a:xfrm>
            <a:off x="2055853" y="2852936"/>
            <a:ext cx="4608512" cy="1613161"/>
          </a:xfrm>
          <a:prstGeom prst="rect">
            <a:avLst/>
          </a:prstGeom>
          <a:noFill/>
          <a:ln>
            <a:noFill/>
          </a:ln>
          <a:effectLs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400" b="1" dirty="0">
                <a:solidFill>
                  <a:srgbClr val="000000"/>
                </a:solidFill>
                <a:latin typeface="Courier New" panose="02070309020205020404" pitchFamily="49" charset="0"/>
              </a:rPr>
              <a:t>from random import </a:t>
            </a:r>
            <a:r>
              <a:rPr lang="en-US" altLang="es-PE" sz="1400" b="1" dirty="0" smtClean="0">
                <a:solidFill>
                  <a:srgbClr val="000000"/>
                </a:solidFill>
                <a:latin typeface="Courier New" panose="02070309020205020404" pitchFamily="49" charset="0"/>
              </a:rPr>
              <a:t>shuffle</a:t>
            </a:r>
          </a:p>
          <a:p>
            <a:pPr lvl="0" eaLnBrk="0" fontAlgn="base" hangingPunct="0">
              <a:spcBef>
                <a:spcPct val="0"/>
              </a:spcBef>
              <a:spcAft>
                <a:spcPct val="0"/>
              </a:spcAft>
            </a:pPr>
            <a:endParaRPr lang="en-US" altLang="es-PE" sz="1400" b="1" dirty="0">
              <a:solidFill>
                <a:srgbClr val="000000"/>
              </a:solidFill>
              <a:latin typeface="Courier New" panose="02070309020205020404" pitchFamily="49" charset="0"/>
            </a:endParaRPr>
          </a:p>
          <a:p>
            <a:pPr lvl="0" eaLnBrk="0" fontAlgn="base" hangingPunct="0">
              <a:spcBef>
                <a:spcPct val="0"/>
              </a:spcBef>
              <a:spcAft>
                <a:spcPct val="0"/>
              </a:spcAft>
            </a:pPr>
            <a:r>
              <a:rPr lang="en-US" altLang="es-PE" sz="1400" b="1" dirty="0" err="1">
                <a:solidFill>
                  <a:srgbClr val="000000"/>
                </a:solidFill>
                <a:latin typeface="Courier New" panose="02070309020205020404" pitchFamily="49" charset="0"/>
              </a:rPr>
              <a:t>mylist</a:t>
            </a:r>
            <a:r>
              <a:rPr lang="en-US" altLang="es-PE" sz="1400" b="1" dirty="0">
                <a:solidFill>
                  <a:srgbClr val="000000"/>
                </a:solidFill>
                <a:latin typeface="Courier New" panose="02070309020205020404" pitchFamily="49" charset="0"/>
              </a:rPr>
              <a:t> = [10,20,30,40,100]</a:t>
            </a:r>
          </a:p>
          <a:p>
            <a:pPr lvl="0" eaLnBrk="0" fontAlgn="base" hangingPunct="0">
              <a:spcBef>
                <a:spcPct val="0"/>
              </a:spcBef>
              <a:spcAft>
                <a:spcPct val="0"/>
              </a:spcAft>
            </a:pPr>
            <a:r>
              <a:rPr lang="en-US" altLang="es-PE" sz="1400" b="1" dirty="0">
                <a:solidFill>
                  <a:srgbClr val="000000"/>
                </a:solidFill>
                <a:latin typeface="Courier New" panose="02070309020205020404" pitchFamily="49" charset="0"/>
              </a:rPr>
              <a:t>shuffle(</a:t>
            </a:r>
            <a:r>
              <a:rPr lang="en-US" altLang="es-PE" sz="1400" b="1" dirty="0" err="1">
                <a:solidFill>
                  <a:srgbClr val="000000"/>
                </a:solidFill>
                <a:latin typeface="Courier New" panose="02070309020205020404" pitchFamily="49" charset="0"/>
              </a:rPr>
              <a:t>mylist</a:t>
            </a:r>
            <a:r>
              <a:rPr lang="en-US" altLang="es-PE" sz="1400" b="1" dirty="0" smtClean="0">
                <a:solidFill>
                  <a:srgbClr val="000000"/>
                </a:solidFill>
                <a:latin typeface="Courier New" panose="02070309020205020404" pitchFamily="49" charset="0"/>
              </a:rPr>
              <a:t>)</a:t>
            </a:r>
          </a:p>
          <a:p>
            <a:pPr lvl="0" eaLnBrk="0" fontAlgn="base" hangingPunct="0">
              <a:spcBef>
                <a:spcPct val="0"/>
              </a:spcBef>
              <a:spcAft>
                <a:spcPct val="0"/>
              </a:spcAft>
            </a:pPr>
            <a:r>
              <a:rPr lang="en-US" altLang="es-PE" sz="1400" b="1" dirty="0" smtClean="0">
                <a:solidFill>
                  <a:srgbClr val="000000"/>
                </a:solidFill>
                <a:latin typeface="Courier New" panose="02070309020205020404" pitchFamily="49" charset="0"/>
              </a:rPr>
              <a:t>Print(</a:t>
            </a:r>
            <a:r>
              <a:rPr lang="en-US" altLang="es-PE" sz="1400" b="1" dirty="0" err="1" smtClean="0">
                <a:solidFill>
                  <a:srgbClr val="000000"/>
                </a:solidFill>
                <a:latin typeface="Courier New" panose="02070309020205020404" pitchFamily="49" charset="0"/>
              </a:rPr>
              <a:t>mylist</a:t>
            </a:r>
            <a:r>
              <a:rPr lang="en-US" altLang="es-PE" sz="1400" b="1" dirty="0" smtClean="0">
                <a:solidFill>
                  <a:srgbClr val="000000"/>
                </a:solidFill>
                <a:latin typeface="Courier New" panose="02070309020205020404" pitchFamily="49" charset="0"/>
              </a:rPr>
              <a:t>)</a:t>
            </a:r>
            <a:endParaRPr kumimoji="0" lang="en-US" altLang="es-PE" sz="1400" i="0" u="none" strike="noStrike" cap="none" normalizeH="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r>
              <a:rPr lang="en-US" altLang="es-PE" sz="1400" dirty="0">
                <a:solidFill>
                  <a:srgbClr val="000000"/>
                </a:solidFill>
                <a:latin typeface="Courier New" panose="02070309020205020404" pitchFamily="49" charset="0"/>
              </a:rPr>
              <a:t>[40, 10, 100, 30, 20]</a:t>
            </a:r>
            <a:endParaRPr kumimoji="0" lang="en-US" altLang="es-PE" sz="1400" i="0" u="none" strike="noStrike" cap="none" normalizeH="0" dirty="0" smtClean="0">
              <a:ln>
                <a:noFill/>
              </a:ln>
              <a:solidFill>
                <a:srgbClr val="000000"/>
              </a:solidFill>
              <a:effectLst/>
              <a:latin typeface="Courier New" panose="02070309020205020404" pitchFamily="49" charset="0"/>
            </a:endParaRPr>
          </a:p>
        </p:txBody>
      </p:sp>
      <p:sp>
        <p:nvSpPr>
          <p:cNvPr id="6" name="Rectangle 1"/>
          <p:cNvSpPr>
            <a:spLocks noChangeArrowheads="1"/>
          </p:cNvSpPr>
          <p:nvPr/>
        </p:nvSpPr>
        <p:spPr bwMode="auto">
          <a:xfrm>
            <a:off x="2095639" y="5014314"/>
            <a:ext cx="4608512" cy="1613161"/>
          </a:xfrm>
          <a:prstGeom prst="rect">
            <a:avLst/>
          </a:prstGeom>
          <a:noFill/>
          <a:ln>
            <a:noFill/>
          </a:ln>
          <a:effectLs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400" b="1" dirty="0">
                <a:solidFill>
                  <a:srgbClr val="000000"/>
                </a:solidFill>
                <a:latin typeface="Courier New" panose="02070309020205020404" pitchFamily="49" charset="0"/>
              </a:rPr>
              <a:t>from random import </a:t>
            </a:r>
            <a:r>
              <a:rPr lang="en-US" altLang="es-PE" sz="1400" b="1" dirty="0" err="1" smtClean="0">
                <a:solidFill>
                  <a:srgbClr val="000000"/>
                </a:solidFill>
                <a:latin typeface="Courier New" panose="02070309020205020404" pitchFamily="49" charset="0"/>
              </a:rPr>
              <a:t>randint</a:t>
            </a:r>
            <a:endParaRPr lang="en-US" altLang="es-PE" sz="1400" b="1" dirty="0" smtClean="0">
              <a:solidFill>
                <a:srgbClr val="000000"/>
              </a:solidFill>
              <a:latin typeface="Courier New" panose="02070309020205020404" pitchFamily="49" charset="0"/>
            </a:endParaRPr>
          </a:p>
          <a:p>
            <a:pPr lvl="0" eaLnBrk="0" fontAlgn="base" hangingPunct="0">
              <a:spcBef>
                <a:spcPct val="0"/>
              </a:spcBef>
              <a:spcAft>
                <a:spcPct val="0"/>
              </a:spcAft>
            </a:pPr>
            <a:endParaRPr lang="en-US" altLang="es-PE" sz="1400" b="1" dirty="0">
              <a:solidFill>
                <a:srgbClr val="000000"/>
              </a:solidFill>
              <a:latin typeface="Courier New" panose="02070309020205020404" pitchFamily="49" charset="0"/>
            </a:endParaRPr>
          </a:p>
          <a:p>
            <a:pPr lvl="0" eaLnBrk="0" fontAlgn="base" hangingPunct="0">
              <a:spcBef>
                <a:spcPct val="0"/>
              </a:spcBef>
              <a:spcAft>
                <a:spcPct val="0"/>
              </a:spcAft>
            </a:pPr>
            <a:r>
              <a:rPr lang="en-US" altLang="es-PE" sz="1400" b="1" dirty="0" err="1">
                <a:solidFill>
                  <a:srgbClr val="000000"/>
                </a:solidFill>
                <a:latin typeface="Courier New" panose="02070309020205020404" pitchFamily="49" charset="0"/>
              </a:rPr>
              <a:t>randint</a:t>
            </a:r>
            <a:r>
              <a:rPr lang="en-US" altLang="es-PE" sz="1400" b="1" dirty="0">
                <a:solidFill>
                  <a:srgbClr val="000000"/>
                </a:solidFill>
                <a:latin typeface="Courier New" panose="02070309020205020404" pitchFamily="49" charset="0"/>
              </a:rPr>
              <a:t>(0,100)</a:t>
            </a:r>
          </a:p>
          <a:p>
            <a:pPr lvl="0" eaLnBrk="0" fontAlgn="base" hangingPunct="0">
              <a:spcBef>
                <a:spcPct val="0"/>
              </a:spcBef>
              <a:spcAft>
                <a:spcPct val="0"/>
              </a:spcAft>
            </a:pPr>
            <a:r>
              <a:rPr lang="en-US" altLang="es-PE" sz="1400" dirty="0">
                <a:solidFill>
                  <a:srgbClr val="000000"/>
                </a:solidFill>
                <a:latin typeface="Courier New" panose="02070309020205020404" pitchFamily="49" charset="0"/>
              </a:rPr>
              <a:t>25</a:t>
            </a:r>
          </a:p>
          <a:p>
            <a:pPr lvl="0" eaLnBrk="0" fontAlgn="base" hangingPunct="0">
              <a:spcBef>
                <a:spcPct val="0"/>
              </a:spcBef>
              <a:spcAft>
                <a:spcPct val="0"/>
              </a:spcAft>
            </a:pPr>
            <a:r>
              <a:rPr lang="en-US" altLang="es-PE" sz="1400" b="1" dirty="0" err="1">
                <a:solidFill>
                  <a:srgbClr val="000000"/>
                </a:solidFill>
                <a:latin typeface="Courier New" panose="02070309020205020404" pitchFamily="49" charset="0"/>
              </a:rPr>
              <a:t>randint</a:t>
            </a:r>
            <a:r>
              <a:rPr lang="en-US" altLang="es-PE" sz="1400" b="1" dirty="0">
                <a:solidFill>
                  <a:srgbClr val="000000"/>
                </a:solidFill>
                <a:latin typeface="Courier New" panose="02070309020205020404" pitchFamily="49" charset="0"/>
              </a:rPr>
              <a:t>(0,100)</a:t>
            </a:r>
          </a:p>
          <a:p>
            <a:pPr lvl="0" eaLnBrk="0" fontAlgn="base" hangingPunct="0">
              <a:spcBef>
                <a:spcPct val="0"/>
              </a:spcBef>
              <a:spcAft>
                <a:spcPct val="0"/>
              </a:spcAft>
            </a:pPr>
            <a:r>
              <a:rPr lang="en-US" altLang="es-PE" sz="1400" dirty="0" smtClean="0">
                <a:solidFill>
                  <a:srgbClr val="000000"/>
                </a:solidFill>
                <a:latin typeface="Courier New" panose="02070309020205020404" pitchFamily="49" charset="0"/>
              </a:rPr>
              <a:t>91</a:t>
            </a:r>
          </a:p>
        </p:txBody>
      </p:sp>
    </p:spTree>
    <p:extLst>
      <p:ext uri="{BB962C8B-B14F-4D97-AF65-F5344CB8AC3E}">
        <p14:creationId xmlns:p14="http://schemas.microsoft.com/office/powerpoint/2010/main" val="275492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326778"/>
            <a:ext cx="8229600" cy="4525963"/>
          </a:xfrm>
        </p:spPr>
        <p:txBody>
          <a:bodyPr/>
          <a:lstStyle/>
          <a:p>
            <a:pPr marL="0" indent="0">
              <a:buNone/>
            </a:pPr>
            <a:r>
              <a:rPr lang="es-PE" sz="2400" dirty="0" smtClean="0"/>
              <a:t>En adición a los métodos de lista y secuencia de operaciones, Python incluye una forma mas avanzada de generar listas, esto es la comprensión de listas.</a:t>
            </a:r>
          </a:p>
          <a:p>
            <a:pPr marL="0" indent="0">
              <a:buNone/>
            </a:pPr>
            <a:r>
              <a:rPr lang="es-PE" sz="2400" dirty="0" smtClean="0"/>
              <a:t>En </a:t>
            </a:r>
            <a:r>
              <a:rPr lang="es-PE" sz="2400" dirty="0" err="1" smtClean="0"/>
              <a:t>escencia</a:t>
            </a:r>
            <a:r>
              <a:rPr lang="es-PE" sz="2400" dirty="0" smtClean="0"/>
              <a:t>, es como utilizar un </a:t>
            </a:r>
            <a:r>
              <a:rPr lang="es-PE" sz="2400" i="1" dirty="0" err="1" smtClean="0"/>
              <a:t>for</a:t>
            </a:r>
            <a:r>
              <a:rPr lang="es-PE" sz="2400" dirty="0" smtClean="0"/>
              <a:t> en una línea.</a:t>
            </a:r>
          </a:p>
          <a:p>
            <a:pPr marL="0" indent="0">
              <a:buNone/>
            </a:pPr>
            <a:r>
              <a:rPr lang="es-PE" sz="2400" dirty="0" smtClean="0"/>
              <a:t>Ejemplo 1: Agarrar </a:t>
            </a:r>
            <a:r>
              <a:rPr lang="es-PE" sz="2400" dirty="0"/>
              <a:t>cada letra de la palabra</a:t>
            </a:r>
          </a:p>
          <a:p>
            <a:pPr marL="0" indent="0">
              <a:buNone/>
            </a:pPr>
            <a:endParaRPr lang="es-PE" sz="2400" dirty="0"/>
          </a:p>
        </p:txBody>
      </p:sp>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Comprensión de listas</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323528" y="3574169"/>
            <a:ext cx="4894056" cy="1600438"/>
          </a:xfrm>
          <a:prstGeom prst="rect">
            <a:avLst/>
          </a:prstGeom>
        </p:spPr>
        <p:txBody>
          <a:bodyPr wrap="square">
            <a:spAutoFit/>
          </a:bodyPr>
          <a:lstStyle/>
          <a:p>
            <a:r>
              <a:rPr lang="en-US" sz="1400" b="1" dirty="0" err="1" smtClean="0">
                <a:solidFill>
                  <a:srgbClr val="000000"/>
                </a:solidFill>
                <a:latin typeface="Courier New" panose="02070309020205020404" pitchFamily="49" charset="0"/>
              </a:rPr>
              <a:t>lst</a:t>
            </a:r>
            <a:r>
              <a:rPr lang="en-US" sz="1400" b="1" dirty="0" smtClean="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 [x for x in </a:t>
            </a:r>
            <a:r>
              <a:rPr lang="en-US" sz="1400" b="1" dirty="0" smtClean="0">
                <a:solidFill>
                  <a:srgbClr val="000000"/>
                </a:solidFill>
                <a:latin typeface="Courier New" panose="02070309020205020404" pitchFamily="49" charset="0"/>
              </a:rPr>
              <a:t>‘</a:t>
            </a:r>
            <a:r>
              <a:rPr lang="en-US" sz="1400" b="1" dirty="0" err="1" smtClean="0">
                <a:solidFill>
                  <a:srgbClr val="000000"/>
                </a:solidFill>
                <a:latin typeface="Courier New" panose="02070309020205020404" pitchFamily="49" charset="0"/>
              </a:rPr>
              <a:t>Inictel</a:t>
            </a:r>
            <a:r>
              <a:rPr lang="en-US" sz="1400" b="1" dirty="0" smtClean="0">
                <a:solidFill>
                  <a:srgbClr val="000000"/>
                </a:solidFill>
                <a:latin typeface="Courier New" panose="02070309020205020404" pitchFamily="49" charset="0"/>
              </a:rPr>
              <a:t>']</a:t>
            </a:r>
          </a:p>
          <a:p>
            <a:endParaRPr lang="en-US" sz="1400" dirty="0">
              <a:solidFill>
                <a:srgbClr val="000000"/>
              </a:solidFill>
              <a:latin typeface="Courier New" panose="02070309020205020404" pitchFamily="49" charset="0"/>
            </a:endParaRPr>
          </a:p>
          <a:p>
            <a:r>
              <a:rPr lang="en-US" sz="1400" b="1" dirty="0" smtClean="0">
                <a:solidFill>
                  <a:srgbClr val="000000"/>
                </a:solidFill>
                <a:latin typeface="Courier New" panose="02070309020205020404" pitchFamily="49" charset="0"/>
              </a:rPr>
              <a:t>#</a:t>
            </a:r>
            <a:r>
              <a:rPr lang="en-US" sz="1400" b="1" dirty="0" err="1" smtClean="0">
                <a:solidFill>
                  <a:srgbClr val="000000"/>
                </a:solidFill>
                <a:latin typeface="Courier New" panose="02070309020205020404" pitchFamily="49" charset="0"/>
              </a:rPr>
              <a:t>revisando</a:t>
            </a:r>
            <a:endParaRPr lang="en-US" sz="1400" b="1" dirty="0" smtClean="0">
              <a:solidFill>
                <a:srgbClr val="000000"/>
              </a:solidFill>
              <a:latin typeface="Courier New" panose="02070309020205020404" pitchFamily="49" charset="0"/>
            </a:endParaRPr>
          </a:p>
          <a:p>
            <a:r>
              <a:rPr lang="en-US" sz="1400" b="1" dirty="0" smtClean="0">
                <a:solidFill>
                  <a:srgbClr val="000000"/>
                </a:solidFill>
                <a:latin typeface="Courier New" panose="02070309020205020404" pitchFamily="49" charset="0"/>
              </a:rPr>
              <a:t>Print(</a:t>
            </a:r>
            <a:r>
              <a:rPr lang="en-US" sz="1400" b="1" dirty="0" err="1" smtClean="0">
                <a:solidFill>
                  <a:srgbClr val="000000"/>
                </a:solidFill>
                <a:latin typeface="Courier New" panose="02070309020205020404" pitchFamily="49" charset="0"/>
              </a:rPr>
              <a:t>lst</a:t>
            </a:r>
            <a:r>
              <a:rPr lang="en-US" sz="1400" b="1" dirty="0" smtClean="0">
                <a:solidFill>
                  <a:srgbClr val="000000"/>
                </a:solidFill>
                <a:latin typeface="Courier New" panose="02070309020205020404" pitchFamily="49" charset="0"/>
              </a:rPr>
              <a:t>)</a:t>
            </a:r>
          </a:p>
          <a:p>
            <a:endParaRPr lang="en-US" sz="1400" dirty="0">
              <a:solidFill>
                <a:srgbClr val="000000"/>
              </a:solidFill>
              <a:latin typeface="Courier New" panose="02070309020205020404" pitchFamily="49" charset="0"/>
            </a:endParaRPr>
          </a:p>
          <a:p>
            <a:r>
              <a:rPr lang="en-US" sz="1400" dirty="0" smtClean="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'I', 'n', '</a:t>
            </a:r>
            <a:r>
              <a:rPr lang="en-US" sz="1400" dirty="0" err="1">
                <a:solidFill>
                  <a:srgbClr val="000000"/>
                </a:solidFill>
                <a:latin typeface="Courier New" panose="02070309020205020404" pitchFamily="49" charset="0"/>
              </a:rPr>
              <a:t>i</a:t>
            </a:r>
            <a:r>
              <a:rPr lang="en-US" sz="1400" dirty="0">
                <a:solidFill>
                  <a:srgbClr val="000000"/>
                </a:solidFill>
                <a:latin typeface="Courier New" panose="02070309020205020404" pitchFamily="49" charset="0"/>
              </a:rPr>
              <a:t>', 'c', 't', 'e', 'l'] </a:t>
            </a:r>
          </a:p>
          <a:p>
            <a:endParaRPr lang="es-PE" sz="1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674568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326778"/>
            <a:ext cx="8229600" cy="4525963"/>
          </a:xfrm>
        </p:spPr>
        <p:txBody>
          <a:bodyPr/>
          <a:lstStyle/>
          <a:p>
            <a:pPr marL="0" indent="0">
              <a:buNone/>
            </a:pPr>
            <a:r>
              <a:rPr lang="es-PE" sz="2000" dirty="0" smtClean="0"/>
              <a:t>Ejemplo 2: Elevar al cuadrado los términos de un </a:t>
            </a:r>
            <a:r>
              <a:rPr lang="es-PE" sz="2000" i="1" dirty="0" err="1" smtClean="0"/>
              <a:t>range</a:t>
            </a:r>
            <a:r>
              <a:rPr lang="es-PE" sz="2000" dirty="0" smtClean="0"/>
              <a:t> y hacerlo una lista.</a:t>
            </a:r>
          </a:p>
          <a:p>
            <a:pPr marL="0" indent="0">
              <a:buNone/>
            </a:pPr>
            <a:endParaRPr lang="es-PE" sz="2000" dirty="0"/>
          </a:p>
          <a:p>
            <a:pPr marL="0" indent="0">
              <a:buNone/>
            </a:pPr>
            <a:endParaRPr lang="es-PE" sz="2000" dirty="0"/>
          </a:p>
          <a:p>
            <a:pPr marL="0" indent="0">
              <a:buNone/>
            </a:pPr>
            <a:endParaRPr lang="es-PE" sz="2000" dirty="0" smtClean="0"/>
          </a:p>
          <a:p>
            <a:pPr marL="0" indent="0">
              <a:buNone/>
            </a:pPr>
            <a:r>
              <a:rPr lang="es-PE" sz="2000" dirty="0" smtClean="0"/>
              <a:t>Ejemplo 3: Seleccionar los números pares de un </a:t>
            </a:r>
            <a:r>
              <a:rPr lang="es-PE" sz="2000" i="1" dirty="0" err="1" smtClean="0"/>
              <a:t>range</a:t>
            </a:r>
            <a:r>
              <a:rPr lang="es-PE" sz="2000" dirty="0" smtClean="0"/>
              <a:t>, utilizando </a:t>
            </a:r>
            <a:r>
              <a:rPr lang="es-PE" sz="2000" i="1" dirty="0" err="1" smtClean="0"/>
              <a:t>if</a:t>
            </a:r>
            <a:r>
              <a:rPr lang="es-PE" sz="2000" i="1" dirty="0" smtClean="0"/>
              <a:t>.</a:t>
            </a:r>
          </a:p>
          <a:p>
            <a:pPr marL="0" indent="0">
              <a:buNone/>
            </a:pPr>
            <a:endParaRPr lang="es-PE" sz="2000" i="1" dirty="0"/>
          </a:p>
          <a:p>
            <a:pPr marL="0" indent="0">
              <a:buNone/>
            </a:pPr>
            <a:endParaRPr lang="es-PE" sz="2000" i="1" dirty="0" smtClean="0"/>
          </a:p>
          <a:p>
            <a:pPr marL="0" indent="0">
              <a:buNone/>
            </a:pPr>
            <a:endParaRPr lang="es-PE" sz="2000" i="1" dirty="0"/>
          </a:p>
          <a:p>
            <a:pPr marL="0" indent="0">
              <a:buNone/>
            </a:pPr>
            <a:endParaRPr lang="es-PE" sz="2000" i="1" dirty="0" smtClean="0"/>
          </a:p>
          <a:p>
            <a:pPr marL="0" indent="0">
              <a:buNone/>
            </a:pPr>
            <a:r>
              <a:rPr lang="es-PE" sz="2000" dirty="0" smtClean="0"/>
              <a:t>Ejemplo 4: </a:t>
            </a:r>
            <a:r>
              <a:rPr lang="es-PE" sz="2000" dirty="0" err="1" smtClean="0"/>
              <a:t>Conversion</a:t>
            </a:r>
            <a:r>
              <a:rPr lang="es-PE" sz="2000" dirty="0" smtClean="0"/>
              <a:t> de unidades</a:t>
            </a:r>
            <a:endParaRPr lang="es-PE" sz="2000" dirty="0"/>
          </a:p>
          <a:p>
            <a:pPr marL="0" indent="0">
              <a:buNone/>
            </a:pPr>
            <a:endParaRPr lang="es-PE" sz="2000" dirty="0" smtClean="0"/>
          </a:p>
          <a:p>
            <a:pPr marL="0" indent="0">
              <a:buNone/>
            </a:pPr>
            <a:endParaRPr lang="es-PE" sz="2000" dirty="0"/>
          </a:p>
        </p:txBody>
      </p:sp>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Comprensión de listas</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96799" y="1772816"/>
            <a:ext cx="4894056" cy="954107"/>
          </a:xfrm>
          <a:prstGeom prst="rect">
            <a:avLst/>
          </a:prstGeom>
        </p:spPr>
        <p:txBody>
          <a:bodyPr wrap="square">
            <a:spAutoFit/>
          </a:bodyPr>
          <a:lstStyle/>
          <a:p>
            <a:r>
              <a:rPr lang="en-US" sz="1400" b="1" dirty="0" err="1" smtClean="0">
                <a:solidFill>
                  <a:srgbClr val="000000"/>
                </a:solidFill>
                <a:latin typeface="Courier New" panose="02070309020205020404" pitchFamily="49" charset="0"/>
              </a:rPr>
              <a:t>lst</a:t>
            </a:r>
            <a:r>
              <a:rPr lang="en-US" sz="1400" b="1" dirty="0" smtClean="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 [x**2 for x in range(0,11)]</a:t>
            </a:r>
          </a:p>
          <a:p>
            <a:r>
              <a:rPr lang="en-US" sz="1400" b="1" dirty="0" smtClean="0">
                <a:solidFill>
                  <a:srgbClr val="000000"/>
                </a:solidFill>
                <a:latin typeface="Courier New" panose="02070309020205020404" pitchFamily="49" charset="0"/>
              </a:rPr>
              <a:t>#</a:t>
            </a:r>
            <a:r>
              <a:rPr lang="en-US" sz="1400" b="1" dirty="0" err="1" smtClean="0">
                <a:solidFill>
                  <a:srgbClr val="000000"/>
                </a:solidFill>
                <a:latin typeface="Courier New" panose="02070309020205020404" pitchFamily="49" charset="0"/>
              </a:rPr>
              <a:t>revisando</a:t>
            </a:r>
            <a:endParaRPr lang="en-US" sz="1400" b="1" dirty="0" smtClean="0">
              <a:solidFill>
                <a:srgbClr val="000000"/>
              </a:solidFill>
              <a:latin typeface="Courier New" panose="02070309020205020404" pitchFamily="49" charset="0"/>
            </a:endParaRPr>
          </a:p>
          <a:p>
            <a:r>
              <a:rPr lang="en-US" sz="1400" b="1" dirty="0" smtClean="0">
                <a:solidFill>
                  <a:srgbClr val="000000"/>
                </a:solidFill>
                <a:latin typeface="Courier New" panose="02070309020205020404" pitchFamily="49" charset="0"/>
              </a:rPr>
              <a:t>Print(</a:t>
            </a:r>
            <a:r>
              <a:rPr lang="en-US" sz="1400" b="1" dirty="0" err="1" smtClean="0">
                <a:solidFill>
                  <a:srgbClr val="000000"/>
                </a:solidFill>
                <a:latin typeface="Courier New" panose="02070309020205020404" pitchFamily="49" charset="0"/>
              </a:rPr>
              <a:t>lst</a:t>
            </a:r>
            <a:r>
              <a:rPr lang="en-US" sz="1400" b="1" dirty="0" smtClean="0">
                <a:solidFill>
                  <a:srgbClr val="000000"/>
                </a:solidFill>
                <a:latin typeface="Courier New" panose="02070309020205020404" pitchFamily="49" charset="0"/>
              </a:rPr>
              <a:t>)</a:t>
            </a:r>
          </a:p>
          <a:p>
            <a:r>
              <a:rPr lang="en-US" sz="1400" dirty="0" smtClean="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0, 1, 4, 9, 16, 25, 36, 49, 64, 81, 100]</a:t>
            </a:r>
            <a:endParaRPr lang="es-PE" sz="1400" dirty="0">
              <a:solidFill>
                <a:srgbClr val="000000"/>
              </a:solidFill>
              <a:latin typeface="Courier New" panose="02070309020205020404" pitchFamily="49" charset="0"/>
            </a:endParaRPr>
          </a:p>
        </p:txBody>
      </p:sp>
      <p:sp>
        <p:nvSpPr>
          <p:cNvPr id="7" name="Rectángulo 6"/>
          <p:cNvSpPr/>
          <p:nvPr/>
        </p:nvSpPr>
        <p:spPr>
          <a:xfrm>
            <a:off x="179512" y="3299505"/>
            <a:ext cx="5688632" cy="954107"/>
          </a:xfrm>
          <a:prstGeom prst="rect">
            <a:avLst/>
          </a:prstGeom>
        </p:spPr>
        <p:txBody>
          <a:bodyPr wrap="square">
            <a:spAutoFit/>
          </a:bodyPr>
          <a:lstStyle/>
          <a:p>
            <a:r>
              <a:rPr lang="en-US" sz="1400" b="1" dirty="0" err="1" smtClean="0">
                <a:solidFill>
                  <a:srgbClr val="000000"/>
                </a:solidFill>
                <a:latin typeface="Courier New" panose="02070309020205020404" pitchFamily="49" charset="0"/>
              </a:rPr>
              <a:t>lst</a:t>
            </a:r>
            <a:r>
              <a:rPr lang="en-US" sz="1400" b="1" dirty="0" smtClean="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 [x for x in range(11) if x % 2 </a:t>
            </a:r>
            <a:r>
              <a:rPr lang="en-US" sz="1400" b="1" dirty="0" smtClean="0">
                <a:solidFill>
                  <a:srgbClr val="000000"/>
                </a:solidFill>
                <a:latin typeface="Courier New" panose="02070309020205020404" pitchFamily="49" charset="0"/>
              </a:rPr>
              <a:t>== 0]</a:t>
            </a:r>
          </a:p>
          <a:p>
            <a:r>
              <a:rPr lang="en-US" sz="1400" b="1" dirty="0" smtClean="0">
                <a:solidFill>
                  <a:srgbClr val="000000"/>
                </a:solidFill>
                <a:latin typeface="Courier New" panose="02070309020205020404" pitchFamily="49" charset="0"/>
              </a:rPr>
              <a:t>#</a:t>
            </a:r>
            <a:r>
              <a:rPr lang="en-US" sz="1400" b="1" dirty="0" err="1" smtClean="0">
                <a:solidFill>
                  <a:srgbClr val="000000"/>
                </a:solidFill>
                <a:latin typeface="Courier New" panose="02070309020205020404" pitchFamily="49" charset="0"/>
              </a:rPr>
              <a:t>revisando</a:t>
            </a:r>
            <a:endParaRPr lang="en-US" sz="1400" b="1" dirty="0" smtClean="0">
              <a:solidFill>
                <a:srgbClr val="000000"/>
              </a:solidFill>
              <a:latin typeface="Courier New" panose="02070309020205020404" pitchFamily="49" charset="0"/>
            </a:endParaRPr>
          </a:p>
          <a:p>
            <a:r>
              <a:rPr lang="en-US" sz="1400" b="1" dirty="0" smtClean="0">
                <a:solidFill>
                  <a:srgbClr val="000000"/>
                </a:solidFill>
                <a:latin typeface="Courier New" panose="02070309020205020404" pitchFamily="49" charset="0"/>
              </a:rPr>
              <a:t>Print(</a:t>
            </a:r>
            <a:r>
              <a:rPr lang="en-US" sz="1400" b="1" dirty="0" err="1" smtClean="0">
                <a:solidFill>
                  <a:srgbClr val="000000"/>
                </a:solidFill>
                <a:latin typeface="Courier New" panose="02070309020205020404" pitchFamily="49" charset="0"/>
              </a:rPr>
              <a:t>lst</a:t>
            </a:r>
            <a:r>
              <a:rPr lang="en-US" sz="1400" b="1" dirty="0" smtClean="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[0, 2, 4, 6, 8, 10]</a:t>
            </a:r>
            <a:endParaRPr lang="es-PE" sz="1400" dirty="0">
              <a:solidFill>
                <a:srgbClr val="000000"/>
              </a:solidFill>
              <a:latin typeface="Courier New" panose="02070309020205020404" pitchFamily="49" charset="0"/>
            </a:endParaRPr>
          </a:p>
        </p:txBody>
      </p:sp>
      <p:sp>
        <p:nvSpPr>
          <p:cNvPr id="9" name="Rectángulo 8"/>
          <p:cNvSpPr/>
          <p:nvPr/>
        </p:nvSpPr>
        <p:spPr>
          <a:xfrm>
            <a:off x="196798" y="5013176"/>
            <a:ext cx="6319417" cy="1169551"/>
          </a:xfrm>
          <a:prstGeom prst="rect">
            <a:avLst/>
          </a:prstGeom>
        </p:spPr>
        <p:txBody>
          <a:bodyPr wrap="square">
            <a:spAutoFit/>
          </a:bodyPr>
          <a:lstStyle/>
          <a:p>
            <a:r>
              <a:rPr lang="en-US" sz="1400" b="1" dirty="0" err="1">
                <a:solidFill>
                  <a:srgbClr val="000000"/>
                </a:solidFill>
                <a:latin typeface="Courier New" panose="02070309020205020404" pitchFamily="49" charset="0"/>
              </a:rPr>
              <a:t>celsius</a:t>
            </a:r>
            <a:r>
              <a:rPr lang="en-US" sz="1400" b="1" dirty="0">
                <a:solidFill>
                  <a:srgbClr val="000000"/>
                </a:solidFill>
                <a:latin typeface="Courier New" panose="02070309020205020404" pitchFamily="49" charset="0"/>
              </a:rPr>
              <a:t> = [0,10,20.1,34.5]</a:t>
            </a:r>
          </a:p>
          <a:p>
            <a:r>
              <a:rPr lang="en-US" sz="1400" b="1" dirty="0" err="1">
                <a:solidFill>
                  <a:srgbClr val="000000"/>
                </a:solidFill>
                <a:latin typeface="Courier New" panose="02070309020205020404" pitchFamily="49" charset="0"/>
              </a:rPr>
              <a:t>fahrenheit</a:t>
            </a:r>
            <a:r>
              <a:rPr lang="en-US" sz="1400" b="1" dirty="0">
                <a:solidFill>
                  <a:srgbClr val="000000"/>
                </a:solidFill>
                <a:latin typeface="Courier New" panose="02070309020205020404" pitchFamily="49" charset="0"/>
              </a:rPr>
              <a:t> = [((9/5)*temp + 32) for temp in </a:t>
            </a:r>
            <a:r>
              <a:rPr lang="en-US" sz="1400" b="1" dirty="0" err="1">
                <a:solidFill>
                  <a:srgbClr val="000000"/>
                </a:solidFill>
                <a:latin typeface="Courier New" panose="02070309020205020404" pitchFamily="49" charset="0"/>
              </a:rPr>
              <a:t>celsius</a:t>
            </a:r>
            <a:r>
              <a:rPr lang="en-US" sz="1400" b="1" dirty="0">
                <a:solidFill>
                  <a:srgbClr val="000000"/>
                </a:solidFill>
                <a:latin typeface="Courier New" panose="02070309020205020404" pitchFamily="49" charset="0"/>
              </a:rPr>
              <a:t> ]</a:t>
            </a:r>
          </a:p>
          <a:p>
            <a:r>
              <a:rPr lang="en-US" sz="1400" b="1" dirty="0" smtClean="0">
                <a:solidFill>
                  <a:srgbClr val="000000"/>
                </a:solidFill>
                <a:latin typeface="Courier New" panose="02070309020205020404" pitchFamily="49" charset="0"/>
              </a:rPr>
              <a:t>#</a:t>
            </a:r>
            <a:r>
              <a:rPr lang="en-US" sz="1400" b="1" dirty="0" err="1" smtClean="0">
                <a:solidFill>
                  <a:srgbClr val="000000"/>
                </a:solidFill>
                <a:latin typeface="Courier New" panose="02070309020205020404" pitchFamily="49" charset="0"/>
              </a:rPr>
              <a:t>revisando</a:t>
            </a:r>
            <a:endParaRPr lang="en-US" sz="1400" b="1" dirty="0" smtClean="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Print(</a:t>
            </a:r>
            <a:r>
              <a:rPr lang="en-US" sz="1400" b="1" dirty="0" err="1">
                <a:solidFill>
                  <a:srgbClr val="000000"/>
                </a:solidFill>
                <a:latin typeface="Courier New" panose="02070309020205020404" pitchFamily="49" charset="0"/>
              </a:rPr>
              <a:t>fahrenheit</a:t>
            </a:r>
            <a:r>
              <a:rPr lang="en-US" sz="1400" b="1" dirty="0">
                <a:solidFill>
                  <a:srgbClr val="000000"/>
                </a:solidFill>
                <a:latin typeface="Courier New" panose="02070309020205020404" pitchFamily="49" charset="0"/>
              </a:rPr>
              <a:t>)</a:t>
            </a:r>
            <a:endParaRPr lang="en-US" sz="1400" b="1" dirty="0" smtClean="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[32.0, 50.0, 68.18, 94.1]</a:t>
            </a:r>
            <a:endParaRPr lang="es-PE" sz="1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479184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326778"/>
            <a:ext cx="8229600" cy="4525963"/>
          </a:xfrm>
        </p:spPr>
        <p:txBody>
          <a:bodyPr/>
          <a:lstStyle/>
          <a:p>
            <a:pPr marL="0" indent="0">
              <a:buNone/>
            </a:pPr>
            <a:r>
              <a:rPr lang="es-PE" sz="2000" dirty="0" smtClean="0"/>
              <a:t>Ejemplo 5: Hacer </a:t>
            </a:r>
            <a:r>
              <a:rPr lang="es-PE" sz="2000" i="1" dirty="0" err="1" smtClean="0"/>
              <a:t>for</a:t>
            </a:r>
            <a:r>
              <a:rPr lang="es-PE" sz="2000" i="1" dirty="0" smtClean="0"/>
              <a:t> </a:t>
            </a:r>
            <a:r>
              <a:rPr lang="es-PE" sz="2000" dirty="0" smtClean="0"/>
              <a:t> anidados:</a:t>
            </a:r>
          </a:p>
          <a:p>
            <a:pPr marL="0" indent="0">
              <a:buNone/>
            </a:pPr>
            <a:endParaRPr lang="es-PE" sz="2000" dirty="0"/>
          </a:p>
          <a:p>
            <a:pPr marL="0" indent="0">
              <a:buNone/>
            </a:pPr>
            <a:endParaRPr lang="es-PE" sz="2000" dirty="0"/>
          </a:p>
          <a:p>
            <a:pPr marL="0" indent="0">
              <a:buNone/>
            </a:pPr>
            <a:endParaRPr lang="es-PE" sz="2000" dirty="0" smtClean="0"/>
          </a:p>
          <a:p>
            <a:pPr marL="0" indent="0">
              <a:buNone/>
            </a:pPr>
            <a:endParaRPr lang="es-PE" sz="2000" dirty="0"/>
          </a:p>
        </p:txBody>
      </p:sp>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Comprensión de listas</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96799" y="1772816"/>
            <a:ext cx="6319416" cy="954107"/>
          </a:xfrm>
          <a:prstGeom prst="rect">
            <a:avLst/>
          </a:prstGeom>
        </p:spPr>
        <p:txBody>
          <a:bodyPr wrap="square">
            <a:spAutoFit/>
          </a:bodyPr>
          <a:lstStyle/>
          <a:p>
            <a:r>
              <a:rPr lang="en-US" sz="1400" b="1" dirty="0" err="1">
                <a:solidFill>
                  <a:srgbClr val="000000"/>
                </a:solidFill>
                <a:latin typeface="Courier New" panose="02070309020205020404" pitchFamily="49" charset="0"/>
              </a:rPr>
              <a:t>lst</a:t>
            </a:r>
            <a:r>
              <a:rPr lang="en-US" sz="1400" b="1" dirty="0">
                <a:solidFill>
                  <a:srgbClr val="000000"/>
                </a:solidFill>
                <a:latin typeface="Courier New" panose="02070309020205020404" pitchFamily="49" charset="0"/>
              </a:rPr>
              <a:t> = [ x**2 for x in [x**2 for x in range(11</a:t>
            </a:r>
            <a:r>
              <a:rPr lang="en-US" sz="1400" b="1" dirty="0" smtClean="0">
                <a:solidFill>
                  <a:srgbClr val="000000"/>
                </a:solidFill>
                <a:latin typeface="Courier New" panose="02070309020205020404" pitchFamily="49" charset="0"/>
              </a:rPr>
              <a:t>)]]</a:t>
            </a:r>
          </a:p>
          <a:p>
            <a:r>
              <a:rPr lang="en-US" sz="1400" b="1" dirty="0" smtClean="0">
                <a:solidFill>
                  <a:srgbClr val="000000"/>
                </a:solidFill>
                <a:latin typeface="Courier New" panose="02070309020205020404" pitchFamily="49" charset="0"/>
              </a:rPr>
              <a:t>#</a:t>
            </a:r>
            <a:r>
              <a:rPr lang="en-US" sz="1400" b="1" dirty="0" err="1" smtClean="0">
                <a:solidFill>
                  <a:srgbClr val="000000"/>
                </a:solidFill>
                <a:latin typeface="Courier New" panose="02070309020205020404" pitchFamily="49" charset="0"/>
              </a:rPr>
              <a:t>revisando</a:t>
            </a:r>
            <a:endParaRPr lang="en-US" sz="1400" b="1" dirty="0" smtClean="0">
              <a:solidFill>
                <a:srgbClr val="000000"/>
              </a:solidFill>
              <a:latin typeface="Courier New" panose="02070309020205020404" pitchFamily="49" charset="0"/>
            </a:endParaRPr>
          </a:p>
          <a:p>
            <a:r>
              <a:rPr lang="en-US" sz="1400" b="1" dirty="0" smtClean="0">
                <a:solidFill>
                  <a:srgbClr val="000000"/>
                </a:solidFill>
                <a:latin typeface="Courier New" panose="02070309020205020404" pitchFamily="49" charset="0"/>
              </a:rPr>
              <a:t>Print(</a:t>
            </a:r>
            <a:r>
              <a:rPr lang="en-US" sz="1400" b="1" dirty="0" err="1" smtClean="0">
                <a:solidFill>
                  <a:srgbClr val="000000"/>
                </a:solidFill>
                <a:latin typeface="Courier New" panose="02070309020205020404" pitchFamily="49" charset="0"/>
              </a:rPr>
              <a:t>lst</a:t>
            </a:r>
            <a:r>
              <a:rPr lang="en-US" sz="1400" b="1" dirty="0" smtClean="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[0, 1, 16, 81, 256, 625, 1296, 2401, 4096, 6561, 10000]</a:t>
            </a:r>
            <a:endParaRPr lang="es-PE" sz="1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740005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664" y="1194783"/>
            <a:ext cx="8229600" cy="706090"/>
          </a:xfrm>
        </p:spPr>
        <p:txBody>
          <a:bodyPr/>
          <a:lstStyle/>
          <a:p>
            <a:r>
              <a:rPr lang="es-PE" sz="4000" dirty="0" smtClean="0"/>
              <a:t>Estructuras de Métodos	</a:t>
            </a:r>
            <a:endParaRPr lang="es-PE" sz="4000" dirty="0"/>
          </a:p>
        </p:txBody>
      </p:sp>
      <p:sp>
        <p:nvSpPr>
          <p:cNvPr id="3" name="Marcador de contenido 2"/>
          <p:cNvSpPr>
            <a:spLocks noGrp="1"/>
          </p:cNvSpPr>
          <p:nvPr>
            <p:ph idx="1"/>
          </p:nvPr>
        </p:nvSpPr>
        <p:spPr>
          <a:xfrm>
            <a:off x="223900" y="1974200"/>
            <a:ext cx="8640960" cy="4189784"/>
          </a:xfrm>
        </p:spPr>
        <p:txBody>
          <a:bodyPr/>
          <a:lstStyle/>
          <a:p>
            <a:pPr marL="0" indent="0" algn="just">
              <a:buNone/>
            </a:pPr>
            <a:r>
              <a:rPr lang="es-PE" sz="2000" dirty="0" smtClean="0"/>
              <a:t>Previamente hemos estado métodos en los capítulos previos, pero definiendo bien el termino, un método es una función creada específicamente para los objetos, mas adelante veremos como crear nuestros propios métodos en OOP y clases.</a:t>
            </a:r>
          </a:p>
          <a:p>
            <a:pPr marL="0" indent="0" algn="just">
              <a:buNone/>
            </a:pPr>
            <a:endParaRPr lang="es-PE" sz="2000" dirty="0"/>
          </a:p>
          <a:p>
            <a:pPr marL="0" indent="0" algn="just">
              <a:buNone/>
            </a:pPr>
            <a:r>
              <a:rPr lang="es-PE" sz="2000" dirty="0" smtClean="0"/>
              <a:t>Los métodos realizan acciones especificas a los objetos que pueden incluir argumentos, tal y cual una función. </a:t>
            </a:r>
          </a:p>
          <a:p>
            <a:pPr marL="0" indent="0" algn="just">
              <a:buNone/>
            </a:pPr>
            <a:r>
              <a:rPr lang="es-PE" sz="2000" dirty="0" smtClean="0"/>
              <a:t>La sintaxis general de un método es la siguiente:</a:t>
            </a:r>
          </a:p>
          <a:p>
            <a:pPr marL="0" indent="0" algn="just">
              <a:buNone/>
            </a:pPr>
            <a:endParaRPr lang="es-PE" sz="2000" dirty="0" smtClean="0"/>
          </a:p>
          <a:p>
            <a:pPr marL="0" indent="0" algn="just">
              <a:buNone/>
            </a:pPr>
            <a:r>
              <a:rPr lang="es-PE" sz="2000" dirty="0" smtClean="0"/>
              <a:t>Por ejemplo, los métodos de una lista son:</a:t>
            </a:r>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452664" y="609620"/>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dirty="0" smtClean="0"/>
              <a:t>CAPITULO IV</a:t>
            </a:r>
            <a:endParaRPr lang="es-PE" dirty="0"/>
          </a:p>
        </p:txBody>
      </p:sp>
      <p:sp>
        <p:nvSpPr>
          <p:cNvPr id="8" name="Rectángulo 7"/>
          <p:cNvSpPr/>
          <p:nvPr/>
        </p:nvSpPr>
        <p:spPr>
          <a:xfrm>
            <a:off x="2483768" y="4619393"/>
            <a:ext cx="3816424" cy="307777"/>
          </a:xfrm>
          <a:prstGeom prst="rect">
            <a:avLst/>
          </a:prstGeom>
        </p:spPr>
        <p:txBody>
          <a:bodyPr wrap="square">
            <a:spAutoFit/>
          </a:bodyPr>
          <a:lstStyle/>
          <a:p>
            <a:r>
              <a:rPr lang="en-US" sz="1400" b="1" dirty="0" err="1" smtClean="0">
                <a:solidFill>
                  <a:srgbClr val="000000"/>
                </a:solidFill>
                <a:latin typeface="Courier New" panose="02070309020205020404" pitchFamily="49" charset="0"/>
              </a:rPr>
              <a:t>object.method</a:t>
            </a:r>
            <a:r>
              <a:rPr lang="en-US" sz="1400" b="1" dirty="0" smtClean="0">
                <a:solidFill>
                  <a:srgbClr val="000000"/>
                </a:solidFill>
                <a:latin typeface="Courier New" panose="02070309020205020404" pitchFamily="49" charset="0"/>
              </a:rPr>
              <a:t>(arg1,arg2,etc...)</a:t>
            </a:r>
            <a:endParaRPr lang="es-PE" sz="1400" dirty="0">
              <a:solidFill>
                <a:srgbClr val="000000"/>
              </a:solidFill>
              <a:latin typeface="Courier New" panose="02070309020205020404" pitchFamily="49" charset="0"/>
            </a:endParaRPr>
          </a:p>
        </p:txBody>
      </p:sp>
      <p:sp>
        <p:nvSpPr>
          <p:cNvPr id="9" name="Rectángulo 8"/>
          <p:cNvSpPr/>
          <p:nvPr/>
        </p:nvSpPr>
        <p:spPr>
          <a:xfrm>
            <a:off x="2915816" y="5517232"/>
            <a:ext cx="1512168" cy="954107"/>
          </a:xfrm>
          <a:prstGeom prst="rect">
            <a:avLst/>
          </a:prstGeom>
        </p:spPr>
        <p:txBody>
          <a:bodyPr wrap="square">
            <a:spAutoFit/>
          </a:bodyPr>
          <a:lstStyle/>
          <a:p>
            <a:pPr marL="285750" indent="-285750">
              <a:buFont typeface="Arial" panose="020B0604020202020204" pitchFamily="34" charset="0"/>
              <a:buChar char="•"/>
            </a:pPr>
            <a:r>
              <a:rPr lang="en-US" sz="1400" b="1" dirty="0">
                <a:solidFill>
                  <a:srgbClr val="000000"/>
                </a:solidFill>
                <a:latin typeface="Courier New" panose="02070309020205020404" pitchFamily="49" charset="0"/>
              </a:rPr>
              <a:t>append</a:t>
            </a:r>
          </a:p>
          <a:p>
            <a:pPr marL="285750" indent="-285750">
              <a:buFont typeface="Arial" panose="020B0604020202020204" pitchFamily="34" charset="0"/>
              <a:buChar char="•"/>
            </a:pPr>
            <a:r>
              <a:rPr lang="en-US" sz="1400" b="1" dirty="0">
                <a:solidFill>
                  <a:srgbClr val="000000"/>
                </a:solidFill>
                <a:latin typeface="Courier New" panose="02070309020205020404" pitchFamily="49" charset="0"/>
              </a:rPr>
              <a:t>count</a:t>
            </a:r>
          </a:p>
          <a:p>
            <a:pPr marL="285750" indent="-285750">
              <a:buFont typeface="Arial" panose="020B0604020202020204" pitchFamily="34" charset="0"/>
              <a:buChar char="•"/>
            </a:pPr>
            <a:r>
              <a:rPr lang="en-US" sz="1400" b="1" dirty="0">
                <a:solidFill>
                  <a:srgbClr val="000000"/>
                </a:solidFill>
                <a:latin typeface="Courier New" panose="02070309020205020404" pitchFamily="49" charset="0"/>
              </a:rPr>
              <a:t>extend</a:t>
            </a:r>
          </a:p>
          <a:p>
            <a:pPr marL="285750" indent="-285750">
              <a:buFont typeface="Arial" panose="020B0604020202020204" pitchFamily="34" charset="0"/>
              <a:buChar char="•"/>
            </a:pPr>
            <a:r>
              <a:rPr lang="en-US" sz="1400" b="1" dirty="0" smtClean="0">
                <a:solidFill>
                  <a:srgbClr val="000000"/>
                </a:solidFill>
                <a:latin typeface="Courier New" panose="02070309020205020404" pitchFamily="49" charset="0"/>
              </a:rPr>
              <a:t>insert</a:t>
            </a:r>
            <a:endParaRPr lang="en-US" sz="1400" b="1" dirty="0">
              <a:solidFill>
                <a:srgbClr val="000000"/>
              </a:solidFill>
              <a:latin typeface="Courier New" panose="02070309020205020404" pitchFamily="49" charset="0"/>
            </a:endParaRPr>
          </a:p>
        </p:txBody>
      </p:sp>
      <p:sp>
        <p:nvSpPr>
          <p:cNvPr id="4" name="Rectángulo 3"/>
          <p:cNvSpPr/>
          <p:nvPr/>
        </p:nvSpPr>
        <p:spPr>
          <a:xfrm>
            <a:off x="4427984" y="5517232"/>
            <a:ext cx="1539788" cy="954107"/>
          </a:xfrm>
          <a:prstGeom prst="rect">
            <a:avLst/>
          </a:prstGeom>
        </p:spPr>
        <p:txBody>
          <a:bodyPr wrap="square">
            <a:spAutoFit/>
          </a:bodyPr>
          <a:lstStyle/>
          <a:p>
            <a:pPr marL="285750" indent="-285750">
              <a:buFont typeface="Arial" panose="020B0604020202020204" pitchFamily="34" charset="0"/>
              <a:buChar char="•"/>
            </a:pPr>
            <a:r>
              <a:rPr lang="en-US" sz="1400" b="1" dirty="0">
                <a:solidFill>
                  <a:srgbClr val="000000"/>
                </a:solidFill>
                <a:latin typeface="Courier New" panose="02070309020205020404" pitchFamily="49" charset="0"/>
              </a:rPr>
              <a:t>pop</a:t>
            </a:r>
          </a:p>
          <a:p>
            <a:pPr marL="285750" indent="-285750">
              <a:buFont typeface="Arial" panose="020B0604020202020204" pitchFamily="34" charset="0"/>
              <a:buChar char="•"/>
            </a:pPr>
            <a:r>
              <a:rPr lang="en-US" sz="1400" b="1" dirty="0">
                <a:solidFill>
                  <a:srgbClr val="000000"/>
                </a:solidFill>
                <a:latin typeface="Courier New" panose="02070309020205020404" pitchFamily="49" charset="0"/>
              </a:rPr>
              <a:t>remove</a:t>
            </a:r>
          </a:p>
          <a:p>
            <a:pPr marL="285750" indent="-285750">
              <a:buFont typeface="Arial" panose="020B0604020202020204" pitchFamily="34" charset="0"/>
              <a:buChar char="•"/>
            </a:pPr>
            <a:r>
              <a:rPr lang="en-US" sz="1400" b="1" dirty="0">
                <a:solidFill>
                  <a:srgbClr val="000000"/>
                </a:solidFill>
                <a:latin typeface="Courier New" panose="02070309020205020404" pitchFamily="49" charset="0"/>
              </a:rPr>
              <a:t>reverse</a:t>
            </a:r>
          </a:p>
          <a:p>
            <a:pPr marL="285750" indent="-285750">
              <a:buFont typeface="Arial" panose="020B0604020202020204" pitchFamily="34" charset="0"/>
              <a:buChar char="•"/>
            </a:pPr>
            <a:r>
              <a:rPr lang="en-US" sz="1400" b="1" dirty="0">
                <a:solidFill>
                  <a:srgbClr val="000000"/>
                </a:solidFill>
                <a:latin typeface="Courier New" panose="02070309020205020404" pitchFamily="49" charset="0"/>
              </a:rPr>
              <a:t>sort</a:t>
            </a:r>
            <a:endParaRPr lang="es-PE" sz="1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107390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647002"/>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353092"/>
            <a:ext cx="8640960" cy="4189784"/>
          </a:xfrm>
        </p:spPr>
        <p:txBody>
          <a:bodyPr/>
          <a:lstStyle/>
          <a:p>
            <a:pPr marL="0" indent="0" algn="just">
              <a:buNone/>
            </a:pPr>
            <a:r>
              <a:rPr lang="es-PE" sz="2000" dirty="0" smtClean="0"/>
              <a:t>Se entiende por funciones un conjunto de instrucciones agrupadas en un bloque que se puede ejecutar en conjunto, este “bloque” puede o no requerir parámetros de entrada para su funcionamiento. La función puede ser invocada cuantas veces sea necesario.</a:t>
            </a:r>
          </a:p>
          <a:p>
            <a:pPr marL="0" indent="0" algn="just">
              <a:buNone/>
            </a:pPr>
            <a:endParaRPr lang="es-PE" sz="2000" dirty="0" smtClean="0"/>
          </a:p>
          <a:p>
            <a:pPr marL="0" indent="0" algn="just">
              <a:buNone/>
            </a:pPr>
            <a:r>
              <a:rPr lang="es-PE" sz="2000" dirty="0" smtClean="0"/>
              <a:t>También sirve para repetir códigos que se puedan utilizar a cada rato sin tener que escribir todo el bloque, solo llamar a la función, ejemplo: </a:t>
            </a:r>
            <a:r>
              <a:rPr lang="es-PE" sz="2000" dirty="0" err="1" smtClean="0"/>
              <a:t>plotear</a:t>
            </a:r>
            <a:r>
              <a:rPr lang="es-PE" sz="2000" dirty="0" smtClean="0"/>
              <a:t> gráficos con parámetros específicos, guardar imágenes satelitales, función para ubicar distritos en base a coordenadas, etc.</a:t>
            </a:r>
          </a:p>
          <a:p>
            <a:pPr marL="0" indent="0" algn="just">
              <a:buNone/>
            </a:pPr>
            <a:r>
              <a:rPr lang="es-PE" sz="2000" dirty="0" smtClean="0"/>
              <a:t>Estructura:</a:t>
            </a:r>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517769" y="4954059"/>
            <a:ext cx="8141411" cy="1569660"/>
          </a:xfrm>
          <a:prstGeom prst="rect">
            <a:avLst/>
          </a:prstGeom>
        </p:spPr>
        <p:txBody>
          <a:bodyPr wrap="square">
            <a:spAutoFit/>
          </a:bodyPr>
          <a:lstStyle/>
          <a:p>
            <a:r>
              <a:rPr lang="es-PE" sz="1600" b="1" dirty="0" err="1">
                <a:latin typeface="Courier New" panose="02070309020205020404" pitchFamily="49" charset="0"/>
                <a:cs typeface="Courier New" panose="02070309020205020404" pitchFamily="49" charset="0"/>
              </a:rPr>
              <a:t>def</a:t>
            </a:r>
            <a:r>
              <a:rPr lang="es-PE" sz="1600" b="1" dirty="0">
                <a:latin typeface="Courier New" panose="02070309020205020404" pitchFamily="49" charset="0"/>
                <a:cs typeface="Courier New" panose="02070309020205020404" pitchFamily="49" charset="0"/>
              </a:rPr>
              <a:t> </a:t>
            </a:r>
            <a:r>
              <a:rPr lang="es-PE" sz="1600" b="1" dirty="0" err="1" smtClean="0">
                <a:latin typeface="Courier New" panose="02070309020205020404" pitchFamily="49" charset="0"/>
                <a:cs typeface="Courier New" panose="02070309020205020404" pitchFamily="49" charset="0"/>
              </a:rPr>
              <a:t>name_of_function</a:t>
            </a:r>
            <a:r>
              <a:rPr lang="es-PE" sz="1600" b="1" dirty="0" smtClean="0">
                <a:latin typeface="Courier New" panose="02070309020205020404" pitchFamily="49" charset="0"/>
                <a:cs typeface="Courier New" panose="02070309020205020404" pitchFamily="49" charset="0"/>
              </a:rPr>
              <a:t>(arg1,arg2, …):</a:t>
            </a:r>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    '''</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This</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is</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where</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the</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function's</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Document</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String</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docstring</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goes</a:t>
            </a:r>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    '''</a:t>
            </a:r>
          </a:p>
          <a:p>
            <a:r>
              <a:rPr lang="es-PE" sz="1600" b="1" dirty="0">
                <a:latin typeface="Courier New" panose="02070309020205020404" pitchFamily="49" charset="0"/>
                <a:cs typeface="Courier New" panose="02070309020205020404" pitchFamily="49" charset="0"/>
              </a:rPr>
              <a:t>    # Do </a:t>
            </a:r>
            <a:r>
              <a:rPr lang="es-PE" sz="1600" b="1" dirty="0" err="1">
                <a:latin typeface="Courier New" panose="02070309020205020404" pitchFamily="49" charset="0"/>
                <a:cs typeface="Courier New" panose="02070309020205020404" pitchFamily="49" charset="0"/>
              </a:rPr>
              <a:t>stuff</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here</a:t>
            </a:r>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    # </a:t>
            </a:r>
            <a:r>
              <a:rPr lang="es-PE" sz="1600" b="1" dirty="0" err="1">
                <a:latin typeface="Courier New" panose="02070309020205020404" pitchFamily="49" charset="0"/>
                <a:cs typeface="Courier New" panose="02070309020205020404" pitchFamily="49" charset="0"/>
              </a:rPr>
              <a:t>Return</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desired</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result</a:t>
            </a:r>
            <a:endParaRPr lang="es-PE"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81625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92696"/>
            <a:ext cx="8229600" cy="744116"/>
          </a:xfrm>
        </p:spPr>
        <p:txBody>
          <a:bodyPr/>
          <a:lstStyle/>
          <a:p>
            <a:r>
              <a:rPr lang="es-PE" dirty="0" smtClean="0"/>
              <a:t>Temario</a:t>
            </a:r>
            <a:endParaRPr lang="es-PE" dirty="0"/>
          </a:p>
        </p:txBody>
      </p:sp>
      <p:sp>
        <p:nvSpPr>
          <p:cNvPr id="3" name="Marcador de contenido 2"/>
          <p:cNvSpPr>
            <a:spLocks noGrp="1"/>
          </p:cNvSpPr>
          <p:nvPr>
            <p:ph idx="1"/>
          </p:nvPr>
        </p:nvSpPr>
        <p:spPr>
          <a:xfrm>
            <a:off x="457200" y="1628800"/>
            <a:ext cx="8229600" cy="4525963"/>
          </a:xfrm>
        </p:spPr>
        <p:txBody>
          <a:bodyPr/>
          <a:lstStyle/>
          <a:p>
            <a:r>
              <a:rPr lang="es-PE" sz="2400" b="1" dirty="0"/>
              <a:t>CAPÍTULO I</a:t>
            </a:r>
            <a:r>
              <a:rPr lang="es-PE" sz="2400" dirty="0"/>
              <a:t>	</a:t>
            </a:r>
            <a:r>
              <a:rPr lang="es-PE" sz="2400" dirty="0" smtClean="0"/>
              <a:t>	Introducción </a:t>
            </a:r>
            <a:r>
              <a:rPr lang="es-PE" sz="2400" dirty="0"/>
              <a:t>a Python</a:t>
            </a:r>
          </a:p>
          <a:p>
            <a:r>
              <a:rPr lang="es-PE" sz="2400" b="1" dirty="0"/>
              <a:t>CAPÍTULO II</a:t>
            </a:r>
            <a:r>
              <a:rPr lang="es-PE" sz="2400" dirty="0"/>
              <a:t> 	Objetos y Estructuras Básicas</a:t>
            </a:r>
          </a:p>
          <a:p>
            <a:r>
              <a:rPr lang="es-PE" sz="2400" b="1" dirty="0">
                <a:solidFill>
                  <a:srgbClr val="FF0000"/>
                </a:solidFill>
              </a:rPr>
              <a:t>CAPÍTULO III</a:t>
            </a:r>
            <a:r>
              <a:rPr lang="es-PE" sz="2400" dirty="0">
                <a:solidFill>
                  <a:srgbClr val="FF0000"/>
                </a:solidFill>
              </a:rPr>
              <a:t> 	Comparadores y Estructuras de control</a:t>
            </a:r>
          </a:p>
          <a:p>
            <a:r>
              <a:rPr lang="es-PE" sz="2400" b="1" dirty="0">
                <a:solidFill>
                  <a:srgbClr val="FF0000"/>
                </a:solidFill>
              </a:rPr>
              <a:t>CAPÍTULO IV</a:t>
            </a:r>
            <a:r>
              <a:rPr lang="es-PE" sz="2400" dirty="0">
                <a:solidFill>
                  <a:srgbClr val="FF0000"/>
                </a:solidFill>
              </a:rPr>
              <a:t>	Métodos y Funciones</a:t>
            </a:r>
          </a:p>
          <a:p>
            <a:r>
              <a:rPr lang="es-PE" sz="2400" b="1" dirty="0"/>
              <a:t>CAPÍTULO V</a:t>
            </a:r>
            <a:r>
              <a:rPr lang="es-PE" sz="2400" dirty="0"/>
              <a:t>	Programación Orientada a Objetos</a:t>
            </a:r>
          </a:p>
          <a:p>
            <a:r>
              <a:rPr lang="es-PE" sz="2400" b="1" dirty="0"/>
              <a:t>CAPÍTULO VI</a:t>
            </a:r>
            <a:r>
              <a:rPr lang="es-PE" sz="2400" dirty="0"/>
              <a:t>	</a:t>
            </a:r>
            <a:r>
              <a:rPr lang="es-PE" sz="2400" dirty="0" smtClean="0"/>
              <a:t>Errores y Excepciones</a:t>
            </a:r>
          </a:p>
          <a:p>
            <a:r>
              <a:rPr lang="es-PE" sz="2400" b="1" dirty="0"/>
              <a:t>CAPÍTULO VII </a:t>
            </a:r>
            <a:r>
              <a:rPr lang="es-PE" sz="2400" b="1" dirty="0" smtClean="0"/>
              <a:t>	</a:t>
            </a:r>
            <a:r>
              <a:rPr lang="es-PE" sz="2400" dirty="0" err="1" smtClean="0"/>
              <a:t>Numpy</a:t>
            </a:r>
            <a:endParaRPr lang="es-PE" sz="2400" dirty="0"/>
          </a:p>
          <a:p>
            <a:r>
              <a:rPr lang="es-PE" sz="2400" b="1" dirty="0"/>
              <a:t>CAPÍTULO </a:t>
            </a:r>
            <a:r>
              <a:rPr lang="es-PE" sz="2400" b="1" dirty="0" smtClean="0"/>
              <a:t>VIII</a:t>
            </a:r>
            <a:r>
              <a:rPr lang="es-PE" sz="2400" dirty="0"/>
              <a:t>	</a:t>
            </a:r>
            <a:r>
              <a:rPr lang="es-PE" sz="2400" dirty="0" err="1"/>
              <a:t>Matplotlib</a:t>
            </a:r>
            <a:endParaRPr lang="es-PE" sz="2400" dirty="0"/>
          </a:p>
          <a:p>
            <a:r>
              <a:rPr lang="es-PE" sz="2400" b="1" dirty="0"/>
              <a:t>CAPÍTULO </a:t>
            </a:r>
            <a:r>
              <a:rPr lang="es-PE" sz="2400" b="1" dirty="0" smtClean="0"/>
              <a:t>IX</a:t>
            </a:r>
            <a:r>
              <a:rPr lang="es-PE" sz="2400" dirty="0"/>
              <a:t>	Interfaz Grafica (GUI)</a:t>
            </a:r>
          </a:p>
          <a:p>
            <a:r>
              <a:rPr lang="es-PE" sz="2400" b="1" dirty="0" smtClean="0"/>
              <a:t>CAPÍTULO X</a:t>
            </a:r>
            <a:r>
              <a:rPr lang="es-PE" sz="2400" dirty="0"/>
              <a:t>	</a:t>
            </a:r>
            <a:r>
              <a:rPr lang="es-PE" sz="2400" dirty="0" err="1"/>
              <a:t>OpenCV</a:t>
            </a:r>
            <a:endParaRPr lang="es-PE" sz="2400" dirty="0"/>
          </a:p>
          <a:p>
            <a:endParaRPr lang="es-PE" sz="2400"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0674" y="5850582"/>
            <a:ext cx="992337" cy="99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18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647002"/>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353092"/>
            <a:ext cx="8640960" cy="4189784"/>
          </a:xfrm>
        </p:spPr>
        <p:txBody>
          <a:bodyPr/>
          <a:lstStyle/>
          <a:p>
            <a:pPr marL="0" indent="0" algn="just">
              <a:buNone/>
            </a:pPr>
            <a:r>
              <a:rPr lang="es-PE" sz="2000" dirty="0" smtClean="0"/>
              <a:t>Ejemplos básicos:</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445356" y="1772816"/>
            <a:ext cx="8141411" cy="1323439"/>
          </a:xfrm>
          <a:prstGeom prst="rect">
            <a:avLst/>
          </a:prstGeom>
        </p:spPr>
        <p:txBody>
          <a:bodyPr wrap="square">
            <a:spAutoFit/>
          </a:bodyPr>
          <a:lstStyle/>
          <a:p>
            <a:r>
              <a:rPr lang="es-PE" sz="1600" b="1" dirty="0" err="1">
                <a:latin typeface="Courier New" panose="02070309020205020404" pitchFamily="49" charset="0"/>
                <a:cs typeface="Courier New" panose="02070309020205020404" pitchFamily="49" charset="0"/>
              </a:rPr>
              <a:t>def</a:t>
            </a:r>
            <a:r>
              <a:rPr lang="es-PE" sz="1600" b="1" dirty="0">
                <a:latin typeface="Courier New" panose="02070309020205020404" pitchFamily="49" charset="0"/>
                <a:cs typeface="Courier New" panose="02070309020205020404" pitchFamily="49" charset="0"/>
              </a:rPr>
              <a:t> </a:t>
            </a:r>
            <a:r>
              <a:rPr lang="es-PE" sz="1600" b="1" dirty="0" err="1" smtClean="0">
                <a:latin typeface="Courier New" panose="02070309020205020404" pitchFamily="49" charset="0"/>
                <a:cs typeface="Courier New" panose="02070309020205020404" pitchFamily="49" charset="0"/>
              </a:rPr>
              <a:t>say_hello</a:t>
            </a:r>
            <a:r>
              <a:rPr lang="es-PE" sz="1600" b="1" dirty="0" smtClean="0">
                <a:latin typeface="Courier New" panose="02070309020205020404" pitchFamily="49" charset="0"/>
                <a:cs typeface="Courier New" panose="02070309020205020404" pitchFamily="49" charset="0"/>
              </a:rPr>
              <a:t>():</a:t>
            </a:r>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    </a:t>
            </a:r>
            <a:r>
              <a:rPr lang="es-PE" sz="1600" b="1" dirty="0" err="1" smtClean="0">
                <a:latin typeface="Courier New" panose="02070309020205020404" pitchFamily="49" charset="0"/>
                <a:cs typeface="Courier New" panose="02070309020205020404" pitchFamily="49" charset="0"/>
              </a:rPr>
              <a:t>print</a:t>
            </a:r>
            <a:r>
              <a:rPr lang="es-PE" sz="1600" b="1" dirty="0" smtClean="0">
                <a:latin typeface="Courier New" panose="02070309020205020404" pitchFamily="49" charset="0"/>
                <a:cs typeface="Courier New" panose="02070309020205020404" pitchFamily="49" charset="0"/>
              </a:rPr>
              <a:t> (‘</a:t>
            </a:r>
            <a:r>
              <a:rPr lang="es-PE" sz="1600" b="1" dirty="0" err="1" smtClean="0">
                <a:latin typeface="Courier New" panose="02070309020205020404" pitchFamily="49" charset="0"/>
                <a:cs typeface="Courier New" panose="02070309020205020404" pitchFamily="49" charset="0"/>
              </a:rPr>
              <a:t>Hello</a:t>
            </a:r>
            <a:r>
              <a:rPr lang="es-PE" sz="1600" b="1" dirty="0" smtClean="0">
                <a:latin typeface="Courier New" panose="02070309020205020404" pitchFamily="49" charset="0"/>
                <a:cs typeface="Courier New" panose="02070309020205020404" pitchFamily="49" charset="0"/>
              </a:rPr>
              <a:t>’)</a:t>
            </a:r>
          </a:p>
          <a:p>
            <a:r>
              <a:rPr lang="es-PE" sz="1600" b="1" dirty="0" err="1" smtClean="0">
                <a:latin typeface="Courier New" panose="02070309020205020404" pitchFamily="49" charset="0"/>
                <a:cs typeface="Courier New" panose="02070309020205020404" pitchFamily="49" charset="0"/>
              </a:rPr>
              <a:t>say_hello</a:t>
            </a:r>
            <a:r>
              <a:rPr lang="es-PE" sz="1600" b="1" dirty="0" smtClean="0">
                <a:latin typeface="Courier New" panose="02070309020205020404" pitchFamily="49" charset="0"/>
                <a:cs typeface="Courier New" panose="02070309020205020404" pitchFamily="49" charset="0"/>
              </a:rPr>
              <a:t>()</a:t>
            </a:r>
            <a:endParaRPr lang="es-PE" sz="1600" b="1" dirty="0">
              <a:latin typeface="Courier New" panose="02070309020205020404" pitchFamily="49" charset="0"/>
              <a:cs typeface="Courier New" panose="02070309020205020404" pitchFamily="49" charset="0"/>
            </a:endParaRPr>
          </a:p>
          <a:p>
            <a:r>
              <a:rPr lang="es-PE" sz="1600" dirty="0" err="1" smtClean="0">
                <a:latin typeface="Courier New" panose="02070309020205020404" pitchFamily="49" charset="0"/>
                <a:cs typeface="Courier New" panose="02070309020205020404" pitchFamily="49" charset="0"/>
              </a:rPr>
              <a:t>Hello</a:t>
            </a:r>
            <a:endParaRPr lang="es-PE" sz="1600" dirty="0">
              <a:latin typeface="Courier New" panose="02070309020205020404" pitchFamily="49" charset="0"/>
              <a:cs typeface="Courier New" panose="02070309020205020404" pitchFamily="49" charset="0"/>
            </a:endParaRPr>
          </a:p>
          <a:p>
            <a:endParaRPr lang="es-PE" sz="1600" dirty="0">
              <a:latin typeface="Courier New" panose="02070309020205020404" pitchFamily="49" charset="0"/>
              <a:cs typeface="Courier New" panose="02070309020205020404" pitchFamily="49" charset="0"/>
            </a:endParaRPr>
          </a:p>
        </p:txBody>
      </p:sp>
      <p:sp>
        <p:nvSpPr>
          <p:cNvPr id="6" name="Rectángulo 5"/>
          <p:cNvSpPr/>
          <p:nvPr/>
        </p:nvSpPr>
        <p:spPr>
          <a:xfrm>
            <a:off x="419708" y="3068960"/>
            <a:ext cx="8141411" cy="1323439"/>
          </a:xfrm>
          <a:prstGeom prst="rect">
            <a:avLst/>
          </a:prstGeom>
        </p:spPr>
        <p:txBody>
          <a:bodyPr wrap="square">
            <a:spAutoFit/>
          </a:bodyPr>
          <a:lstStyle/>
          <a:p>
            <a:r>
              <a:rPr lang="es-PE" sz="1600" b="1" dirty="0" err="1">
                <a:latin typeface="Courier New" panose="02070309020205020404" pitchFamily="49" charset="0"/>
                <a:cs typeface="Courier New" panose="02070309020205020404" pitchFamily="49" charset="0"/>
              </a:rPr>
              <a:t>def</a:t>
            </a:r>
            <a:r>
              <a:rPr lang="es-PE" sz="1600" b="1" dirty="0">
                <a:latin typeface="Courier New" panose="02070309020205020404" pitchFamily="49" charset="0"/>
                <a:cs typeface="Courier New" panose="02070309020205020404" pitchFamily="49" charset="0"/>
              </a:rPr>
              <a:t> </a:t>
            </a:r>
            <a:r>
              <a:rPr lang="es-PE" sz="1600" b="1" dirty="0" err="1" smtClean="0">
                <a:latin typeface="Courier New" panose="02070309020205020404" pitchFamily="49" charset="0"/>
                <a:cs typeface="Courier New" panose="02070309020205020404" pitchFamily="49" charset="0"/>
              </a:rPr>
              <a:t>greetings</a:t>
            </a:r>
            <a:r>
              <a:rPr lang="es-PE" sz="1600" b="1" dirty="0" smtClean="0">
                <a:latin typeface="Courier New" panose="02070309020205020404" pitchFamily="49" charset="0"/>
                <a:cs typeface="Courier New" panose="02070309020205020404" pitchFamily="49" charset="0"/>
              </a:rPr>
              <a:t>(</a:t>
            </a:r>
            <a:r>
              <a:rPr lang="es-PE" sz="1600" b="1" dirty="0" err="1" smtClean="0">
                <a:latin typeface="Courier New" panose="02070309020205020404" pitchFamily="49" charset="0"/>
                <a:cs typeface="Courier New" panose="02070309020205020404" pitchFamily="49" charset="0"/>
              </a:rPr>
              <a:t>name</a:t>
            </a:r>
            <a:r>
              <a:rPr lang="es-PE" sz="1600" b="1" dirty="0" smtClean="0">
                <a:latin typeface="Courier New" panose="02070309020205020404" pitchFamily="49" charset="0"/>
                <a:cs typeface="Courier New" panose="02070309020205020404" pitchFamily="49" charset="0"/>
              </a:rPr>
              <a:t>):</a:t>
            </a:r>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    </a:t>
            </a:r>
            <a:r>
              <a:rPr lang="es-PE" sz="1600" b="1" dirty="0" err="1" smtClean="0">
                <a:latin typeface="Courier New" panose="02070309020205020404" pitchFamily="49" charset="0"/>
                <a:cs typeface="Courier New" panose="02070309020205020404" pitchFamily="49" charset="0"/>
              </a:rPr>
              <a:t>print</a:t>
            </a:r>
            <a:r>
              <a:rPr lang="es-PE" sz="1600" b="1" dirty="0" smtClean="0">
                <a:latin typeface="Courier New" panose="02070309020205020404" pitchFamily="49" charset="0"/>
                <a:cs typeface="Courier New" panose="02070309020205020404" pitchFamily="49" charset="0"/>
              </a:rPr>
              <a:t> (‘</a:t>
            </a:r>
            <a:r>
              <a:rPr lang="es-PE" sz="1600" b="1" dirty="0" err="1" smtClean="0">
                <a:latin typeface="Courier New" panose="02070309020205020404" pitchFamily="49" charset="0"/>
                <a:cs typeface="Courier New" panose="02070309020205020404" pitchFamily="49" charset="0"/>
              </a:rPr>
              <a:t>Hello</a:t>
            </a:r>
            <a:r>
              <a:rPr lang="es-PE" sz="1600" b="1" dirty="0" smtClean="0">
                <a:latin typeface="Courier New" panose="02070309020205020404" pitchFamily="49" charset="0"/>
                <a:cs typeface="Courier New" panose="02070309020205020404" pitchFamily="49" charset="0"/>
              </a:rPr>
              <a:t> %s’ %(</a:t>
            </a:r>
            <a:r>
              <a:rPr lang="es-PE" sz="1600" b="1" dirty="0" err="1" smtClean="0">
                <a:latin typeface="Courier New" panose="02070309020205020404" pitchFamily="49" charset="0"/>
                <a:cs typeface="Courier New" panose="02070309020205020404" pitchFamily="49" charset="0"/>
              </a:rPr>
              <a:t>name</a:t>
            </a:r>
            <a:r>
              <a:rPr lang="es-PE" sz="1600" b="1" dirty="0" smtClean="0">
                <a:latin typeface="Courier New" panose="02070309020205020404" pitchFamily="49" charset="0"/>
                <a:cs typeface="Courier New" panose="02070309020205020404" pitchFamily="49" charset="0"/>
              </a:rPr>
              <a:t>))</a:t>
            </a:r>
          </a:p>
          <a:p>
            <a:endParaRPr lang="es-PE" sz="1600" dirty="0" smtClean="0">
              <a:latin typeface="Courier New" panose="02070309020205020404" pitchFamily="49" charset="0"/>
              <a:cs typeface="Courier New" panose="02070309020205020404" pitchFamily="49" charset="0"/>
            </a:endParaRPr>
          </a:p>
          <a:p>
            <a:r>
              <a:rPr lang="es-PE" sz="1600" b="1" dirty="0" err="1" smtClean="0">
                <a:latin typeface="Courier New" panose="02070309020205020404" pitchFamily="49" charset="0"/>
                <a:cs typeface="Courier New" panose="02070309020205020404" pitchFamily="49" charset="0"/>
              </a:rPr>
              <a:t>greeting</a:t>
            </a:r>
            <a:r>
              <a:rPr lang="es-PE" sz="1600" b="1" dirty="0" smtClean="0">
                <a:latin typeface="Courier New" panose="02070309020205020404" pitchFamily="49" charset="0"/>
                <a:cs typeface="Courier New" panose="02070309020205020404" pitchFamily="49" charset="0"/>
              </a:rPr>
              <a:t>(‘</a:t>
            </a:r>
            <a:r>
              <a:rPr lang="es-PE" sz="1600" b="1" dirty="0" err="1" smtClean="0">
                <a:latin typeface="Courier New" panose="02070309020205020404" pitchFamily="49" charset="0"/>
                <a:cs typeface="Courier New" panose="02070309020205020404" pitchFamily="49" charset="0"/>
              </a:rPr>
              <a:t>Jose</a:t>
            </a:r>
            <a:r>
              <a:rPr lang="es-PE" sz="1600" b="1" dirty="0" smtClean="0">
                <a:latin typeface="Courier New" panose="02070309020205020404" pitchFamily="49" charset="0"/>
                <a:cs typeface="Courier New" panose="02070309020205020404" pitchFamily="49" charset="0"/>
              </a:rPr>
              <a:t>’)</a:t>
            </a:r>
            <a:endParaRPr lang="es-PE" sz="1600" dirty="0" smtClean="0">
              <a:latin typeface="Courier New" panose="02070309020205020404" pitchFamily="49" charset="0"/>
              <a:cs typeface="Courier New" panose="02070309020205020404" pitchFamily="49" charset="0"/>
            </a:endParaRPr>
          </a:p>
          <a:p>
            <a:r>
              <a:rPr lang="es-PE" sz="1600" dirty="0" err="1" smtClean="0">
                <a:latin typeface="Courier New" panose="02070309020205020404" pitchFamily="49" charset="0"/>
                <a:cs typeface="Courier New" panose="02070309020205020404" pitchFamily="49" charset="0"/>
              </a:rPr>
              <a:t>Hello</a:t>
            </a:r>
            <a:r>
              <a:rPr lang="es-PE" sz="1600" dirty="0" smtClean="0">
                <a:latin typeface="Courier New" panose="02070309020205020404" pitchFamily="49" charset="0"/>
                <a:cs typeface="Courier New" panose="02070309020205020404" pitchFamily="49" charset="0"/>
              </a:rPr>
              <a:t> </a:t>
            </a:r>
            <a:r>
              <a:rPr lang="es-PE" sz="1600" dirty="0" err="1" smtClean="0">
                <a:latin typeface="Courier New" panose="02070309020205020404" pitchFamily="49" charset="0"/>
                <a:cs typeface="Courier New" panose="02070309020205020404" pitchFamily="49" charset="0"/>
              </a:rPr>
              <a:t>Jose</a:t>
            </a:r>
            <a:endParaRPr lang="es-P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9517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647002"/>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353092"/>
            <a:ext cx="8640960" cy="4189784"/>
          </a:xfrm>
        </p:spPr>
        <p:txBody>
          <a:bodyPr/>
          <a:lstStyle/>
          <a:p>
            <a:pPr marL="0" indent="0" algn="just">
              <a:buNone/>
            </a:pPr>
            <a:r>
              <a:rPr lang="es-PE" sz="2000" b="1" dirty="0" err="1" smtClean="0"/>
              <a:t>return</a:t>
            </a:r>
            <a:r>
              <a:rPr lang="es-PE" sz="2000" b="1" dirty="0" smtClean="0"/>
              <a:t>:</a:t>
            </a:r>
            <a:endParaRPr lang="es-PE" sz="2000" dirty="0" smtClean="0"/>
          </a:p>
          <a:p>
            <a:pPr marL="0" indent="0" algn="just">
              <a:buNone/>
            </a:pPr>
            <a:r>
              <a:rPr lang="es-PE" sz="2000" dirty="0" smtClean="0"/>
              <a:t>El uso de la sentencia </a:t>
            </a:r>
            <a:r>
              <a:rPr lang="es-PE" sz="2000" i="1" dirty="0" err="1" smtClean="0"/>
              <a:t>return</a:t>
            </a:r>
            <a:r>
              <a:rPr lang="es-PE" sz="2000" dirty="0" smtClean="0"/>
              <a:t> nos permite retornar un resultado que puede ser almacenado como variable.</a:t>
            </a:r>
          </a:p>
          <a:p>
            <a:pPr marL="0" indent="0" algn="just">
              <a:buNone/>
            </a:pPr>
            <a:r>
              <a:rPr lang="es-PE" sz="2000" dirty="0" smtClean="0"/>
              <a:t>Ejemplos:</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96019" y="2832198"/>
            <a:ext cx="8141411" cy="1323439"/>
          </a:xfrm>
          <a:prstGeom prst="rect">
            <a:avLst/>
          </a:prstGeom>
        </p:spPr>
        <p:txBody>
          <a:bodyPr wrap="square">
            <a:spAutoFit/>
          </a:bodyPr>
          <a:lstStyle/>
          <a:p>
            <a:r>
              <a:rPr lang="es-PE" sz="1600" b="1" dirty="0" err="1">
                <a:latin typeface="Courier New" panose="02070309020205020404" pitchFamily="49" charset="0"/>
                <a:cs typeface="Courier New" panose="02070309020205020404" pitchFamily="49" charset="0"/>
              </a:rPr>
              <a:t>def</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add_num</a:t>
            </a:r>
            <a:r>
              <a:rPr lang="es-PE" sz="1600" b="1" dirty="0">
                <a:latin typeface="Courier New" panose="02070309020205020404" pitchFamily="49" charset="0"/>
                <a:cs typeface="Courier New" panose="02070309020205020404" pitchFamily="49" charset="0"/>
              </a:rPr>
              <a:t>(num1,num2):</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return</a:t>
            </a:r>
            <a:r>
              <a:rPr lang="es-PE" sz="1600" b="1" dirty="0">
                <a:latin typeface="Courier New" panose="02070309020205020404" pitchFamily="49" charset="0"/>
                <a:cs typeface="Courier New" panose="02070309020205020404" pitchFamily="49" charset="0"/>
              </a:rPr>
              <a:t> </a:t>
            </a:r>
            <a:r>
              <a:rPr lang="es-PE" sz="1600" b="1" dirty="0" smtClean="0">
                <a:latin typeface="Courier New" panose="02070309020205020404" pitchFamily="49" charset="0"/>
                <a:cs typeface="Courier New" panose="02070309020205020404" pitchFamily="49" charset="0"/>
              </a:rPr>
              <a:t>num1+num2</a:t>
            </a:r>
          </a:p>
          <a:p>
            <a:r>
              <a:rPr lang="es-PE" sz="1600" b="1" dirty="0" err="1" smtClean="0">
                <a:latin typeface="Courier New" panose="02070309020205020404" pitchFamily="49" charset="0"/>
                <a:cs typeface="Courier New" panose="02070309020205020404" pitchFamily="49" charset="0"/>
              </a:rPr>
              <a:t>add_num</a:t>
            </a:r>
            <a:r>
              <a:rPr lang="es-PE" sz="1600" b="1" dirty="0" smtClean="0">
                <a:latin typeface="Courier New" panose="02070309020205020404" pitchFamily="49" charset="0"/>
                <a:cs typeface="Courier New" panose="02070309020205020404" pitchFamily="49" charset="0"/>
              </a:rPr>
              <a:t>(4,5)</a:t>
            </a:r>
            <a:endParaRPr lang="es-PE" sz="1600" b="1" dirty="0">
              <a:latin typeface="Courier New" panose="02070309020205020404" pitchFamily="49" charset="0"/>
              <a:cs typeface="Courier New" panose="02070309020205020404" pitchFamily="49" charset="0"/>
            </a:endParaRPr>
          </a:p>
          <a:p>
            <a:r>
              <a:rPr lang="es-PE" sz="1600" dirty="0">
                <a:latin typeface="Courier New" panose="02070309020205020404" pitchFamily="49" charset="0"/>
                <a:cs typeface="Courier New" panose="02070309020205020404" pitchFamily="49" charset="0"/>
              </a:rPr>
              <a:t>9</a:t>
            </a:r>
          </a:p>
          <a:p>
            <a:endParaRPr lang="es-PE" sz="1600" dirty="0">
              <a:latin typeface="Courier New" panose="02070309020205020404" pitchFamily="49" charset="0"/>
              <a:cs typeface="Courier New" panose="02070309020205020404" pitchFamily="49" charset="0"/>
            </a:endParaRPr>
          </a:p>
        </p:txBody>
      </p:sp>
      <p:sp>
        <p:nvSpPr>
          <p:cNvPr id="6" name="Rectángulo 5"/>
          <p:cNvSpPr/>
          <p:nvPr/>
        </p:nvSpPr>
        <p:spPr>
          <a:xfrm>
            <a:off x="181707" y="4163173"/>
            <a:ext cx="8141411" cy="830997"/>
          </a:xfrm>
          <a:prstGeom prst="rect">
            <a:avLst/>
          </a:prstGeom>
        </p:spPr>
        <p:txBody>
          <a:bodyPr wrap="square">
            <a:spAutoFit/>
          </a:bodyPr>
          <a:lstStyle/>
          <a:p>
            <a:r>
              <a:rPr lang="es-PE" sz="1600" b="1" dirty="0" err="1" smtClean="0">
                <a:latin typeface="Courier New" panose="02070309020205020404" pitchFamily="49" charset="0"/>
                <a:cs typeface="Courier New" panose="02070309020205020404" pitchFamily="49" charset="0"/>
              </a:rPr>
              <a:t>Result</a:t>
            </a:r>
            <a:r>
              <a:rPr lang="es-PE" sz="1600" b="1" dirty="0" smtClean="0">
                <a:latin typeface="Courier New" panose="02070309020205020404" pitchFamily="49" charset="0"/>
                <a:cs typeface="Courier New" panose="02070309020205020404" pitchFamily="49" charset="0"/>
              </a:rPr>
              <a:t>=</a:t>
            </a:r>
            <a:r>
              <a:rPr lang="es-PE" sz="1600" b="1" dirty="0" err="1" smtClean="0">
                <a:latin typeface="Courier New" panose="02070309020205020404" pitchFamily="49" charset="0"/>
                <a:cs typeface="Courier New" panose="02070309020205020404" pitchFamily="49" charset="0"/>
              </a:rPr>
              <a:t>add_num</a:t>
            </a:r>
            <a:r>
              <a:rPr lang="es-PE" sz="1600" b="1" dirty="0" smtClean="0">
                <a:latin typeface="Courier New" panose="02070309020205020404" pitchFamily="49" charset="0"/>
                <a:cs typeface="Courier New" panose="02070309020205020404" pitchFamily="49" charset="0"/>
              </a:rPr>
              <a:t>(4,5)</a:t>
            </a:r>
          </a:p>
          <a:p>
            <a:r>
              <a:rPr lang="es-PE" sz="1600" b="1" dirty="0" err="1" smtClean="0">
                <a:latin typeface="Courier New" panose="02070309020205020404" pitchFamily="49" charset="0"/>
                <a:cs typeface="Courier New" panose="02070309020205020404" pitchFamily="49" charset="0"/>
              </a:rPr>
              <a:t>print</a:t>
            </a:r>
            <a:r>
              <a:rPr lang="es-PE" sz="1600" b="1" dirty="0" smtClean="0">
                <a:latin typeface="Courier New" panose="02070309020205020404" pitchFamily="49" charset="0"/>
                <a:cs typeface="Courier New" panose="02070309020205020404" pitchFamily="49" charset="0"/>
              </a:rPr>
              <a:t>(</a:t>
            </a:r>
            <a:r>
              <a:rPr lang="es-PE" sz="1600" b="1" dirty="0" err="1" smtClean="0">
                <a:latin typeface="Courier New" panose="02070309020205020404" pitchFamily="49" charset="0"/>
                <a:cs typeface="Courier New" panose="02070309020205020404" pitchFamily="49" charset="0"/>
              </a:rPr>
              <a:t>Result</a:t>
            </a:r>
            <a:r>
              <a:rPr lang="es-PE" sz="1600" b="1" dirty="0" smtClean="0">
                <a:latin typeface="Courier New" panose="02070309020205020404" pitchFamily="49" charset="0"/>
                <a:cs typeface="Courier New" panose="02070309020205020404" pitchFamily="49" charset="0"/>
              </a:rPr>
              <a:t>)</a:t>
            </a:r>
            <a:endParaRPr lang="es-PE" sz="1600" dirty="0" smtClean="0">
              <a:latin typeface="Courier New" panose="02070309020205020404" pitchFamily="49" charset="0"/>
              <a:cs typeface="Courier New" panose="02070309020205020404" pitchFamily="49" charset="0"/>
            </a:endParaRPr>
          </a:p>
          <a:p>
            <a:r>
              <a:rPr lang="es-PE" sz="1600" dirty="0" smtClean="0">
                <a:latin typeface="Courier New" panose="02070309020205020404" pitchFamily="49" charset="0"/>
                <a:cs typeface="Courier New" panose="02070309020205020404" pitchFamily="49" charset="0"/>
              </a:rPr>
              <a:t>9</a:t>
            </a:r>
            <a:endParaRPr lang="es-P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6444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647002"/>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353092"/>
            <a:ext cx="8640960" cy="4189784"/>
          </a:xfrm>
        </p:spPr>
        <p:txBody>
          <a:bodyPr/>
          <a:lstStyle/>
          <a:p>
            <a:pPr marL="0" indent="0" algn="just">
              <a:buNone/>
            </a:pPr>
            <a:r>
              <a:rPr lang="es-PE" sz="2000" b="1" dirty="0" err="1" smtClean="0"/>
              <a:t>return</a:t>
            </a:r>
            <a:r>
              <a:rPr lang="es-PE" sz="2000" b="1" dirty="0" smtClean="0"/>
              <a:t>:</a:t>
            </a:r>
            <a:endParaRPr lang="es-PE" sz="2000" dirty="0" smtClean="0"/>
          </a:p>
          <a:p>
            <a:pPr marL="0" indent="0" algn="just">
              <a:buNone/>
            </a:pPr>
            <a:r>
              <a:rPr lang="es-PE" sz="2000" dirty="0" smtClean="0"/>
              <a:t>El uso de la sentencia </a:t>
            </a:r>
            <a:r>
              <a:rPr lang="es-PE" sz="2000" i="1" dirty="0" err="1" smtClean="0"/>
              <a:t>return</a:t>
            </a:r>
            <a:r>
              <a:rPr lang="es-PE" sz="2000" dirty="0" smtClean="0"/>
              <a:t> nos permite retornar un resultado que puede ser almacenado como variable.</a:t>
            </a:r>
          </a:p>
          <a:p>
            <a:pPr marL="0" indent="0" algn="just">
              <a:buNone/>
            </a:pPr>
            <a:r>
              <a:rPr lang="es-PE" sz="2000" dirty="0" smtClean="0"/>
              <a:t>Ejemplos:</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223900" y="3140968"/>
            <a:ext cx="8020508" cy="2554545"/>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def </a:t>
            </a:r>
            <a:r>
              <a:rPr lang="en-US" sz="1600" b="1" dirty="0" err="1">
                <a:latin typeface="Courier New" panose="02070309020205020404" pitchFamily="49" charset="0"/>
                <a:cs typeface="Courier New" panose="02070309020205020404" pitchFamily="49" charset="0"/>
              </a:rPr>
              <a:t>is_prime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num</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Naive method of checking for primes.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for n in range(2,num):</a:t>
            </a:r>
          </a:p>
          <a:p>
            <a:r>
              <a:rPr lang="en-US" sz="1600" b="1" dirty="0">
                <a:latin typeface="Courier New" panose="02070309020205020404" pitchFamily="49" charset="0"/>
                <a:cs typeface="Courier New" panose="02070309020205020404" pitchFamily="49" charset="0"/>
              </a:rPr>
              <a:t>        if </a:t>
            </a:r>
            <a:r>
              <a:rPr lang="en-US" sz="1600" b="1" dirty="0" err="1">
                <a:latin typeface="Courier New" panose="02070309020205020404" pitchFamily="49" charset="0"/>
                <a:cs typeface="Courier New" panose="02070309020205020404" pitchFamily="49" charset="0"/>
              </a:rPr>
              <a:t>num</a:t>
            </a:r>
            <a:r>
              <a:rPr lang="en-US" sz="1600" b="1" dirty="0">
                <a:latin typeface="Courier New" panose="02070309020205020404" pitchFamily="49" charset="0"/>
                <a:cs typeface="Courier New" panose="02070309020205020404" pitchFamily="49" charset="0"/>
              </a:rPr>
              <a:t> % n == 0:</a:t>
            </a:r>
          </a:p>
          <a:p>
            <a:r>
              <a:rPr lang="en-US" sz="1600" b="1" dirty="0">
                <a:latin typeface="Courier New" panose="02070309020205020404" pitchFamily="49" charset="0"/>
                <a:cs typeface="Courier New" panose="02070309020205020404" pitchFamily="49" charset="0"/>
              </a:rPr>
              <a:t>            print(</a:t>
            </a:r>
            <a:r>
              <a:rPr lang="en-US" sz="1600" b="1" dirty="0" err="1">
                <a:latin typeface="Courier New" panose="02070309020205020404" pitchFamily="49" charset="0"/>
                <a:cs typeface="Courier New" panose="02070309020205020404" pitchFamily="49" charset="0"/>
              </a:rPr>
              <a:t>num</a:t>
            </a:r>
            <a:r>
              <a:rPr lang="en-US" sz="1600" b="1" dirty="0">
                <a:latin typeface="Courier New" panose="02070309020205020404" pitchFamily="49" charset="0"/>
                <a:cs typeface="Courier New" panose="02070309020205020404" pitchFamily="49" charset="0"/>
              </a:rPr>
              <a:t>,'is not prime')</a:t>
            </a:r>
          </a:p>
          <a:p>
            <a:r>
              <a:rPr lang="en-US" sz="1600" b="1" dirty="0">
                <a:latin typeface="Courier New" panose="02070309020205020404" pitchFamily="49" charset="0"/>
                <a:cs typeface="Courier New" panose="02070309020205020404" pitchFamily="49" charset="0"/>
              </a:rPr>
              <a:t>            break</a:t>
            </a:r>
          </a:p>
          <a:p>
            <a:r>
              <a:rPr lang="en-US" sz="1600" b="1" dirty="0">
                <a:latin typeface="Courier New" panose="02070309020205020404" pitchFamily="49" charset="0"/>
                <a:cs typeface="Courier New" panose="02070309020205020404" pitchFamily="49" charset="0"/>
              </a:rPr>
              <a:t>    else: # If never mod zero, then prime</a:t>
            </a:r>
          </a:p>
          <a:p>
            <a:r>
              <a:rPr lang="en-US" sz="1600" b="1" dirty="0">
                <a:latin typeface="Courier New" panose="02070309020205020404" pitchFamily="49" charset="0"/>
                <a:cs typeface="Courier New" panose="02070309020205020404" pitchFamily="49" charset="0"/>
              </a:rPr>
              <a:t>        print(</a:t>
            </a:r>
            <a:r>
              <a:rPr lang="en-US" sz="1600" b="1" dirty="0" err="1">
                <a:latin typeface="Courier New" panose="02070309020205020404" pitchFamily="49" charset="0"/>
                <a:cs typeface="Courier New" panose="02070309020205020404" pitchFamily="49" charset="0"/>
              </a:rPr>
              <a:t>num</a:t>
            </a:r>
            <a:r>
              <a:rPr lang="en-US" sz="1600" b="1" dirty="0">
                <a:latin typeface="Courier New" panose="02070309020205020404" pitchFamily="49" charset="0"/>
                <a:cs typeface="Courier New" panose="02070309020205020404" pitchFamily="49" charset="0"/>
              </a:rPr>
              <a:t>,'is prime!')</a:t>
            </a:r>
            <a:endParaRPr lang="es-P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1511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647002"/>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353092"/>
            <a:ext cx="8640960" cy="4189784"/>
          </a:xfrm>
        </p:spPr>
        <p:txBody>
          <a:bodyPr/>
          <a:lstStyle/>
          <a:p>
            <a:pPr marL="0" indent="0" algn="just">
              <a:buNone/>
            </a:pPr>
            <a:r>
              <a:rPr lang="es-PE" sz="2400" b="1" dirty="0" smtClean="0"/>
              <a:t>Expresiones </a:t>
            </a:r>
            <a:r>
              <a:rPr lang="es-PE" sz="2400" b="1" dirty="0" err="1" smtClean="0"/>
              <a:t>map</a:t>
            </a:r>
            <a:r>
              <a:rPr lang="es-PE" sz="2400" b="1" dirty="0"/>
              <a:t>,</a:t>
            </a:r>
            <a:r>
              <a:rPr lang="es-PE" sz="2400" b="1" dirty="0" smtClean="0"/>
              <a:t> </a:t>
            </a:r>
            <a:r>
              <a:rPr lang="es-PE" sz="2400" b="1" dirty="0" err="1" smtClean="0"/>
              <a:t>filter</a:t>
            </a:r>
            <a:r>
              <a:rPr lang="es-PE" sz="2400" b="1" dirty="0" smtClean="0"/>
              <a:t> y lambda:</a:t>
            </a:r>
            <a:endParaRPr lang="es-PE" sz="2400" dirty="0" smtClean="0"/>
          </a:p>
          <a:p>
            <a:pPr marL="0" indent="0" algn="just">
              <a:buNone/>
            </a:pPr>
            <a:r>
              <a:rPr lang="es-PE" sz="2000" dirty="0" smtClean="0"/>
              <a:t>Veremos el uso de estas funciones incorporadas de Python.</a:t>
            </a:r>
          </a:p>
          <a:p>
            <a:pPr marL="0" indent="0" algn="just">
              <a:buNone/>
            </a:pPr>
            <a:endParaRPr lang="es-PE" sz="2000" dirty="0"/>
          </a:p>
          <a:p>
            <a:pPr marL="0" indent="0" algn="just">
              <a:buNone/>
            </a:pPr>
            <a:r>
              <a:rPr lang="es-PE" sz="2000" b="1" dirty="0" err="1" smtClean="0"/>
              <a:t>map</a:t>
            </a:r>
            <a:r>
              <a:rPr lang="es-PE" sz="2000" b="1" dirty="0" smtClean="0"/>
              <a:t>:</a:t>
            </a:r>
            <a:endParaRPr lang="es-PE" sz="2000" dirty="0" smtClean="0"/>
          </a:p>
          <a:p>
            <a:pPr marL="0" indent="0" algn="just">
              <a:buNone/>
            </a:pPr>
            <a:r>
              <a:rPr lang="es-PE" sz="2000" dirty="0" smtClean="0"/>
              <a:t>Como se podrá entender, la función </a:t>
            </a:r>
            <a:r>
              <a:rPr lang="es-PE" sz="2000" i="1" dirty="0" err="1" smtClean="0"/>
              <a:t>map</a:t>
            </a:r>
            <a:r>
              <a:rPr lang="es-PE" sz="2000" dirty="0" smtClean="0"/>
              <a:t>, mapea o recorre un objeto iterable a través de una función, pudiendo ahorrar el uso de el bucle </a:t>
            </a:r>
            <a:r>
              <a:rPr lang="es-PE" sz="2000" i="1" dirty="0" err="1" smtClean="0"/>
              <a:t>for</a:t>
            </a:r>
            <a:r>
              <a:rPr lang="es-PE" sz="2000" dirty="0" smtClean="0"/>
              <a:t>, sin embargo, hay que asignarlo a una lista para su visualización.</a:t>
            </a:r>
          </a:p>
          <a:p>
            <a:pPr marL="0" indent="0" algn="just">
              <a:buNone/>
            </a:pPr>
            <a:r>
              <a:rPr lang="es-PE" sz="2000" dirty="0" smtClean="0"/>
              <a:t>Ejemplos:</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249424" y="4149080"/>
            <a:ext cx="8020508" cy="1815882"/>
          </a:xfrm>
          <a:prstGeom prst="rect">
            <a:avLst/>
          </a:prstGeom>
        </p:spPr>
        <p:txBody>
          <a:bodyPr wrap="square">
            <a:spAutoFit/>
          </a:bodyPr>
          <a:lstStyle/>
          <a:p>
            <a:r>
              <a:rPr lang="en-US" sz="1600" b="1" dirty="0" smtClean="0">
                <a:latin typeface="Courier New" panose="02070309020205020404" pitchFamily="49" charset="0"/>
                <a:cs typeface="Courier New" panose="02070309020205020404" pitchFamily="49" charset="0"/>
              </a:rPr>
              <a:t>def square(</a:t>
            </a:r>
            <a:r>
              <a:rPr lang="en-US" sz="1600" b="1" dirty="0" err="1" smtClean="0">
                <a:latin typeface="Courier New" panose="02070309020205020404" pitchFamily="49" charset="0"/>
                <a:cs typeface="Courier New" panose="02070309020205020404" pitchFamily="49" charset="0"/>
              </a:rPr>
              <a:t>num</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return </a:t>
            </a:r>
            <a:r>
              <a:rPr lang="en-US" sz="1600" b="1" dirty="0" err="1" smtClean="0">
                <a:latin typeface="Courier New" panose="02070309020205020404" pitchFamily="49" charset="0"/>
                <a:cs typeface="Courier New" panose="02070309020205020404" pitchFamily="49" charset="0"/>
              </a:rPr>
              <a:t>num</a:t>
            </a:r>
            <a:r>
              <a:rPr lang="en-US" sz="1600" b="1" dirty="0" smtClean="0">
                <a:latin typeface="Courier New" panose="02070309020205020404" pitchFamily="49" charset="0"/>
                <a:cs typeface="Courier New" panose="02070309020205020404" pitchFamily="49" charset="0"/>
              </a:rPr>
              <a:t>**2</a:t>
            </a:r>
          </a:p>
          <a:p>
            <a:endParaRPr lang="en-US" sz="1600" b="1" dirty="0" smtClean="0">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my_nums</a:t>
            </a:r>
            <a:r>
              <a:rPr lang="en-US" sz="1600" b="1" dirty="0" smtClean="0">
                <a:latin typeface="Courier New" panose="02070309020205020404" pitchFamily="49" charset="0"/>
                <a:cs typeface="Courier New" panose="02070309020205020404" pitchFamily="49" charset="0"/>
              </a:rPr>
              <a:t> =[1,2,3,4,5]</a:t>
            </a:r>
          </a:p>
          <a:p>
            <a:r>
              <a:rPr lang="en-US" sz="1600" b="1" dirty="0" err="1" smtClean="0">
                <a:latin typeface="Courier New" panose="02070309020205020404" pitchFamily="49" charset="0"/>
                <a:cs typeface="Courier New" panose="02070309020205020404" pitchFamily="49" charset="0"/>
              </a:rPr>
              <a:t>milista</a:t>
            </a:r>
            <a:r>
              <a:rPr lang="en-US" sz="1600" b="1" dirty="0" smtClean="0">
                <a:latin typeface="Courier New" panose="02070309020205020404" pitchFamily="49" charset="0"/>
                <a:cs typeface="Courier New" panose="02070309020205020404" pitchFamily="49" charset="0"/>
              </a:rPr>
              <a:t>=list=map(square, </a:t>
            </a:r>
            <a:r>
              <a:rPr lang="en-US" sz="1600" b="1" dirty="0" err="1" smtClean="0">
                <a:latin typeface="Courier New" panose="02070309020205020404" pitchFamily="49" charset="0"/>
                <a:cs typeface="Courier New" panose="02070309020205020404" pitchFamily="49" charset="0"/>
              </a:rPr>
              <a:t>my_nums</a:t>
            </a:r>
            <a:r>
              <a:rPr lang="en-US" sz="1600" b="1" dirty="0" smtClean="0">
                <a:latin typeface="Courier New" panose="02070309020205020404" pitchFamily="49" charset="0"/>
                <a:cs typeface="Courier New" panose="02070309020205020404" pitchFamily="49" charset="0"/>
              </a:rPr>
              <a:t>)</a:t>
            </a:r>
          </a:p>
          <a:p>
            <a:r>
              <a:rPr lang="es-PE" sz="1600" b="1" dirty="0" err="1" smtClean="0">
                <a:latin typeface="Courier New" panose="02070309020205020404" pitchFamily="49" charset="0"/>
                <a:cs typeface="Courier New" panose="02070309020205020404" pitchFamily="49" charset="0"/>
              </a:rPr>
              <a:t>print</a:t>
            </a:r>
            <a:r>
              <a:rPr lang="es-PE" sz="1600" b="1" dirty="0" smtClean="0">
                <a:latin typeface="Courier New" panose="02070309020205020404" pitchFamily="49" charset="0"/>
                <a:cs typeface="Courier New" panose="02070309020205020404" pitchFamily="49" charset="0"/>
              </a:rPr>
              <a:t>(</a:t>
            </a:r>
            <a:r>
              <a:rPr lang="es-PE" sz="1600" b="1" dirty="0" err="1" smtClean="0">
                <a:latin typeface="Courier New" panose="02070309020205020404" pitchFamily="49" charset="0"/>
                <a:cs typeface="Courier New" panose="02070309020205020404" pitchFamily="49" charset="0"/>
              </a:rPr>
              <a:t>milista</a:t>
            </a:r>
            <a:r>
              <a:rPr lang="es-PE" sz="1600" b="1" dirty="0" smtClean="0">
                <a:latin typeface="Courier New" panose="02070309020205020404" pitchFamily="49" charset="0"/>
                <a:cs typeface="Courier New" panose="02070309020205020404" pitchFamily="49" charset="0"/>
              </a:rPr>
              <a:t>)</a:t>
            </a:r>
          </a:p>
          <a:p>
            <a:r>
              <a:rPr lang="es-PE" sz="1600" dirty="0" smtClean="0">
                <a:latin typeface="Courier New" panose="02070309020205020404" pitchFamily="49" charset="0"/>
                <a:cs typeface="Courier New" panose="02070309020205020404" pitchFamily="49" charset="0"/>
              </a:rPr>
              <a:t>[1,4,9,16,25]</a:t>
            </a:r>
            <a:endParaRPr lang="es-P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9256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647002"/>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353092"/>
            <a:ext cx="8640960" cy="4189784"/>
          </a:xfrm>
        </p:spPr>
        <p:txBody>
          <a:bodyPr/>
          <a:lstStyle/>
          <a:p>
            <a:pPr marL="0" indent="0" algn="just">
              <a:buNone/>
            </a:pPr>
            <a:r>
              <a:rPr lang="es-PE" sz="2000" b="1" dirty="0" smtClean="0"/>
              <a:t>Expresiones </a:t>
            </a:r>
            <a:r>
              <a:rPr lang="es-PE" sz="2000" b="1" dirty="0" err="1" smtClean="0"/>
              <a:t>map</a:t>
            </a:r>
            <a:r>
              <a:rPr lang="es-PE" sz="2000" b="1" dirty="0"/>
              <a:t>,</a:t>
            </a:r>
            <a:r>
              <a:rPr lang="es-PE" sz="2000" b="1" dirty="0" smtClean="0"/>
              <a:t> </a:t>
            </a:r>
            <a:r>
              <a:rPr lang="es-PE" sz="2000" b="1" dirty="0" err="1" smtClean="0"/>
              <a:t>filter</a:t>
            </a:r>
            <a:r>
              <a:rPr lang="es-PE" sz="2000" b="1" dirty="0" smtClean="0"/>
              <a:t> y lambda:</a:t>
            </a:r>
            <a:endParaRPr lang="es-PE" sz="2000" dirty="0" smtClean="0"/>
          </a:p>
          <a:p>
            <a:pPr marL="0" indent="0" algn="just">
              <a:buNone/>
            </a:pPr>
            <a:r>
              <a:rPr lang="es-PE" sz="2000" dirty="0" smtClean="0"/>
              <a:t>Veremos el uso de estas funciones incorporadas de Python.</a:t>
            </a:r>
          </a:p>
          <a:p>
            <a:pPr marL="0" indent="0" algn="just">
              <a:buNone/>
            </a:pPr>
            <a:endParaRPr lang="es-PE" sz="2000" dirty="0"/>
          </a:p>
          <a:p>
            <a:pPr marL="0" indent="0" algn="just">
              <a:buNone/>
            </a:pPr>
            <a:r>
              <a:rPr lang="es-PE" sz="2000" b="1" dirty="0" err="1" smtClean="0"/>
              <a:t>map</a:t>
            </a:r>
            <a:r>
              <a:rPr lang="es-PE" sz="2000" b="1" dirty="0" smtClean="0"/>
              <a:t>:</a:t>
            </a:r>
            <a:endParaRPr lang="es-PE" sz="2000" dirty="0" smtClean="0"/>
          </a:p>
          <a:p>
            <a:pPr marL="0" indent="0" algn="just">
              <a:buNone/>
            </a:pPr>
            <a:r>
              <a:rPr lang="es-PE" sz="2000" dirty="0" smtClean="0"/>
              <a:t>Como se podrá entender, la función </a:t>
            </a:r>
            <a:r>
              <a:rPr lang="es-PE" sz="2000" i="1" dirty="0" err="1" smtClean="0"/>
              <a:t>map</a:t>
            </a:r>
            <a:r>
              <a:rPr lang="es-PE" sz="2000" dirty="0" smtClean="0"/>
              <a:t>, mapea o recorre un objeto iterable a través de una función, pudiendo ahorrar el uso de el bucle </a:t>
            </a:r>
            <a:r>
              <a:rPr lang="es-PE" sz="2000" i="1" dirty="0" err="1" smtClean="0"/>
              <a:t>for</a:t>
            </a:r>
            <a:r>
              <a:rPr lang="es-PE" sz="2000" dirty="0" smtClean="0"/>
              <a:t>, sin embargo, hay que asignarlo a una lista para su visualización.</a:t>
            </a:r>
          </a:p>
          <a:p>
            <a:pPr marL="0" indent="0" algn="just">
              <a:buNone/>
            </a:pPr>
            <a:r>
              <a:rPr lang="es-PE" sz="2000" dirty="0" smtClean="0"/>
              <a:t>Ejemplos:</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249424" y="4149080"/>
            <a:ext cx="8020508" cy="2062103"/>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def splicer(</a:t>
            </a:r>
            <a:r>
              <a:rPr lang="en-US" sz="1600" b="1" dirty="0" err="1">
                <a:latin typeface="Courier New" panose="02070309020205020404" pitchFamily="49" charset="0"/>
                <a:cs typeface="Courier New" panose="02070309020205020404" pitchFamily="49" charset="0"/>
              </a:rPr>
              <a:t>mystring</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if </a:t>
            </a:r>
            <a:r>
              <a:rPr lang="en-US" sz="1600" b="1" dirty="0" err="1">
                <a:latin typeface="Courier New" panose="02070309020205020404" pitchFamily="49" charset="0"/>
                <a:cs typeface="Courier New" panose="02070309020205020404" pitchFamily="49" charset="0"/>
              </a:rPr>
              <a:t>len</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mystring</a:t>
            </a:r>
            <a:r>
              <a:rPr lang="en-US" sz="1600" b="1" dirty="0">
                <a:latin typeface="Courier New" panose="02070309020205020404" pitchFamily="49" charset="0"/>
                <a:cs typeface="Courier New" panose="02070309020205020404" pitchFamily="49" charset="0"/>
              </a:rPr>
              <a:t>) % 2 == 0:</a:t>
            </a:r>
          </a:p>
          <a:p>
            <a:r>
              <a:rPr lang="en-US" sz="1600" b="1" dirty="0">
                <a:latin typeface="Courier New" panose="02070309020205020404" pitchFamily="49" charset="0"/>
                <a:cs typeface="Courier New" panose="02070309020205020404" pitchFamily="49" charset="0"/>
              </a:rPr>
              <a:t>        return 'even'</a:t>
            </a:r>
          </a:p>
          <a:p>
            <a:r>
              <a:rPr lang="en-US" sz="1600" b="1" dirty="0">
                <a:latin typeface="Courier New" panose="02070309020205020404" pitchFamily="49" charset="0"/>
                <a:cs typeface="Courier New" panose="02070309020205020404" pitchFamily="49" charset="0"/>
              </a:rPr>
              <a:t>    else:</a:t>
            </a:r>
          </a:p>
          <a:p>
            <a:r>
              <a:rPr lang="en-US" sz="1600" b="1" dirty="0">
                <a:latin typeface="Courier New" panose="02070309020205020404" pitchFamily="49" charset="0"/>
                <a:cs typeface="Courier New" panose="02070309020205020404" pitchFamily="49" charset="0"/>
              </a:rPr>
              <a:t>        return </a:t>
            </a:r>
            <a:r>
              <a:rPr lang="en-US" sz="1600" b="1" dirty="0" err="1">
                <a:latin typeface="Courier New" panose="02070309020205020404" pitchFamily="49" charset="0"/>
                <a:cs typeface="Courier New" panose="02070309020205020404" pitchFamily="49" charset="0"/>
              </a:rPr>
              <a:t>mystring</a:t>
            </a:r>
            <a:r>
              <a:rPr lang="en-US" sz="1600" b="1" dirty="0">
                <a:latin typeface="Courier New" panose="02070309020205020404" pitchFamily="49" charset="0"/>
                <a:cs typeface="Courier New" panose="02070309020205020404" pitchFamily="49" charset="0"/>
              </a:rPr>
              <a:t>[0]</a:t>
            </a:r>
          </a:p>
          <a:p>
            <a:r>
              <a:rPr lang="en-US" sz="1600" b="1" dirty="0" err="1">
                <a:latin typeface="Courier New" panose="02070309020205020404" pitchFamily="49" charset="0"/>
                <a:cs typeface="Courier New" panose="02070309020205020404" pitchFamily="49" charset="0"/>
              </a:rPr>
              <a:t>mynames</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John','Cindy','Sarah','Kelly','Mike</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list(map(</a:t>
            </a:r>
            <a:r>
              <a:rPr lang="en-US" sz="1600" b="1" dirty="0" err="1">
                <a:latin typeface="Courier New" panose="02070309020205020404" pitchFamily="49" charset="0"/>
                <a:cs typeface="Courier New" panose="02070309020205020404" pitchFamily="49" charset="0"/>
              </a:rPr>
              <a:t>splicer,mynames</a:t>
            </a:r>
            <a:r>
              <a:rPr lang="en-US" sz="1600" b="1"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['even', 'C', 'S', 'K', 'even']</a:t>
            </a:r>
          </a:p>
        </p:txBody>
      </p:sp>
    </p:spTree>
    <p:extLst>
      <p:ext uri="{BB962C8B-B14F-4D97-AF65-F5344CB8AC3E}">
        <p14:creationId xmlns:p14="http://schemas.microsoft.com/office/powerpoint/2010/main" val="2155729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647002"/>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353092"/>
            <a:ext cx="8640960" cy="4189784"/>
          </a:xfrm>
        </p:spPr>
        <p:txBody>
          <a:bodyPr/>
          <a:lstStyle/>
          <a:p>
            <a:pPr marL="0" indent="0" algn="just">
              <a:buNone/>
            </a:pPr>
            <a:r>
              <a:rPr lang="es-PE" sz="2000" b="1" dirty="0" err="1" smtClean="0"/>
              <a:t>filter</a:t>
            </a:r>
            <a:r>
              <a:rPr lang="es-PE" sz="2000" b="1" dirty="0" smtClean="0"/>
              <a:t>:</a:t>
            </a:r>
            <a:endParaRPr lang="es-PE" sz="2000" dirty="0" smtClean="0"/>
          </a:p>
          <a:p>
            <a:pPr marL="0" indent="0" algn="just">
              <a:buNone/>
            </a:pPr>
            <a:r>
              <a:rPr lang="es-PE" sz="2000" dirty="0" smtClean="0"/>
              <a:t>La función </a:t>
            </a:r>
            <a:r>
              <a:rPr lang="es-PE" sz="2000" i="1" dirty="0" err="1" smtClean="0"/>
              <a:t>filter</a:t>
            </a:r>
            <a:r>
              <a:rPr lang="es-PE" sz="2000" dirty="0" smtClean="0"/>
              <a:t> lo que hace es similar a la función </a:t>
            </a:r>
            <a:r>
              <a:rPr lang="es-PE" sz="2000" i="1" dirty="0" err="1" smtClean="0"/>
              <a:t>map</a:t>
            </a:r>
            <a:r>
              <a:rPr lang="es-PE" sz="2000" i="1" dirty="0" smtClean="0"/>
              <a:t>, </a:t>
            </a:r>
            <a:r>
              <a:rPr lang="es-PE" sz="2000" dirty="0" smtClean="0"/>
              <a:t>a excepción que devuelve los valores filtrados de una función donde el retorno sean valores True.</a:t>
            </a:r>
          </a:p>
          <a:p>
            <a:pPr marL="0" indent="0" algn="just">
              <a:buNone/>
            </a:pPr>
            <a:r>
              <a:rPr lang="es-PE" sz="2000" dirty="0" smtClean="0"/>
              <a:t>Ejemplos:</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223899" y="3140968"/>
            <a:ext cx="8889111" cy="2554545"/>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def </a:t>
            </a:r>
            <a:r>
              <a:rPr lang="en-US" sz="1600" b="1" dirty="0" err="1">
                <a:latin typeface="Courier New" panose="02070309020205020404" pitchFamily="49" charset="0"/>
                <a:cs typeface="Courier New" panose="02070309020205020404" pitchFamily="49" charset="0"/>
              </a:rPr>
              <a:t>check_even</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num</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return </a:t>
            </a:r>
            <a:r>
              <a:rPr lang="en-US" sz="1600" b="1" dirty="0" err="1">
                <a:latin typeface="Courier New" panose="02070309020205020404" pitchFamily="49" charset="0"/>
                <a:cs typeface="Courier New" panose="02070309020205020404" pitchFamily="49" charset="0"/>
              </a:rPr>
              <a:t>num</a:t>
            </a:r>
            <a:r>
              <a:rPr lang="en-US" sz="1600" b="1" dirty="0">
                <a:latin typeface="Courier New" panose="02070309020205020404" pitchFamily="49" charset="0"/>
                <a:cs typeface="Courier New" panose="02070309020205020404" pitchFamily="49" charset="0"/>
              </a:rPr>
              <a:t> % 2 == 0 </a:t>
            </a:r>
          </a:p>
          <a:p>
            <a:endParaRPr lang="en-US" sz="1600" b="1" dirty="0" smtClean="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nums</a:t>
            </a:r>
            <a:r>
              <a:rPr lang="en-US" sz="1600" b="1" dirty="0">
                <a:latin typeface="Courier New" panose="02070309020205020404" pitchFamily="49" charset="0"/>
                <a:cs typeface="Courier New" panose="02070309020205020404" pitchFamily="49" charset="0"/>
              </a:rPr>
              <a:t> = [0,1,2,3,4,5,6,7,8,9,10</a:t>
            </a:r>
            <a:r>
              <a:rPr lang="en-US" sz="1600" b="1" dirty="0" smtClean="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list(map(</a:t>
            </a:r>
            <a:r>
              <a:rPr lang="en-US" sz="1600" b="1" dirty="0" err="1">
                <a:latin typeface="Courier New" panose="02070309020205020404" pitchFamily="49" charset="0"/>
                <a:cs typeface="Courier New" panose="02070309020205020404" pitchFamily="49" charset="0"/>
              </a:rPr>
              <a:t>check_even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nums</a:t>
            </a:r>
            <a:r>
              <a:rPr lang="en-US" sz="1600" b="1" dirty="0" smtClean="0">
                <a:latin typeface="Courier New" panose="02070309020205020404" pitchFamily="49" charset="0"/>
                <a:cs typeface="Courier New" panose="02070309020205020404" pitchFamily="49" charset="0"/>
              </a:rPr>
              <a:t>))</a:t>
            </a:r>
          </a:p>
          <a:p>
            <a:r>
              <a:rPr lang="da-DK" sz="1600" dirty="0">
                <a:latin typeface="Courier New" panose="02070309020205020404" pitchFamily="49" charset="0"/>
                <a:cs typeface="Courier New" panose="02070309020205020404" pitchFamily="49" charset="0"/>
              </a:rPr>
              <a:t>[True, False, True, False, True, False, True, False, True, False, True</a:t>
            </a:r>
            <a:r>
              <a:rPr lang="da-DK" sz="1600" dirty="0" smtClean="0">
                <a:latin typeface="Courier New" panose="02070309020205020404" pitchFamily="49" charset="0"/>
                <a:cs typeface="Courier New" panose="02070309020205020404" pitchFamily="49" charset="0"/>
              </a:rPr>
              <a:t>]</a:t>
            </a:r>
          </a:p>
          <a:p>
            <a:endParaRPr lang="da-DK" sz="1600" dirty="0">
              <a:latin typeface="Courier New" panose="02070309020205020404" pitchFamily="49" charset="0"/>
              <a:cs typeface="Courier New" panose="02070309020205020404" pitchFamily="49" charset="0"/>
            </a:endParaRPr>
          </a:p>
          <a:p>
            <a:r>
              <a:rPr lang="da-DK" sz="1600" b="1" dirty="0">
                <a:latin typeface="Courier New" panose="02070309020205020404" pitchFamily="49" charset="0"/>
                <a:cs typeface="Courier New" panose="02070309020205020404" pitchFamily="49" charset="0"/>
              </a:rPr>
              <a:t>list(filter(check_even, nums))</a:t>
            </a:r>
          </a:p>
          <a:p>
            <a:r>
              <a:rPr lang="es-PE" sz="1600" dirty="0">
                <a:latin typeface="Courier New" panose="02070309020205020404" pitchFamily="49" charset="0"/>
                <a:cs typeface="Courier New" panose="02070309020205020404" pitchFamily="49" charset="0"/>
              </a:rPr>
              <a:t>[0, 2, 4, 6, 8, 10]</a:t>
            </a:r>
          </a:p>
        </p:txBody>
      </p:sp>
    </p:spTree>
    <p:extLst>
      <p:ext uri="{BB962C8B-B14F-4D97-AF65-F5344CB8AC3E}">
        <p14:creationId xmlns:p14="http://schemas.microsoft.com/office/powerpoint/2010/main" val="2712949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647002"/>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353092"/>
            <a:ext cx="8640960" cy="4189784"/>
          </a:xfrm>
        </p:spPr>
        <p:txBody>
          <a:bodyPr/>
          <a:lstStyle/>
          <a:p>
            <a:pPr marL="0" indent="0" algn="just">
              <a:buNone/>
            </a:pPr>
            <a:r>
              <a:rPr lang="es-PE" sz="2000" b="1" dirty="0" smtClean="0"/>
              <a:t>lambda:</a:t>
            </a:r>
            <a:endParaRPr lang="es-PE" sz="2000" dirty="0" smtClean="0"/>
          </a:p>
          <a:p>
            <a:pPr marL="0" indent="0" algn="just">
              <a:buNone/>
            </a:pPr>
            <a:r>
              <a:rPr lang="es-PE" sz="2000" dirty="0" smtClean="0"/>
              <a:t>Una función de las mas útiles de Python es la expresión </a:t>
            </a:r>
            <a:r>
              <a:rPr lang="es-PE" sz="2000" i="1" dirty="0" smtClean="0"/>
              <a:t>lambda</a:t>
            </a:r>
            <a:r>
              <a:rPr lang="es-PE" sz="2000" dirty="0" smtClean="0"/>
              <a:t>, esta expresión nos permite crear funciones “anónimas y temporales”, esto significa que podemos crear una función sin necesidad de definirla, pero a cambio de que es temporal, solo existe en el momento de declararla, no se reutilizan.</a:t>
            </a:r>
          </a:p>
          <a:p>
            <a:pPr marL="0" indent="0" algn="just">
              <a:buNone/>
            </a:pPr>
            <a:r>
              <a:rPr lang="es-PE" sz="2000" dirty="0" smtClean="0"/>
              <a:t>La diferencia también radica en que la declaración de la función lambda ocurre en una sola línea, no es bloque (como en una función </a:t>
            </a:r>
            <a:r>
              <a:rPr lang="es-PE" sz="2000" i="1" dirty="0" err="1" smtClean="0"/>
              <a:t>def</a:t>
            </a:r>
            <a:r>
              <a:rPr lang="es-PE" sz="2000" dirty="0" smtClean="0"/>
              <a:t>)</a:t>
            </a:r>
          </a:p>
          <a:p>
            <a:pPr marL="0" indent="0" algn="just">
              <a:buNone/>
            </a:pPr>
            <a:r>
              <a:rPr lang="es-PE" sz="2000" dirty="0" smtClean="0"/>
              <a:t>Ejemplo:</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254889" y="3985694"/>
            <a:ext cx="8889111" cy="1569660"/>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def square(</a:t>
            </a:r>
            <a:r>
              <a:rPr lang="en-US" sz="1600" b="1" dirty="0" err="1">
                <a:latin typeface="Courier New" panose="02070309020205020404" pitchFamily="49" charset="0"/>
                <a:cs typeface="Courier New" panose="02070309020205020404" pitchFamily="49" charset="0"/>
              </a:rPr>
              <a:t>num</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result = </a:t>
            </a:r>
            <a:r>
              <a:rPr lang="en-US" sz="1600" b="1" dirty="0" err="1">
                <a:latin typeface="Courier New" panose="02070309020205020404" pitchFamily="49" charset="0"/>
                <a:cs typeface="Courier New" panose="02070309020205020404" pitchFamily="49" charset="0"/>
              </a:rPr>
              <a:t>num</a:t>
            </a:r>
            <a:r>
              <a:rPr lang="en-US" sz="1600" b="1" dirty="0">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2</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return result</a:t>
            </a:r>
            <a:endParaRPr lang="en-US" sz="1600" b="1" dirty="0">
              <a:latin typeface="Courier New" panose="02070309020205020404" pitchFamily="49" charset="0"/>
              <a:cs typeface="Courier New" panose="02070309020205020404" pitchFamily="49" charset="0"/>
            </a:endParaRP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square(2)</a:t>
            </a:r>
          </a:p>
          <a:p>
            <a:r>
              <a:rPr lang="en-US" sz="1600" dirty="0" smtClean="0">
                <a:latin typeface="Courier New" panose="02070309020205020404" pitchFamily="49" charset="0"/>
                <a:cs typeface="Courier New" panose="02070309020205020404" pitchFamily="49" charset="0"/>
              </a:rPr>
              <a:t>4</a:t>
            </a:r>
          </a:p>
        </p:txBody>
      </p:sp>
    </p:spTree>
    <p:extLst>
      <p:ext uri="{BB962C8B-B14F-4D97-AF65-F5344CB8AC3E}">
        <p14:creationId xmlns:p14="http://schemas.microsoft.com/office/powerpoint/2010/main" val="3093923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647002"/>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353092"/>
            <a:ext cx="8640960" cy="4189784"/>
          </a:xfrm>
        </p:spPr>
        <p:txBody>
          <a:bodyPr/>
          <a:lstStyle/>
          <a:p>
            <a:pPr marL="0" indent="0" algn="just">
              <a:buNone/>
            </a:pPr>
            <a:r>
              <a:rPr lang="es-PE" sz="2000" b="1" dirty="0" smtClean="0"/>
              <a:t>lambda:</a:t>
            </a:r>
            <a:endParaRPr lang="es-PE" sz="2000" dirty="0" smtClean="0"/>
          </a:p>
          <a:p>
            <a:pPr marL="0" indent="0" algn="just">
              <a:buNone/>
            </a:pPr>
            <a:r>
              <a:rPr lang="es-PE" sz="2000" dirty="0" smtClean="0"/>
              <a:t>Una función de las mas útiles de Python es la expresión </a:t>
            </a:r>
            <a:r>
              <a:rPr lang="es-PE" sz="2000" i="1" dirty="0" smtClean="0"/>
              <a:t>lambda</a:t>
            </a:r>
            <a:r>
              <a:rPr lang="es-PE" sz="2000" dirty="0" smtClean="0"/>
              <a:t>, esta expresión nos permite crear funciones “anónimas y temporales”, esto significa que podemos crear una función sin necesidad de definirla, pero a cambio de que es temporal, solo existe en el momento de declararla, no se reutilizan.</a:t>
            </a:r>
          </a:p>
          <a:p>
            <a:pPr marL="0" indent="0" algn="just">
              <a:buNone/>
            </a:pPr>
            <a:r>
              <a:rPr lang="es-PE" sz="2000" dirty="0" smtClean="0"/>
              <a:t>La diferencia también radica en que la declaración de la función lambda ocurre en una sola línea, no es bloque (como en una función </a:t>
            </a:r>
            <a:r>
              <a:rPr lang="es-PE" sz="2000" i="1" dirty="0" err="1" smtClean="0"/>
              <a:t>def</a:t>
            </a:r>
            <a:r>
              <a:rPr lang="es-PE" sz="2000" dirty="0" smtClean="0"/>
              <a:t>)</a:t>
            </a:r>
          </a:p>
          <a:p>
            <a:pPr marL="0" indent="0" algn="just">
              <a:buNone/>
            </a:pPr>
            <a:r>
              <a:rPr lang="es-PE" sz="2000" dirty="0" smtClean="0"/>
              <a:t>Ejemplo:</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254889" y="3985694"/>
            <a:ext cx="8889111" cy="1323439"/>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def square(</a:t>
            </a:r>
            <a:r>
              <a:rPr lang="en-US" sz="1600" b="1" dirty="0" err="1">
                <a:latin typeface="Courier New" panose="02070309020205020404" pitchFamily="49" charset="0"/>
                <a:cs typeface="Courier New" panose="02070309020205020404" pitchFamily="49" charset="0"/>
              </a:rPr>
              <a:t>num</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return = </a:t>
            </a:r>
            <a:r>
              <a:rPr lang="en-US" sz="1600" b="1" dirty="0" err="1" smtClean="0">
                <a:latin typeface="Courier New" panose="02070309020205020404" pitchFamily="49" charset="0"/>
                <a:cs typeface="Courier New" panose="02070309020205020404" pitchFamily="49" charset="0"/>
              </a:rPr>
              <a:t>num</a:t>
            </a:r>
            <a:r>
              <a:rPr lang="en-US" sz="1600" b="1" dirty="0" smtClean="0">
                <a:latin typeface="Courier New" panose="02070309020205020404" pitchFamily="49" charset="0"/>
                <a:cs typeface="Courier New" panose="02070309020205020404" pitchFamily="49" charset="0"/>
              </a:rPr>
              <a:t>**2</a:t>
            </a:r>
          </a:p>
          <a:p>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square(2)</a:t>
            </a:r>
          </a:p>
          <a:p>
            <a:r>
              <a:rPr lang="en-US" sz="1600" dirty="0" smtClean="0">
                <a:latin typeface="Courier New" panose="02070309020205020404" pitchFamily="49" charset="0"/>
                <a:cs typeface="Courier New" panose="02070309020205020404" pitchFamily="49" charset="0"/>
              </a:rPr>
              <a:t>4</a:t>
            </a:r>
          </a:p>
        </p:txBody>
      </p:sp>
    </p:spTree>
    <p:extLst>
      <p:ext uri="{BB962C8B-B14F-4D97-AF65-F5344CB8AC3E}">
        <p14:creationId xmlns:p14="http://schemas.microsoft.com/office/powerpoint/2010/main" val="1447151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647002"/>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353092"/>
            <a:ext cx="8640960" cy="4189784"/>
          </a:xfrm>
        </p:spPr>
        <p:txBody>
          <a:bodyPr/>
          <a:lstStyle/>
          <a:p>
            <a:pPr marL="0" indent="0" algn="just">
              <a:buNone/>
            </a:pPr>
            <a:r>
              <a:rPr lang="es-PE" sz="2000" b="1" dirty="0" smtClean="0"/>
              <a:t>lambda:</a:t>
            </a:r>
            <a:endParaRPr lang="es-PE" sz="2000" dirty="0" smtClean="0"/>
          </a:p>
          <a:p>
            <a:pPr marL="0" indent="0" algn="just">
              <a:buNone/>
            </a:pPr>
            <a:r>
              <a:rPr lang="es-PE" sz="2000" dirty="0" smtClean="0"/>
              <a:t>Una función de las mas útiles de Python es la expresión </a:t>
            </a:r>
            <a:r>
              <a:rPr lang="es-PE" sz="2000" i="1" dirty="0" smtClean="0"/>
              <a:t>lambda</a:t>
            </a:r>
            <a:r>
              <a:rPr lang="es-PE" sz="2000" dirty="0" smtClean="0"/>
              <a:t>, esta expresión nos permite crear funciones “anónimas y temporales”, esto significa que podemos crear una función sin necesidad de definirla, pero a cambio de que es temporal, solo existe en el momento de declararla, no se reutilizan.</a:t>
            </a:r>
          </a:p>
          <a:p>
            <a:pPr marL="0" indent="0" algn="just">
              <a:buNone/>
            </a:pPr>
            <a:r>
              <a:rPr lang="es-PE" sz="2000" dirty="0" smtClean="0"/>
              <a:t>La diferencia también radica en que la declaración de la función lambda ocurre en una sola línea, no es bloque (como en una función </a:t>
            </a:r>
            <a:r>
              <a:rPr lang="es-PE" sz="2000" i="1" dirty="0" err="1" smtClean="0"/>
              <a:t>def</a:t>
            </a:r>
            <a:r>
              <a:rPr lang="es-PE" sz="2000" dirty="0" smtClean="0"/>
              <a:t>)</a:t>
            </a:r>
          </a:p>
          <a:p>
            <a:pPr marL="0" indent="0" algn="just">
              <a:buNone/>
            </a:pPr>
            <a:r>
              <a:rPr lang="es-PE" sz="2000" dirty="0" smtClean="0"/>
              <a:t>Ejemplo:</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254889" y="3985694"/>
            <a:ext cx="8889111" cy="1077218"/>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def square(</a:t>
            </a:r>
            <a:r>
              <a:rPr lang="en-US" sz="1600" b="1" dirty="0" err="1">
                <a:latin typeface="Courier New" panose="02070309020205020404" pitchFamily="49" charset="0"/>
                <a:cs typeface="Courier New" panose="02070309020205020404" pitchFamily="49" charset="0"/>
              </a:rPr>
              <a:t>num</a:t>
            </a:r>
            <a:r>
              <a:rPr lang="en-US" sz="1600" b="1" dirty="0" smtClean="0">
                <a:latin typeface="Courier New" panose="02070309020205020404" pitchFamily="49" charset="0"/>
                <a:cs typeface="Courier New" panose="02070309020205020404" pitchFamily="49" charset="0"/>
              </a:rPr>
              <a:t>): return = </a:t>
            </a:r>
            <a:r>
              <a:rPr lang="en-US" sz="1600" b="1" dirty="0" err="1" smtClean="0">
                <a:latin typeface="Courier New" panose="02070309020205020404" pitchFamily="49" charset="0"/>
                <a:cs typeface="Courier New" panose="02070309020205020404" pitchFamily="49" charset="0"/>
              </a:rPr>
              <a:t>num</a:t>
            </a:r>
            <a:r>
              <a:rPr lang="en-US" sz="1600" b="1" dirty="0" smtClean="0">
                <a:latin typeface="Courier New" panose="02070309020205020404" pitchFamily="49" charset="0"/>
                <a:cs typeface="Courier New" panose="02070309020205020404" pitchFamily="49" charset="0"/>
              </a:rPr>
              <a:t>**2</a:t>
            </a:r>
          </a:p>
          <a:p>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square(2)</a:t>
            </a:r>
          </a:p>
          <a:p>
            <a:r>
              <a:rPr lang="en-US" sz="1600" dirty="0" smtClean="0">
                <a:latin typeface="Courier New" panose="02070309020205020404" pitchFamily="49" charset="0"/>
                <a:cs typeface="Courier New" panose="02070309020205020404" pitchFamily="49" charset="0"/>
              </a:rPr>
              <a:t>4</a:t>
            </a:r>
          </a:p>
        </p:txBody>
      </p:sp>
    </p:spTree>
    <p:extLst>
      <p:ext uri="{BB962C8B-B14F-4D97-AF65-F5344CB8AC3E}">
        <p14:creationId xmlns:p14="http://schemas.microsoft.com/office/powerpoint/2010/main" val="8509932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647002"/>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353092"/>
            <a:ext cx="8640960" cy="4189784"/>
          </a:xfrm>
        </p:spPr>
        <p:txBody>
          <a:bodyPr/>
          <a:lstStyle/>
          <a:p>
            <a:pPr marL="0" indent="0" algn="just">
              <a:buNone/>
            </a:pPr>
            <a:r>
              <a:rPr lang="es-PE" sz="2000" b="1" dirty="0" smtClean="0"/>
              <a:t>lambda:</a:t>
            </a:r>
            <a:endParaRPr lang="es-PE" sz="2000" dirty="0" smtClean="0"/>
          </a:p>
          <a:p>
            <a:pPr marL="0" indent="0" algn="just">
              <a:buNone/>
            </a:pPr>
            <a:r>
              <a:rPr lang="es-PE" sz="2000" dirty="0" smtClean="0"/>
              <a:t>Una función de las mas útiles de Python es la expresión </a:t>
            </a:r>
            <a:r>
              <a:rPr lang="es-PE" sz="2000" i="1" dirty="0" smtClean="0"/>
              <a:t>lambda</a:t>
            </a:r>
            <a:r>
              <a:rPr lang="es-PE" sz="2000" dirty="0" smtClean="0"/>
              <a:t>, esta expresión nos permite crear funciones “anónimas y temporales”, esto significa que podemos crear una función sin necesidad de definirla, pero a cambio de que es temporal, solo existe en el momento de declararla, no se reutilizan.</a:t>
            </a:r>
          </a:p>
          <a:p>
            <a:pPr marL="0" indent="0" algn="just">
              <a:buNone/>
            </a:pPr>
            <a:r>
              <a:rPr lang="es-PE" sz="2000" dirty="0" smtClean="0"/>
              <a:t>La diferencia también radica en que la declaración de la función lambda ocurre en una sola línea, no es bloque (como en una función </a:t>
            </a:r>
            <a:r>
              <a:rPr lang="es-PE" sz="2000" i="1" dirty="0" err="1" smtClean="0"/>
              <a:t>def</a:t>
            </a:r>
            <a:r>
              <a:rPr lang="es-PE" sz="2000" dirty="0" smtClean="0"/>
              <a:t>)</a:t>
            </a:r>
          </a:p>
          <a:p>
            <a:pPr marL="0" indent="0" algn="just">
              <a:buNone/>
            </a:pPr>
            <a:r>
              <a:rPr lang="es-PE" sz="2000" dirty="0" smtClean="0"/>
              <a:t>Ejemplo:</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254889" y="3985694"/>
            <a:ext cx="8889111" cy="1323439"/>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lambda </a:t>
            </a:r>
            <a:r>
              <a:rPr lang="en-US" sz="1600" b="1" dirty="0" err="1">
                <a:latin typeface="Courier New" panose="02070309020205020404" pitchFamily="49" charset="0"/>
                <a:cs typeface="Courier New" panose="02070309020205020404" pitchFamily="49" charset="0"/>
              </a:rPr>
              <a:t>num</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num</a:t>
            </a:r>
            <a:r>
              <a:rPr lang="en-US" sz="1600" b="1" dirty="0">
                <a:latin typeface="Courier New" panose="02070309020205020404" pitchFamily="49" charset="0"/>
                <a:cs typeface="Courier New" panose="02070309020205020404" pitchFamily="49" charset="0"/>
              </a:rPr>
              <a:t> ** </a:t>
            </a:r>
            <a:r>
              <a:rPr lang="en-US" sz="1600" b="1" dirty="0" smtClean="0">
                <a:latin typeface="Courier New" panose="02070309020205020404" pitchFamily="49" charset="0"/>
                <a:cs typeface="Courier New" panose="02070309020205020404" pitchFamily="49" charset="0"/>
              </a:rPr>
              <a:t>2</a:t>
            </a:r>
          </a:p>
          <a:p>
            <a:r>
              <a:rPr lang="en-US" sz="1600" dirty="0">
                <a:latin typeface="Courier New" panose="02070309020205020404" pitchFamily="49" charset="0"/>
                <a:cs typeface="Courier New" panose="02070309020205020404" pitchFamily="49" charset="0"/>
              </a:rPr>
              <a:t>&lt;function __main__.&lt;lambda</a:t>
            </a:r>
            <a:r>
              <a:rPr lang="en-US" sz="1600" dirty="0" smtClean="0">
                <a:latin typeface="Courier New" panose="02070309020205020404" pitchFamily="49" charset="0"/>
                <a:cs typeface="Courier New" panose="02070309020205020404" pitchFamily="49" charset="0"/>
              </a:rPr>
              <a:t>&gt;&gt;</a:t>
            </a:r>
          </a:p>
          <a:p>
            <a:r>
              <a:rPr lang="en-US" sz="1600" b="1" dirty="0" smtClean="0">
                <a:latin typeface="Courier New" panose="02070309020205020404" pitchFamily="49" charset="0"/>
                <a:cs typeface="Courier New" panose="02070309020205020404" pitchFamily="49" charset="0"/>
              </a:rPr>
              <a:t>square = lambda </a:t>
            </a:r>
            <a:r>
              <a:rPr lang="en-US" sz="1600" b="1" dirty="0" err="1">
                <a:latin typeface="Courier New" panose="02070309020205020404" pitchFamily="49" charset="0"/>
                <a:cs typeface="Courier New" panose="02070309020205020404" pitchFamily="49" charset="0"/>
              </a:rPr>
              <a:t>num</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num</a:t>
            </a:r>
            <a:r>
              <a:rPr lang="en-US" sz="1600" b="1" dirty="0">
                <a:latin typeface="Courier New" panose="02070309020205020404" pitchFamily="49" charset="0"/>
                <a:cs typeface="Courier New" panose="02070309020205020404" pitchFamily="49" charset="0"/>
              </a:rPr>
              <a:t> **2</a:t>
            </a:r>
          </a:p>
          <a:p>
            <a:r>
              <a:rPr lang="en-US" sz="1600" b="1" dirty="0" smtClean="0">
                <a:latin typeface="Courier New" panose="02070309020205020404" pitchFamily="49" charset="0"/>
                <a:cs typeface="Courier New" panose="02070309020205020404" pitchFamily="49" charset="0"/>
              </a:rPr>
              <a:t>square(2)</a:t>
            </a:r>
          </a:p>
          <a:p>
            <a:r>
              <a:rPr lang="en-US" sz="1600" dirty="0" smtClean="0">
                <a:latin typeface="Courier New" panose="02070309020205020404" pitchFamily="49" charset="0"/>
                <a:cs typeface="Courier New" panose="02070309020205020404" pitchFamily="49" charset="0"/>
              </a:rPr>
              <a:t>4</a:t>
            </a:r>
          </a:p>
        </p:txBody>
      </p:sp>
    </p:spTree>
    <p:extLst>
      <p:ext uri="{BB962C8B-B14F-4D97-AF65-F5344CB8AC3E}">
        <p14:creationId xmlns:p14="http://schemas.microsoft.com/office/powerpoint/2010/main" val="3285865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0060" y="620688"/>
            <a:ext cx="8229600" cy="706090"/>
          </a:xfrm>
        </p:spPr>
        <p:txBody>
          <a:bodyPr/>
          <a:lstStyle/>
          <a:p>
            <a:r>
              <a:rPr lang="es-PE" dirty="0" smtClean="0"/>
              <a:t>Clase N° 2</a:t>
            </a:r>
            <a:endParaRPr lang="es-PE" dirty="0"/>
          </a:p>
        </p:txBody>
      </p:sp>
      <p:sp>
        <p:nvSpPr>
          <p:cNvPr id="3" name="Marcador de contenido 2"/>
          <p:cNvSpPr>
            <a:spLocks noGrp="1"/>
          </p:cNvSpPr>
          <p:nvPr>
            <p:ph idx="1"/>
          </p:nvPr>
        </p:nvSpPr>
        <p:spPr>
          <a:xfrm>
            <a:off x="457200" y="1600200"/>
            <a:ext cx="8229600" cy="4997152"/>
          </a:xfrm>
        </p:spPr>
        <p:txBody>
          <a:bodyPr/>
          <a:lstStyle/>
          <a:p>
            <a:r>
              <a:rPr lang="es-PE" sz="2800" dirty="0" smtClean="0"/>
              <a:t>Capitulo III</a:t>
            </a:r>
          </a:p>
          <a:p>
            <a:pPr lvl="1"/>
            <a:r>
              <a:rPr lang="es-PE" sz="2000" dirty="0" smtClean="0"/>
              <a:t>Operadores </a:t>
            </a:r>
            <a:r>
              <a:rPr lang="es-PE" sz="2000" dirty="0"/>
              <a:t>de comparación</a:t>
            </a:r>
          </a:p>
          <a:p>
            <a:pPr lvl="1"/>
            <a:r>
              <a:rPr lang="es-PE" sz="2000" dirty="0" smtClean="0"/>
              <a:t>Estructuras </a:t>
            </a:r>
            <a:r>
              <a:rPr lang="es-PE" sz="2000" dirty="0"/>
              <a:t>de control simples, dobles y repetitivas</a:t>
            </a:r>
          </a:p>
          <a:p>
            <a:pPr lvl="1"/>
            <a:r>
              <a:rPr lang="es-PE" sz="2000" dirty="0" smtClean="0"/>
              <a:t>Uso </a:t>
            </a:r>
            <a:r>
              <a:rPr lang="es-PE" sz="2000" dirty="0"/>
              <a:t>de listas</a:t>
            </a:r>
          </a:p>
          <a:p>
            <a:r>
              <a:rPr lang="es-PE" sz="2800" dirty="0" smtClean="0"/>
              <a:t>Capitulo IV</a:t>
            </a:r>
          </a:p>
          <a:p>
            <a:pPr lvl="1"/>
            <a:r>
              <a:rPr lang="es-PE" sz="2000" dirty="0" smtClean="0"/>
              <a:t>Estructura </a:t>
            </a:r>
            <a:r>
              <a:rPr lang="es-PE" sz="2000" dirty="0"/>
              <a:t>de Métodos en Python</a:t>
            </a:r>
          </a:p>
          <a:p>
            <a:pPr lvl="1"/>
            <a:r>
              <a:rPr lang="es-PE" sz="2000" dirty="0" smtClean="0"/>
              <a:t>Funciones </a:t>
            </a:r>
            <a:r>
              <a:rPr lang="es-PE" sz="2000" dirty="0"/>
              <a:t>propias, aplicación de funciones definidas por usuario</a:t>
            </a:r>
          </a:p>
          <a:p>
            <a:pPr lvl="1"/>
            <a:r>
              <a:rPr lang="es-PE" sz="2000" dirty="0" smtClean="0"/>
              <a:t>Expresiones </a:t>
            </a:r>
            <a:r>
              <a:rPr lang="es-PE" sz="2000" dirty="0"/>
              <a:t>Lambda, </a:t>
            </a:r>
            <a:r>
              <a:rPr lang="es-PE" sz="2000" dirty="0" err="1"/>
              <a:t>Map</a:t>
            </a:r>
            <a:endParaRPr lang="es-PE" sz="2000" dirty="0"/>
          </a:p>
          <a:p>
            <a:pPr lvl="0"/>
            <a:r>
              <a:rPr lang="es-PE" sz="2800" dirty="0" smtClean="0"/>
              <a:t>Laboratorio</a:t>
            </a:r>
            <a:r>
              <a:rPr lang="es-PE" sz="2800" dirty="0"/>
              <a:t>: Ejercicios prácticos</a:t>
            </a:r>
          </a:p>
          <a:p>
            <a:endParaRPr lang="es-PE" sz="2800"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0674" y="5850582"/>
            <a:ext cx="992337" cy="99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144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647002"/>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353092"/>
            <a:ext cx="8640960" cy="4189784"/>
          </a:xfrm>
        </p:spPr>
        <p:txBody>
          <a:bodyPr/>
          <a:lstStyle/>
          <a:p>
            <a:pPr marL="0" indent="0" algn="just">
              <a:buNone/>
            </a:pPr>
            <a:r>
              <a:rPr lang="es-PE" sz="2000" b="1" dirty="0" smtClean="0"/>
              <a:t>lambda:</a:t>
            </a:r>
            <a:endParaRPr lang="es-PE" sz="2000" dirty="0" smtClean="0"/>
          </a:p>
          <a:p>
            <a:pPr marL="0" indent="0" algn="just">
              <a:buNone/>
            </a:pPr>
            <a:r>
              <a:rPr lang="es-PE" sz="2000" dirty="0" smtClean="0"/>
              <a:t>Una función de las mas útiles de Python es la expresión </a:t>
            </a:r>
            <a:r>
              <a:rPr lang="es-PE" sz="2000" i="1" dirty="0" smtClean="0"/>
              <a:t>lambda</a:t>
            </a:r>
            <a:r>
              <a:rPr lang="es-PE" sz="2000" dirty="0" smtClean="0"/>
              <a:t>, esta expresión nos permite crear funciones “anónimas y temporales”, esto significa que podemos crear una función sin necesidad de definirla, pero a cambio de que es temporal, solo existe en el momento de declararla, no se reutilizan.</a:t>
            </a:r>
          </a:p>
          <a:p>
            <a:pPr marL="0" indent="0" algn="just">
              <a:buNone/>
            </a:pPr>
            <a:r>
              <a:rPr lang="es-PE" sz="2000" dirty="0" smtClean="0"/>
              <a:t>La diferencia también radica en que la declaración de la función lambda ocurre en una sola línea, no es bloque (como en una función </a:t>
            </a:r>
            <a:r>
              <a:rPr lang="es-PE" sz="2000" i="1" dirty="0" err="1" smtClean="0"/>
              <a:t>def</a:t>
            </a:r>
            <a:r>
              <a:rPr lang="es-PE" sz="2000" dirty="0" smtClean="0"/>
              <a:t>)</a:t>
            </a:r>
          </a:p>
          <a:p>
            <a:pPr marL="0" indent="0" algn="just">
              <a:buNone/>
            </a:pPr>
            <a:r>
              <a:rPr lang="es-PE" sz="2000" dirty="0" smtClean="0"/>
              <a:t>Ejemplo:</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254889" y="3985694"/>
            <a:ext cx="8889111" cy="1815882"/>
          </a:xfrm>
          <a:prstGeom prst="rect">
            <a:avLst/>
          </a:prstGeom>
        </p:spPr>
        <p:txBody>
          <a:bodyPr wrap="square">
            <a:spAutoFit/>
          </a:bodyPr>
          <a:lstStyle/>
          <a:p>
            <a:r>
              <a:rPr lang="pt-BR" sz="1600" b="1" dirty="0" err="1" smtClean="0">
                <a:latin typeface="Courier New" panose="02070309020205020404" pitchFamily="49" charset="0"/>
                <a:cs typeface="Courier New" panose="02070309020205020404" pitchFamily="49" charset="0"/>
              </a:rPr>
              <a:t>my_nums</a:t>
            </a:r>
            <a:r>
              <a:rPr lang="pt-BR" sz="1600" b="1" dirty="0" smtClean="0">
                <a:latin typeface="Courier New" panose="02070309020205020404" pitchFamily="49" charset="0"/>
                <a:cs typeface="Courier New" panose="02070309020205020404" pitchFamily="49" charset="0"/>
              </a:rPr>
              <a:t>=[1,2,3,4,5]</a:t>
            </a:r>
          </a:p>
          <a:p>
            <a:r>
              <a:rPr lang="pt-BR" sz="1600" b="1" dirty="0" err="1" smtClean="0">
                <a:latin typeface="Courier New" panose="02070309020205020404" pitchFamily="49" charset="0"/>
                <a:cs typeface="Courier New" panose="02070309020205020404" pitchFamily="49" charset="0"/>
              </a:rPr>
              <a:t>list</a:t>
            </a:r>
            <a:r>
              <a:rPr lang="pt-BR" sz="1600" b="1" dirty="0" smtClean="0">
                <a:latin typeface="Courier New" panose="02070309020205020404" pitchFamily="49" charset="0"/>
                <a:cs typeface="Courier New" panose="02070309020205020404" pitchFamily="49" charset="0"/>
              </a:rPr>
              <a:t>(</a:t>
            </a:r>
            <a:r>
              <a:rPr lang="pt-BR" sz="1600" b="1" dirty="0" err="1" smtClean="0">
                <a:latin typeface="Courier New" panose="02070309020205020404" pitchFamily="49" charset="0"/>
                <a:cs typeface="Courier New" panose="02070309020205020404" pitchFamily="49" charset="0"/>
              </a:rPr>
              <a:t>map</a:t>
            </a:r>
            <a:r>
              <a:rPr lang="pt-BR" sz="1600" b="1" dirty="0" smtClean="0">
                <a:latin typeface="Courier New" panose="02070309020205020404" pitchFamily="49" charset="0"/>
                <a:cs typeface="Courier New" panose="02070309020205020404" pitchFamily="49" charset="0"/>
              </a:rPr>
              <a:t>(lambda </a:t>
            </a:r>
            <a:r>
              <a:rPr lang="pt-BR" sz="1600" b="1" dirty="0">
                <a:latin typeface="Courier New" panose="02070309020205020404" pitchFamily="49" charset="0"/>
                <a:cs typeface="Courier New" panose="02070309020205020404" pitchFamily="49" charset="0"/>
              </a:rPr>
              <a:t>num: num ** 2, </a:t>
            </a:r>
            <a:r>
              <a:rPr lang="pt-BR" sz="1600" b="1" dirty="0" err="1">
                <a:latin typeface="Courier New" panose="02070309020205020404" pitchFamily="49" charset="0"/>
                <a:cs typeface="Courier New" panose="02070309020205020404" pitchFamily="49" charset="0"/>
              </a:rPr>
              <a:t>my_nums</a:t>
            </a:r>
            <a:r>
              <a:rPr lang="pt-BR" sz="1600" b="1" dirty="0" smtClean="0">
                <a:latin typeface="Courier New" panose="02070309020205020404" pitchFamily="49" charset="0"/>
                <a:cs typeface="Courier New" panose="02070309020205020404" pitchFamily="49" charset="0"/>
              </a:rPr>
              <a:t>))</a:t>
            </a:r>
          </a:p>
          <a:p>
            <a:r>
              <a:rPr lang="pt-BR" sz="1600" dirty="0" smtClean="0">
                <a:latin typeface="Courier New" panose="02070309020205020404" pitchFamily="49" charset="0"/>
                <a:cs typeface="Courier New" panose="02070309020205020404" pitchFamily="49" charset="0"/>
              </a:rPr>
              <a:t>[1,4,9,16,25]</a:t>
            </a:r>
          </a:p>
          <a:p>
            <a:endParaRPr lang="pt-BR" sz="1600" dirty="0">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nums</a:t>
            </a:r>
            <a:r>
              <a:rPr lang="en-US" sz="1600" b="1" dirty="0" smtClean="0">
                <a:latin typeface="Courier New" panose="02070309020205020404" pitchFamily="49" charset="0"/>
                <a:cs typeface="Courier New" panose="02070309020205020404" pitchFamily="49" charset="0"/>
              </a:rPr>
              <a:t>=[0,1,2,3,4,5,6,7,8,9,10]</a:t>
            </a:r>
          </a:p>
          <a:p>
            <a:r>
              <a:rPr lang="pt-BR" sz="1600" b="1" dirty="0" err="1">
                <a:latin typeface="Courier New" panose="02070309020205020404" pitchFamily="49" charset="0"/>
                <a:cs typeface="Courier New" panose="02070309020205020404" pitchFamily="49" charset="0"/>
              </a:rPr>
              <a:t>list</a:t>
            </a:r>
            <a:r>
              <a:rPr lang="pt-BR" sz="1600" b="1" dirty="0">
                <a:latin typeface="Courier New" panose="02070309020205020404" pitchFamily="49" charset="0"/>
                <a:cs typeface="Courier New" panose="02070309020205020404" pitchFamily="49" charset="0"/>
              </a:rPr>
              <a:t>(</a:t>
            </a:r>
            <a:r>
              <a:rPr lang="pt-BR" sz="1600" b="1" dirty="0" err="1">
                <a:latin typeface="Courier New" panose="02070309020205020404" pitchFamily="49" charset="0"/>
                <a:cs typeface="Courier New" panose="02070309020205020404" pitchFamily="49" charset="0"/>
              </a:rPr>
              <a:t>filter</a:t>
            </a:r>
            <a:r>
              <a:rPr lang="pt-BR" sz="1600" b="1" dirty="0">
                <a:latin typeface="Courier New" panose="02070309020205020404" pitchFamily="49" charset="0"/>
                <a:cs typeface="Courier New" panose="02070309020205020404" pitchFamily="49" charset="0"/>
              </a:rPr>
              <a:t>(lambda n: n % 2 == 0,nums</a:t>
            </a:r>
            <a:r>
              <a:rPr lang="pt-BR" sz="1600" b="1" dirty="0" smtClean="0">
                <a:latin typeface="Courier New" panose="02070309020205020404" pitchFamily="49" charset="0"/>
                <a:cs typeface="Courier New" panose="02070309020205020404" pitchFamily="49" charset="0"/>
              </a:rPr>
              <a:t>))</a:t>
            </a:r>
            <a:endParaRPr lang="en-US" sz="1600" b="1"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[0, 2, 4, 6, 8, 10]</a:t>
            </a: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4472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471606"/>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124744"/>
            <a:ext cx="8640960" cy="5244260"/>
          </a:xfrm>
        </p:spPr>
        <p:txBody>
          <a:bodyPr/>
          <a:lstStyle/>
          <a:p>
            <a:pPr marL="0" indent="0" algn="just">
              <a:buNone/>
            </a:pPr>
            <a:r>
              <a:rPr lang="es-PE" sz="2000" b="1" dirty="0" smtClean="0"/>
              <a:t>Uso de *</a:t>
            </a:r>
            <a:r>
              <a:rPr lang="es-PE" sz="2000" b="1" dirty="0" err="1" smtClean="0"/>
              <a:t>args</a:t>
            </a:r>
            <a:r>
              <a:rPr lang="es-PE" sz="2000" b="1" dirty="0" smtClean="0"/>
              <a:t> y **</a:t>
            </a:r>
            <a:r>
              <a:rPr lang="es-PE" sz="2000" b="1" dirty="0" err="1" smtClean="0"/>
              <a:t>kwargs</a:t>
            </a:r>
            <a:endParaRPr lang="es-PE" sz="2000" dirty="0" smtClean="0"/>
          </a:p>
          <a:p>
            <a:pPr marL="0" indent="0" algn="just">
              <a:buNone/>
            </a:pPr>
            <a:r>
              <a:rPr lang="es-PE" sz="2000" dirty="0" smtClean="0"/>
              <a:t>Conforme se vaya avanzando mas en programación en Python, nos encontraremos con estas variables: </a:t>
            </a:r>
            <a:r>
              <a:rPr lang="es-PE" sz="2000" i="1" dirty="0" smtClean="0"/>
              <a:t>*</a:t>
            </a:r>
            <a:r>
              <a:rPr lang="es-PE" sz="2000" i="1" dirty="0" err="1" smtClean="0"/>
              <a:t>args</a:t>
            </a:r>
            <a:r>
              <a:rPr lang="es-PE" sz="2000" i="1" dirty="0" smtClean="0"/>
              <a:t>, **</a:t>
            </a:r>
            <a:r>
              <a:rPr lang="es-PE" sz="2000" i="1" dirty="0" err="1" smtClean="0"/>
              <a:t>kwargs</a:t>
            </a:r>
            <a:r>
              <a:rPr lang="es-PE" sz="2000" dirty="0" smtClean="0"/>
              <a:t>. Términos extraños que suelen definir como parámetros en la definición de una función. ¿Qué hacen?</a:t>
            </a: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smtClean="0"/>
          </a:p>
          <a:p>
            <a:pPr marL="0" indent="0" algn="just">
              <a:buNone/>
            </a:pPr>
            <a:r>
              <a:rPr lang="es-PE" sz="2000" dirty="0" smtClean="0"/>
              <a:t>En esta función, </a:t>
            </a:r>
            <a:r>
              <a:rPr lang="es-PE" sz="2000" i="1" dirty="0" smtClean="0"/>
              <a:t>a</a:t>
            </a:r>
            <a:r>
              <a:rPr lang="es-PE" sz="2000" dirty="0" smtClean="0"/>
              <a:t> y </a:t>
            </a:r>
            <a:r>
              <a:rPr lang="es-PE" sz="2000" i="1" dirty="0" smtClean="0"/>
              <a:t>b </a:t>
            </a:r>
            <a:r>
              <a:rPr lang="es-PE" sz="2000" dirty="0" smtClean="0"/>
              <a:t> son argumentos posicionales, significa que 40 es asignado a </a:t>
            </a:r>
            <a:r>
              <a:rPr lang="es-PE" sz="2000" i="1" dirty="0" err="1" smtClean="0"/>
              <a:t>a</a:t>
            </a:r>
            <a:r>
              <a:rPr lang="es-PE" sz="2000" dirty="0" smtClean="0"/>
              <a:t> y 60 a </a:t>
            </a:r>
            <a:r>
              <a:rPr lang="es-PE" sz="2000" i="1" dirty="0" smtClean="0"/>
              <a:t>b, </a:t>
            </a:r>
            <a:r>
              <a:rPr lang="es-PE" sz="2000" dirty="0" smtClean="0"/>
              <a:t> si quisiéramos agregar mas variables a la función </a:t>
            </a:r>
            <a:r>
              <a:rPr lang="es-PE" sz="2000" i="1" dirty="0" smtClean="0"/>
              <a:t>sum</a:t>
            </a:r>
            <a:r>
              <a:rPr lang="es-PE" sz="2000" dirty="0" smtClean="0"/>
              <a:t> necesitaríamos introducirlos como </a:t>
            </a:r>
            <a:r>
              <a:rPr lang="es-PE" sz="2000" dirty="0" err="1" smtClean="0"/>
              <a:t>tuples</a:t>
            </a:r>
            <a:r>
              <a:rPr lang="es-PE" sz="2000" dirty="0" smtClean="0"/>
              <a:t>.</a:t>
            </a:r>
          </a:p>
          <a:p>
            <a:pPr marL="0" indent="0" algn="just">
              <a:buNone/>
            </a:pPr>
            <a:r>
              <a:rPr lang="es-PE" sz="2000" dirty="0" smtClean="0"/>
              <a:t>Si quisiéramos agregar mas números de argumentos, pero quizás no utilizarlos todos en una sola ocasión, sino mas adelante, declararíamos así:</a:t>
            </a:r>
            <a:endParaRPr lang="es-PE" sz="2000" dirty="0"/>
          </a:p>
          <a:p>
            <a:pPr marL="0" indent="0" algn="just">
              <a:buNone/>
            </a:pPr>
            <a:endParaRPr lang="es-PE" sz="2000" dirty="0" smtClean="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265853" y="2626894"/>
            <a:ext cx="8889111" cy="1323439"/>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def </a:t>
            </a:r>
            <a:r>
              <a:rPr lang="en-US" sz="1600" b="1" dirty="0" err="1">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a,b</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return sum((</a:t>
            </a:r>
            <a:r>
              <a:rPr lang="en-US" sz="1600" b="1" dirty="0" err="1">
                <a:latin typeface="Courier New" panose="02070309020205020404" pitchFamily="49" charset="0"/>
                <a:cs typeface="Courier New" panose="02070309020205020404" pitchFamily="49" charset="0"/>
              </a:rPr>
              <a:t>a,b</a:t>
            </a:r>
            <a:r>
              <a:rPr lang="en-US" sz="1600" b="1" dirty="0">
                <a:latin typeface="Courier New" panose="02070309020205020404" pitchFamily="49" charset="0"/>
                <a:cs typeface="Courier New" panose="02070309020205020404" pitchFamily="49" charset="0"/>
              </a:rPr>
              <a:t>))*.05</a:t>
            </a:r>
          </a:p>
          <a:p>
            <a:endParaRPr lang="en-US" sz="1600" b="1" dirty="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(40,60</a:t>
            </a:r>
            <a:r>
              <a:rPr lang="en-US" sz="1600" b="1"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5.0</a:t>
            </a:r>
          </a:p>
        </p:txBody>
      </p:sp>
      <p:sp>
        <p:nvSpPr>
          <p:cNvPr id="6" name="Rectángulo 5"/>
          <p:cNvSpPr/>
          <p:nvPr/>
        </p:nvSpPr>
        <p:spPr>
          <a:xfrm>
            <a:off x="272997" y="5584174"/>
            <a:ext cx="8889111" cy="1569660"/>
          </a:xfrm>
          <a:prstGeom prst="rect">
            <a:avLst/>
          </a:prstGeom>
        </p:spPr>
        <p:txBody>
          <a:bodyPr wrap="square">
            <a:spAutoFit/>
          </a:bodyPr>
          <a:lstStyle/>
          <a:p>
            <a:r>
              <a:rPr lang="pt-BR" sz="1600" b="1" dirty="0">
                <a:latin typeface="Courier New" panose="02070309020205020404" pitchFamily="49" charset="0"/>
                <a:cs typeface="Courier New" panose="02070309020205020404" pitchFamily="49" charset="0"/>
              </a:rPr>
              <a:t>def </a:t>
            </a:r>
            <a:r>
              <a:rPr lang="pt-BR" sz="1600" b="1" dirty="0" err="1">
                <a:latin typeface="Courier New" panose="02070309020205020404" pitchFamily="49" charset="0"/>
                <a:cs typeface="Courier New" panose="02070309020205020404" pitchFamily="49" charset="0"/>
              </a:rPr>
              <a:t>myfunc</a:t>
            </a:r>
            <a:r>
              <a:rPr lang="pt-BR" sz="1600" b="1" dirty="0">
                <a:latin typeface="Courier New" panose="02070309020205020404" pitchFamily="49" charset="0"/>
                <a:cs typeface="Courier New" panose="02070309020205020404" pitchFamily="49" charset="0"/>
              </a:rPr>
              <a:t>(a=0,b=0,c=0,d=0,e=0):</a:t>
            </a:r>
          </a:p>
          <a:p>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return</a:t>
            </a:r>
            <a:r>
              <a:rPr lang="pt-BR" sz="1600" b="1" dirty="0">
                <a:latin typeface="Courier New" panose="02070309020205020404" pitchFamily="49" charset="0"/>
                <a:cs typeface="Courier New" panose="02070309020205020404" pitchFamily="49" charset="0"/>
              </a:rPr>
              <a:t> sum((</a:t>
            </a:r>
            <a:r>
              <a:rPr lang="pt-BR" sz="1600" b="1" dirty="0" err="1">
                <a:latin typeface="Courier New" panose="02070309020205020404" pitchFamily="49" charset="0"/>
                <a:cs typeface="Courier New" panose="02070309020205020404" pitchFamily="49" charset="0"/>
              </a:rPr>
              <a:t>a,b,c,d,e</a:t>
            </a:r>
            <a:r>
              <a:rPr lang="pt-BR" sz="1600" b="1" dirty="0">
                <a:latin typeface="Courier New" panose="02070309020205020404" pitchFamily="49" charset="0"/>
                <a:cs typeface="Courier New" panose="02070309020205020404" pitchFamily="49" charset="0"/>
              </a:rPr>
              <a:t>))*.05</a:t>
            </a:r>
          </a:p>
          <a:p>
            <a:endParaRPr lang="pt-BR" sz="1600" b="1" dirty="0">
              <a:latin typeface="Courier New" panose="02070309020205020404" pitchFamily="49" charset="0"/>
              <a:cs typeface="Courier New" panose="02070309020205020404" pitchFamily="49" charset="0"/>
            </a:endParaRPr>
          </a:p>
          <a:p>
            <a:r>
              <a:rPr lang="pt-BR" sz="1600" b="1" dirty="0" err="1">
                <a:latin typeface="Courier New" panose="02070309020205020404" pitchFamily="49" charset="0"/>
                <a:cs typeface="Courier New" panose="02070309020205020404" pitchFamily="49" charset="0"/>
              </a:rPr>
              <a:t>myfunc</a:t>
            </a:r>
            <a:r>
              <a:rPr lang="pt-BR" sz="1600" b="1" dirty="0">
                <a:latin typeface="Courier New" panose="02070309020205020404" pitchFamily="49" charset="0"/>
                <a:cs typeface="Courier New" panose="02070309020205020404" pitchFamily="49" charset="0"/>
              </a:rPr>
              <a:t>(40,60,20</a:t>
            </a:r>
            <a:r>
              <a:rPr lang="pt-BR" sz="1600" b="1" dirty="0" smtClean="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6</a:t>
            </a:r>
            <a:r>
              <a:rPr lang="en-US" sz="1600" dirty="0" smtClean="0">
                <a:latin typeface="Courier New" panose="02070309020205020404" pitchFamily="49" charset="0"/>
                <a:cs typeface="Courier New" panose="02070309020205020404" pitchFamily="49" charset="0"/>
              </a:rPr>
              <a:t>.0</a:t>
            </a:r>
          </a:p>
          <a:p>
            <a:endParaRPr lang="pt-BR"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70290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471606"/>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124744"/>
            <a:ext cx="8640960" cy="5244260"/>
          </a:xfrm>
        </p:spPr>
        <p:txBody>
          <a:bodyPr/>
          <a:lstStyle/>
          <a:p>
            <a:pPr marL="0" indent="0" algn="just">
              <a:buNone/>
            </a:pPr>
            <a:r>
              <a:rPr lang="es-PE" sz="2000" b="1" dirty="0" smtClean="0"/>
              <a:t>*</a:t>
            </a:r>
            <a:r>
              <a:rPr lang="es-PE" sz="2000" b="1" dirty="0" err="1" smtClean="0"/>
              <a:t>args</a:t>
            </a:r>
            <a:r>
              <a:rPr lang="es-PE" sz="2000" b="1" dirty="0" smtClean="0"/>
              <a:t> </a:t>
            </a:r>
            <a:endParaRPr lang="es-PE" sz="2000" dirty="0" smtClean="0"/>
          </a:p>
          <a:p>
            <a:pPr marL="0" indent="0" algn="just">
              <a:buNone/>
            </a:pPr>
            <a:r>
              <a:rPr lang="es-PE" sz="2000" dirty="0" smtClean="0"/>
              <a:t>Cuando el parámetro de una función comienza con un asterisco, permite el ingreso de un numero arbitrario de argumentos, y la función los toma como </a:t>
            </a:r>
            <a:r>
              <a:rPr lang="es-PE" sz="2000" dirty="0" err="1" smtClean="0"/>
              <a:t>tuple</a:t>
            </a:r>
            <a:r>
              <a:rPr lang="es-PE" sz="2000" dirty="0"/>
              <a:t>.</a:t>
            </a:r>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smtClean="0"/>
          </a:p>
          <a:p>
            <a:pPr marL="0" indent="0" algn="just">
              <a:buNone/>
            </a:pPr>
            <a:r>
              <a:rPr lang="es-PE" sz="2000" b="1" dirty="0" smtClean="0"/>
              <a:t>**</a:t>
            </a:r>
            <a:r>
              <a:rPr lang="es-PE" sz="2000" b="1" dirty="0" err="1" smtClean="0"/>
              <a:t>kwargs</a:t>
            </a:r>
            <a:endParaRPr lang="es-PE" sz="2000" dirty="0" smtClean="0"/>
          </a:p>
          <a:p>
            <a:pPr marL="0" indent="0" algn="just">
              <a:buNone/>
            </a:pPr>
            <a:r>
              <a:rPr lang="es-PE" sz="2000" dirty="0" smtClean="0"/>
              <a:t>De igual manera, Python ofrece una manera de manejar variables arbitrarias con argumentos “clave”, como si se crease un diccionario.</a:t>
            </a:r>
            <a:endParaRPr lang="es-PE" sz="2000" dirty="0"/>
          </a:p>
          <a:p>
            <a:pPr marL="0" indent="0" algn="just">
              <a:buNone/>
            </a:pPr>
            <a:endParaRPr lang="es-PE" sz="2000" dirty="0" smtClean="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265853" y="2626894"/>
            <a:ext cx="8889111" cy="1323439"/>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def </a:t>
            </a:r>
            <a:r>
              <a:rPr lang="en-US" sz="1600" b="1" dirty="0" err="1">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return sum(</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)*.05</a:t>
            </a:r>
          </a:p>
          <a:p>
            <a:endParaRPr lang="en-US" sz="1600" b="1" dirty="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(40,60,20</a:t>
            </a:r>
            <a:r>
              <a:rPr lang="en-US" sz="1600" b="1"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6.0</a:t>
            </a:r>
          </a:p>
        </p:txBody>
      </p:sp>
      <p:sp>
        <p:nvSpPr>
          <p:cNvPr id="6" name="Rectángulo 5"/>
          <p:cNvSpPr/>
          <p:nvPr/>
        </p:nvSpPr>
        <p:spPr>
          <a:xfrm>
            <a:off x="210332" y="5146543"/>
            <a:ext cx="8889111" cy="2062103"/>
          </a:xfrm>
          <a:prstGeom prst="rect">
            <a:avLst/>
          </a:prstGeom>
        </p:spPr>
        <p:txBody>
          <a:bodyPr wrap="square">
            <a:spAutoFit/>
          </a:bodyPr>
          <a:lstStyle/>
          <a:p>
            <a:r>
              <a:rPr lang="pt-BR" sz="1600" b="1" dirty="0">
                <a:latin typeface="Courier New" panose="02070309020205020404" pitchFamily="49" charset="0"/>
                <a:cs typeface="Courier New" panose="02070309020205020404" pitchFamily="49" charset="0"/>
              </a:rPr>
              <a:t>def </a:t>
            </a:r>
            <a:r>
              <a:rPr lang="pt-BR" sz="1600" b="1" dirty="0" err="1">
                <a:latin typeface="Courier New" panose="02070309020205020404" pitchFamily="49" charset="0"/>
                <a:cs typeface="Courier New" panose="02070309020205020404" pitchFamily="49" charset="0"/>
              </a:rPr>
              <a:t>myfunc</a:t>
            </a:r>
            <a:r>
              <a:rPr lang="pt-BR" sz="1600" b="1" dirty="0">
                <a:latin typeface="Courier New" panose="02070309020205020404" pitchFamily="49" charset="0"/>
                <a:cs typeface="Courier New" panose="02070309020205020404" pitchFamily="49" charset="0"/>
              </a:rPr>
              <a:t>(**</a:t>
            </a:r>
            <a:r>
              <a:rPr lang="pt-BR" sz="1600" b="1" dirty="0" err="1">
                <a:latin typeface="Courier New" panose="02070309020205020404" pitchFamily="49" charset="0"/>
                <a:cs typeface="Courier New" panose="02070309020205020404" pitchFamily="49" charset="0"/>
              </a:rPr>
              <a:t>kwargs</a:t>
            </a:r>
            <a:r>
              <a:rPr lang="pt-BR" sz="1600" b="1" dirty="0">
                <a:latin typeface="Courier New" panose="02070309020205020404" pitchFamily="49" charset="0"/>
                <a:cs typeface="Courier New" panose="02070309020205020404" pitchFamily="49" charset="0"/>
              </a:rPr>
              <a:t>):</a:t>
            </a:r>
          </a:p>
          <a:p>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if</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fruit</a:t>
            </a:r>
            <a:r>
              <a:rPr lang="pt-BR" sz="1600" b="1" dirty="0">
                <a:latin typeface="Courier New" panose="02070309020205020404" pitchFamily="49" charset="0"/>
                <a:cs typeface="Courier New" panose="02070309020205020404" pitchFamily="49" charset="0"/>
              </a:rPr>
              <a:t>' in </a:t>
            </a:r>
            <a:r>
              <a:rPr lang="pt-BR" sz="1600" b="1" dirty="0" err="1">
                <a:latin typeface="Courier New" panose="02070309020205020404" pitchFamily="49" charset="0"/>
                <a:cs typeface="Courier New" panose="02070309020205020404" pitchFamily="49" charset="0"/>
              </a:rPr>
              <a:t>kwargs</a:t>
            </a:r>
            <a:r>
              <a:rPr lang="pt-BR" sz="1600" b="1" dirty="0">
                <a:latin typeface="Courier New" panose="02070309020205020404" pitchFamily="49" charset="0"/>
                <a:cs typeface="Courier New" panose="02070309020205020404" pitchFamily="49" charset="0"/>
              </a:rPr>
              <a:t>:</a:t>
            </a:r>
          </a:p>
          <a:p>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print</a:t>
            </a:r>
            <a:r>
              <a:rPr lang="pt-BR" sz="1600" b="1" dirty="0">
                <a:latin typeface="Courier New" panose="02070309020205020404" pitchFamily="49" charset="0"/>
                <a:cs typeface="Courier New" panose="02070309020205020404" pitchFamily="49" charset="0"/>
              </a:rPr>
              <a:t>(</a:t>
            </a:r>
            <a:r>
              <a:rPr lang="pt-BR" sz="1600" b="1" dirty="0" err="1">
                <a:latin typeface="Courier New" panose="02070309020205020404" pitchFamily="49" charset="0"/>
                <a:cs typeface="Courier New" panose="02070309020205020404" pitchFamily="49" charset="0"/>
              </a:rPr>
              <a:t>f"My</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favorite</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fruit</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is</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kwargs</a:t>
            </a:r>
            <a:r>
              <a:rPr lang="pt-BR" sz="1600" b="1" dirty="0">
                <a:latin typeface="Courier New" panose="02070309020205020404" pitchFamily="49" charset="0"/>
                <a:cs typeface="Courier New" panose="02070309020205020404" pitchFamily="49" charset="0"/>
              </a:rPr>
              <a:t>['</a:t>
            </a:r>
            <a:r>
              <a:rPr lang="pt-BR" sz="1600" b="1" dirty="0" err="1">
                <a:latin typeface="Courier New" panose="02070309020205020404" pitchFamily="49" charset="0"/>
                <a:cs typeface="Courier New" panose="02070309020205020404" pitchFamily="49" charset="0"/>
              </a:rPr>
              <a:t>fruit</a:t>
            </a:r>
            <a:r>
              <a:rPr lang="pt-BR" sz="1600" b="1" dirty="0">
                <a:latin typeface="Courier New" panose="02070309020205020404" pitchFamily="49" charset="0"/>
                <a:cs typeface="Courier New" panose="02070309020205020404" pitchFamily="49" charset="0"/>
              </a:rPr>
              <a:t>']}")  # </a:t>
            </a:r>
            <a:r>
              <a:rPr lang="pt-BR" sz="1600" b="1" dirty="0" err="1">
                <a:latin typeface="Courier New" panose="02070309020205020404" pitchFamily="49" charset="0"/>
                <a:cs typeface="Courier New" panose="02070309020205020404" pitchFamily="49" charset="0"/>
              </a:rPr>
              <a:t>review</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String</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Formatting</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and</a:t>
            </a:r>
            <a:r>
              <a:rPr lang="pt-BR" sz="1600" b="1" dirty="0">
                <a:latin typeface="Courier New" panose="02070309020205020404" pitchFamily="49" charset="0"/>
                <a:cs typeface="Courier New" panose="02070309020205020404" pitchFamily="49" charset="0"/>
              </a:rPr>
              <a:t> f-</a:t>
            </a:r>
            <a:r>
              <a:rPr lang="pt-BR" sz="1600" b="1" dirty="0" err="1">
                <a:latin typeface="Courier New" panose="02070309020205020404" pitchFamily="49" charset="0"/>
                <a:cs typeface="Courier New" panose="02070309020205020404" pitchFamily="49" charset="0"/>
              </a:rPr>
              <a:t>strings</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if</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this</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syntax</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is</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unfamiliar</a:t>
            </a:r>
            <a:endParaRPr lang="pt-BR" sz="1600" b="1" dirty="0">
              <a:latin typeface="Courier New" panose="02070309020205020404" pitchFamily="49" charset="0"/>
              <a:cs typeface="Courier New" panose="02070309020205020404" pitchFamily="49" charset="0"/>
            </a:endParaRPr>
          </a:p>
          <a:p>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else</a:t>
            </a:r>
            <a:r>
              <a:rPr lang="pt-BR" sz="1600" b="1" dirty="0">
                <a:latin typeface="Courier New" panose="02070309020205020404" pitchFamily="49" charset="0"/>
                <a:cs typeface="Courier New" panose="02070309020205020404" pitchFamily="49" charset="0"/>
              </a:rPr>
              <a:t>:</a:t>
            </a:r>
          </a:p>
          <a:p>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print</a:t>
            </a:r>
            <a:r>
              <a:rPr lang="pt-BR" sz="1600" b="1" dirty="0">
                <a:latin typeface="Courier New" panose="02070309020205020404" pitchFamily="49" charset="0"/>
                <a:cs typeface="Courier New" panose="02070309020205020404" pitchFamily="49" charset="0"/>
              </a:rPr>
              <a:t>("I </a:t>
            </a:r>
            <a:r>
              <a:rPr lang="pt-BR" sz="1600" b="1" dirty="0" err="1">
                <a:latin typeface="Courier New" panose="02070309020205020404" pitchFamily="49" charset="0"/>
                <a:cs typeface="Courier New" panose="02070309020205020404" pitchFamily="49" charset="0"/>
              </a:rPr>
              <a:t>don't</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like</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fruit</a:t>
            </a:r>
            <a:r>
              <a:rPr lang="pt-BR" sz="1600" b="1" dirty="0">
                <a:latin typeface="Courier New" panose="02070309020205020404" pitchFamily="49" charset="0"/>
                <a:cs typeface="Courier New" panose="02070309020205020404" pitchFamily="49" charset="0"/>
              </a:rPr>
              <a:t>")</a:t>
            </a:r>
          </a:p>
          <a:p>
            <a:r>
              <a:rPr lang="pt-BR" sz="1600" b="1" dirty="0">
                <a:latin typeface="Courier New" panose="02070309020205020404" pitchFamily="49" charset="0"/>
                <a:cs typeface="Courier New" panose="02070309020205020404" pitchFamily="49" charset="0"/>
              </a:rPr>
              <a:t>        </a:t>
            </a:r>
          </a:p>
          <a:p>
            <a:r>
              <a:rPr lang="pt-BR" sz="1600" b="1" dirty="0" err="1">
                <a:latin typeface="Courier New" panose="02070309020205020404" pitchFamily="49" charset="0"/>
                <a:cs typeface="Courier New" panose="02070309020205020404" pitchFamily="49" charset="0"/>
              </a:rPr>
              <a:t>myfunc</a:t>
            </a:r>
            <a:r>
              <a:rPr lang="pt-BR" sz="1600" b="1" dirty="0">
                <a:latin typeface="Courier New" panose="02070309020205020404" pitchFamily="49" charset="0"/>
                <a:cs typeface="Courier New" panose="02070309020205020404" pitchFamily="49" charset="0"/>
              </a:rPr>
              <a:t>(</a:t>
            </a:r>
            <a:r>
              <a:rPr lang="pt-BR" sz="1600" b="1" dirty="0" err="1">
                <a:latin typeface="Courier New" panose="02070309020205020404" pitchFamily="49" charset="0"/>
                <a:cs typeface="Courier New" panose="02070309020205020404" pitchFamily="49" charset="0"/>
              </a:rPr>
              <a:t>fruit</a:t>
            </a:r>
            <a:r>
              <a:rPr lang="pt-BR" sz="1600" b="1" dirty="0">
                <a:latin typeface="Courier New" panose="02070309020205020404" pitchFamily="49" charset="0"/>
                <a:cs typeface="Courier New" panose="02070309020205020404" pitchFamily="49" charset="0"/>
              </a:rPr>
              <a:t>='</a:t>
            </a:r>
            <a:r>
              <a:rPr lang="pt-BR" sz="1600" b="1" dirty="0" err="1">
                <a:latin typeface="Courier New" panose="02070309020205020404" pitchFamily="49" charset="0"/>
                <a:cs typeface="Courier New" panose="02070309020205020404" pitchFamily="49" charset="0"/>
              </a:rPr>
              <a:t>pineapple</a:t>
            </a:r>
            <a:r>
              <a:rPr lang="pt-BR" sz="1600" b="1" dirty="0">
                <a:latin typeface="Courier New" panose="02070309020205020404" pitchFamily="49" charset="0"/>
                <a:cs typeface="Courier New" panose="02070309020205020404" pitchFamily="49" charset="0"/>
              </a:rPr>
              <a:t>')</a:t>
            </a:r>
            <a:endParaRPr lang="pt-BR"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5840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80" y="471606"/>
            <a:ext cx="8229600" cy="706090"/>
          </a:xfrm>
        </p:spPr>
        <p:txBody>
          <a:bodyPr/>
          <a:lstStyle/>
          <a:p>
            <a:r>
              <a:rPr lang="es-PE" sz="4000" dirty="0" smtClean="0"/>
              <a:t>Funciones	</a:t>
            </a:r>
            <a:endParaRPr lang="es-PE" sz="4000" dirty="0"/>
          </a:p>
        </p:txBody>
      </p:sp>
      <p:sp>
        <p:nvSpPr>
          <p:cNvPr id="3" name="Marcador de contenido 2"/>
          <p:cNvSpPr>
            <a:spLocks noGrp="1"/>
          </p:cNvSpPr>
          <p:nvPr>
            <p:ph idx="1"/>
          </p:nvPr>
        </p:nvSpPr>
        <p:spPr>
          <a:xfrm>
            <a:off x="223900" y="1124744"/>
            <a:ext cx="8640960" cy="5244260"/>
          </a:xfrm>
        </p:spPr>
        <p:txBody>
          <a:bodyPr/>
          <a:lstStyle/>
          <a:p>
            <a:pPr marL="0" indent="0" algn="just">
              <a:buNone/>
            </a:pPr>
            <a:r>
              <a:rPr lang="es-PE" sz="2000" b="1" dirty="0" smtClean="0"/>
              <a:t>**</a:t>
            </a:r>
            <a:r>
              <a:rPr lang="es-PE" sz="2000" b="1" dirty="0" err="1" smtClean="0"/>
              <a:t>kwargs</a:t>
            </a:r>
            <a:endParaRPr lang="es-PE" sz="2000" dirty="0" smtClean="0"/>
          </a:p>
          <a:p>
            <a:pPr marL="0" indent="0" algn="just">
              <a:buNone/>
            </a:pPr>
            <a:r>
              <a:rPr lang="es-PE" sz="2000" dirty="0" smtClean="0"/>
              <a:t>De igual manera, Python ofrece una manera de manejar variables arbitrarias con argumentos “clave”, como si se crease un diccionario.</a:t>
            </a:r>
            <a:endParaRPr lang="es-PE" sz="2000" dirty="0"/>
          </a:p>
          <a:p>
            <a:pPr marL="0" indent="0" algn="just">
              <a:buNone/>
            </a:pPr>
            <a:endParaRPr lang="es-PE" sz="2000" dirty="0" smtClean="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254889" y="2348880"/>
            <a:ext cx="8889111" cy="3046988"/>
          </a:xfrm>
          <a:prstGeom prst="rect">
            <a:avLst/>
          </a:prstGeom>
        </p:spPr>
        <p:txBody>
          <a:bodyPr wrap="square">
            <a:spAutoFit/>
          </a:bodyPr>
          <a:lstStyle/>
          <a:p>
            <a:r>
              <a:rPr lang="pt-BR" sz="1600" b="1" dirty="0">
                <a:latin typeface="Courier New" panose="02070309020205020404" pitchFamily="49" charset="0"/>
                <a:cs typeface="Courier New" panose="02070309020205020404" pitchFamily="49" charset="0"/>
              </a:rPr>
              <a:t>def </a:t>
            </a:r>
            <a:r>
              <a:rPr lang="pt-BR" sz="1600" b="1" dirty="0" err="1">
                <a:latin typeface="Courier New" panose="02070309020205020404" pitchFamily="49" charset="0"/>
                <a:cs typeface="Courier New" panose="02070309020205020404" pitchFamily="49" charset="0"/>
              </a:rPr>
              <a:t>myfunc</a:t>
            </a:r>
            <a:r>
              <a:rPr lang="pt-BR" sz="1600" b="1" dirty="0">
                <a:latin typeface="Courier New" panose="02070309020205020404" pitchFamily="49" charset="0"/>
                <a:cs typeface="Courier New" panose="02070309020205020404" pitchFamily="49" charset="0"/>
              </a:rPr>
              <a:t>(**</a:t>
            </a:r>
            <a:r>
              <a:rPr lang="pt-BR" sz="1600" b="1" dirty="0" err="1">
                <a:latin typeface="Courier New" panose="02070309020205020404" pitchFamily="49" charset="0"/>
                <a:cs typeface="Courier New" panose="02070309020205020404" pitchFamily="49" charset="0"/>
              </a:rPr>
              <a:t>kwargs</a:t>
            </a:r>
            <a:r>
              <a:rPr lang="pt-BR" sz="1600" b="1" dirty="0">
                <a:latin typeface="Courier New" panose="02070309020205020404" pitchFamily="49" charset="0"/>
                <a:cs typeface="Courier New" panose="02070309020205020404" pitchFamily="49" charset="0"/>
              </a:rPr>
              <a:t>):</a:t>
            </a:r>
          </a:p>
          <a:p>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if</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fruit</a:t>
            </a:r>
            <a:r>
              <a:rPr lang="pt-BR" sz="1600" b="1" dirty="0">
                <a:latin typeface="Courier New" panose="02070309020205020404" pitchFamily="49" charset="0"/>
                <a:cs typeface="Courier New" panose="02070309020205020404" pitchFamily="49" charset="0"/>
              </a:rPr>
              <a:t>' in </a:t>
            </a:r>
            <a:r>
              <a:rPr lang="pt-BR" sz="1600" b="1" dirty="0" err="1">
                <a:latin typeface="Courier New" panose="02070309020205020404" pitchFamily="49" charset="0"/>
                <a:cs typeface="Courier New" panose="02070309020205020404" pitchFamily="49" charset="0"/>
              </a:rPr>
              <a:t>kwargs</a:t>
            </a:r>
            <a:r>
              <a:rPr lang="pt-BR" sz="1600" b="1" dirty="0">
                <a:latin typeface="Courier New" panose="02070309020205020404" pitchFamily="49" charset="0"/>
                <a:cs typeface="Courier New" panose="02070309020205020404" pitchFamily="49" charset="0"/>
              </a:rPr>
              <a:t>:</a:t>
            </a:r>
          </a:p>
          <a:p>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print</a:t>
            </a:r>
            <a:r>
              <a:rPr lang="pt-BR" sz="1600" b="1" dirty="0">
                <a:latin typeface="Courier New" panose="02070309020205020404" pitchFamily="49" charset="0"/>
                <a:cs typeface="Courier New" panose="02070309020205020404" pitchFamily="49" charset="0"/>
              </a:rPr>
              <a:t>(</a:t>
            </a:r>
            <a:r>
              <a:rPr lang="pt-BR" sz="1600" b="1" dirty="0" err="1">
                <a:latin typeface="Courier New" panose="02070309020205020404" pitchFamily="49" charset="0"/>
                <a:cs typeface="Courier New" panose="02070309020205020404" pitchFamily="49" charset="0"/>
              </a:rPr>
              <a:t>f"My</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favorite</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fruit</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is</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kwargs</a:t>
            </a:r>
            <a:r>
              <a:rPr lang="pt-BR" sz="1600" b="1" dirty="0">
                <a:latin typeface="Courier New" panose="02070309020205020404" pitchFamily="49" charset="0"/>
                <a:cs typeface="Courier New" panose="02070309020205020404" pitchFamily="49" charset="0"/>
              </a:rPr>
              <a:t>['</a:t>
            </a:r>
            <a:r>
              <a:rPr lang="pt-BR" sz="1600" b="1" dirty="0" err="1">
                <a:latin typeface="Courier New" panose="02070309020205020404" pitchFamily="49" charset="0"/>
                <a:cs typeface="Courier New" panose="02070309020205020404" pitchFamily="49" charset="0"/>
              </a:rPr>
              <a:t>fruit</a:t>
            </a:r>
            <a:r>
              <a:rPr lang="pt-BR" sz="1600" b="1" dirty="0">
                <a:latin typeface="Courier New" panose="02070309020205020404" pitchFamily="49" charset="0"/>
                <a:cs typeface="Courier New" panose="02070309020205020404" pitchFamily="49" charset="0"/>
              </a:rPr>
              <a:t>']}")  # </a:t>
            </a:r>
            <a:r>
              <a:rPr lang="pt-BR" sz="1600" b="1" dirty="0" err="1">
                <a:latin typeface="Courier New" panose="02070309020205020404" pitchFamily="49" charset="0"/>
                <a:cs typeface="Courier New" panose="02070309020205020404" pitchFamily="49" charset="0"/>
              </a:rPr>
              <a:t>review</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String</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Formatting</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and</a:t>
            </a:r>
            <a:r>
              <a:rPr lang="pt-BR" sz="1600" b="1" dirty="0">
                <a:latin typeface="Courier New" panose="02070309020205020404" pitchFamily="49" charset="0"/>
                <a:cs typeface="Courier New" panose="02070309020205020404" pitchFamily="49" charset="0"/>
              </a:rPr>
              <a:t> f-</a:t>
            </a:r>
            <a:r>
              <a:rPr lang="pt-BR" sz="1600" b="1" dirty="0" err="1">
                <a:latin typeface="Courier New" panose="02070309020205020404" pitchFamily="49" charset="0"/>
                <a:cs typeface="Courier New" panose="02070309020205020404" pitchFamily="49" charset="0"/>
              </a:rPr>
              <a:t>strings</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if</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this</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syntax</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is</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unfamiliar</a:t>
            </a:r>
            <a:endParaRPr lang="pt-BR" sz="1600" b="1" dirty="0">
              <a:latin typeface="Courier New" panose="02070309020205020404" pitchFamily="49" charset="0"/>
              <a:cs typeface="Courier New" panose="02070309020205020404" pitchFamily="49" charset="0"/>
            </a:endParaRPr>
          </a:p>
          <a:p>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else</a:t>
            </a:r>
            <a:r>
              <a:rPr lang="pt-BR" sz="1600" b="1" dirty="0">
                <a:latin typeface="Courier New" panose="02070309020205020404" pitchFamily="49" charset="0"/>
                <a:cs typeface="Courier New" panose="02070309020205020404" pitchFamily="49" charset="0"/>
              </a:rPr>
              <a:t>:</a:t>
            </a:r>
          </a:p>
          <a:p>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print</a:t>
            </a:r>
            <a:r>
              <a:rPr lang="pt-BR" sz="1600" b="1" dirty="0">
                <a:latin typeface="Courier New" panose="02070309020205020404" pitchFamily="49" charset="0"/>
                <a:cs typeface="Courier New" panose="02070309020205020404" pitchFamily="49" charset="0"/>
              </a:rPr>
              <a:t>("I </a:t>
            </a:r>
            <a:r>
              <a:rPr lang="pt-BR" sz="1600" b="1" dirty="0" err="1">
                <a:latin typeface="Courier New" panose="02070309020205020404" pitchFamily="49" charset="0"/>
                <a:cs typeface="Courier New" panose="02070309020205020404" pitchFamily="49" charset="0"/>
              </a:rPr>
              <a:t>don't</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like</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fruit</a:t>
            </a:r>
            <a:r>
              <a:rPr lang="pt-BR" sz="1600" b="1" dirty="0">
                <a:latin typeface="Courier New" panose="02070309020205020404" pitchFamily="49" charset="0"/>
                <a:cs typeface="Courier New" panose="02070309020205020404" pitchFamily="49" charset="0"/>
              </a:rPr>
              <a:t>")</a:t>
            </a:r>
          </a:p>
          <a:p>
            <a:r>
              <a:rPr lang="pt-BR" sz="1600" b="1" dirty="0">
                <a:latin typeface="Courier New" panose="02070309020205020404" pitchFamily="49" charset="0"/>
                <a:cs typeface="Courier New" panose="02070309020205020404" pitchFamily="49" charset="0"/>
              </a:rPr>
              <a:t>        </a:t>
            </a:r>
          </a:p>
          <a:p>
            <a:r>
              <a:rPr lang="pt-BR" sz="1600" b="1" dirty="0" err="1">
                <a:latin typeface="Courier New" panose="02070309020205020404" pitchFamily="49" charset="0"/>
                <a:cs typeface="Courier New" panose="02070309020205020404" pitchFamily="49" charset="0"/>
              </a:rPr>
              <a:t>myfunc</a:t>
            </a:r>
            <a:r>
              <a:rPr lang="pt-BR" sz="1600" b="1" dirty="0">
                <a:latin typeface="Courier New" panose="02070309020205020404" pitchFamily="49" charset="0"/>
                <a:cs typeface="Courier New" panose="02070309020205020404" pitchFamily="49" charset="0"/>
              </a:rPr>
              <a:t>(</a:t>
            </a:r>
            <a:r>
              <a:rPr lang="pt-BR" sz="1600" b="1" dirty="0" err="1">
                <a:latin typeface="Courier New" panose="02070309020205020404" pitchFamily="49" charset="0"/>
                <a:cs typeface="Courier New" panose="02070309020205020404" pitchFamily="49" charset="0"/>
              </a:rPr>
              <a:t>fruit</a:t>
            </a:r>
            <a:r>
              <a:rPr lang="pt-BR" sz="1600" b="1" dirty="0">
                <a:latin typeface="Courier New" panose="02070309020205020404" pitchFamily="49" charset="0"/>
                <a:cs typeface="Courier New" panose="02070309020205020404" pitchFamily="49" charset="0"/>
              </a:rPr>
              <a:t>='</a:t>
            </a:r>
            <a:r>
              <a:rPr lang="pt-BR" sz="1600" b="1" dirty="0" err="1">
                <a:latin typeface="Courier New" panose="02070309020205020404" pitchFamily="49" charset="0"/>
                <a:cs typeface="Courier New" panose="02070309020205020404" pitchFamily="49" charset="0"/>
              </a:rPr>
              <a:t>pineapple</a:t>
            </a:r>
            <a:r>
              <a:rPr lang="pt-BR" sz="1600" b="1" dirty="0" smtClean="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My favorite fruit is </a:t>
            </a:r>
            <a:r>
              <a:rPr lang="en-US" sz="1600" dirty="0" smtClean="0">
                <a:latin typeface="Courier New" panose="02070309020205020404" pitchFamily="49" charset="0"/>
                <a:cs typeface="Courier New" panose="02070309020205020404" pitchFamily="49" charset="0"/>
              </a:rPr>
              <a:t>pineapple</a:t>
            </a:r>
          </a:p>
          <a:p>
            <a:endParaRPr lang="en-US" sz="1600" dirty="0">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myfunc</a:t>
            </a:r>
            <a:r>
              <a:rPr lang="en-US" sz="1600" b="1"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I don’t like fruit</a:t>
            </a:r>
            <a:endParaRPr lang="pt-BR"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7476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664" y="1194783"/>
            <a:ext cx="8229600" cy="706090"/>
          </a:xfrm>
        </p:spPr>
        <p:txBody>
          <a:bodyPr/>
          <a:lstStyle/>
          <a:p>
            <a:r>
              <a:rPr lang="es-PE" sz="4000" dirty="0" smtClean="0"/>
              <a:t>Operadores de Comparación	</a:t>
            </a:r>
            <a:endParaRPr lang="es-PE" sz="4000" dirty="0"/>
          </a:p>
        </p:txBody>
      </p:sp>
      <p:sp>
        <p:nvSpPr>
          <p:cNvPr id="3" name="Marcador de contenido 2"/>
          <p:cNvSpPr>
            <a:spLocks noGrp="1"/>
          </p:cNvSpPr>
          <p:nvPr>
            <p:ph idx="1"/>
          </p:nvPr>
        </p:nvSpPr>
        <p:spPr>
          <a:xfrm>
            <a:off x="246984" y="1900873"/>
            <a:ext cx="8640960" cy="4189784"/>
          </a:xfrm>
        </p:spPr>
        <p:txBody>
          <a:bodyPr/>
          <a:lstStyle/>
          <a:p>
            <a:pPr marL="0" indent="0" algn="just">
              <a:buNone/>
            </a:pPr>
            <a:r>
              <a:rPr lang="es-PE" sz="2000" dirty="0" smtClean="0"/>
              <a:t>En este capitulo aprenderemos sobre los operadores de comparación en Python</a:t>
            </a:r>
          </a:p>
          <a:p>
            <a:pPr marL="0" indent="0" algn="just">
              <a:buNone/>
            </a:pPr>
            <a:r>
              <a:rPr lang="es-PE" sz="2000" dirty="0" smtClean="0"/>
              <a:t>Esto nos permite comparar variables y obtener como respuesta valores tipo </a:t>
            </a:r>
            <a:r>
              <a:rPr lang="es-PE" sz="2000" dirty="0" err="1" smtClean="0"/>
              <a:t>Boolean</a:t>
            </a:r>
            <a:r>
              <a:rPr lang="es-PE" sz="2000" dirty="0" smtClean="0"/>
              <a:t>.</a:t>
            </a:r>
          </a:p>
          <a:p>
            <a:pPr marL="0" indent="0" algn="just">
              <a:buNone/>
            </a:pPr>
            <a:endParaRPr lang="es-PE" sz="2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452664" y="609620"/>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dirty="0" smtClean="0"/>
              <a:t>CAPITULO III</a:t>
            </a:r>
            <a:endParaRPr lang="es-PE" dirty="0"/>
          </a:p>
        </p:txBody>
      </p:sp>
      <p:graphicFrame>
        <p:nvGraphicFramePr>
          <p:cNvPr id="7" name="Tabla 6"/>
          <p:cNvGraphicFramePr>
            <a:graphicFrameLocks noGrp="1"/>
          </p:cNvGraphicFramePr>
          <p:nvPr>
            <p:extLst>
              <p:ext uri="{D42A27DB-BD31-4B8C-83A1-F6EECF244321}">
                <p14:modId xmlns:p14="http://schemas.microsoft.com/office/powerpoint/2010/main" val="371148370"/>
              </p:ext>
            </p:extLst>
          </p:nvPr>
        </p:nvGraphicFramePr>
        <p:xfrm>
          <a:off x="1187624" y="3645024"/>
          <a:ext cx="6192688" cy="2503551"/>
        </p:xfrm>
        <a:graphic>
          <a:graphicData uri="http://schemas.openxmlformats.org/drawingml/2006/table">
            <a:tbl>
              <a:tblPr firstRow="1" firstCol="1" bandRow="1">
                <a:tableStyleId>{5C22544A-7EE6-4342-B048-85BDC9FD1C3A}</a:tableStyleId>
              </a:tblPr>
              <a:tblGrid>
                <a:gridCol w="1073122">
                  <a:extLst>
                    <a:ext uri="{9D8B030D-6E8A-4147-A177-3AD203B41FA5}">
                      <a16:colId xmlns:a16="http://schemas.microsoft.com/office/drawing/2014/main" val="3190461297"/>
                    </a:ext>
                  </a:extLst>
                </a:gridCol>
                <a:gridCol w="4062533">
                  <a:extLst>
                    <a:ext uri="{9D8B030D-6E8A-4147-A177-3AD203B41FA5}">
                      <a16:colId xmlns:a16="http://schemas.microsoft.com/office/drawing/2014/main" val="3099616742"/>
                    </a:ext>
                  </a:extLst>
                </a:gridCol>
                <a:gridCol w="1057033">
                  <a:extLst>
                    <a:ext uri="{9D8B030D-6E8A-4147-A177-3AD203B41FA5}">
                      <a16:colId xmlns:a16="http://schemas.microsoft.com/office/drawing/2014/main" val="4111574727"/>
                    </a:ext>
                  </a:extLst>
                </a:gridCol>
              </a:tblGrid>
              <a:tr h="416205">
                <a:tc>
                  <a:txBody>
                    <a:bodyPr/>
                    <a:lstStyle/>
                    <a:p>
                      <a:pPr algn="ctr">
                        <a:spcAft>
                          <a:spcPts val="0"/>
                        </a:spcAft>
                      </a:pPr>
                      <a:r>
                        <a:rPr lang="es-PE" sz="1600" dirty="0" smtClean="0">
                          <a:effectLst/>
                        </a:rPr>
                        <a:t>Operador</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s-PE" sz="1600" dirty="0">
                          <a:effectLst/>
                        </a:rPr>
                        <a:t>Descripción</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s-PE" sz="1600" dirty="0" smtClean="0">
                          <a:effectLst/>
                          <a:latin typeface="Calibri" panose="020F0502020204030204" pitchFamily="34" charset="0"/>
                          <a:ea typeface="Calibri" panose="020F0502020204030204" pitchFamily="34" charset="0"/>
                          <a:cs typeface="Times New Roman" panose="02020603050405020304" pitchFamily="18" charset="0"/>
                        </a:rPr>
                        <a:t>Ejemplo</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2222831"/>
                  </a:ext>
                </a:extLst>
              </a:tr>
              <a:tr h="312153">
                <a:tc>
                  <a:txBody>
                    <a:bodyPr/>
                    <a:lstStyle/>
                    <a:p>
                      <a:pPr algn="ctr">
                        <a:spcAft>
                          <a:spcPts val="0"/>
                        </a:spcAft>
                      </a:pPr>
                      <a:r>
                        <a:rPr lang="es-PE" sz="1200" dirty="0" smtClean="0">
                          <a:effectLst/>
                        </a:rPr>
                        <a:t>==</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smtClean="0">
                          <a:effectLst/>
                        </a:rPr>
                        <a:t>Si el valor de 2 variables son</a:t>
                      </a:r>
                      <a:r>
                        <a:rPr lang="es-PE" sz="1200" baseline="0" dirty="0" smtClean="0">
                          <a:effectLst/>
                        </a:rPr>
                        <a:t> iguales retorna True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100" dirty="0" smtClean="0">
                          <a:effectLst/>
                          <a:latin typeface="Calibri" panose="020F0502020204030204" pitchFamily="34" charset="0"/>
                          <a:ea typeface="Calibri" panose="020F0502020204030204" pitchFamily="34" charset="0"/>
                          <a:cs typeface="Times New Roman" panose="02020603050405020304" pitchFamily="18" charset="0"/>
                        </a:rPr>
                        <a:t>(a == b) es</a:t>
                      </a:r>
                      <a:r>
                        <a:rPr lang="es-PE" sz="1100" baseline="0" dirty="0" smtClean="0">
                          <a:effectLst/>
                          <a:latin typeface="Calibri" panose="020F0502020204030204" pitchFamily="34" charset="0"/>
                          <a:ea typeface="Calibri" panose="020F0502020204030204" pitchFamily="34" charset="0"/>
                          <a:cs typeface="Times New Roman" panose="02020603050405020304" pitchFamily="18" charset="0"/>
                        </a:rPr>
                        <a:t> False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565396"/>
                  </a:ext>
                </a:extLst>
              </a:tr>
              <a:tr h="312153">
                <a:tc>
                  <a:txBody>
                    <a:bodyPr/>
                    <a:lstStyle/>
                    <a:p>
                      <a:pPr algn="ctr">
                        <a:spcAft>
                          <a:spcPts val="0"/>
                        </a:spcAft>
                      </a:pPr>
                      <a:r>
                        <a:rPr lang="es-PE" sz="11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smtClean="0">
                          <a:effectLst/>
                        </a:rPr>
                        <a:t>Si</a:t>
                      </a:r>
                      <a:r>
                        <a:rPr lang="es-PE" sz="1200" baseline="0" dirty="0" smtClean="0">
                          <a:effectLst/>
                        </a:rPr>
                        <a:t> el valor de 2 </a:t>
                      </a:r>
                      <a:r>
                        <a:rPr lang="es-PE" sz="1200" dirty="0" smtClean="0">
                          <a:effectLst/>
                        </a:rPr>
                        <a:t>variables</a:t>
                      </a:r>
                      <a:r>
                        <a:rPr lang="es-PE" sz="1200" baseline="0" dirty="0" smtClean="0">
                          <a:effectLst/>
                        </a:rPr>
                        <a:t> son distintos retorna True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100" dirty="0" smtClean="0">
                          <a:effectLst/>
                          <a:latin typeface="Calibri" panose="020F0502020204030204" pitchFamily="34" charset="0"/>
                          <a:ea typeface="Calibri" panose="020F0502020204030204" pitchFamily="34" charset="0"/>
                          <a:cs typeface="Times New Roman" panose="02020603050405020304" pitchFamily="18" charset="0"/>
                        </a:rPr>
                        <a:t>(a</a:t>
                      </a:r>
                      <a:r>
                        <a:rPr lang="es-PE" sz="1100" baseline="0" dirty="0" smtClean="0">
                          <a:effectLst/>
                          <a:latin typeface="Calibri" panose="020F0502020204030204" pitchFamily="34" charset="0"/>
                          <a:ea typeface="Calibri" panose="020F0502020204030204" pitchFamily="34" charset="0"/>
                          <a:cs typeface="Times New Roman" panose="02020603050405020304" pitchFamily="18" charset="0"/>
                        </a:rPr>
                        <a:t> != b) es True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60196251"/>
                  </a:ext>
                </a:extLst>
              </a:tr>
              <a:tr h="312153">
                <a:tc>
                  <a:txBody>
                    <a:bodyPr/>
                    <a:lstStyle/>
                    <a:p>
                      <a:pPr algn="ctr">
                        <a:spcAft>
                          <a:spcPts val="0"/>
                        </a:spcAft>
                      </a:pPr>
                      <a:r>
                        <a:rPr lang="es-PE" sz="1100" dirty="0" smtClean="0">
                          <a:effectLst/>
                          <a:latin typeface="Calibri" panose="020F0502020204030204" pitchFamily="34" charset="0"/>
                          <a:ea typeface="Calibri" panose="020F0502020204030204" pitchFamily="34" charset="0"/>
                          <a:cs typeface="Times New Roman" panose="02020603050405020304" pitchFamily="18" charset="0"/>
                        </a:rPr>
                        <a:t>&gt;</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smtClean="0">
                          <a:effectLst/>
                        </a:rPr>
                        <a:t>Si el valor del operando de la izquierda es mayor</a:t>
                      </a:r>
                      <a:r>
                        <a:rPr lang="es-PE" sz="1200" baseline="0" dirty="0" smtClean="0">
                          <a:effectLst/>
                        </a:rPr>
                        <a:t> que el de la derecha, retorna True, sino False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100" dirty="0" smtClean="0">
                          <a:effectLst/>
                          <a:latin typeface="Calibri" panose="020F0502020204030204" pitchFamily="34" charset="0"/>
                          <a:ea typeface="Calibri" panose="020F0502020204030204" pitchFamily="34" charset="0"/>
                          <a:cs typeface="Times New Roman" panose="02020603050405020304" pitchFamily="18" charset="0"/>
                        </a:rPr>
                        <a:t>(a &gt;</a:t>
                      </a:r>
                      <a:r>
                        <a:rPr lang="es-PE" sz="1100" baseline="0" dirty="0" smtClean="0">
                          <a:effectLst/>
                          <a:latin typeface="Calibri" panose="020F0502020204030204" pitchFamily="34" charset="0"/>
                          <a:ea typeface="Calibri" panose="020F0502020204030204" pitchFamily="34" charset="0"/>
                          <a:cs typeface="Times New Roman" panose="02020603050405020304" pitchFamily="18" charset="0"/>
                        </a:rPr>
                        <a:t> b) es False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9369934"/>
                  </a:ext>
                </a:extLst>
              </a:tr>
              <a:tr h="312153">
                <a:tc>
                  <a:txBody>
                    <a:bodyPr/>
                    <a:lstStyle/>
                    <a:p>
                      <a:pPr algn="ctr">
                        <a:spcAft>
                          <a:spcPts val="0"/>
                        </a:spcAft>
                      </a:pPr>
                      <a:r>
                        <a:rPr lang="es-PE" sz="1100" dirty="0" smtClean="0">
                          <a:effectLst/>
                          <a:latin typeface="Calibri" panose="020F0502020204030204" pitchFamily="34" charset="0"/>
                          <a:ea typeface="Calibri" panose="020F0502020204030204" pitchFamily="34" charset="0"/>
                          <a:cs typeface="Times New Roman" panose="02020603050405020304" pitchFamily="18" charset="0"/>
                        </a:rPr>
                        <a:t>&lt;</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smtClean="0">
                          <a:effectLst/>
                        </a:rPr>
                        <a:t>Si el valor del operando de la </a:t>
                      </a:r>
                      <a:r>
                        <a:rPr lang="es-PE" sz="1200" baseline="0" dirty="0" smtClean="0">
                          <a:effectLst/>
                        </a:rPr>
                        <a:t>derecha</a:t>
                      </a:r>
                      <a:r>
                        <a:rPr lang="es-PE" sz="1200" dirty="0" smtClean="0">
                          <a:effectLst/>
                        </a:rPr>
                        <a:t> es mayor</a:t>
                      </a:r>
                      <a:r>
                        <a:rPr lang="es-PE" sz="1200" baseline="0" dirty="0" smtClean="0">
                          <a:effectLst/>
                        </a:rPr>
                        <a:t> que el de la </a:t>
                      </a:r>
                      <a:r>
                        <a:rPr lang="es-PE" sz="1200" dirty="0" smtClean="0">
                          <a:effectLst/>
                        </a:rPr>
                        <a:t>izquierda</a:t>
                      </a:r>
                      <a:r>
                        <a:rPr lang="es-PE" sz="1200" baseline="0" dirty="0" smtClean="0">
                          <a:effectLst/>
                        </a:rPr>
                        <a:t>, retorna True, sino False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100" dirty="0" smtClean="0">
                          <a:effectLst/>
                          <a:latin typeface="Calibri" panose="020F0502020204030204" pitchFamily="34" charset="0"/>
                          <a:ea typeface="Calibri" panose="020F0502020204030204" pitchFamily="34" charset="0"/>
                          <a:cs typeface="Times New Roman" panose="02020603050405020304" pitchFamily="18" charset="0"/>
                        </a:rPr>
                        <a:t>(a</a:t>
                      </a:r>
                      <a:r>
                        <a:rPr lang="es-PE" sz="1100" baseline="0" dirty="0" smtClean="0">
                          <a:effectLst/>
                          <a:latin typeface="Calibri" panose="020F0502020204030204" pitchFamily="34" charset="0"/>
                          <a:ea typeface="Calibri" panose="020F0502020204030204" pitchFamily="34" charset="0"/>
                          <a:cs typeface="Times New Roman" panose="02020603050405020304" pitchFamily="18" charset="0"/>
                        </a:rPr>
                        <a:t> &lt; b) es True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024344"/>
                  </a:ext>
                </a:extLst>
              </a:tr>
              <a:tr h="279396">
                <a:tc>
                  <a:txBody>
                    <a:bodyPr/>
                    <a:lstStyle/>
                    <a:p>
                      <a:pPr algn="ctr">
                        <a:spcAft>
                          <a:spcPts val="0"/>
                        </a:spcAft>
                      </a:pPr>
                      <a:r>
                        <a:rPr lang="es-PE" sz="1100" dirty="0" smtClean="0">
                          <a:effectLst/>
                          <a:latin typeface="Calibri" panose="020F0502020204030204" pitchFamily="34" charset="0"/>
                          <a:ea typeface="Calibri" panose="020F0502020204030204" pitchFamily="34" charset="0"/>
                          <a:cs typeface="Times New Roman" panose="02020603050405020304" pitchFamily="18" charset="0"/>
                        </a:rPr>
                        <a:t>&gt;=</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smtClean="0">
                          <a:effectLst/>
                        </a:rPr>
                        <a:t>Si el valor del operando de la izquierda es mayor o igual</a:t>
                      </a:r>
                      <a:r>
                        <a:rPr lang="es-PE" sz="1200" baseline="0" dirty="0" smtClean="0">
                          <a:effectLst/>
                        </a:rPr>
                        <a:t> que el de la derecha, retorna True, sino False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46110848"/>
                  </a:ext>
                </a:extLst>
              </a:tr>
              <a:tr h="312153">
                <a:tc>
                  <a:txBody>
                    <a:bodyPr/>
                    <a:lstStyle/>
                    <a:p>
                      <a:pPr algn="ctr">
                        <a:spcAft>
                          <a:spcPts val="0"/>
                        </a:spcAft>
                      </a:pPr>
                      <a:r>
                        <a:rPr lang="es-PE" sz="1100" dirty="0" smtClean="0">
                          <a:effectLst/>
                          <a:latin typeface="Calibri" panose="020F0502020204030204" pitchFamily="34" charset="0"/>
                          <a:ea typeface="Calibri" panose="020F0502020204030204" pitchFamily="34" charset="0"/>
                          <a:cs typeface="Times New Roman" panose="02020603050405020304" pitchFamily="18" charset="0"/>
                        </a:rPr>
                        <a:t>&lt;=</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smtClean="0">
                          <a:effectLst/>
                        </a:rPr>
                        <a:t>Si el valor del operando de la </a:t>
                      </a:r>
                      <a:r>
                        <a:rPr lang="es-PE" sz="1200" baseline="0" dirty="0" smtClean="0">
                          <a:effectLst/>
                        </a:rPr>
                        <a:t>derecha</a:t>
                      </a:r>
                      <a:r>
                        <a:rPr lang="es-PE" sz="1200" dirty="0" smtClean="0">
                          <a:effectLst/>
                        </a:rPr>
                        <a:t> es mayor</a:t>
                      </a:r>
                      <a:r>
                        <a:rPr lang="es-PE" sz="1200" baseline="0" dirty="0" smtClean="0">
                          <a:effectLst/>
                        </a:rPr>
                        <a:t> o igual que el de la </a:t>
                      </a:r>
                      <a:r>
                        <a:rPr lang="es-PE" sz="1200" dirty="0" smtClean="0">
                          <a:effectLst/>
                        </a:rPr>
                        <a:t>izquierda</a:t>
                      </a:r>
                      <a:r>
                        <a:rPr lang="es-PE" sz="1200" baseline="0" dirty="0" smtClean="0">
                          <a:effectLst/>
                        </a:rPr>
                        <a:t>, retorna True, sino False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3840165"/>
                  </a:ext>
                </a:extLst>
              </a:tr>
            </a:tbl>
          </a:graphicData>
        </a:graphic>
      </p:graphicFrame>
    </p:spTree>
    <p:extLst>
      <p:ext uri="{BB962C8B-B14F-4D97-AF65-F5344CB8AC3E}">
        <p14:creationId xmlns:p14="http://schemas.microsoft.com/office/powerpoint/2010/main" val="1650233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Sentencias en Python	</a:t>
            </a:r>
            <a:endParaRPr lang="es-PE" sz="4000" dirty="0"/>
          </a:p>
        </p:txBody>
      </p:sp>
      <p:sp>
        <p:nvSpPr>
          <p:cNvPr id="5" name="Marcador de contenido 2"/>
          <p:cNvSpPr txBox="1">
            <a:spLocks/>
          </p:cNvSpPr>
          <p:nvPr/>
        </p:nvSpPr>
        <p:spPr>
          <a:xfrm>
            <a:off x="178577" y="1326778"/>
            <a:ext cx="8640960"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s-PE" sz="2000" dirty="0" smtClean="0"/>
              <a:t>A diferencia de otros lenguajes de programación, Python posee una forma simple y ordenada de escribir los algoritmos, por ejemplo:</a:t>
            </a:r>
          </a:p>
          <a:p>
            <a:pPr marL="0" indent="0" algn="just">
              <a:buFont typeface="Arial" panose="020B0604020202020204" pitchFamily="34" charset="0"/>
              <a:buNone/>
            </a:pPr>
            <a:endParaRPr lang="es-PE" sz="2000" dirty="0"/>
          </a:p>
          <a:p>
            <a:pPr marL="0" indent="0" algn="just">
              <a:buFont typeface="Arial" panose="020B0604020202020204" pitchFamily="34" charset="0"/>
              <a:buNone/>
            </a:pPr>
            <a:endParaRPr lang="es-PE" sz="2000" dirty="0" smtClean="0"/>
          </a:p>
          <a:p>
            <a:pPr marL="0" indent="0" algn="just">
              <a:buFont typeface="Arial" panose="020B0604020202020204" pitchFamily="34" charset="0"/>
              <a:buNone/>
            </a:pPr>
            <a:endParaRPr lang="es-PE" sz="2000" dirty="0"/>
          </a:p>
          <a:p>
            <a:pPr marL="0" indent="0" algn="just">
              <a:buFont typeface="Arial" panose="020B0604020202020204" pitchFamily="34" charset="0"/>
              <a:buNone/>
            </a:pPr>
            <a:endParaRPr lang="es-PE" sz="2000" dirty="0" smtClean="0"/>
          </a:p>
          <a:p>
            <a:pPr marL="0" indent="0" algn="just">
              <a:buFont typeface="Arial" panose="020B0604020202020204" pitchFamily="34" charset="0"/>
              <a:buNone/>
            </a:pPr>
            <a:endParaRPr lang="es-PE" sz="2000" dirty="0"/>
          </a:p>
          <a:p>
            <a:pPr marL="0" indent="0" algn="just">
              <a:buFont typeface="Arial" panose="020B0604020202020204" pitchFamily="34" charset="0"/>
              <a:buNone/>
            </a:pPr>
            <a:endParaRPr lang="es-PE" sz="2000" dirty="0" smtClean="0"/>
          </a:p>
          <a:p>
            <a:pPr marL="0" indent="0" algn="just">
              <a:buFont typeface="Arial" panose="020B0604020202020204" pitchFamily="34" charset="0"/>
              <a:buNone/>
            </a:pPr>
            <a:endParaRPr lang="es-PE" sz="2000" dirty="0"/>
          </a:p>
          <a:p>
            <a:pPr marL="0" indent="0" algn="just">
              <a:buFont typeface="Arial" panose="020B0604020202020204" pitchFamily="34" charset="0"/>
              <a:buNone/>
            </a:pPr>
            <a:r>
              <a:rPr lang="es-PE" sz="2000" dirty="0" smtClean="0"/>
              <a:t>Python se deshace de los corchetes como limitadores del espacio de una sentencia, en vez solo utiliza colon ( : ) y espacios en blanco (sangrías).</a:t>
            </a:r>
          </a:p>
          <a:p>
            <a:pPr marL="0" indent="0" algn="just">
              <a:buFont typeface="Arial" panose="020B0604020202020204" pitchFamily="34" charset="0"/>
              <a:buNone/>
            </a:pPr>
            <a:r>
              <a:rPr lang="es-PE" sz="2000" dirty="0" smtClean="0"/>
              <a:t>También se aprecia que no utiliza </a:t>
            </a:r>
            <a:r>
              <a:rPr lang="es-PE" sz="2000" dirty="0" err="1" smtClean="0"/>
              <a:t>semicolon</a:t>
            </a:r>
            <a:r>
              <a:rPr lang="es-PE" sz="2000" dirty="0" smtClean="0"/>
              <a:t> (;) para indicar el fin de una sentencia.</a:t>
            </a:r>
          </a:p>
          <a:p>
            <a:pPr marL="0" indent="0" algn="just">
              <a:buFont typeface="Arial" panose="020B0604020202020204" pitchFamily="34" charset="0"/>
              <a:buNone/>
            </a:pPr>
            <a:endParaRPr lang="es-PE" sz="2000" dirty="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1259632" y="2420888"/>
            <a:ext cx="1944216" cy="1569660"/>
          </a:xfrm>
          <a:prstGeom prst="rect">
            <a:avLst/>
          </a:prstGeom>
          <a:noFill/>
          <a:ln>
            <a:solidFill>
              <a:schemeClr val="tx1"/>
            </a:solidFill>
          </a:ln>
        </p:spPr>
        <p:txBody>
          <a:bodyPr wrap="square" rtlCol="0">
            <a:spAutoFit/>
          </a:bodyPr>
          <a:lstStyle/>
          <a:p>
            <a:pPr algn="ctr"/>
            <a:r>
              <a:rPr lang="es-PE" sz="2400" b="1" dirty="0" smtClean="0"/>
              <a:t>C++</a:t>
            </a:r>
          </a:p>
          <a:p>
            <a:r>
              <a:rPr lang="es-PE" dirty="0" err="1" smtClean="0"/>
              <a:t>If</a:t>
            </a:r>
            <a:r>
              <a:rPr lang="es-PE" dirty="0" smtClean="0"/>
              <a:t> (a&lt;b){</a:t>
            </a:r>
          </a:p>
          <a:p>
            <a:r>
              <a:rPr lang="es-PE" dirty="0" smtClean="0"/>
              <a:t>a=2;</a:t>
            </a:r>
          </a:p>
          <a:p>
            <a:r>
              <a:rPr lang="es-PE" dirty="0" smtClean="0"/>
              <a:t>b=4;</a:t>
            </a:r>
          </a:p>
          <a:p>
            <a:r>
              <a:rPr lang="es-PE" dirty="0"/>
              <a:t>}</a:t>
            </a:r>
          </a:p>
        </p:txBody>
      </p:sp>
      <p:sp>
        <p:nvSpPr>
          <p:cNvPr id="8" name="CuadroTexto 7"/>
          <p:cNvSpPr txBox="1"/>
          <p:nvPr/>
        </p:nvSpPr>
        <p:spPr>
          <a:xfrm>
            <a:off x="6012160" y="2420888"/>
            <a:ext cx="1944216" cy="1569660"/>
          </a:xfrm>
          <a:prstGeom prst="rect">
            <a:avLst/>
          </a:prstGeom>
          <a:noFill/>
          <a:ln>
            <a:solidFill>
              <a:schemeClr val="tx1"/>
            </a:solidFill>
          </a:ln>
        </p:spPr>
        <p:txBody>
          <a:bodyPr wrap="square" rtlCol="0">
            <a:spAutoFit/>
          </a:bodyPr>
          <a:lstStyle/>
          <a:p>
            <a:pPr algn="ctr"/>
            <a:r>
              <a:rPr lang="es-PE" sz="2400" b="1" dirty="0" smtClean="0"/>
              <a:t>Python</a:t>
            </a:r>
          </a:p>
          <a:p>
            <a:r>
              <a:rPr lang="es-PE" dirty="0" err="1" smtClean="0"/>
              <a:t>If</a:t>
            </a:r>
            <a:r>
              <a:rPr lang="es-PE" dirty="0" smtClean="0"/>
              <a:t> a&lt;b:</a:t>
            </a:r>
          </a:p>
          <a:p>
            <a:r>
              <a:rPr lang="es-PE" dirty="0" smtClean="0"/>
              <a:t>	a=2</a:t>
            </a:r>
          </a:p>
          <a:p>
            <a:r>
              <a:rPr lang="es-PE" dirty="0" smtClean="0"/>
              <a:t>	b=4</a:t>
            </a:r>
          </a:p>
          <a:p>
            <a:endParaRPr lang="es-PE" dirty="0"/>
          </a:p>
        </p:txBody>
      </p:sp>
      <p:sp>
        <p:nvSpPr>
          <p:cNvPr id="9" name="CuadroTexto 8"/>
          <p:cNvSpPr txBox="1"/>
          <p:nvPr/>
        </p:nvSpPr>
        <p:spPr>
          <a:xfrm>
            <a:off x="3635896" y="2420888"/>
            <a:ext cx="1944216" cy="1569660"/>
          </a:xfrm>
          <a:prstGeom prst="rect">
            <a:avLst/>
          </a:prstGeom>
          <a:noFill/>
          <a:ln>
            <a:solidFill>
              <a:schemeClr val="tx1"/>
            </a:solidFill>
          </a:ln>
        </p:spPr>
        <p:txBody>
          <a:bodyPr wrap="square" rtlCol="0">
            <a:spAutoFit/>
          </a:bodyPr>
          <a:lstStyle/>
          <a:p>
            <a:pPr algn="ctr"/>
            <a:r>
              <a:rPr lang="es-PE" sz="2400" b="1" dirty="0" smtClean="0"/>
              <a:t>Matlab</a:t>
            </a:r>
          </a:p>
          <a:p>
            <a:r>
              <a:rPr lang="es-PE" dirty="0" err="1" smtClean="0"/>
              <a:t>If</a:t>
            </a:r>
            <a:r>
              <a:rPr lang="es-PE" dirty="0" smtClean="0"/>
              <a:t> a&lt;b </a:t>
            </a:r>
          </a:p>
          <a:p>
            <a:r>
              <a:rPr lang="es-PE" dirty="0" smtClean="0"/>
              <a:t>a=2;</a:t>
            </a:r>
          </a:p>
          <a:p>
            <a:r>
              <a:rPr lang="es-PE" dirty="0" smtClean="0"/>
              <a:t>b=4;</a:t>
            </a:r>
          </a:p>
          <a:p>
            <a:r>
              <a:rPr lang="es-PE" dirty="0" err="1" smtClean="0"/>
              <a:t>end</a:t>
            </a:r>
            <a:endParaRPr lang="es-PE" dirty="0"/>
          </a:p>
        </p:txBody>
      </p:sp>
    </p:spTree>
    <p:extLst>
      <p:ext uri="{BB962C8B-B14F-4D97-AF65-F5344CB8AC3E}">
        <p14:creationId xmlns:p14="http://schemas.microsoft.com/office/powerpoint/2010/main" val="209595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2664" y="1342153"/>
            <a:ext cx="8229600" cy="4525963"/>
          </a:xfrm>
        </p:spPr>
        <p:txBody>
          <a:bodyPr/>
          <a:lstStyle/>
          <a:p>
            <a:pPr marL="0" indent="0">
              <a:buNone/>
            </a:pPr>
            <a:r>
              <a:rPr lang="es-PE" sz="2400" b="1" dirty="0" smtClean="0"/>
              <a:t>Sentencia condicional: </a:t>
            </a:r>
            <a:r>
              <a:rPr lang="es-PE" sz="2400" b="1" i="1" dirty="0" err="1" smtClean="0"/>
              <a:t>if</a:t>
            </a:r>
            <a:r>
              <a:rPr lang="es-PE" sz="2400" b="1" i="1" dirty="0" smtClean="0"/>
              <a:t>, </a:t>
            </a:r>
            <a:r>
              <a:rPr lang="es-PE" sz="2400" b="1" i="1" dirty="0" err="1" smtClean="0"/>
              <a:t>elif</a:t>
            </a:r>
            <a:r>
              <a:rPr lang="es-PE" sz="2400" b="1" i="1" dirty="0" smtClean="0"/>
              <a:t>, </a:t>
            </a:r>
            <a:r>
              <a:rPr lang="es-PE" sz="2400" b="1" i="1" dirty="0" err="1" smtClean="0"/>
              <a:t>else</a:t>
            </a:r>
            <a:endParaRPr lang="es-PE" sz="2400" b="1" i="1" dirty="0" smtClean="0"/>
          </a:p>
          <a:p>
            <a:pPr marL="0" indent="0">
              <a:buNone/>
            </a:pPr>
            <a:r>
              <a:rPr lang="es-PE" sz="2000" dirty="0" smtClean="0"/>
              <a:t>Nos permite actuar en base a si una sentencia es verdadera o falsa. Verbalmente es como decirle a la PC “Si esto ocurre, realiza esto”</a:t>
            </a:r>
          </a:p>
          <a:p>
            <a:pPr marL="0" indent="0">
              <a:buNone/>
            </a:pPr>
            <a:endParaRPr lang="es-PE" sz="2000" dirty="0" smtClean="0"/>
          </a:p>
          <a:p>
            <a:pPr marL="0" indent="0">
              <a:buNone/>
            </a:pPr>
            <a:r>
              <a:rPr lang="es-PE" sz="2000" dirty="0" smtClean="0"/>
              <a:t>Se le denomina condicional múltiple cuando utiliza </a:t>
            </a:r>
            <a:r>
              <a:rPr lang="es-PE" sz="2000" i="1" dirty="0" err="1" smtClean="0"/>
              <a:t>elif</a:t>
            </a:r>
            <a:r>
              <a:rPr lang="es-PE" sz="2000" i="1" dirty="0" smtClean="0"/>
              <a:t> </a:t>
            </a:r>
            <a:r>
              <a:rPr lang="es-PE" sz="2000" dirty="0" smtClean="0"/>
              <a:t> y </a:t>
            </a:r>
            <a:r>
              <a:rPr lang="es-PE" sz="2000" i="1" dirty="0" err="1" smtClean="0"/>
              <a:t>else</a:t>
            </a:r>
            <a:r>
              <a:rPr lang="es-PE" sz="2000" dirty="0" smtClean="0"/>
              <a:t>, la sintaxis seria de la siguiente forma:</a:t>
            </a:r>
          </a:p>
          <a:p>
            <a:pPr marL="0" indent="0">
              <a:buNone/>
            </a:pPr>
            <a:endParaRPr lang="es-PE" sz="2000" dirty="0"/>
          </a:p>
        </p:txBody>
      </p:sp>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Sentencias en Python	</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683568" y="3863237"/>
            <a:ext cx="3672408" cy="1797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err="1" smtClean="0">
                <a:ln>
                  <a:noFill/>
                </a:ln>
                <a:solidFill>
                  <a:srgbClr val="000000"/>
                </a:solidFill>
                <a:effectLst/>
                <a:latin typeface="Courier New" panose="02070309020205020404" pitchFamily="49" charset="0"/>
              </a:rPr>
              <a:t>if</a:t>
            </a:r>
            <a:r>
              <a:rPr kumimoji="0" lang="es-PE" altLang="es-PE" sz="1600" b="0" i="0" u="none" strike="noStrike" cap="none" normalizeH="0" baseline="0" dirty="0" smtClean="0">
                <a:ln>
                  <a:noFill/>
                </a:ln>
                <a:solidFill>
                  <a:srgbClr val="000000"/>
                </a:solidFill>
                <a:effectLst/>
                <a:latin typeface="Courier New" panose="02070309020205020404" pitchFamily="49" charset="0"/>
              </a:rPr>
              <a:t> </a:t>
            </a:r>
            <a:r>
              <a:rPr kumimoji="0" lang="es-PE" altLang="es-PE" sz="1600" b="0" i="0" u="sng" strike="noStrike" cap="none" normalizeH="0" baseline="0" dirty="0" smtClean="0">
                <a:ln>
                  <a:noFill/>
                </a:ln>
                <a:solidFill>
                  <a:srgbClr val="000000"/>
                </a:solidFill>
                <a:effectLst/>
                <a:latin typeface="Courier New" panose="02070309020205020404" pitchFamily="49" charset="0"/>
              </a:rPr>
              <a:t>case1</a:t>
            </a:r>
            <a:r>
              <a:rPr kumimoji="0" lang="es-PE" altLang="es-PE" sz="1600" b="0" i="0" u="none" strike="noStrike" cap="none" normalizeH="0" baseline="0" dirty="0" smtClean="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smtClean="0">
                <a:ln>
                  <a:noFill/>
                </a:ln>
                <a:solidFill>
                  <a:srgbClr val="000000"/>
                </a:solidFill>
                <a:effectLst/>
                <a:latin typeface="Courier New" panose="02070309020205020404" pitchFamily="49" charset="0"/>
              </a:rPr>
              <a:t>	</a:t>
            </a:r>
            <a:r>
              <a:rPr kumimoji="0" lang="es-PE" altLang="es-PE" sz="1600" b="0" i="0" u="none" strike="noStrike" cap="none" normalizeH="0" baseline="0" dirty="0" err="1" smtClean="0">
                <a:ln>
                  <a:noFill/>
                </a:ln>
                <a:solidFill>
                  <a:srgbClr val="000000"/>
                </a:solidFill>
                <a:effectLst/>
                <a:latin typeface="Courier New" panose="02070309020205020404" pitchFamily="49" charset="0"/>
              </a:rPr>
              <a:t>perform</a:t>
            </a:r>
            <a:r>
              <a:rPr kumimoji="0" lang="es-PE" altLang="es-PE" sz="1600" b="0" i="0" u="none" strike="noStrike" cap="none" normalizeH="0" baseline="0" dirty="0" smtClean="0">
                <a:ln>
                  <a:noFill/>
                </a:ln>
                <a:solidFill>
                  <a:srgbClr val="000000"/>
                </a:solidFill>
                <a:effectLst/>
                <a:latin typeface="Courier New" panose="02070309020205020404" pitchFamily="49" charset="0"/>
              </a:rPr>
              <a:t> action1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err="1" smtClean="0">
                <a:ln>
                  <a:noFill/>
                </a:ln>
                <a:solidFill>
                  <a:srgbClr val="000000"/>
                </a:solidFill>
                <a:effectLst/>
                <a:latin typeface="Courier New" panose="02070309020205020404" pitchFamily="49" charset="0"/>
              </a:rPr>
              <a:t>elif</a:t>
            </a:r>
            <a:r>
              <a:rPr kumimoji="0" lang="es-PE" altLang="es-PE" sz="1600" b="0" i="0" u="none" strike="noStrike" cap="none" normalizeH="0" baseline="0" dirty="0" smtClean="0">
                <a:ln>
                  <a:noFill/>
                </a:ln>
                <a:solidFill>
                  <a:srgbClr val="000000"/>
                </a:solidFill>
                <a:effectLst/>
                <a:latin typeface="Courier New" panose="02070309020205020404" pitchFamily="49" charset="0"/>
              </a:rPr>
              <a:t> </a:t>
            </a:r>
            <a:r>
              <a:rPr kumimoji="0" lang="es-PE" altLang="es-PE" sz="1600" b="0" i="0" u="sng" strike="noStrike" cap="none" normalizeH="0" baseline="0" dirty="0" smtClean="0">
                <a:ln>
                  <a:noFill/>
                </a:ln>
                <a:solidFill>
                  <a:srgbClr val="000000"/>
                </a:solidFill>
                <a:effectLst/>
                <a:latin typeface="Courier New" panose="02070309020205020404" pitchFamily="49" charset="0"/>
              </a:rPr>
              <a:t>case2</a:t>
            </a:r>
            <a:r>
              <a:rPr kumimoji="0" lang="es-PE" altLang="es-PE" sz="16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PE" altLang="es-PE" sz="1600" dirty="0">
                <a:solidFill>
                  <a:srgbClr val="000000"/>
                </a:solidFill>
                <a:latin typeface="Courier New" panose="02070309020205020404" pitchFamily="49" charset="0"/>
              </a:rPr>
              <a:t>	</a:t>
            </a:r>
            <a:r>
              <a:rPr kumimoji="0" lang="es-PE" altLang="es-PE" sz="1600" b="0" i="0" u="none" strike="noStrike" cap="none" normalizeH="0" baseline="0" dirty="0" err="1" smtClean="0">
                <a:ln>
                  <a:noFill/>
                </a:ln>
                <a:solidFill>
                  <a:srgbClr val="000000"/>
                </a:solidFill>
                <a:effectLst/>
                <a:latin typeface="Courier New" panose="02070309020205020404" pitchFamily="49" charset="0"/>
              </a:rPr>
              <a:t>perform</a:t>
            </a:r>
            <a:r>
              <a:rPr kumimoji="0" lang="es-PE" altLang="es-PE" sz="1600" b="0" i="0" u="none" strike="noStrike" cap="none" normalizeH="0" baseline="0" dirty="0" smtClean="0">
                <a:ln>
                  <a:noFill/>
                </a:ln>
                <a:solidFill>
                  <a:srgbClr val="000000"/>
                </a:solidFill>
                <a:effectLst/>
                <a:latin typeface="Courier New" panose="02070309020205020404" pitchFamily="49" charset="0"/>
              </a:rPr>
              <a:t> action2</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err="1" smtClean="0">
                <a:ln>
                  <a:noFill/>
                </a:ln>
                <a:solidFill>
                  <a:srgbClr val="000000"/>
                </a:solidFill>
                <a:effectLst/>
                <a:latin typeface="Courier New" panose="02070309020205020404" pitchFamily="49" charset="0"/>
              </a:rPr>
              <a:t>else</a:t>
            </a:r>
            <a:r>
              <a:rPr kumimoji="0" lang="es-PE" altLang="es-PE" sz="16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PE" altLang="es-PE" sz="1600" dirty="0">
                <a:solidFill>
                  <a:srgbClr val="000000"/>
                </a:solidFill>
                <a:latin typeface="Courier New" panose="02070309020205020404" pitchFamily="49" charset="0"/>
              </a:rPr>
              <a:t>	</a:t>
            </a:r>
            <a:r>
              <a:rPr kumimoji="0" lang="es-PE" altLang="es-PE" sz="1600" b="0" i="0" u="none" strike="noStrike" cap="none" normalizeH="0" baseline="0" dirty="0" err="1" smtClean="0">
                <a:ln>
                  <a:noFill/>
                </a:ln>
                <a:solidFill>
                  <a:srgbClr val="000000"/>
                </a:solidFill>
                <a:effectLst/>
                <a:latin typeface="Courier New" panose="02070309020205020404" pitchFamily="49" charset="0"/>
              </a:rPr>
              <a:t>perform</a:t>
            </a:r>
            <a:r>
              <a:rPr kumimoji="0" lang="es-PE" altLang="es-PE" sz="1600" b="0" i="0" u="none" strike="noStrike" cap="none" normalizeH="0" baseline="0" dirty="0" smtClean="0">
                <a:ln>
                  <a:noFill/>
                </a:ln>
                <a:solidFill>
                  <a:srgbClr val="000000"/>
                </a:solidFill>
                <a:effectLst/>
                <a:latin typeface="Courier New" panose="02070309020205020404" pitchFamily="49" charset="0"/>
              </a:rPr>
              <a:t> action3</a:t>
            </a:r>
            <a:r>
              <a:rPr kumimoji="0" lang="es-PE" altLang="es-PE" sz="1050" b="0" i="0" u="none" strike="noStrike" cap="none" normalizeH="0" baseline="0" dirty="0" smtClean="0">
                <a:ln>
                  <a:noFill/>
                </a:ln>
                <a:solidFill>
                  <a:schemeClr val="tx1"/>
                </a:solidFill>
                <a:effectLst/>
              </a:rPr>
              <a:t> </a:t>
            </a:r>
            <a:endParaRPr kumimoji="0" lang="es-PE" altLang="es-PE"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2977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1939434" y="4751144"/>
            <a:ext cx="6901328" cy="1797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600" dirty="0">
                <a:solidFill>
                  <a:srgbClr val="000000"/>
                </a:solidFill>
                <a:latin typeface="Courier New" panose="02070309020205020404" pitchFamily="49" charset="0"/>
              </a:rPr>
              <a:t>for </a:t>
            </a:r>
            <a:r>
              <a:rPr lang="en-US" altLang="es-PE" sz="1600" u="sng" dirty="0">
                <a:solidFill>
                  <a:srgbClr val="000000"/>
                </a:solidFill>
                <a:latin typeface="Courier New" panose="02070309020205020404" pitchFamily="49" charset="0"/>
              </a:rPr>
              <a:t>item</a:t>
            </a:r>
            <a:r>
              <a:rPr lang="en-US" altLang="es-PE" sz="1600" dirty="0">
                <a:solidFill>
                  <a:srgbClr val="000000"/>
                </a:solidFill>
                <a:latin typeface="Courier New" panose="02070309020205020404" pitchFamily="49" charset="0"/>
              </a:rPr>
              <a:t> in object</a:t>
            </a:r>
            <a:r>
              <a:rPr lang="en-US" altLang="es-PE" sz="1600" dirty="0" smtClean="0">
                <a:solidFill>
                  <a:srgbClr val="000000"/>
                </a:solidFill>
                <a:latin typeface="Courier New" panose="02070309020205020404" pitchFamily="49" charset="0"/>
              </a:rPr>
              <a:t>:</a:t>
            </a:r>
          </a:p>
          <a:p>
            <a:pPr lvl="0" eaLnBrk="0" fontAlgn="base" hangingPunct="0">
              <a:spcBef>
                <a:spcPct val="0"/>
              </a:spcBef>
              <a:spcAft>
                <a:spcPct val="0"/>
              </a:spcAft>
            </a:pPr>
            <a:r>
              <a:rPr lang="en-US" altLang="es-PE" sz="1600" dirty="0">
                <a:solidFill>
                  <a:srgbClr val="000000"/>
                </a:solidFill>
                <a:latin typeface="Courier New" panose="02070309020205020404" pitchFamily="49" charset="0"/>
              </a:rPr>
              <a:t>	</a:t>
            </a:r>
            <a:r>
              <a:rPr lang="en-US" altLang="es-PE" sz="1600" dirty="0" smtClean="0">
                <a:solidFill>
                  <a:srgbClr val="000000"/>
                </a:solidFill>
                <a:latin typeface="Courier New" panose="02070309020205020404" pitchFamily="49" charset="0"/>
              </a:rPr>
              <a:t>for item2 in object2:</a:t>
            </a:r>
          </a:p>
          <a:p>
            <a:pPr lvl="0" eaLnBrk="0" fontAlgn="base" hangingPunct="0">
              <a:spcBef>
                <a:spcPct val="0"/>
              </a:spcBef>
              <a:spcAft>
                <a:spcPct val="0"/>
              </a:spcAft>
            </a:pPr>
            <a:r>
              <a:rPr lang="en-US" altLang="es-PE" sz="1600" dirty="0">
                <a:solidFill>
                  <a:srgbClr val="000000"/>
                </a:solidFill>
                <a:latin typeface="Courier New" panose="02070309020205020404" pitchFamily="49" charset="0"/>
              </a:rPr>
              <a:t>	</a:t>
            </a:r>
            <a:r>
              <a:rPr lang="en-US" altLang="es-PE" sz="1600" dirty="0" smtClean="0">
                <a:solidFill>
                  <a:srgbClr val="000000"/>
                </a:solidFill>
                <a:latin typeface="Courier New" panose="02070309020205020404" pitchFamily="49" charset="0"/>
              </a:rPr>
              <a:t>	for item3 in object3:</a:t>
            </a:r>
          </a:p>
          <a:p>
            <a:pPr lvl="0" eaLnBrk="0" fontAlgn="base" hangingPunct="0">
              <a:spcBef>
                <a:spcPct val="0"/>
              </a:spcBef>
              <a:spcAft>
                <a:spcPct val="0"/>
              </a:spcAft>
            </a:pPr>
            <a:r>
              <a:rPr lang="en-US" altLang="es-PE" sz="1600" dirty="0">
                <a:solidFill>
                  <a:srgbClr val="000000"/>
                </a:solidFill>
                <a:latin typeface="Courier New" panose="02070309020205020404" pitchFamily="49" charset="0"/>
              </a:rPr>
              <a:t>	</a:t>
            </a:r>
            <a:r>
              <a:rPr lang="en-US" altLang="es-PE" sz="1600" dirty="0" smtClean="0">
                <a:solidFill>
                  <a:srgbClr val="000000"/>
                </a:solidFill>
                <a:latin typeface="Courier New" panose="02070309020205020404" pitchFamily="49" charset="0"/>
              </a:rPr>
              <a:t>		statement3 to do</a:t>
            </a:r>
          </a:p>
          <a:p>
            <a:pPr lvl="0" eaLnBrk="0" fontAlgn="base" hangingPunct="0">
              <a:spcBef>
                <a:spcPct val="0"/>
              </a:spcBef>
              <a:spcAft>
                <a:spcPct val="0"/>
              </a:spcAft>
            </a:pPr>
            <a:r>
              <a:rPr lang="en-US" altLang="es-PE" sz="1600" dirty="0">
                <a:solidFill>
                  <a:srgbClr val="000000"/>
                </a:solidFill>
                <a:latin typeface="Courier New" panose="02070309020205020404" pitchFamily="49" charset="0"/>
              </a:rPr>
              <a:t>	</a:t>
            </a:r>
            <a:r>
              <a:rPr lang="en-US" altLang="es-PE" sz="1600" dirty="0" smtClean="0">
                <a:solidFill>
                  <a:srgbClr val="000000"/>
                </a:solidFill>
                <a:latin typeface="Courier New" panose="02070309020205020404" pitchFamily="49" charset="0"/>
              </a:rPr>
              <a:t>	statement 2 to do</a:t>
            </a:r>
            <a:endParaRPr lang="en-US" altLang="es-PE" sz="1600" dirty="0">
              <a:solidFill>
                <a:srgbClr val="000000"/>
              </a:solidFill>
              <a:latin typeface="Courier New" panose="02070309020205020404" pitchFamily="49" charset="0"/>
            </a:endParaRPr>
          </a:p>
          <a:p>
            <a:pPr lvl="0" eaLnBrk="0" fontAlgn="base" hangingPunct="0">
              <a:spcBef>
                <a:spcPct val="0"/>
              </a:spcBef>
              <a:spcAft>
                <a:spcPct val="0"/>
              </a:spcAft>
            </a:pPr>
            <a:r>
              <a:rPr lang="en-US" altLang="es-PE" sz="1600" dirty="0">
                <a:solidFill>
                  <a:srgbClr val="000000"/>
                </a:solidFill>
                <a:latin typeface="Courier New" panose="02070309020205020404" pitchFamily="49" charset="0"/>
              </a:rPr>
              <a:t>    statements to </a:t>
            </a:r>
            <a:r>
              <a:rPr lang="en-US" altLang="es-PE" sz="1600" dirty="0" smtClean="0">
                <a:solidFill>
                  <a:srgbClr val="000000"/>
                </a:solidFill>
                <a:latin typeface="Courier New" panose="02070309020205020404" pitchFamily="49" charset="0"/>
              </a:rPr>
              <a:t>do</a:t>
            </a:r>
            <a:endParaRPr kumimoji="0" lang="es-PE" altLang="es-PE" sz="3600" b="0" i="0" u="none" strike="noStrike" cap="none" normalizeH="0" baseline="0" dirty="0" smtClean="0">
              <a:ln>
                <a:noFill/>
              </a:ln>
              <a:solidFill>
                <a:schemeClr val="tx1"/>
              </a:solidFill>
              <a:effectLst/>
              <a:latin typeface="Arial" panose="020B0604020202020204" pitchFamily="34" charset="0"/>
            </a:endParaRPr>
          </a:p>
        </p:txBody>
      </p:sp>
      <p:sp>
        <p:nvSpPr>
          <p:cNvPr id="3" name="Marcador de contenido 2"/>
          <p:cNvSpPr>
            <a:spLocks noGrp="1"/>
          </p:cNvSpPr>
          <p:nvPr>
            <p:ph idx="1"/>
          </p:nvPr>
        </p:nvSpPr>
        <p:spPr>
          <a:xfrm>
            <a:off x="435504" y="1310428"/>
            <a:ext cx="8229600" cy="4525963"/>
          </a:xfrm>
        </p:spPr>
        <p:txBody>
          <a:bodyPr/>
          <a:lstStyle/>
          <a:p>
            <a:pPr marL="0" indent="0">
              <a:buNone/>
            </a:pPr>
            <a:r>
              <a:rPr lang="es-PE" sz="2400" b="1" dirty="0" err="1" smtClean="0"/>
              <a:t>for</a:t>
            </a:r>
            <a:r>
              <a:rPr lang="es-PE" sz="2400" b="1" dirty="0" smtClean="0"/>
              <a:t> </a:t>
            </a:r>
            <a:r>
              <a:rPr lang="es-PE" sz="2400" b="1" dirty="0" err="1" smtClean="0"/>
              <a:t>Loops</a:t>
            </a:r>
            <a:endParaRPr lang="es-PE" sz="2000" dirty="0" smtClean="0"/>
          </a:p>
          <a:p>
            <a:pPr marL="0" indent="0">
              <a:buNone/>
            </a:pPr>
            <a:r>
              <a:rPr lang="es-PE" sz="2000" dirty="0" smtClean="0"/>
              <a:t>La sentencia </a:t>
            </a:r>
            <a:r>
              <a:rPr lang="es-PE" sz="2000" i="1" dirty="0" err="1" smtClean="0"/>
              <a:t>for</a:t>
            </a:r>
            <a:r>
              <a:rPr lang="es-PE" sz="2000" dirty="0" smtClean="0"/>
              <a:t> </a:t>
            </a:r>
            <a:r>
              <a:rPr lang="es-PE" sz="2000" dirty="0" err="1" smtClean="0"/>
              <a:t>actua</a:t>
            </a:r>
            <a:r>
              <a:rPr lang="es-PE" sz="2000" dirty="0" smtClean="0"/>
              <a:t> como un </a:t>
            </a:r>
            <a:r>
              <a:rPr lang="es-PE" sz="2000" dirty="0" err="1" smtClean="0"/>
              <a:t>iterador</a:t>
            </a:r>
            <a:r>
              <a:rPr lang="es-PE" sz="2000" dirty="0" smtClean="0"/>
              <a:t> en Python, recorre los ítems de una secuencia o cualquier otro objeto iterable. Hemos ido viendo que se puede iterar varios tipos de variables: </a:t>
            </a:r>
            <a:r>
              <a:rPr lang="es-PE" sz="2000" dirty="0" err="1" smtClean="0"/>
              <a:t>strings</a:t>
            </a:r>
            <a:r>
              <a:rPr lang="es-PE" sz="2000" dirty="0" smtClean="0"/>
              <a:t>, listas, </a:t>
            </a:r>
            <a:r>
              <a:rPr lang="es-PE" sz="2000" dirty="0" err="1" smtClean="0"/>
              <a:t>tuples</a:t>
            </a:r>
            <a:r>
              <a:rPr lang="es-PE" sz="2000" dirty="0" smtClean="0"/>
              <a:t>, diccionarios.</a:t>
            </a:r>
          </a:p>
          <a:p>
            <a:pPr marL="0" indent="0">
              <a:buNone/>
            </a:pPr>
            <a:endParaRPr lang="es-PE" sz="2000" dirty="0"/>
          </a:p>
          <a:p>
            <a:pPr marL="0" indent="0">
              <a:buNone/>
            </a:pPr>
            <a:r>
              <a:rPr lang="es-PE" sz="2000" dirty="0" smtClean="0"/>
              <a:t>Su sintaxis se representa:</a:t>
            </a:r>
          </a:p>
          <a:p>
            <a:pPr marL="0" indent="0">
              <a:buNone/>
            </a:pPr>
            <a:endParaRPr lang="es-PE" sz="2000" dirty="0"/>
          </a:p>
          <a:p>
            <a:pPr marL="0" indent="0">
              <a:buNone/>
            </a:pPr>
            <a:endParaRPr lang="es-PE" sz="2000" dirty="0" smtClean="0"/>
          </a:p>
          <a:p>
            <a:pPr marL="0" indent="0">
              <a:buNone/>
            </a:pPr>
            <a:r>
              <a:rPr lang="es-PE" sz="2000" dirty="0" smtClean="0"/>
              <a:t>El termino </a:t>
            </a:r>
            <a:r>
              <a:rPr lang="es-PE" sz="2000" i="1" dirty="0" smtClean="0"/>
              <a:t>ítem</a:t>
            </a:r>
            <a:r>
              <a:rPr lang="es-PE" sz="2000" dirty="0" smtClean="0"/>
              <a:t> puede ser llamado como cualquiera decida. No olvidar que también se puede hacer </a:t>
            </a:r>
            <a:r>
              <a:rPr lang="es-PE" sz="2000" i="1" dirty="0" err="1" smtClean="0"/>
              <a:t>for</a:t>
            </a:r>
            <a:r>
              <a:rPr lang="es-PE" sz="2000" dirty="0" smtClean="0"/>
              <a:t> anidados:</a:t>
            </a:r>
          </a:p>
          <a:p>
            <a:pPr marL="0" indent="0">
              <a:buNone/>
            </a:pPr>
            <a:endParaRPr lang="es-PE" sz="2400" dirty="0"/>
          </a:p>
        </p:txBody>
      </p:sp>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Sentencias en Python	</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2843808" y="3375574"/>
            <a:ext cx="3672408" cy="8129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600" dirty="0">
                <a:solidFill>
                  <a:srgbClr val="000000"/>
                </a:solidFill>
                <a:latin typeface="Courier New" panose="02070309020205020404" pitchFamily="49" charset="0"/>
              </a:rPr>
              <a:t>for </a:t>
            </a:r>
            <a:r>
              <a:rPr lang="en-US" altLang="es-PE" sz="1600" u="sng" dirty="0">
                <a:solidFill>
                  <a:srgbClr val="000000"/>
                </a:solidFill>
                <a:latin typeface="Courier New" panose="02070309020205020404" pitchFamily="49" charset="0"/>
              </a:rPr>
              <a:t>item</a:t>
            </a:r>
            <a:r>
              <a:rPr lang="en-US" altLang="es-PE" sz="1600" dirty="0">
                <a:solidFill>
                  <a:srgbClr val="000000"/>
                </a:solidFill>
                <a:latin typeface="Courier New" panose="02070309020205020404" pitchFamily="49" charset="0"/>
              </a:rPr>
              <a:t> in object:</a:t>
            </a:r>
          </a:p>
          <a:p>
            <a:pPr lvl="0" eaLnBrk="0" fontAlgn="base" hangingPunct="0">
              <a:spcBef>
                <a:spcPct val="0"/>
              </a:spcBef>
              <a:spcAft>
                <a:spcPct val="0"/>
              </a:spcAft>
            </a:pPr>
            <a:r>
              <a:rPr lang="en-US" altLang="es-PE" sz="1600" dirty="0">
                <a:solidFill>
                  <a:srgbClr val="000000"/>
                </a:solidFill>
                <a:latin typeface="Courier New" panose="02070309020205020404" pitchFamily="49" charset="0"/>
              </a:rPr>
              <a:t>    statements to </a:t>
            </a:r>
            <a:r>
              <a:rPr lang="en-US" altLang="es-PE" sz="1600" dirty="0" smtClean="0">
                <a:solidFill>
                  <a:srgbClr val="000000"/>
                </a:solidFill>
                <a:latin typeface="Courier New" panose="02070309020205020404" pitchFamily="49" charset="0"/>
              </a:rPr>
              <a:t>do</a:t>
            </a:r>
            <a:endParaRPr kumimoji="0" lang="es-PE" altLang="es-PE"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067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326778"/>
            <a:ext cx="8229600" cy="4525963"/>
          </a:xfrm>
        </p:spPr>
        <p:txBody>
          <a:bodyPr/>
          <a:lstStyle/>
          <a:p>
            <a:pPr marL="0" indent="0">
              <a:buNone/>
            </a:pPr>
            <a:r>
              <a:rPr lang="es-PE" sz="2400" b="1" dirty="0" err="1" smtClean="0"/>
              <a:t>while</a:t>
            </a:r>
            <a:r>
              <a:rPr lang="es-PE" sz="2400" b="1" dirty="0" smtClean="0"/>
              <a:t> </a:t>
            </a:r>
            <a:r>
              <a:rPr lang="es-PE" sz="2400" b="1" dirty="0" err="1" smtClean="0"/>
              <a:t>Loops</a:t>
            </a:r>
            <a:endParaRPr lang="es-PE" sz="2000" dirty="0" smtClean="0"/>
          </a:p>
          <a:p>
            <a:pPr marL="0" indent="0">
              <a:buNone/>
            </a:pPr>
            <a:r>
              <a:rPr lang="es-PE" sz="2000" dirty="0" smtClean="0"/>
              <a:t>La sentencia </a:t>
            </a:r>
            <a:r>
              <a:rPr lang="es-PE" sz="2000" i="1" dirty="0" err="1" smtClean="0"/>
              <a:t>while</a:t>
            </a:r>
            <a:r>
              <a:rPr lang="es-PE" sz="2000" dirty="0" smtClean="0"/>
              <a:t> es una de las formas mas generales de iterar en Python, </a:t>
            </a:r>
            <a:r>
              <a:rPr lang="es-PE" sz="2000" dirty="0" err="1" smtClean="0"/>
              <a:t>while</a:t>
            </a:r>
            <a:r>
              <a:rPr lang="es-PE" sz="2000" dirty="0" smtClean="0"/>
              <a:t> iterara continuamente sobre una sentencia mientras la condición se mantenga en True. La razón por la que se denomina </a:t>
            </a:r>
            <a:r>
              <a:rPr lang="es-PE" sz="2000" dirty="0" err="1" smtClean="0"/>
              <a:t>Loop</a:t>
            </a:r>
            <a:r>
              <a:rPr lang="es-PE" sz="2000" dirty="0" smtClean="0"/>
              <a:t> es porque se repite la orden una y otra vez hasta que se termine de cumplir la condición.</a:t>
            </a:r>
            <a:endParaRPr lang="es-PE" sz="2000" dirty="0"/>
          </a:p>
          <a:p>
            <a:pPr marL="0" indent="0">
              <a:buNone/>
            </a:pPr>
            <a:r>
              <a:rPr lang="es-PE" sz="2000" dirty="0" smtClean="0"/>
              <a:t>Su sintaxis se representa:</a:t>
            </a:r>
          </a:p>
          <a:p>
            <a:pPr marL="0" indent="0">
              <a:buNone/>
            </a:pPr>
            <a:endParaRPr lang="es-PE" sz="2000" dirty="0"/>
          </a:p>
          <a:p>
            <a:pPr marL="0" indent="0">
              <a:buNone/>
            </a:pPr>
            <a:endParaRPr lang="es-PE" sz="2000" dirty="0" smtClean="0"/>
          </a:p>
          <a:p>
            <a:pPr marL="0" indent="0">
              <a:buNone/>
            </a:pPr>
            <a:endParaRPr lang="es-PE" sz="2000" dirty="0"/>
          </a:p>
          <a:p>
            <a:pPr marL="0" indent="0">
              <a:buNone/>
            </a:pPr>
            <a:endParaRPr lang="es-PE" sz="2000" dirty="0" smtClean="0"/>
          </a:p>
          <a:p>
            <a:pPr marL="0" indent="0">
              <a:buNone/>
            </a:pPr>
            <a:endParaRPr lang="es-PE" sz="2400" dirty="0"/>
          </a:p>
        </p:txBody>
      </p:sp>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Sentencias en Python	</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2443228" y="3402221"/>
            <a:ext cx="4248472" cy="13053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600" dirty="0" smtClean="0">
                <a:solidFill>
                  <a:srgbClr val="000000"/>
                </a:solidFill>
                <a:latin typeface="Courier New" panose="02070309020205020404" pitchFamily="49" charset="0"/>
              </a:rPr>
              <a:t>while test:</a:t>
            </a:r>
            <a:endParaRPr lang="en-US" altLang="es-PE" sz="1600" dirty="0">
              <a:solidFill>
                <a:srgbClr val="000000"/>
              </a:solidFill>
              <a:latin typeface="Courier New" panose="02070309020205020404" pitchFamily="49" charset="0"/>
            </a:endParaRPr>
          </a:p>
          <a:p>
            <a:pPr lvl="0" eaLnBrk="0" fontAlgn="base" hangingPunct="0">
              <a:spcBef>
                <a:spcPct val="0"/>
              </a:spcBef>
              <a:spcAft>
                <a:spcPct val="0"/>
              </a:spcAft>
            </a:pPr>
            <a:r>
              <a:rPr lang="en-US" altLang="es-PE" sz="1600" dirty="0" smtClean="0">
                <a:solidFill>
                  <a:srgbClr val="000000"/>
                </a:solidFill>
                <a:latin typeface="Courier New" panose="02070309020205020404" pitchFamily="49" charset="0"/>
              </a:rPr>
              <a:t>	code statements</a:t>
            </a:r>
          </a:p>
          <a:p>
            <a:pPr lvl="0" eaLnBrk="0" fontAlgn="base" hangingPunct="0">
              <a:spcBef>
                <a:spcPct val="0"/>
              </a:spcBef>
              <a:spcAft>
                <a:spcPct val="0"/>
              </a:spcAft>
            </a:pPr>
            <a:r>
              <a:rPr kumimoji="0" lang="en-US" altLang="es-PE" sz="1600" b="0" i="0" u="none" strike="noStrike" cap="none" normalizeH="0" baseline="0" dirty="0" smtClean="0">
                <a:ln>
                  <a:noFill/>
                </a:ln>
                <a:solidFill>
                  <a:srgbClr val="000000"/>
                </a:solidFill>
                <a:effectLst/>
                <a:latin typeface="Courier New" panose="02070309020205020404" pitchFamily="49" charset="0"/>
              </a:rPr>
              <a:t>else:</a:t>
            </a:r>
          </a:p>
          <a:p>
            <a:pPr lvl="0" eaLnBrk="0" fontAlgn="base" hangingPunct="0">
              <a:spcBef>
                <a:spcPct val="0"/>
              </a:spcBef>
              <a:spcAft>
                <a:spcPct val="0"/>
              </a:spcAft>
            </a:pPr>
            <a:r>
              <a:rPr lang="en-US" altLang="es-PE" sz="1600" dirty="0">
                <a:solidFill>
                  <a:srgbClr val="000000"/>
                </a:solidFill>
                <a:latin typeface="Courier New" panose="02070309020205020404" pitchFamily="49" charset="0"/>
              </a:rPr>
              <a:t>	</a:t>
            </a:r>
            <a:r>
              <a:rPr lang="en-US" altLang="es-PE" sz="1600" dirty="0" smtClean="0">
                <a:solidFill>
                  <a:srgbClr val="000000"/>
                </a:solidFill>
                <a:latin typeface="Courier New" panose="02070309020205020404" pitchFamily="49" charset="0"/>
              </a:rPr>
              <a:t>final code statement</a:t>
            </a:r>
            <a:endParaRPr kumimoji="0" lang="es-PE" altLang="es-PE"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2269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326778"/>
            <a:ext cx="8229600" cy="4525963"/>
          </a:xfrm>
        </p:spPr>
        <p:txBody>
          <a:bodyPr/>
          <a:lstStyle/>
          <a:p>
            <a:pPr marL="0" indent="0">
              <a:buNone/>
            </a:pPr>
            <a:r>
              <a:rPr lang="es-PE" sz="2400" b="1" dirty="0" smtClean="0"/>
              <a:t>break, </a:t>
            </a:r>
            <a:r>
              <a:rPr lang="es-PE" sz="2400" b="1" dirty="0" err="1" smtClean="0"/>
              <a:t>continue</a:t>
            </a:r>
            <a:r>
              <a:rPr lang="es-PE" sz="2400" b="1" dirty="0" smtClean="0"/>
              <a:t> y </a:t>
            </a:r>
            <a:r>
              <a:rPr lang="es-PE" sz="2400" b="1" dirty="0" err="1" smtClean="0"/>
              <a:t>pass</a:t>
            </a:r>
            <a:endParaRPr lang="es-PE" sz="2000" dirty="0" smtClean="0"/>
          </a:p>
          <a:p>
            <a:pPr marL="0" indent="0">
              <a:buNone/>
            </a:pPr>
            <a:r>
              <a:rPr lang="es-PE" sz="2000" dirty="0" smtClean="0"/>
              <a:t>En caso tengamos que realizar alguna acción en especial en una sentencia, tal como salir, continuar o saltar, podemos utilizar estos comandos.</a:t>
            </a:r>
            <a:endParaRPr lang="es-PE" sz="2000" dirty="0"/>
          </a:p>
          <a:p>
            <a:pPr marL="0" indent="0">
              <a:buNone/>
            </a:pPr>
            <a:endParaRPr lang="es-PE" sz="2000" dirty="0" smtClean="0"/>
          </a:p>
          <a:p>
            <a:pPr marL="0" indent="0">
              <a:buNone/>
            </a:pPr>
            <a:endParaRPr lang="es-PE" sz="2400" dirty="0"/>
          </a:p>
        </p:txBody>
      </p:sp>
      <p:sp>
        <p:nvSpPr>
          <p:cNvPr id="4" name="Título 1"/>
          <p:cNvSpPr txBox="1">
            <a:spLocks/>
          </p:cNvSpPr>
          <p:nvPr/>
        </p:nvSpPr>
        <p:spPr>
          <a:xfrm>
            <a:off x="452664" y="620688"/>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Operadores </a:t>
            </a:r>
            <a:r>
              <a:rPr lang="es-PE" sz="4000" dirty="0" err="1" smtClean="0"/>
              <a:t>Utiles</a:t>
            </a:r>
            <a:r>
              <a:rPr lang="es-PE" sz="4000" dirty="0" smtClean="0"/>
              <a:t>	</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179512" y="2492896"/>
            <a:ext cx="8499831" cy="1551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s-PE" sz="1600" b="1" dirty="0" smtClean="0">
                <a:solidFill>
                  <a:srgbClr val="000000"/>
                </a:solidFill>
                <a:latin typeface="Courier New" panose="02070309020205020404" pitchFamily="49" charset="0"/>
              </a:rPr>
              <a:t>break</a:t>
            </a:r>
            <a:r>
              <a:rPr lang="en-US" altLang="es-PE" sz="1600" dirty="0" smtClean="0">
                <a:solidFill>
                  <a:srgbClr val="000000"/>
                </a:solidFill>
                <a:latin typeface="Courier New" panose="02070309020205020404" pitchFamily="49" charset="0"/>
              </a:rPr>
              <a:t>: sale del </a:t>
            </a:r>
            <a:r>
              <a:rPr lang="en-US" altLang="es-PE" sz="1600" dirty="0" err="1" smtClean="0">
                <a:solidFill>
                  <a:srgbClr val="000000"/>
                </a:solidFill>
                <a:latin typeface="Courier New" panose="02070309020205020404" pitchFamily="49" charset="0"/>
              </a:rPr>
              <a:t>bucle</a:t>
            </a:r>
            <a:r>
              <a:rPr lang="en-US" altLang="es-PE" sz="1600" dirty="0" smtClean="0">
                <a:solidFill>
                  <a:srgbClr val="000000"/>
                </a:solidFill>
                <a:latin typeface="Courier New" panose="02070309020205020404" pitchFamily="49" charset="0"/>
              </a:rPr>
              <a:t> </a:t>
            </a:r>
            <a:r>
              <a:rPr lang="en-US" altLang="es-PE" sz="1600" dirty="0" err="1" smtClean="0">
                <a:solidFill>
                  <a:srgbClr val="000000"/>
                </a:solidFill>
                <a:latin typeface="Courier New" panose="02070309020205020404" pitchFamily="49" charset="0"/>
              </a:rPr>
              <a:t>en</a:t>
            </a:r>
            <a:r>
              <a:rPr lang="en-US" altLang="es-PE" sz="1600" dirty="0" smtClean="0">
                <a:solidFill>
                  <a:srgbClr val="000000"/>
                </a:solidFill>
                <a:latin typeface="Courier New" panose="02070309020205020404" pitchFamily="49" charset="0"/>
              </a:rPr>
              <a:t> el que se </a:t>
            </a:r>
            <a:r>
              <a:rPr lang="en-US" altLang="es-PE" sz="1600" dirty="0" err="1" smtClean="0">
                <a:solidFill>
                  <a:srgbClr val="000000"/>
                </a:solidFill>
                <a:latin typeface="Courier New" panose="02070309020205020404" pitchFamily="49" charset="0"/>
              </a:rPr>
              <a:t>encuentra</a:t>
            </a:r>
            <a:r>
              <a:rPr lang="en-US" altLang="es-PE" sz="1600" dirty="0" smtClean="0">
                <a:solidFill>
                  <a:srgbClr val="000000"/>
                </a:solidFill>
                <a:latin typeface="Courier New" panose="02070309020205020404" pitchFamily="49" charset="0"/>
              </a:rPr>
              <a:t>.</a:t>
            </a:r>
          </a:p>
          <a:p>
            <a:pPr lvl="0" eaLnBrk="0" fontAlgn="base" hangingPunct="0">
              <a:spcBef>
                <a:spcPct val="0"/>
              </a:spcBef>
              <a:spcAft>
                <a:spcPct val="0"/>
              </a:spcAft>
            </a:pPr>
            <a:endParaRPr lang="en-US" altLang="es-PE" sz="1600" dirty="0" smtClean="0">
              <a:solidFill>
                <a:srgbClr val="000000"/>
              </a:solidFill>
              <a:latin typeface="Courier New" panose="02070309020205020404" pitchFamily="49" charset="0"/>
            </a:endParaRPr>
          </a:p>
          <a:p>
            <a:pPr lvl="0" eaLnBrk="0" fontAlgn="base" hangingPunct="0">
              <a:spcBef>
                <a:spcPct val="0"/>
              </a:spcBef>
              <a:spcAft>
                <a:spcPct val="0"/>
              </a:spcAft>
            </a:pPr>
            <a:r>
              <a:rPr kumimoji="0" lang="en-US" altLang="es-PE" sz="1600" b="1" i="0" u="none" strike="noStrike" cap="none" normalizeH="0" baseline="0" dirty="0" smtClean="0">
                <a:ln>
                  <a:noFill/>
                </a:ln>
                <a:solidFill>
                  <a:srgbClr val="000000"/>
                </a:solidFill>
                <a:effectLst/>
                <a:latin typeface="Courier New" panose="02070309020205020404" pitchFamily="49" charset="0"/>
              </a:rPr>
              <a:t>continue</a:t>
            </a:r>
            <a:r>
              <a:rPr kumimoji="0" lang="en-US" altLang="es-PE" sz="1600" b="0" i="0" u="none" strike="noStrike" cap="none" normalizeH="0" baseline="0" dirty="0" smtClean="0">
                <a:ln>
                  <a:noFill/>
                </a:ln>
                <a:solidFill>
                  <a:srgbClr val="000000"/>
                </a:solidFill>
                <a:effectLst/>
                <a:latin typeface="Courier New" panose="02070309020205020404" pitchFamily="49" charset="0"/>
              </a:rPr>
              <a:t>: </a:t>
            </a:r>
            <a:r>
              <a:rPr kumimoji="0" lang="en-US" altLang="es-PE" sz="1600" b="0" i="0" u="none" strike="noStrike" cap="none" normalizeH="0" baseline="0" dirty="0" err="1" smtClean="0">
                <a:ln>
                  <a:noFill/>
                </a:ln>
                <a:solidFill>
                  <a:srgbClr val="000000"/>
                </a:solidFill>
                <a:effectLst/>
                <a:latin typeface="Courier New" panose="02070309020205020404" pitchFamily="49" charset="0"/>
              </a:rPr>
              <a:t>regresa</a:t>
            </a:r>
            <a:r>
              <a:rPr kumimoji="0" lang="en-US" altLang="es-PE" sz="1600" b="0" i="0" u="none" strike="noStrike" cap="none" normalizeH="0" baseline="0" dirty="0" smtClean="0">
                <a:ln>
                  <a:noFill/>
                </a:ln>
                <a:solidFill>
                  <a:srgbClr val="000000"/>
                </a:solidFill>
                <a:effectLst/>
                <a:latin typeface="Courier New" panose="02070309020205020404" pitchFamily="49" charset="0"/>
              </a:rPr>
              <a:t> al </a:t>
            </a:r>
            <a:r>
              <a:rPr kumimoji="0" lang="en-US" altLang="es-PE" sz="1600" b="0" i="0" u="none" strike="noStrike" cap="none" normalizeH="0" baseline="0" dirty="0" err="1" smtClean="0">
                <a:ln>
                  <a:noFill/>
                </a:ln>
                <a:solidFill>
                  <a:srgbClr val="000000"/>
                </a:solidFill>
                <a:effectLst/>
                <a:latin typeface="Courier New" panose="02070309020205020404" pitchFamily="49" charset="0"/>
              </a:rPr>
              <a:t>inicio</a:t>
            </a:r>
            <a:r>
              <a:rPr kumimoji="0" lang="en-US" altLang="es-PE" sz="1600" b="0" i="0" u="none" strike="noStrike" cap="none" normalizeH="0" dirty="0" smtClean="0">
                <a:ln>
                  <a:noFill/>
                </a:ln>
                <a:solidFill>
                  <a:srgbClr val="000000"/>
                </a:solidFill>
                <a:effectLst/>
                <a:latin typeface="Courier New" panose="02070309020205020404" pitchFamily="49" charset="0"/>
              </a:rPr>
              <a:t> del </a:t>
            </a:r>
            <a:r>
              <a:rPr kumimoji="0" lang="en-US" altLang="es-PE" sz="1600" b="0" i="0" u="none" strike="noStrike" cap="none" normalizeH="0" dirty="0" err="1" smtClean="0">
                <a:ln>
                  <a:noFill/>
                </a:ln>
                <a:solidFill>
                  <a:srgbClr val="000000"/>
                </a:solidFill>
                <a:effectLst/>
                <a:latin typeface="Courier New" panose="02070309020205020404" pitchFamily="49" charset="0"/>
              </a:rPr>
              <a:t>bucle</a:t>
            </a:r>
            <a:r>
              <a:rPr kumimoji="0" lang="en-US" altLang="es-PE" sz="1600" b="0" i="0" u="none" strike="noStrike" cap="none" normalizeH="0" dirty="0" smtClean="0">
                <a:ln>
                  <a:noFill/>
                </a:ln>
                <a:solidFill>
                  <a:srgbClr val="000000"/>
                </a:solidFill>
                <a:effectLst/>
                <a:latin typeface="Courier New" panose="02070309020205020404" pitchFamily="49" charset="0"/>
              </a:rPr>
              <a:t> </a:t>
            </a:r>
            <a:r>
              <a:rPr kumimoji="0" lang="en-US" altLang="es-PE" sz="1600" b="0" i="0" u="none" strike="noStrike" cap="none" normalizeH="0" dirty="0" err="1" smtClean="0">
                <a:ln>
                  <a:noFill/>
                </a:ln>
                <a:solidFill>
                  <a:srgbClr val="000000"/>
                </a:solidFill>
                <a:effectLst/>
                <a:latin typeface="Courier New" panose="02070309020205020404" pitchFamily="49" charset="0"/>
              </a:rPr>
              <a:t>en</a:t>
            </a:r>
            <a:r>
              <a:rPr kumimoji="0" lang="en-US" altLang="es-PE" sz="1600" b="0" i="0" u="none" strike="noStrike" cap="none" normalizeH="0" dirty="0" smtClean="0">
                <a:ln>
                  <a:noFill/>
                </a:ln>
                <a:solidFill>
                  <a:srgbClr val="000000"/>
                </a:solidFill>
                <a:effectLst/>
                <a:latin typeface="Courier New" panose="02070309020205020404" pitchFamily="49" charset="0"/>
              </a:rPr>
              <a:t> el que se </a:t>
            </a:r>
            <a:r>
              <a:rPr kumimoji="0" lang="en-US" altLang="es-PE" sz="1600" b="0" i="0" u="none" strike="noStrike" cap="none" normalizeH="0" dirty="0" err="1" smtClean="0">
                <a:ln>
                  <a:noFill/>
                </a:ln>
                <a:solidFill>
                  <a:srgbClr val="000000"/>
                </a:solidFill>
                <a:effectLst/>
                <a:latin typeface="Courier New" panose="02070309020205020404" pitchFamily="49" charset="0"/>
              </a:rPr>
              <a:t>encuentra</a:t>
            </a:r>
            <a:r>
              <a:rPr kumimoji="0" lang="en-US" altLang="es-PE" sz="1600" b="0" i="0" u="none" strike="noStrike" cap="none" normalizeH="0" dirty="0" smtClean="0">
                <a:ln>
                  <a:noFill/>
                </a:ln>
                <a:solidFill>
                  <a:srgbClr val="000000"/>
                </a:solidFill>
                <a:effectLst/>
                <a:latin typeface="Courier New" panose="02070309020205020404" pitchFamily="49" charset="0"/>
              </a:rPr>
              <a:t>.</a:t>
            </a:r>
          </a:p>
          <a:p>
            <a:pPr lvl="0" eaLnBrk="0" fontAlgn="base" hangingPunct="0">
              <a:spcBef>
                <a:spcPct val="0"/>
              </a:spcBef>
              <a:spcAft>
                <a:spcPct val="0"/>
              </a:spcAft>
            </a:pPr>
            <a:endParaRPr kumimoji="0" lang="en-US" altLang="es-PE" sz="1600" b="0" i="0" u="none" strike="noStrike" cap="none" normalizeH="0" dirty="0" smtClean="0">
              <a:ln>
                <a:noFill/>
              </a:ln>
              <a:solidFill>
                <a:srgbClr val="000000"/>
              </a:solidFill>
              <a:effectLst/>
              <a:latin typeface="Courier New" panose="02070309020205020404" pitchFamily="49" charset="0"/>
            </a:endParaRPr>
          </a:p>
          <a:p>
            <a:pPr lvl="0" eaLnBrk="0" fontAlgn="base" hangingPunct="0">
              <a:spcBef>
                <a:spcPct val="0"/>
              </a:spcBef>
              <a:spcAft>
                <a:spcPct val="0"/>
              </a:spcAft>
            </a:pPr>
            <a:r>
              <a:rPr lang="en-US" altLang="es-PE" sz="1600" b="1" dirty="0" smtClean="0">
                <a:solidFill>
                  <a:srgbClr val="000000"/>
                </a:solidFill>
                <a:latin typeface="Courier New" panose="02070309020205020404" pitchFamily="49" charset="0"/>
              </a:rPr>
              <a:t>pass</a:t>
            </a:r>
            <a:r>
              <a:rPr lang="en-US" altLang="es-PE" sz="1600" dirty="0" smtClean="0">
                <a:solidFill>
                  <a:srgbClr val="000000"/>
                </a:solidFill>
                <a:latin typeface="Courier New" panose="02070309020205020404" pitchFamily="49" charset="0"/>
              </a:rPr>
              <a:t>: </a:t>
            </a:r>
            <a:r>
              <a:rPr lang="en-US" altLang="es-PE" sz="1600" dirty="0" err="1" smtClean="0">
                <a:solidFill>
                  <a:srgbClr val="000000"/>
                </a:solidFill>
                <a:latin typeface="Courier New" panose="02070309020205020404" pitchFamily="49" charset="0"/>
              </a:rPr>
              <a:t>salta</a:t>
            </a:r>
            <a:r>
              <a:rPr lang="en-US" altLang="es-PE" sz="1600" dirty="0" smtClean="0">
                <a:solidFill>
                  <a:srgbClr val="000000"/>
                </a:solidFill>
                <a:latin typeface="Courier New" panose="02070309020205020404" pitchFamily="49" charset="0"/>
              </a:rPr>
              <a:t> la </a:t>
            </a:r>
            <a:r>
              <a:rPr lang="en-US" altLang="es-PE" sz="1600" dirty="0" err="1" smtClean="0">
                <a:solidFill>
                  <a:srgbClr val="000000"/>
                </a:solidFill>
                <a:latin typeface="Courier New" panose="02070309020205020404" pitchFamily="49" charset="0"/>
              </a:rPr>
              <a:t>acción</a:t>
            </a:r>
            <a:r>
              <a:rPr lang="en-US" altLang="es-PE" sz="1600" dirty="0" smtClean="0">
                <a:solidFill>
                  <a:srgbClr val="000000"/>
                </a:solidFill>
                <a:latin typeface="Courier New" panose="02070309020205020404" pitchFamily="49" charset="0"/>
              </a:rPr>
              <a:t> del </a:t>
            </a:r>
            <a:r>
              <a:rPr lang="en-US" altLang="es-PE" sz="1600" dirty="0" err="1" smtClean="0">
                <a:solidFill>
                  <a:srgbClr val="000000"/>
                </a:solidFill>
                <a:latin typeface="Courier New" panose="02070309020205020404" pitchFamily="49" charset="0"/>
              </a:rPr>
              <a:t>bucle</a:t>
            </a:r>
            <a:r>
              <a:rPr lang="en-US" altLang="es-PE" sz="1600" dirty="0" smtClean="0">
                <a:solidFill>
                  <a:srgbClr val="000000"/>
                </a:solidFill>
                <a:latin typeface="Courier New" panose="02070309020205020404" pitchFamily="49" charset="0"/>
              </a:rPr>
              <a:t>.</a:t>
            </a:r>
            <a:endParaRPr kumimoji="0" lang="es-PE" altLang="es-PE"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3406270"/>
      </p:ext>
    </p:extLst>
  </p:cSld>
  <p:clrMapOvr>
    <a:masterClrMapping/>
  </p:clrMapOvr>
</p:sld>
</file>

<file path=ppt/theme/theme1.xml><?xml version="1.0" encoding="utf-8"?>
<a:theme xmlns:a="http://schemas.openxmlformats.org/drawingml/2006/main" name="Tema de Off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6624</TotalTime>
  <Words>3000</Words>
  <Application>Microsoft Office PowerPoint</Application>
  <PresentationFormat>Presentación en pantalla (4:3)</PresentationFormat>
  <Paragraphs>527</Paragraphs>
  <Slides>33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ＭＳ Ｐゴシック</vt:lpstr>
      <vt:lpstr>Arial</vt:lpstr>
      <vt:lpstr>Arial Black</vt:lpstr>
      <vt:lpstr>Calibri</vt:lpstr>
      <vt:lpstr>Courier New</vt:lpstr>
      <vt:lpstr>Times New Roman</vt:lpstr>
      <vt:lpstr>Tema de Office</vt:lpstr>
      <vt:lpstr>Presentación de PowerPoint</vt:lpstr>
      <vt:lpstr>Temario</vt:lpstr>
      <vt:lpstr>Clase N° 2</vt:lpstr>
      <vt:lpstr>Operadores de Comparación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Estructuras de Métodos </vt:lpstr>
      <vt:lpstr>Funciones </vt:lpstr>
      <vt:lpstr>Funciones </vt:lpstr>
      <vt:lpstr>Funciones </vt:lpstr>
      <vt:lpstr>Funciones </vt:lpstr>
      <vt:lpstr>Funciones </vt:lpstr>
      <vt:lpstr>Funciones </vt:lpstr>
      <vt:lpstr>Funciones </vt:lpstr>
      <vt:lpstr>Funciones </vt:lpstr>
      <vt:lpstr>Funciones </vt:lpstr>
      <vt:lpstr>Funciones </vt:lpstr>
      <vt:lpstr>Funciones </vt:lpstr>
      <vt:lpstr>Funciones </vt:lpstr>
      <vt:lpstr>Funciones </vt:lpstr>
      <vt:lpstr>Funciones </vt:lpstr>
      <vt:lpstr>Funciones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Edgard Carmen;Daniel Diaz</dc:creator>
  <cp:lastModifiedBy>Ivan Ortega Ampuero</cp:lastModifiedBy>
  <cp:revision>275</cp:revision>
  <cp:lastPrinted>2017-01-27T17:24:27Z</cp:lastPrinted>
  <dcterms:created xsi:type="dcterms:W3CDTF">2014-04-24T19:50:51Z</dcterms:created>
  <dcterms:modified xsi:type="dcterms:W3CDTF">2018-03-21T05:33:56Z</dcterms:modified>
</cp:coreProperties>
</file>