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3"/>
  </p:sldIdLst>
  <p:sldSz cx="25603200" cy="237744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7604"/>
        <p:guide pos="804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692763" y="1279525"/>
            <a:ext cx="372012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3200475" y="4586269"/>
            <a:ext cx="19202843" cy="7581603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1680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3200475" y="12487065"/>
            <a:ext cx="19202843" cy="5739975"/>
          </a:xfrm>
        </p:spPr>
        <p:txBody>
          <a:bodyPr>
            <a:normAutofit/>
          </a:bodyPr>
          <a:lstStyle>
            <a:lvl1pPr marL="0" indent="0" algn="ctr">
              <a:buNone/>
              <a:defRPr sz="504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Droid Sans Fallback" panose="020B0502000000000001" charset="-122"/>
              </a:defRPr>
            </a:lvl1pPr>
            <a:lvl2pPr marL="1280160" indent="0" algn="ctr">
              <a:buNone/>
              <a:defRPr sz="5600"/>
            </a:lvl2pPr>
            <a:lvl3pPr marL="2560955" indent="0" algn="ctr">
              <a:buNone/>
              <a:defRPr sz="5040"/>
            </a:lvl3pPr>
            <a:lvl4pPr marL="3839845" indent="0" algn="ctr">
              <a:buNone/>
              <a:defRPr sz="4485"/>
            </a:lvl4pPr>
            <a:lvl5pPr marL="5120640" indent="0" algn="ctr">
              <a:buNone/>
              <a:defRPr sz="4485"/>
            </a:lvl5pPr>
            <a:lvl6pPr marL="6400800" indent="0" algn="ctr">
              <a:buNone/>
              <a:defRPr sz="4485"/>
            </a:lvl6pPr>
            <a:lvl7pPr marL="7680960" indent="0" algn="ctr">
              <a:buNone/>
              <a:defRPr sz="4485"/>
            </a:lvl7pPr>
            <a:lvl8pPr marL="8961755" indent="0" algn="ctr">
              <a:buNone/>
              <a:defRPr sz="4485"/>
            </a:lvl8pPr>
            <a:lvl9pPr marL="10240645" indent="0" algn="ctr">
              <a:buNone/>
              <a:defRPr sz="4485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1760261" y="1912015"/>
            <a:ext cx="22083270" cy="19271099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360201" y="895943"/>
            <a:ext cx="22083270" cy="4595285"/>
          </a:xfrm>
        </p:spPr>
        <p:txBody>
          <a:bodyPr anchor="ctr" anchorCtr="false">
            <a:normAutofit/>
          </a:bodyPr>
          <a:lstStyle>
            <a:lvl1pPr>
              <a:defRPr sz="672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360201" y="6328833"/>
            <a:ext cx="22083270" cy="15084638"/>
          </a:xfrm>
        </p:spPr>
        <p:txBody>
          <a:bodyPr>
            <a:normAutofit/>
          </a:bodyPr>
          <a:lstStyle>
            <a:lvl1pPr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504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448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448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448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746926" y="13003276"/>
            <a:ext cx="20681463" cy="2813304"/>
          </a:xfrm>
        </p:spPr>
        <p:txBody>
          <a:bodyPr anchor="b">
            <a:normAutofit/>
          </a:bodyPr>
          <a:lstStyle>
            <a:lvl1pPr>
              <a:defRPr sz="1119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1746926" y="15981430"/>
            <a:ext cx="15375611" cy="2244857"/>
          </a:xfrm>
        </p:spPr>
        <p:txBody>
          <a:bodyPr>
            <a:normAutofit/>
          </a:bodyPr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955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39845" indent="0">
              <a:buNone/>
              <a:defRPr sz="4485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5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5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5">
                <a:solidFill>
                  <a:schemeClr val="tx1">
                    <a:tint val="75000"/>
                  </a:schemeClr>
                </a:solidFill>
              </a:defRPr>
            </a:lvl7pPr>
            <a:lvl8pPr marL="8961755" indent="0">
              <a:buNone/>
              <a:defRPr sz="4485">
                <a:solidFill>
                  <a:schemeClr val="tx1">
                    <a:tint val="75000"/>
                  </a:schemeClr>
                </a:solidFill>
              </a:defRPr>
            </a:lvl8pPr>
            <a:lvl9pPr marL="10240645" indent="0">
              <a:buNone/>
              <a:defRPr sz="44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360201" y="895943"/>
            <a:ext cx="22083270" cy="4595285"/>
          </a:xfrm>
        </p:spPr>
        <p:txBody>
          <a:bodyPr>
            <a:normAutofit/>
          </a:bodyPr>
          <a:lstStyle>
            <a:lvl1pPr>
              <a:defRPr sz="672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1360201" y="6328833"/>
            <a:ext cx="10881612" cy="150846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504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448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448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448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12561860" y="6328833"/>
            <a:ext cx="10881612" cy="150846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504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448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448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448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763596" y="1265767"/>
            <a:ext cx="22083270" cy="4595285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1763596" y="6049198"/>
            <a:ext cx="10831602" cy="2856229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955" indent="0">
              <a:buNone/>
              <a:defRPr sz="5040" b="1"/>
            </a:lvl3pPr>
            <a:lvl4pPr marL="3839845" indent="0">
              <a:buNone/>
              <a:defRPr sz="4485" b="1"/>
            </a:lvl4pPr>
            <a:lvl5pPr marL="5120640" indent="0">
              <a:buNone/>
              <a:defRPr sz="4485" b="1"/>
            </a:lvl5pPr>
            <a:lvl6pPr marL="6400800" indent="0">
              <a:buNone/>
              <a:defRPr sz="4485" b="1"/>
            </a:lvl6pPr>
            <a:lvl7pPr marL="7680960" indent="0">
              <a:buNone/>
              <a:defRPr sz="4485" b="1"/>
            </a:lvl7pPr>
            <a:lvl8pPr marL="8961755" indent="0">
              <a:buNone/>
              <a:defRPr sz="4485" b="1"/>
            </a:lvl8pPr>
            <a:lvl9pPr marL="10240645" indent="0">
              <a:buNone/>
              <a:defRPr sz="4485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1763596" y="9067445"/>
            <a:ext cx="10831602" cy="12390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12961919" y="6049198"/>
            <a:ext cx="10884946" cy="2856229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955" indent="0">
              <a:buNone/>
              <a:defRPr sz="5040" b="1"/>
            </a:lvl3pPr>
            <a:lvl4pPr marL="3839845" indent="0">
              <a:buNone/>
              <a:defRPr sz="4485" b="1"/>
            </a:lvl4pPr>
            <a:lvl5pPr marL="5120640" indent="0">
              <a:buNone/>
              <a:defRPr sz="4485" b="1"/>
            </a:lvl5pPr>
            <a:lvl6pPr marL="6400800" indent="0">
              <a:buNone/>
              <a:defRPr sz="4485" b="1"/>
            </a:lvl6pPr>
            <a:lvl7pPr marL="7680960" indent="0">
              <a:buNone/>
              <a:defRPr sz="4485" b="1"/>
            </a:lvl7pPr>
            <a:lvl8pPr marL="8961755" indent="0">
              <a:buNone/>
              <a:defRPr sz="4485" b="1"/>
            </a:lvl8pPr>
            <a:lvl9pPr marL="10240645" indent="0">
              <a:buNone/>
              <a:defRPr sz="4485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12961919" y="9067445"/>
            <a:ext cx="10884946" cy="12390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760261" y="9589560"/>
            <a:ext cx="22083270" cy="4595285"/>
          </a:xfrm>
        </p:spPr>
        <p:txBody>
          <a:bodyPr>
            <a:normAutofit/>
          </a:bodyPr>
          <a:lstStyle>
            <a:lvl1pPr algn="ctr">
              <a:defRPr sz="1344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358200" y="440267"/>
            <a:ext cx="8747122" cy="5547360"/>
          </a:xfrm>
        </p:spPr>
        <p:txBody>
          <a:bodyPr anchor="ctr" anchorCtr="false">
            <a:normAutofit/>
          </a:bodyPr>
          <a:lstStyle>
            <a:lvl1pPr>
              <a:defRPr sz="672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10886652" y="2656694"/>
            <a:ext cx="12216769" cy="17660746"/>
          </a:xfrm>
        </p:spPr>
        <p:txBody>
          <a:bodyPr/>
          <a:lstStyle>
            <a:lvl1pPr marL="0" indent="0">
              <a:buNone/>
              <a:defRPr sz="8960"/>
            </a:lvl1pPr>
            <a:lvl2pPr marL="1280160" indent="0">
              <a:buNone/>
              <a:defRPr sz="7845"/>
            </a:lvl2pPr>
            <a:lvl3pPr marL="2560955" indent="0">
              <a:buNone/>
              <a:defRPr sz="6720"/>
            </a:lvl3pPr>
            <a:lvl4pPr marL="3839845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755" indent="0">
              <a:buNone/>
              <a:defRPr sz="5600"/>
            </a:lvl8pPr>
            <a:lvl9pPr marL="10240645" indent="0">
              <a:buNone/>
              <a:defRPr sz="56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1368868" y="7132320"/>
            <a:ext cx="8747122" cy="1321350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4485"/>
            </a:lvl1pPr>
            <a:lvl2pPr marL="1280160" indent="0">
              <a:buNone/>
              <a:defRPr sz="3920"/>
            </a:lvl2pPr>
            <a:lvl3pPr marL="2560955" indent="0">
              <a:buNone/>
              <a:defRPr sz="3360"/>
            </a:lvl3pPr>
            <a:lvl4pPr marL="3839845" indent="0">
              <a:buNone/>
              <a:defRPr sz="2805"/>
            </a:lvl4pPr>
            <a:lvl5pPr marL="5120640" indent="0">
              <a:buNone/>
              <a:defRPr sz="2805"/>
            </a:lvl5pPr>
            <a:lvl6pPr marL="6400800" indent="0">
              <a:buNone/>
              <a:defRPr sz="2805"/>
            </a:lvl6pPr>
            <a:lvl7pPr marL="7680960" indent="0">
              <a:buNone/>
              <a:defRPr sz="2805"/>
            </a:lvl7pPr>
            <a:lvl8pPr marL="8961755" indent="0">
              <a:buNone/>
              <a:defRPr sz="2805"/>
            </a:lvl8pPr>
            <a:lvl9pPr marL="10240645" indent="0">
              <a:buNone/>
              <a:defRPr sz="2805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1560232" y="1505712"/>
            <a:ext cx="0" cy="4823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20631893" y="1265767"/>
            <a:ext cx="3211638" cy="20147705"/>
          </a:xfrm>
        </p:spPr>
        <p:txBody>
          <a:bodyPr vert="eaVert">
            <a:normAutofit/>
          </a:bodyPr>
          <a:lstStyle>
            <a:lvl1pPr>
              <a:defRPr sz="1008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1760261" y="1265767"/>
            <a:ext cx="18648342" cy="20147705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1760261" y="1265767"/>
            <a:ext cx="22083270" cy="459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1760261" y="6328833"/>
            <a:ext cx="22083270" cy="1508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1760261" y="22035347"/>
            <a:ext cx="5760854" cy="1265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  <a:ea typeface="Droid Sans Fallback" panose="020B05020000000000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8481255" y="22035347"/>
            <a:ext cx="8641280" cy="1265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  <a:ea typeface="Droid Sans Fallback" panose="020B05020000000000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18082678" y="22035347"/>
            <a:ext cx="5760854" cy="1265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  <a:ea typeface="Droid Sans Fallback" panose="020B05020000000000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2560955" rtl="0" eaLnBrk="1" latinLnBrk="0" hangingPunct="1">
        <a:lnSpc>
          <a:spcPct val="90000"/>
        </a:lnSpc>
        <a:spcBef>
          <a:spcPct val="0"/>
        </a:spcBef>
        <a:buNone/>
        <a:defRPr sz="11195" kern="1200">
          <a:solidFill>
            <a:schemeClr val="tx1"/>
          </a:solidFill>
          <a:latin typeface="+mj-lt"/>
          <a:ea typeface="Droid Sans Fallback" panose="020B0502000000000001" charset="-122"/>
          <a:cs typeface="+mj-cs"/>
        </a:defRPr>
      </a:lvl1pPr>
    </p:titleStyle>
    <p:bodyStyle>
      <a:lvl1pPr marL="640080" indent="-640080" algn="l" defTabSz="2560955" rtl="0" eaLnBrk="1" latinLnBrk="0" hangingPunct="1">
        <a:lnSpc>
          <a:spcPct val="90000"/>
        </a:lnSpc>
        <a:spcBef>
          <a:spcPts val="2805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Droid Sans Fallback" panose="020B0502000000000001" charset="-122"/>
          <a:cs typeface="+mn-cs"/>
        </a:defRPr>
      </a:lvl1pPr>
      <a:lvl2pPr marL="1920240" indent="-640080" algn="l" defTabSz="2560955" rtl="0" eaLnBrk="1" latinLnBrk="0" hangingPunct="1">
        <a:lnSpc>
          <a:spcPct val="90000"/>
        </a:lnSpc>
        <a:spcBef>
          <a:spcPts val="1405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Droid Sans Fallback" panose="020B0502000000000001" charset="-122"/>
          <a:cs typeface="+mn-cs"/>
        </a:defRPr>
      </a:lvl2pPr>
      <a:lvl3pPr marL="3201035" indent="-640080" algn="l" defTabSz="2560955" rtl="0" eaLnBrk="1" latinLnBrk="0" hangingPunct="1">
        <a:lnSpc>
          <a:spcPct val="90000"/>
        </a:lnSpc>
        <a:spcBef>
          <a:spcPts val="140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Droid Sans Fallback" panose="020B0502000000000001" charset="-122"/>
          <a:cs typeface="+mn-cs"/>
        </a:defRPr>
      </a:lvl3pPr>
      <a:lvl4pPr marL="4480560" indent="-640080" algn="l" defTabSz="2560955" rtl="0" eaLnBrk="1" latinLnBrk="0" hangingPunct="1">
        <a:lnSpc>
          <a:spcPct val="90000"/>
        </a:lnSpc>
        <a:spcBef>
          <a:spcPts val="140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Droid Sans Fallback" panose="020B0502000000000001" charset="-122"/>
          <a:cs typeface="+mn-cs"/>
        </a:defRPr>
      </a:lvl4pPr>
      <a:lvl5pPr marL="5760720" indent="-640080" algn="l" defTabSz="2560955" rtl="0" eaLnBrk="1" latinLnBrk="0" hangingPunct="1">
        <a:lnSpc>
          <a:spcPct val="90000"/>
        </a:lnSpc>
        <a:spcBef>
          <a:spcPts val="140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Droid Sans Fallback" panose="020B0502000000000001" charset="-122"/>
          <a:cs typeface="+mn-cs"/>
        </a:defRPr>
      </a:lvl5pPr>
      <a:lvl6pPr marL="7040880" indent="-640080" algn="l" defTabSz="2560955" rtl="0" eaLnBrk="1" latinLnBrk="0" hangingPunct="1">
        <a:lnSpc>
          <a:spcPct val="90000"/>
        </a:lnSpc>
        <a:spcBef>
          <a:spcPts val="140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955" rtl="0" eaLnBrk="1" latinLnBrk="0" hangingPunct="1">
        <a:lnSpc>
          <a:spcPct val="90000"/>
        </a:lnSpc>
        <a:spcBef>
          <a:spcPts val="140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835" indent="-640080" algn="l" defTabSz="2560955" rtl="0" eaLnBrk="1" latinLnBrk="0" hangingPunct="1">
        <a:lnSpc>
          <a:spcPct val="90000"/>
        </a:lnSpc>
        <a:spcBef>
          <a:spcPts val="140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955" rtl="0" eaLnBrk="1" latinLnBrk="0" hangingPunct="1">
        <a:lnSpc>
          <a:spcPct val="90000"/>
        </a:lnSpc>
        <a:spcBef>
          <a:spcPts val="140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560955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955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955" algn="l" defTabSz="2560955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39845" algn="l" defTabSz="2560955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955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955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955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755" algn="l" defTabSz="2560955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0645" algn="l" defTabSz="2560955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Text Box 28"/>
          <p:cNvSpPr txBox="true"/>
          <p:nvPr/>
        </p:nvSpPr>
        <p:spPr>
          <a:xfrm>
            <a:off x="8695055" y="3275965"/>
            <a:ext cx="6808470" cy="1630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pt-PT" altLang="en-US" sz="2000"/>
              <a:t>inputs: </a:t>
            </a:r>
            <a:endParaRPr lang="pt-PT" altLang="en-US" sz="2000"/>
          </a:p>
          <a:p>
            <a:pPr indent="0">
              <a:buFont typeface="Arial" panose="020B0604020202020204" pitchFamily="34" charset="0"/>
              <a:buNone/>
            </a:pPr>
            <a:endParaRPr lang="pt-PT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en-US" sz="2000">
                <a:sym typeface="+mn-ea"/>
              </a:rPr>
              <a:t>raw_data/shapefiles/vale_ribeira.shp (954 qgis)</a:t>
            </a:r>
            <a:endParaRPr lang="pt-PT" alt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en-US" sz="2000">
                <a:sym typeface="+mn-ea"/>
              </a:rPr>
              <a:t>STREET_VIEW_STATIC_API_KEY</a:t>
            </a:r>
            <a:endParaRPr lang="pt-PT" altLang="en-US" sz="20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pt-PT" altLang="en-US" sz="2000"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40915" y="6438265"/>
            <a:ext cx="5469255" cy="15259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2800"/>
              <a:t>DataAggregation</a:t>
            </a:r>
            <a:endParaRPr lang="pt-PT" altLang="en-US" sz="2800"/>
          </a:p>
          <a:p>
            <a:pPr algn="ctr"/>
            <a:r>
              <a:rPr lang="pt-PT" altLang="en-US" sz="2800"/>
              <a:t>.ipynb</a:t>
            </a:r>
            <a:endParaRPr lang="pt-PT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240915" y="10447020"/>
            <a:ext cx="5469255" cy="11195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/>
              <a:t>Image</a:t>
            </a:r>
            <a:r>
              <a:rPr lang="pt-PT" altLang="en-US" sz="2800"/>
              <a:t>Feature</a:t>
            </a:r>
            <a:endParaRPr lang="pt-PT" altLang="en-US" sz="2800"/>
          </a:p>
          <a:p>
            <a:pPr algn="ctr"/>
            <a:r>
              <a:rPr lang="pt-PT" altLang="en-US" sz="2800"/>
              <a:t>Extraction.py</a:t>
            </a:r>
            <a:endParaRPr lang="pt-PT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2240915" y="14323060"/>
            <a:ext cx="5469255" cy="888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/>
              <a:t>Train.</a:t>
            </a:r>
            <a:r>
              <a:rPr lang="pt-PT" altLang="en-US" sz="2800"/>
              <a:t>py</a:t>
            </a:r>
            <a:endParaRPr lang="pt-PT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1387475" y="2811145"/>
            <a:ext cx="6745605" cy="23342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indent="0" algn="ctr">
              <a:buNone/>
            </a:pPr>
            <a:r>
              <a:rPr lang="pt-PT" altLang="en-US" sz="2800" b="1"/>
              <a:t>IMAGES-dataset</a:t>
            </a:r>
            <a:endParaRPr lang="pt-PT" altLang="en-US" sz="2800"/>
          </a:p>
          <a:p>
            <a:pPr indent="0" algn="ctr">
              <a:buNone/>
            </a:pPr>
            <a:r>
              <a:rPr lang="pt-PT" altLang="en-US" sz="2800"/>
              <a:t>street_crawler/</a:t>
            </a:r>
            <a:endParaRPr lang="pt-PT" altLang="en-US" sz="2800"/>
          </a:p>
          <a:p>
            <a:pPr indent="0" algn="l">
              <a:buNone/>
            </a:pPr>
            <a:r>
              <a:rPr lang="pt-PT" altLang="en-US" sz="2800"/>
              <a:t>0_run_crawler.sh</a:t>
            </a:r>
            <a:br>
              <a:rPr lang="pt-PT" altLang="en-US" sz="2800"/>
            </a:br>
            <a:r>
              <a:rPr lang="pt-PT" altLang="en-US" sz="2800"/>
              <a:t>1_StreetsImagesCrawler.ipynb</a:t>
            </a:r>
            <a:br>
              <a:rPr lang="pt-PT" altLang="en-US" sz="2800"/>
            </a:br>
            <a:r>
              <a:rPr lang="pt-PT" altLang="en-US" sz="2800"/>
              <a:t>2_StreetsImagesAnalysisPlots.ipynb</a:t>
            </a:r>
            <a:endParaRPr lang="pt-PT" altLang="en-US" sz="2800"/>
          </a:p>
        </p:txBody>
      </p:sp>
      <p:sp>
        <p:nvSpPr>
          <p:cNvPr id="9" name="Text Box 8"/>
          <p:cNvSpPr txBox="true"/>
          <p:nvPr/>
        </p:nvSpPr>
        <p:spPr>
          <a:xfrm>
            <a:off x="16254730" y="3275965"/>
            <a:ext cx="5809615" cy="13220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pt-PT" altLang="en-US" sz="2000"/>
              <a:t>outputs: </a:t>
            </a:r>
            <a:endParaRPr lang="pt-PT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2000"/>
              <a:t>street_crawler/streets_lat_long.csv (output.csv) </a:t>
            </a:r>
            <a:endParaRPr lang="pt-PT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2000">
                <a:sym typeface="+mn-ea"/>
              </a:rPr>
              <a:t>images/*.jpg</a:t>
            </a:r>
            <a:endParaRPr lang="pt-PT" alt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altLang="en-US" sz="2000">
                <a:sym typeface="+mn-ea"/>
              </a:rPr>
              <a:t>raw unzip (124709 )</a:t>
            </a:r>
            <a:endParaRPr lang="pt-PT" altLang="en-US" sz="2000">
              <a:sym typeface="+mn-ea"/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8768715" y="9142095"/>
            <a:ext cx="7112000" cy="26149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pt-PT" altLang="en-US" sz="2400"/>
              <a:t>inputs:</a:t>
            </a:r>
            <a:endParaRPr lang="pt-PT" altLang="en-US" sz="24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altLang="en-US" sz="2000">
                <a:sym typeface="+mn-ea"/>
              </a:rPr>
              <a:t>street_crawler/streets_lat_long_curated.csv</a:t>
            </a:r>
            <a:endParaRPr lang="pt-PT" altLang="en-US" sz="2400" b="1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altLang="en-US" sz="2400">
                <a:sym typeface="+mn-ea"/>
              </a:rPr>
              <a:t>remove failed image request and temporary files (12341 rows)</a:t>
            </a:r>
            <a:endParaRPr lang="pt-PT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2400"/>
              <a:t>images/*.jpg</a:t>
            </a:r>
            <a:endParaRPr lang="pt-PT" altLang="en-US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altLang="en-US" sz="2400"/>
              <a:t>removing temporary </a:t>
            </a:r>
            <a:br>
              <a:rPr lang="pt-PT" altLang="en-US" sz="2400"/>
            </a:br>
            <a:r>
              <a:rPr lang="pt-PT" altLang="en-US" sz="2400"/>
              <a:t>(</a:t>
            </a:r>
            <a:r>
              <a:rPr lang="pt-PT" altLang="en-US" sz="2400">
                <a:solidFill>
                  <a:srgbClr val="FF0000"/>
                </a:solidFill>
                <a:sym typeface="+mn-ea"/>
              </a:rPr>
              <a:t>112368 </a:t>
            </a:r>
            <a:r>
              <a:rPr lang="pt-PT" altLang="en-US" sz="2400"/>
              <a:t>files)</a:t>
            </a:r>
            <a:endParaRPr lang="pt-PT" altLang="en-US" sz="2400"/>
          </a:p>
        </p:txBody>
      </p:sp>
      <p:sp>
        <p:nvSpPr>
          <p:cNvPr id="13" name="Text Box 12"/>
          <p:cNvSpPr txBox="true"/>
          <p:nvPr/>
        </p:nvSpPr>
        <p:spPr>
          <a:xfrm>
            <a:off x="16284575" y="9206230"/>
            <a:ext cx="5567045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pt-PT" altLang="en-US" sz="2400"/>
              <a:t>outputs: </a:t>
            </a:r>
            <a:endParaRPr lang="pt-PT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2400"/>
              <a:t>vgg_features.csv (~</a:t>
            </a:r>
            <a:r>
              <a:rPr lang="en-US" altLang="pt-PT" sz="2400"/>
              <a:t>3 GB</a:t>
            </a:r>
            <a:r>
              <a:rPr lang="pt-PT" altLang="en-US" sz="2400"/>
              <a:t>) </a:t>
            </a:r>
            <a:br>
              <a:rPr lang="pt-PT" altLang="en-US" sz="2400"/>
            </a:br>
            <a:r>
              <a:rPr lang="pt-PT" altLang="en-US" sz="2400"/>
              <a:t>(</a:t>
            </a:r>
            <a:r>
              <a:rPr lang="pt-PT" altLang="en-US" sz="2400">
                <a:solidFill>
                  <a:srgbClr val="FF0000"/>
                </a:solidFill>
              </a:rPr>
              <a:t>1</a:t>
            </a:r>
            <a:r>
              <a:rPr lang="pt-PT" altLang="en-US" sz="2400">
                <a:solidFill>
                  <a:srgbClr val="FF0000"/>
                </a:solidFill>
                <a:sym typeface="+mn-ea"/>
              </a:rPr>
              <a:t>12368 </a:t>
            </a:r>
            <a:r>
              <a:rPr lang="pt-PT" altLang="en-US" sz="2400">
                <a:sym typeface="+mn-ea"/>
              </a:rPr>
              <a:t>rows)</a:t>
            </a:r>
            <a:endParaRPr lang="pt-PT" altLang="en-U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 sz="2400">
              <a:sym typeface="+mn-ea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8695055" y="13018135"/>
            <a:ext cx="6808470" cy="26149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pt-PT" altLang="en-US" sz="2400"/>
              <a:t>inputs:</a:t>
            </a:r>
            <a:endParaRPr lang="pt-PT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2000">
                <a:sym typeface="+mn-ea"/>
              </a:rPr>
              <a:t>raw_data/shapefiles/vale_ribeira.shp</a:t>
            </a:r>
            <a:endParaRPr lang="pt-PT" altLang="en-US" sz="24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altLang="en-US" sz="2400">
                <a:sym typeface="+mn-ea"/>
              </a:rPr>
              <a:t>954 rows (c.sectors geopolitical)</a:t>
            </a:r>
            <a:endParaRPr lang="pt-PT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2400">
                <a:sym typeface="+mn-ea"/>
              </a:rPr>
              <a:t>IDHMS/IDHMs_</a:t>
            </a:r>
            <a:r>
              <a:rPr lang="pt-PT" altLang="en-US" sz="2400">
                <a:sym typeface="+mn-ea"/>
              </a:rPr>
              <a:t>ValeRibeira</a:t>
            </a:r>
            <a:r>
              <a:rPr lang="pt-PT" altLang="en-US" sz="2400">
                <a:sym typeface="+mn-ea"/>
              </a:rPr>
              <a:t>.csv</a:t>
            </a:r>
            <a:endParaRPr lang="pt-PT" altLang="en-US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altLang="en-US" sz="2400">
                <a:solidFill>
                  <a:srgbClr val="FF0000"/>
                </a:solidFill>
              </a:rPr>
              <a:t>880 </a:t>
            </a:r>
            <a:r>
              <a:rPr lang="pt-PT" altLang="en-US" sz="2400"/>
              <a:t>rows (census sectors)</a:t>
            </a:r>
            <a:endParaRPr lang="pt-PT" altLang="en-US" sz="24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altLang="en-US" sz="2400">
                <a:sym typeface="+mn-ea"/>
              </a:rPr>
              <a:t>vgg_features</a:t>
            </a:r>
            <a:r>
              <a:rPr lang="pt-PT" altLang="en-US" sz="2400"/>
              <a:t>.csv </a:t>
            </a:r>
            <a:r>
              <a:rPr lang="pt-PT" altLang="en-US" sz="2400">
                <a:sym typeface="+mn-ea"/>
              </a:rPr>
              <a:t>(112368 rows)</a:t>
            </a:r>
            <a:endParaRPr lang="pt-PT" altLang="en-US" sz="2400"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altLang="en-US" sz="2400">
                <a:sym typeface="+mn-ea"/>
              </a:rPr>
              <a:t>geo.csv</a:t>
            </a:r>
            <a:endParaRPr lang="pt-PT" altLang="en-US" sz="2400">
              <a:sym typeface="+mn-ea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902200" y="8846185"/>
            <a:ext cx="709930" cy="85026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800"/>
          </a:p>
        </p:txBody>
      </p:sp>
      <p:sp>
        <p:nvSpPr>
          <p:cNvPr id="16" name="Down Arrow 15"/>
          <p:cNvSpPr/>
          <p:nvPr/>
        </p:nvSpPr>
        <p:spPr>
          <a:xfrm>
            <a:off x="4987290" y="16598900"/>
            <a:ext cx="709930" cy="85026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800"/>
          </a:p>
        </p:txBody>
      </p:sp>
      <p:sp>
        <p:nvSpPr>
          <p:cNvPr id="17" name="Down Arrow 16"/>
          <p:cNvSpPr/>
          <p:nvPr/>
        </p:nvSpPr>
        <p:spPr>
          <a:xfrm>
            <a:off x="4987290" y="12722860"/>
            <a:ext cx="709930" cy="85026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800"/>
          </a:p>
        </p:txBody>
      </p:sp>
      <p:sp>
        <p:nvSpPr>
          <p:cNvPr id="18" name="Text Box 17"/>
          <p:cNvSpPr txBox="true"/>
          <p:nvPr/>
        </p:nvSpPr>
        <p:spPr>
          <a:xfrm>
            <a:off x="16323310" y="6315075"/>
            <a:ext cx="532447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pt-PT" altLang="en-US" sz="2400"/>
              <a:t>outputs:</a:t>
            </a:r>
            <a:endParaRPr lang="pt-PT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pt-PT" altLang="en-US" sz="2400"/>
              <a:t> geo.csv (</a:t>
            </a:r>
            <a:r>
              <a:rPr lang="pt-PT" altLang="en-US" sz="2400">
                <a:solidFill>
                  <a:srgbClr val="FF0000"/>
                </a:solidFill>
                <a:sym typeface="+mn-ea"/>
              </a:rPr>
              <a:t>112368 </a:t>
            </a:r>
            <a:r>
              <a:rPr lang="pt-PT" altLang="en-US" sz="2400"/>
              <a:t>rows)</a:t>
            </a:r>
            <a:endParaRPr lang="pt-PT" altLang="en-US" sz="2400"/>
          </a:p>
        </p:txBody>
      </p:sp>
      <p:sp>
        <p:nvSpPr>
          <p:cNvPr id="19" name="Text Box 18"/>
          <p:cNvSpPr txBox="true"/>
          <p:nvPr/>
        </p:nvSpPr>
        <p:spPr>
          <a:xfrm>
            <a:off x="16240760" y="13018135"/>
            <a:ext cx="6412865" cy="1938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pt-PT" altLang="en-US" sz="2400"/>
              <a:t>outputs: </a:t>
            </a:r>
            <a:endParaRPr lang="pt-PT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pt-PT" sz="2400">
                <a:sym typeface="+mn-ea"/>
              </a:rPr>
              <a:t>geo_fold.csv (</a:t>
            </a:r>
            <a:r>
              <a:rPr lang="pt-PT" altLang="en-US" sz="2400">
                <a:sym typeface="+mn-ea"/>
              </a:rPr>
              <a:t>112368  </a:t>
            </a:r>
            <a:r>
              <a:rPr lang="en-US" altLang="pt-PT" sz="2400">
                <a:sym typeface="+mn-ea"/>
              </a:rPr>
              <a:t>rows)</a:t>
            </a:r>
            <a:endParaRPr lang="pt-PT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2400"/>
              <a:t>income/folds*.csv (total of 110824 images)</a:t>
            </a:r>
            <a:endParaRPr lang="pt-PT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2400"/>
              <a:t>income/logs/*</a:t>
            </a:r>
            <a:endParaRPr lang="pt-PT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2400">
                <a:sym typeface="+mn-ea"/>
              </a:rPr>
              <a:t>income/models/*</a:t>
            </a:r>
            <a:endParaRPr lang="pt-PT" altLang="en-US" sz="2400">
              <a:sym typeface="+mn-ea"/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8695055" y="17539970"/>
            <a:ext cx="680847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pt-PT" altLang="en-US" sz="2400"/>
              <a:t>inputs: </a:t>
            </a:r>
            <a:endParaRPr lang="pt-PT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2400"/>
              <a:t>income/folds*.csv</a:t>
            </a:r>
            <a:endParaRPr lang="pt-PT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 sz="2400"/>
          </a:p>
        </p:txBody>
      </p:sp>
      <p:sp>
        <p:nvSpPr>
          <p:cNvPr id="2" name="Text Box 1"/>
          <p:cNvSpPr txBox="true"/>
          <p:nvPr/>
        </p:nvSpPr>
        <p:spPr>
          <a:xfrm>
            <a:off x="8695055" y="6315075"/>
            <a:ext cx="6886575" cy="1014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pt-PT" altLang="en-US" sz="2000"/>
              <a:t>outputs: </a:t>
            </a:r>
            <a:endParaRPr lang="pt-PT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2000">
                <a:sym typeface="+mn-ea"/>
              </a:rPr>
              <a:t>street_crawler/</a:t>
            </a:r>
            <a:r>
              <a:rPr lang="pt-PT" altLang="en-US" sz="2000">
                <a:sym typeface="+mn-ea"/>
              </a:rPr>
              <a:t>streets_lat_long_curated.csv</a:t>
            </a:r>
            <a:r>
              <a:rPr lang="pt-PT" altLang="en-US" sz="2000"/>
              <a:t> </a:t>
            </a:r>
            <a:endParaRPr lang="pt-PT" alt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altLang="en-US" sz="2000"/>
              <a:t>(</a:t>
            </a:r>
            <a:r>
              <a:rPr lang="pt-PT" altLang="en-US" sz="2000" b="1">
                <a:solidFill>
                  <a:srgbClr val="FF0000"/>
                </a:solidFill>
                <a:sym typeface="+mn-ea"/>
              </a:rPr>
              <a:t>112368</a:t>
            </a:r>
            <a:r>
              <a:rPr lang="pt-PT" altLang="en-US" sz="2000"/>
              <a:t>) </a:t>
            </a:r>
            <a:r>
              <a:rPr lang="pt-PT" altLang="en-US" sz="2000">
                <a:sym typeface="+mn-ea"/>
              </a:rPr>
              <a:t>unique</a:t>
            </a:r>
            <a:endParaRPr lang="pt-PT" altLang="en-US" sz="2000">
              <a:sym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20290" y="18199100"/>
            <a:ext cx="5469255" cy="97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2800"/>
              <a:t>Prediction.py</a:t>
            </a:r>
            <a:endParaRPr lang="pt-PT" altLang="en-US" sz="2800"/>
          </a:p>
        </p:txBody>
      </p:sp>
      <p:sp>
        <p:nvSpPr>
          <p:cNvPr id="10" name="Down Arrow 9"/>
          <p:cNvSpPr/>
          <p:nvPr/>
        </p:nvSpPr>
        <p:spPr>
          <a:xfrm>
            <a:off x="4893310" y="5516880"/>
            <a:ext cx="709930" cy="85026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800"/>
          </a:p>
        </p:txBody>
      </p:sp>
      <p:sp>
        <p:nvSpPr>
          <p:cNvPr id="22" name="Text Box 21"/>
          <p:cNvSpPr txBox="true"/>
          <p:nvPr/>
        </p:nvSpPr>
        <p:spPr>
          <a:xfrm>
            <a:off x="8695055" y="597535"/>
            <a:ext cx="6808470" cy="1938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pt-PT" altLang="en-US" sz="2000"/>
              <a:t>inputs: </a:t>
            </a:r>
            <a:endParaRPr lang="pt-PT" altLang="en-US" sz="2000"/>
          </a:p>
          <a:p>
            <a:pPr indent="0">
              <a:buFont typeface="Arial" panose="020B0604020202020204" pitchFamily="34" charset="0"/>
              <a:buNone/>
            </a:pPr>
            <a:endParaRPr lang="pt-PT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en-US" sz="2000">
                <a:sym typeface="+mn-ea"/>
              </a:rPr>
              <a:t>raw_data/ibge2010/*.xls</a:t>
            </a:r>
            <a:endParaRPr lang="pt-PT" altLang="en-US" sz="200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altLang="en-US" sz="2000">
                <a:sym typeface="+mn-ea"/>
              </a:rPr>
              <a:t>IBGE data</a:t>
            </a:r>
            <a:endParaRPr lang="pt-PT" altLang="en-US" sz="200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altLang="en-US" sz="1600" i="1">
                <a:sym typeface="+mn-ea"/>
              </a:rPr>
              <a:t>SP_Exceto_a_Capital_20190207.zip</a:t>
            </a:r>
            <a:endParaRPr lang="pt-PT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 sz="2400"/>
          </a:p>
        </p:txBody>
      </p:sp>
      <p:sp>
        <p:nvSpPr>
          <p:cNvPr id="26" name="Text Box 25"/>
          <p:cNvSpPr txBox="true"/>
          <p:nvPr/>
        </p:nvSpPr>
        <p:spPr>
          <a:xfrm>
            <a:off x="22858730" y="3854450"/>
            <a:ext cx="669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600"/>
              <a:t>6hs</a:t>
            </a:r>
            <a:endParaRPr lang="pt-PT" altLang="en-US" sz="1600"/>
          </a:p>
        </p:txBody>
      </p:sp>
      <p:sp>
        <p:nvSpPr>
          <p:cNvPr id="27" name="Text Box 26"/>
          <p:cNvSpPr txBox="true"/>
          <p:nvPr/>
        </p:nvSpPr>
        <p:spPr>
          <a:xfrm>
            <a:off x="22858730" y="9696450"/>
            <a:ext cx="680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600"/>
              <a:t>7hs</a:t>
            </a:r>
            <a:endParaRPr lang="pt-PT" altLang="en-US" sz="1600"/>
          </a:p>
        </p:txBody>
      </p:sp>
      <p:sp>
        <p:nvSpPr>
          <p:cNvPr id="28" name="Rectangle 27"/>
          <p:cNvSpPr/>
          <p:nvPr/>
        </p:nvSpPr>
        <p:spPr>
          <a:xfrm>
            <a:off x="2403475" y="417830"/>
            <a:ext cx="5281295" cy="1525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2800" b="1"/>
              <a:t>INDICATOR-dataset</a:t>
            </a:r>
            <a:endParaRPr lang="pt-PT" altLang="en-US" sz="2800"/>
          </a:p>
          <a:p>
            <a:pPr algn="ctr"/>
            <a:r>
              <a:rPr lang="pt-PT" altLang="en-US" sz="2800"/>
              <a:t>IDHMS/IDHMS.ipynb</a:t>
            </a:r>
            <a:endParaRPr lang="pt-PT" altLang="en-US" sz="2800"/>
          </a:p>
        </p:txBody>
      </p:sp>
      <p:sp>
        <p:nvSpPr>
          <p:cNvPr id="31" name="Text Box 30"/>
          <p:cNvSpPr txBox="true"/>
          <p:nvPr/>
        </p:nvSpPr>
        <p:spPr>
          <a:xfrm>
            <a:off x="16254730" y="597535"/>
            <a:ext cx="5597525" cy="13220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lvl="0" algn="l">
              <a:buClrTx/>
              <a:buSzTx/>
              <a:buFont typeface="Arial" panose="020B0604020202020204" pitchFamily="34" charset="0"/>
            </a:pPr>
            <a:r>
              <a:rPr lang="pt-PT" altLang="en-US" sz="2000">
                <a:sym typeface="+mn-ea"/>
              </a:rPr>
              <a:t>outputs: </a:t>
            </a:r>
            <a:endParaRPr lang="pt-PT" altLang="en-US" sz="2000">
              <a:sym typeface="+mn-ea"/>
            </a:endParaRPr>
          </a:p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pt-PT" altLang="en-US" sz="2000">
                <a:sym typeface="+mn-ea"/>
              </a:rPr>
              <a:t>IDHMS/IDHMs_ValeRibeira.csv</a:t>
            </a:r>
            <a:endParaRPr lang="pt-PT" altLang="en-US" sz="2000">
              <a:sym typeface="+mn-ea"/>
            </a:endParaRPr>
          </a:p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pt-PT" altLang="en-US" sz="2000">
                <a:sym typeface="+mn-ea"/>
              </a:rPr>
              <a:t>IDHMS/temp_Renda.csv</a:t>
            </a:r>
            <a:endParaRPr lang="pt-PT" altLang="en-US" sz="2000">
              <a:sym typeface="+mn-ea"/>
            </a:endParaRPr>
          </a:p>
          <a:p>
            <a:pPr lvl="0" algn="l">
              <a:buClrTx/>
              <a:buSzTx/>
              <a:buFont typeface="Arial" panose="020B0604020202020204" pitchFamily="34" charset="0"/>
            </a:pPr>
            <a:endParaRPr lang="pt-PT" altLang="en-US" sz="2000">
              <a:sym typeface="+mn-ea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16323310" y="17568545"/>
            <a:ext cx="63309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pt-PT" altLang="en-US" sz="2400"/>
              <a:t>outputs: </a:t>
            </a:r>
            <a:endParaRPr lang="pt-PT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2400"/>
              <a:t>income/</a:t>
            </a:r>
            <a:r>
              <a:rPr lang="en-US" altLang="pt-PT" sz="2400"/>
              <a:t>pred</a:t>
            </a:r>
            <a:r>
              <a:rPr lang="pt-PT" altLang="en-US" sz="2400"/>
              <a:t>s*.csv (total of 27706 images)</a:t>
            </a:r>
            <a:endParaRPr lang="pt-PT" altLang="en-US" sz="2400"/>
          </a:p>
        </p:txBody>
      </p:sp>
      <p:sp>
        <p:nvSpPr>
          <p:cNvPr id="25" name="Rectangle 24"/>
          <p:cNvSpPr/>
          <p:nvPr/>
        </p:nvSpPr>
        <p:spPr>
          <a:xfrm>
            <a:off x="8472805" y="394970"/>
            <a:ext cx="7119620" cy="252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34" name="Rectangle 33"/>
          <p:cNvSpPr/>
          <p:nvPr/>
        </p:nvSpPr>
        <p:spPr>
          <a:xfrm>
            <a:off x="8472805" y="3247390"/>
            <a:ext cx="7120255" cy="194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43" name="Rectangle 42"/>
          <p:cNvSpPr/>
          <p:nvPr/>
        </p:nvSpPr>
        <p:spPr>
          <a:xfrm>
            <a:off x="15984220" y="394970"/>
            <a:ext cx="6699885" cy="252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44" name="Rectangle 43"/>
          <p:cNvSpPr/>
          <p:nvPr/>
        </p:nvSpPr>
        <p:spPr>
          <a:xfrm>
            <a:off x="8472805" y="17356455"/>
            <a:ext cx="7120255" cy="249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45" name="Rectangle 44"/>
          <p:cNvSpPr/>
          <p:nvPr/>
        </p:nvSpPr>
        <p:spPr>
          <a:xfrm>
            <a:off x="8472805" y="12879705"/>
            <a:ext cx="7120255" cy="367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46" name="Rectangle 45"/>
          <p:cNvSpPr/>
          <p:nvPr/>
        </p:nvSpPr>
        <p:spPr>
          <a:xfrm>
            <a:off x="8472805" y="9035415"/>
            <a:ext cx="7120255" cy="355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47" name="Rectangle 46"/>
          <p:cNvSpPr/>
          <p:nvPr/>
        </p:nvSpPr>
        <p:spPr>
          <a:xfrm>
            <a:off x="15984220" y="3247390"/>
            <a:ext cx="6699885" cy="194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48" name="Rectangle 47"/>
          <p:cNvSpPr/>
          <p:nvPr/>
        </p:nvSpPr>
        <p:spPr>
          <a:xfrm>
            <a:off x="15970885" y="6121400"/>
            <a:ext cx="6699885" cy="205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49" name="Rectangle 48"/>
          <p:cNvSpPr/>
          <p:nvPr/>
        </p:nvSpPr>
        <p:spPr>
          <a:xfrm>
            <a:off x="15954375" y="9020810"/>
            <a:ext cx="6699885" cy="357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0" name="Rectangle 49"/>
          <p:cNvSpPr/>
          <p:nvPr/>
        </p:nvSpPr>
        <p:spPr>
          <a:xfrm>
            <a:off x="15984220" y="12879705"/>
            <a:ext cx="6699885" cy="368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3" name="Rectangle 52"/>
          <p:cNvSpPr/>
          <p:nvPr/>
        </p:nvSpPr>
        <p:spPr>
          <a:xfrm>
            <a:off x="15954375" y="17356455"/>
            <a:ext cx="6699885" cy="249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4" name="Rectangle 53"/>
          <p:cNvSpPr/>
          <p:nvPr/>
        </p:nvSpPr>
        <p:spPr>
          <a:xfrm>
            <a:off x="8472805" y="6121400"/>
            <a:ext cx="7120255" cy="205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6" name="Text Box 55"/>
          <p:cNvSpPr txBox="true"/>
          <p:nvPr/>
        </p:nvSpPr>
        <p:spPr>
          <a:xfrm>
            <a:off x="22858730" y="13989050"/>
            <a:ext cx="13576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600"/>
              <a:t>96hs</a:t>
            </a:r>
            <a:endParaRPr lang="pt-PT" altLang="en-US" sz="1600"/>
          </a:p>
        </p:txBody>
      </p:sp>
      <p:sp>
        <p:nvSpPr>
          <p:cNvPr id="58" name="Down Arrow 57"/>
          <p:cNvSpPr/>
          <p:nvPr/>
        </p:nvSpPr>
        <p:spPr>
          <a:xfrm>
            <a:off x="4987290" y="19958685"/>
            <a:ext cx="709930" cy="85026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800"/>
          </a:p>
        </p:txBody>
      </p:sp>
      <p:sp>
        <p:nvSpPr>
          <p:cNvPr id="59" name="Rectangle 58"/>
          <p:cNvSpPr/>
          <p:nvPr/>
        </p:nvSpPr>
        <p:spPr>
          <a:xfrm>
            <a:off x="2320290" y="21558885"/>
            <a:ext cx="5469255" cy="975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2800"/>
              <a:t>PlotsPrediction.ipynb</a:t>
            </a:r>
            <a:endParaRPr lang="pt-PT" altLang="en-US" sz="2800"/>
          </a:p>
        </p:txBody>
      </p:sp>
      <p:sp>
        <p:nvSpPr>
          <p:cNvPr id="60" name="Text Box 59"/>
          <p:cNvSpPr txBox="true"/>
          <p:nvPr/>
        </p:nvSpPr>
        <p:spPr>
          <a:xfrm>
            <a:off x="8724900" y="20640040"/>
            <a:ext cx="6808470" cy="1938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pt-PT" altLang="en-US" sz="2400"/>
              <a:t>inputs: </a:t>
            </a:r>
            <a:endParaRPr lang="pt-PT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2400"/>
              <a:t>income/folds*.csv</a:t>
            </a:r>
            <a:endParaRPr lang="pt-PT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2400">
                <a:sym typeface="+mn-ea"/>
              </a:rPr>
              <a:t>income/preds*.csv</a:t>
            </a:r>
            <a:endParaRPr lang="pt-PT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2400"/>
              <a:t>geo_fold.csv</a:t>
            </a:r>
            <a:endParaRPr lang="pt-PT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2400"/>
              <a:t>IDHMs/IDHM_ValeRibeira.csv</a:t>
            </a:r>
            <a:endParaRPr lang="pt-PT" altLang="en-US" sz="2400"/>
          </a:p>
        </p:txBody>
      </p:sp>
      <p:sp>
        <p:nvSpPr>
          <p:cNvPr id="61" name="Text Box 60"/>
          <p:cNvSpPr txBox="true"/>
          <p:nvPr/>
        </p:nvSpPr>
        <p:spPr>
          <a:xfrm>
            <a:off x="16353155" y="20668615"/>
            <a:ext cx="633095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pt-PT" altLang="en-US" sz="2400"/>
              <a:t>outputs: </a:t>
            </a:r>
            <a:endParaRPr lang="pt-PT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2400"/>
              <a:t>plots/*</a:t>
            </a:r>
            <a:endParaRPr lang="pt-PT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2400"/>
              <a:t>income/score_images/*</a:t>
            </a:r>
            <a:endParaRPr lang="pt-PT" altLang="en-US" sz="2400"/>
          </a:p>
        </p:txBody>
      </p:sp>
      <p:sp>
        <p:nvSpPr>
          <p:cNvPr id="62" name="Rectangle 61"/>
          <p:cNvSpPr/>
          <p:nvPr/>
        </p:nvSpPr>
        <p:spPr>
          <a:xfrm>
            <a:off x="8502650" y="20456525"/>
            <a:ext cx="7120255" cy="249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63" name="Rectangle 62"/>
          <p:cNvSpPr/>
          <p:nvPr/>
        </p:nvSpPr>
        <p:spPr>
          <a:xfrm>
            <a:off x="15984220" y="20456525"/>
            <a:ext cx="6699885" cy="249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1304</Words>
  <Application>WPS Presentation</Application>
  <PresentationFormat>宽屏</PresentationFormat>
  <Paragraphs>96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微软雅黑</vt:lpstr>
      <vt:lpstr>Arial Unicode MS</vt:lpstr>
      <vt:lpstr>Arial Black</vt:lpstr>
      <vt:lpstr>SimSun</vt:lpstr>
      <vt:lpstr>Droid Sans Fallback</vt:lpstr>
      <vt:lpstr>Calibri</vt:lpstr>
      <vt:lpstr>Trebuchet MS</vt:lpstr>
      <vt:lpstr>Webdings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machicao</dc:creator>
  <cp:lastModifiedBy>machicao</cp:lastModifiedBy>
  <cp:revision>67</cp:revision>
  <dcterms:created xsi:type="dcterms:W3CDTF">2021-03-20T22:07:07Z</dcterms:created>
  <dcterms:modified xsi:type="dcterms:W3CDTF">2021-03-20T22:07:07Z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1033-11.1.0.9711</vt:lpwstr>
  </property>
</Properties>
</file>