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3"/>
  </p:sldIdLst>
  <p:sldSz cx="27432000" cy="292608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9358"/>
        <p:guide pos="864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933575" y="1279525"/>
            <a:ext cx="32385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3429081" y="5644639"/>
            <a:ext cx="20574477" cy="9331204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1800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3429081" y="15368695"/>
            <a:ext cx="20574477" cy="7064585"/>
          </a:xfrm>
        </p:spPr>
        <p:txBody>
          <a:bodyPr>
            <a:normAutofit/>
          </a:bodyPr>
          <a:lstStyle>
            <a:lvl1pPr marL="0" indent="0" algn="ctr">
              <a:buNone/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Droid Sans Fallback" panose="020B0502000000000001" charset="-122"/>
              </a:defRPr>
            </a:lvl1pPr>
            <a:lvl2pPr marL="1371600" indent="0" algn="ctr">
              <a:buNone/>
              <a:defRPr sz="6000"/>
            </a:lvl2pPr>
            <a:lvl3pPr marL="2743835" indent="0" algn="ctr">
              <a:buNone/>
              <a:defRPr sz="5400"/>
            </a:lvl3pPr>
            <a:lvl4pPr marL="4114165" indent="0" algn="ctr">
              <a:buNone/>
              <a:defRPr sz="4805"/>
            </a:lvl4pPr>
            <a:lvl5pPr marL="5486400" indent="0" algn="ctr">
              <a:buNone/>
              <a:defRPr sz="4805"/>
            </a:lvl5pPr>
            <a:lvl6pPr marL="6858000" indent="0" algn="ctr">
              <a:buNone/>
              <a:defRPr sz="4805"/>
            </a:lvl6pPr>
            <a:lvl7pPr marL="8229600" indent="0" algn="ctr">
              <a:buNone/>
              <a:defRPr sz="4805"/>
            </a:lvl7pPr>
            <a:lvl8pPr marL="9601835" indent="0" algn="ctr">
              <a:buNone/>
              <a:defRPr sz="4805"/>
            </a:lvl8pPr>
            <a:lvl9pPr marL="10972165" indent="0" algn="ctr">
              <a:buNone/>
              <a:defRPr sz="4805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1885994" y="2353249"/>
            <a:ext cx="23660649" cy="23718276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457358" y="1102699"/>
            <a:ext cx="23660649" cy="5655735"/>
          </a:xfrm>
        </p:spPr>
        <p:txBody>
          <a:bodyPr anchor="ctr" anchorCtr="false">
            <a:normAutofit/>
          </a:bodyPr>
          <a:lstStyle>
            <a:lvl1pPr>
              <a:defRPr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457358" y="7789333"/>
            <a:ext cx="23660649" cy="18565708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5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480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480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480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871707" y="16004032"/>
            <a:ext cx="22158713" cy="3462528"/>
          </a:xfrm>
        </p:spPr>
        <p:txBody>
          <a:bodyPr anchor="b">
            <a:normAutofit/>
          </a:bodyPr>
          <a:lstStyle>
            <a:lvl1pPr>
              <a:defRPr sz="1199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1871707" y="19669452"/>
            <a:ext cx="16473871" cy="2762901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835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165" indent="0">
              <a:buNone/>
              <a:defRPr sz="4805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5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5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5">
                <a:solidFill>
                  <a:schemeClr val="tx1">
                    <a:tint val="75000"/>
                  </a:schemeClr>
                </a:solidFill>
              </a:defRPr>
            </a:lvl7pPr>
            <a:lvl8pPr marL="9601835" indent="0">
              <a:buNone/>
              <a:defRPr sz="4805">
                <a:solidFill>
                  <a:schemeClr val="tx1">
                    <a:tint val="75000"/>
                  </a:schemeClr>
                </a:solidFill>
              </a:defRPr>
            </a:lvl8pPr>
            <a:lvl9pPr marL="10972165" indent="0">
              <a:buNone/>
              <a:defRPr sz="48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457358" y="1102699"/>
            <a:ext cx="23660649" cy="5655735"/>
          </a:xfrm>
        </p:spPr>
        <p:txBody>
          <a:bodyPr>
            <a:normAutofit/>
          </a:bodyPr>
          <a:lstStyle>
            <a:lvl1pPr>
              <a:defRPr sz="72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1457358" y="7789333"/>
            <a:ext cx="11658871" cy="1856570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5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480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480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480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13459137" y="7789333"/>
            <a:ext cx="11658871" cy="1856570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5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480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480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480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889567" y="1557867"/>
            <a:ext cx="23660649" cy="5655735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1889567" y="7445167"/>
            <a:ext cx="11605289" cy="3515359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835" indent="0">
              <a:buNone/>
              <a:defRPr sz="5400" b="1"/>
            </a:lvl3pPr>
            <a:lvl4pPr marL="4114165" indent="0">
              <a:buNone/>
              <a:defRPr sz="4805" b="1"/>
            </a:lvl4pPr>
            <a:lvl5pPr marL="5486400" indent="0">
              <a:buNone/>
              <a:defRPr sz="4805" b="1"/>
            </a:lvl5pPr>
            <a:lvl6pPr marL="6858000" indent="0">
              <a:buNone/>
              <a:defRPr sz="4805" b="1"/>
            </a:lvl6pPr>
            <a:lvl7pPr marL="8229600" indent="0">
              <a:buNone/>
              <a:defRPr sz="4805" b="1"/>
            </a:lvl7pPr>
            <a:lvl8pPr marL="9601835" indent="0">
              <a:buNone/>
              <a:defRPr sz="4805" b="1"/>
            </a:lvl8pPr>
            <a:lvl9pPr marL="10972165" indent="0">
              <a:buNone/>
              <a:defRPr sz="4805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1889567" y="11159932"/>
            <a:ext cx="11605289" cy="15249297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13887772" y="7445167"/>
            <a:ext cx="11662443" cy="3515359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835" indent="0">
              <a:buNone/>
              <a:defRPr sz="5400" b="1"/>
            </a:lvl3pPr>
            <a:lvl4pPr marL="4114165" indent="0">
              <a:buNone/>
              <a:defRPr sz="4805" b="1"/>
            </a:lvl4pPr>
            <a:lvl5pPr marL="5486400" indent="0">
              <a:buNone/>
              <a:defRPr sz="4805" b="1"/>
            </a:lvl5pPr>
            <a:lvl6pPr marL="6858000" indent="0">
              <a:buNone/>
              <a:defRPr sz="4805" b="1"/>
            </a:lvl6pPr>
            <a:lvl7pPr marL="8229600" indent="0">
              <a:buNone/>
              <a:defRPr sz="4805" b="1"/>
            </a:lvl7pPr>
            <a:lvl8pPr marL="9601835" indent="0">
              <a:buNone/>
              <a:defRPr sz="4805" b="1"/>
            </a:lvl8pPr>
            <a:lvl9pPr marL="10972165" indent="0">
              <a:buNone/>
              <a:defRPr sz="4805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13887772" y="11159932"/>
            <a:ext cx="11662443" cy="15249297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885994" y="11802535"/>
            <a:ext cx="23660649" cy="5655735"/>
          </a:xfrm>
        </p:spPr>
        <p:txBody>
          <a:bodyPr>
            <a:normAutofit/>
          </a:bodyPr>
          <a:lstStyle>
            <a:lvl1pPr algn="ctr">
              <a:defRPr sz="14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455214" y="541867"/>
            <a:ext cx="9371917" cy="6827520"/>
          </a:xfrm>
        </p:spPr>
        <p:txBody>
          <a:bodyPr anchor="ctr" anchorCtr="false">
            <a:normAutofit/>
          </a:bodyPr>
          <a:lstStyle>
            <a:lvl1pPr>
              <a:defRPr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11664271" y="3269777"/>
            <a:ext cx="13089397" cy="21736303"/>
          </a:xfrm>
        </p:spPr>
        <p:txBody>
          <a:bodyPr/>
          <a:lstStyle>
            <a:lvl1pPr marL="0" indent="0">
              <a:buNone/>
              <a:defRPr sz="9600"/>
            </a:lvl1pPr>
            <a:lvl2pPr marL="1371600" indent="0">
              <a:buNone/>
              <a:defRPr sz="8405"/>
            </a:lvl2pPr>
            <a:lvl3pPr marL="2743835" indent="0">
              <a:buNone/>
              <a:defRPr sz="7200"/>
            </a:lvl3pPr>
            <a:lvl4pPr marL="4114165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835" indent="0">
              <a:buNone/>
              <a:defRPr sz="6000"/>
            </a:lvl8pPr>
            <a:lvl9pPr marL="10972165" indent="0">
              <a:buNone/>
              <a:defRPr sz="6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1466644" y="8778240"/>
            <a:ext cx="9371917" cy="1626277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4805"/>
            </a:lvl1pPr>
            <a:lvl2pPr marL="1371600" indent="0">
              <a:buNone/>
              <a:defRPr sz="4200"/>
            </a:lvl2pPr>
            <a:lvl3pPr marL="2743835" indent="0">
              <a:buNone/>
              <a:defRPr sz="3600"/>
            </a:lvl3pPr>
            <a:lvl4pPr marL="4114165" indent="0">
              <a:buNone/>
              <a:defRPr sz="3005"/>
            </a:lvl4pPr>
            <a:lvl5pPr marL="5486400" indent="0">
              <a:buNone/>
              <a:defRPr sz="3005"/>
            </a:lvl5pPr>
            <a:lvl6pPr marL="6858000" indent="0">
              <a:buNone/>
              <a:defRPr sz="3005"/>
            </a:lvl6pPr>
            <a:lvl7pPr marL="8229600" indent="0">
              <a:buNone/>
              <a:defRPr sz="3005"/>
            </a:lvl7pPr>
            <a:lvl8pPr marL="9601835" indent="0">
              <a:buNone/>
              <a:defRPr sz="3005"/>
            </a:lvl8pPr>
            <a:lvl9pPr marL="10972165" indent="0">
              <a:buNone/>
              <a:defRPr sz="3005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1671677" y="1853184"/>
            <a:ext cx="0" cy="593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22105602" y="1557867"/>
            <a:ext cx="3441041" cy="24797175"/>
          </a:xfrm>
        </p:spPr>
        <p:txBody>
          <a:bodyPr vert="eaVert">
            <a:normAutofit/>
          </a:bodyPr>
          <a:lstStyle>
            <a:lvl1pPr>
              <a:defRPr sz="108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1885994" y="1557867"/>
            <a:ext cx="19980368" cy="24797175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1885994" y="1557867"/>
            <a:ext cx="23660649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1885994" y="7789333"/>
            <a:ext cx="23660649" cy="18565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1885994" y="27120427"/>
            <a:ext cx="6172344" cy="1557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ea typeface="Droid Sans Fallback" panose="020B05020000000000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9087060" y="27120427"/>
            <a:ext cx="9258515" cy="1557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  <a:ea typeface="Droid Sans Fallback" panose="020B05020000000000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19374300" y="27120427"/>
            <a:ext cx="6172344" cy="1557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  <a:ea typeface="Droid Sans Fallback" panose="020B05020000000000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2743835" rtl="0" eaLnBrk="1" latinLnBrk="0" hangingPunct="1">
        <a:lnSpc>
          <a:spcPct val="90000"/>
        </a:lnSpc>
        <a:spcBef>
          <a:spcPct val="0"/>
        </a:spcBef>
        <a:buNone/>
        <a:defRPr sz="11995" kern="1200">
          <a:solidFill>
            <a:schemeClr val="tx1"/>
          </a:solidFill>
          <a:latin typeface="+mj-lt"/>
          <a:ea typeface="Droid Sans Fallback" panose="020B0502000000000001" charset="-122"/>
          <a:cs typeface="+mj-cs"/>
        </a:defRPr>
      </a:lvl1pPr>
    </p:titleStyle>
    <p:bodyStyle>
      <a:lvl1pPr marL="685800" indent="-685800" algn="l" defTabSz="2743835" rtl="0" eaLnBrk="1" latinLnBrk="0" hangingPunct="1">
        <a:lnSpc>
          <a:spcPct val="90000"/>
        </a:lnSpc>
        <a:spcBef>
          <a:spcPts val="3005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Droid Sans Fallback" panose="020B0502000000000001" charset="-122"/>
          <a:cs typeface="+mn-cs"/>
        </a:defRPr>
      </a:lvl1pPr>
      <a:lvl2pPr marL="2057400" indent="-685800" algn="l" defTabSz="2743835" rtl="0" eaLnBrk="1" latinLnBrk="0" hangingPunct="1">
        <a:lnSpc>
          <a:spcPct val="90000"/>
        </a:lnSpc>
        <a:spcBef>
          <a:spcPts val="1505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Droid Sans Fallback" panose="020B0502000000000001" charset="-122"/>
          <a:cs typeface="+mn-cs"/>
        </a:defRPr>
      </a:lvl2pPr>
      <a:lvl3pPr marL="3429635" indent="-685800" algn="l" defTabSz="2743835" rtl="0" eaLnBrk="1" latinLnBrk="0" hangingPunct="1">
        <a:lnSpc>
          <a:spcPct val="90000"/>
        </a:lnSpc>
        <a:spcBef>
          <a:spcPts val="1505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Droid Sans Fallback" panose="020B0502000000000001" charset="-122"/>
          <a:cs typeface="+mn-cs"/>
        </a:defRPr>
      </a:lvl3pPr>
      <a:lvl4pPr marL="4800600" indent="-685800" algn="l" defTabSz="2743835" rtl="0" eaLnBrk="1" latinLnBrk="0" hangingPunct="1">
        <a:lnSpc>
          <a:spcPct val="90000"/>
        </a:lnSpc>
        <a:spcBef>
          <a:spcPts val="1505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Droid Sans Fallback" panose="020B0502000000000001" charset="-122"/>
          <a:cs typeface="+mn-cs"/>
        </a:defRPr>
      </a:lvl4pPr>
      <a:lvl5pPr marL="6172200" indent="-685800" algn="l" defTabSz="2743835" rtl="0" eaLnBrk="1" latinLnBrk="0" hangingPunct="1">
        <a:lnSpc>
          <a:spcPct val="90000"/>
        </a:lnSpc>
        <a:spcBef>
          <a:spcPts val="1505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Droid Sans Fallback" panose="020B0502000000000001" charset="-122"/>
          <a:cs typeface="+mn-cs"/>
        </a:defRPr>
      </a:lvl5pPr>
      <a:lvl6pPr marL="7543800" indent="-685800" algn="l" defTabSz="2743835" rtl="0" eaLnBrk="1" latinLnBrk="0" hangingPunct="1">
        <a:lnSpc>
          <a:spcPct val="90000"/>
        </a:lnSpc>
        <a:spcBef>
          <a:spcPts val="1505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835" rtl="0" eaLnBrk="1" latinLnBrk="0" hangingPunct="1">
        <a:lnSpc>
          <a:spcPct val="90000"/>
        </a:lnSpc>
        <a:spcBef>
          <a:spcPts val="1505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635" indent="-685800" algn="l" defTabSz="2743835" rtl="0" eaLnBrk="1" latinLnBrk="0" hangingPunct="1">
        <a:lnSpc>
          <a:spcPct val="90000"/>
        </a:lnSpc>
        <a:spcBef>
          <a:spcPts val="1505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835" rtl="0" eaLnBrk="1" latinLnBrk="0" hangingPunct="1">
        <a:lnSpc>
          <a:spcPct val="90000"/>
        </a:lnSpc>
        <a:spcBef>
          <a:spcPts val="1505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74383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83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835" algn="l" defTabSz="274383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165" algn="l" defTabSz="274383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83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83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83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835" algn="l" defTabSz="274383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165" algn="l" defTabSz="274383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Group 50"/>
          <p:cNvGrpSpPr/>
          <p:nvPr/>
        </p:nvGrpSpPr>
        <p:grpSpPr>
          <a:xfrm>
            <a:off x="821690" y="358140"/>
            <a:ext cx="27167205" cy="27919045"/>
            <a:chOff x="268" y="564"/>
            <a:chExt cx="42783" cy="43967"/>
          </a:xfrm>
        </p:grpSpPr>
        <p:sp>
          <p:nvSpPr>
            <p:cNvPr id="29" name="Text Box 28"/>
            <p:cNvSpPr txBox="true"/>
            <p:nvPr/>
          </p:nvSpPr>
          <p:spPr>
            <a:xfrm>
              <a:off x="14756" y="5700"/>
              <a:ext cx="11989" cy="44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indent="0">
                <a:buFont typeface="Arial" panose="020B0604020202020204" pitchFamily="34" charset="0"/>
                <a:buNone/>
              </a:pPr>
              <a:r>
                <a:rPr lang="pt-PT" altLang="en-US" sz="2955"/>
                <a:t>inputs: </a:t>
              </a:r>
              <a:endParaRPr lang="pt-PT" altLang="en-US" sz="2955"/>
            </a:p>
            <a:p>
              <a:pPr indent="0">
                <a:buFont typeface="Arial" panose="020B0604020202020204" pitchFamily="34" charset="0"/>
                <a:buNone/>
              </a:pPr>
              <a:endParaRPr lang="pt-PT" altLang="en-US" sz="2955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PT" altLang="en-US" sz="2955">
                  <a:sym typeface="+mn-ea"/>
                </a:rPr>
                <a:t>raw_data/shapefiles/vale_ribeira.shp (954 qgis)</a:t>
              </a:r>
              <a:endParaRPr lang="pt-PT" altLang="en-US" sz="2955">
                <a:sym typeface="+mn-ea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PT" altLang="en-US" sz="2955">
                  <a:sym typeface="+mn-ea"/>
                </a:rPr>
                <a:t>STREET_VIEW_STATIC_API_KEY</a:t>
              </a:r>
              <a:endParaRPr lang="pt-PT" altLang="en-US" sz="2955">
                <a:sym typeface="+mn-ea"/>
              </a:endParaRPr>
            </a:p>
            <a:p>
              <a:pPr indent="0">
                <a:buFont typeface="Arial" panose="020B0604020202020204" pitchFamily="34" charset="0"/>
                <a:buNone/>
              </a:pPr>
              <a:endParaRPr lang="pt-PT" altLang="en-US" sz="2955">
                <a:sym typeface="+mn-ea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308" y="11338"/>
              <a:ext cx="9631" cy="27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en-US" sz="3940"/>
                <a:t>DataAggregation</a:t>
              </a:r>
              <a:endParaRPr lang="pt-PT" altLang="en-US" sz="3940"/>
            </a:p>
            <a:p>
              <a:pPr algn="ctr"/>
              <a:r>
                <a:rPr lang="pt-PT" altLang="en-US" sz="3940"/>
                <a:t>.ipynb</a:t>
              </a:r>
              <a:endParaRPr lang="pt-PT" altLang="en-US" sz="394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08" y="18485"/>
              <a:ext cx="9631" cy="199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3940"/>
                <a:t>Image</a:t>
              </a:r>
              <a:r>
                <a:rPr lang="pt-PT" altLang="en-US" sz="3940"/>
                <a:t>Feature</a:t>
              </a:r>
              <a:endParaRPr lang="pt-PT" altLang="en-US" sz="3940"/>
            </a:p>
            <a:p>
              <a:pPr algn="ctr"/>
              <a:r>
                <a:rPr lang="pt-PT" altLang="en-US" sz="3940"/>
                <a:t>Extraction.py</a:t>
              </a:r>
              <a:endParaRPr lang="pt-PT" altLang="en-US" sz="394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08" y="25395"/>
              <a:ext cx="9631" cy="15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3940"/>
                <a:t>Train.</a:t>
              </a:r>
              <a:r>
                <a:rPr lang="pt-PT" altLang="en-US" sz="3940"/>
                <a:t>py</a:t>
              </a:r>
              <a:endParaRPr lang="pt-PT" altLang="en-US" sz="394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8" y="3720"/>
              <a:ext cx="13376" cy="531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indent="0" algn="ctr">
                <a:buNone/>
              </a:pPr>
              <a:r>
                <a:rPr lang="pt-PT" altLang="en-US" sz="3940" b="1"/>
                <a:t>IMAGES-dataset</a:t>
              </a:r>
              <a:endParaRPr lang="pt-PT" altLang="en-US" sz="3940"/>
            </a:p>
            <a:p>
              <a:pPr indent="0" algn="ctr">
                <a:buNone/>
              </a:pPr>
              <a:r>
                <a:rPr lang="pt-PT" altLang="en-US" sz="3940"/>
                <a:t>street_crawler/</a:t>
              </a:r>
              <a:endParaRPr lang="pt-PT" altLang="en-US" sz="3940"/>
            </a:p>
            <a:p>
              <a:pPr indent="0" algn="l">
                <a:buNone/>
              </a:pPr>
              <a:r>
                <a:rPr lang="pt-PT" altLang="en-US" sz="3940"/>
                <a:t>0_run_crawler.sh</a:t>
              </a:r>
              <a:br>
                <a:rPr lang="pt-PT" altLang="en-US" sz="3940"/>
              </a:br>
              <a:r>
                <a:rPr lang="pt-PT" altLang="en-US" sz="3940"/>
                <a:t>1_StreetsImagesCrawler.ipynb</a:t>
              </a:r>
              <a:br>
                <a:rPr lang="pt-PT" altLang="en-US" sz="3940"/>
              </a:br>
              <a:r>
                <a:rPr lang="pt-PT" altLang="en-US" sz="3940"/>
                <a:t>2_StreetsImagesAnalysisPlots.ipynb</a:t>
              </a:r>
              <a:endParaRPr lang="pt-PT" altLang="en-US" sz="3940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28068" y="5700"/>
              <a:ext cx="10230" cy="37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indent="0">
                <a:buFont typeface="Arial" panose="020B0604020202020204" pitchFamily="34" charset="0"/>
                <a:buNone/>
              </a:pPr>
              <a:r>
                <a:rPr lang="pt-PT" altLang="en-US" sz="2955"/>
                <a:t>outputs: </a:t>
              </a:r>
              <a:endParaRPr lang="pt-PT" altLang="en-US" sz="2955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altLang="en-US" sz="2955"/>
                <a:t>street_crawler/streets_lat_long.csv (output.csv) </a:t>
              </a:r>
              <a:endParaRPr lang="pt-PT" altLang="en-US" sz="2955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altLang="en-US" sz="2955">
                  <a:sym typeface="+mn-ea"/>
                </a:rPr>
                <a:t>images/*.jpg</a:t>
              </a:r>
              <a:endParaRPr lang="pt-PT" altLang="en-US" sz="2955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pt-PT" altLang="en-US" sz="2955">
                  <a:sym typeface="+mn-ea"/>
                </a:rPr>
                <a:t>raw unzip (124709 )</a:t>
              </a:r>
              <a:endParaRPr lang="pt-PT" altLang="en-US" sz="2955">
                <a:sym typeface="+mn-ea"/>
              </a:endParaRPr>
            </a:p>
          </p:txBody>
        </p:sp>
        <p:sp>
          <p:nvSpPr>
            <p:cNvPr id="12" name="Text Box 11"/>
            <p:cNvSpPr txBox="true"/>
            <p:nvPr/>
          </p:nvSpPr>
          <p:spPr>
            <a:xfrm>
              <a:off x="14886" y="15816"/>
              <a:ext cx="12524" cy="58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indent="0">
                <a:buFont typeface="Arial" panose="020B0604020202020204" pitchFamily="34" charset="0"/>
                <a:buNone/>
              </a:pPr>
              <a:r>
                <a:rPr lang="pt-PT" altLang="en-US" sz="3445"/>
                <a:t>inputs:</a:t>
              </a:r>
              <a:endParaRPr lang="pt-PT" altLang="en-US" sz="3445"/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pt-PT" altLang="en-US" sz="2955">
                  <a:sym typeface="+mn-ea"/>
                </a:rPr>
                <a:t>street_crawler/streets_lat_long_curated.csv</a:t>
              </a:r>
              <a:endParaRPr lang="pt-PT" altLang="en-US" sz="3445" b="1">
                <a:sym typeface="+mn-ea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pt-PT" altLang="en-US" sz="3445">
                  <a:sym typeface="+mn-ea"/>
                </a:rPr>
                <a:t>remove failed image request and temporary files (12341 rows)</a:t>
              </a:r>
              <a:endParaRPr lang="pt-PT" altLang="en-US" sz="3445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altLang="en-US" sz="3445"/>
                <a:t>images/*.jpg</a:t>
              </a:r>
              <a:endParaRPr lang="pt-PT" altLang="en-US" sz="3445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pt-PT" altLang="en-US" sz="3445"/>
                <a:t>removing temporary </a:t>
              </a:r>
              <a:br>
                <a:rPr lang="pt-PT" altLang="en-US" sz="3445"/>
              </a:br>
              <a:r>
                <a:rPr lang="pt-PT" altLang="en-US" sz="3445"/>
                <a:t>(</a:t>
              </a:r>
              <a:r>
                <a:rPr lang="pt-PT" altLang="en-US" sz="3445">
                  <a:solidFill>
                    <a:srgbClr val="FF0000"/>
                  </a:solidFill>
                  <a:sym typeface="+mn-ea"/>
                </a:rPr>
                <a:t>112368 </a:t>
              </a:r>
              <a:r>
                <a:rPr lang="pt-PT" altLang="en-US" sz="3445"/>
                <a:t>files)</a:t>
              </a:r>
              <a:endParaRPr lang="pt-PT" altLang="en-US" sz="3445"/>
            </a:p>
          </p:txBody>
        </p:sp>
        <p:sp>
          <p:nvSpPr>
            <p:cNvPr id="13" name="Text Box 12"/>
            <p:cNvSpPr txBox="true"/>
            <p:nvPr/>
          </p:nvSpPr>
          <p:spPr>
            <a:xfrm>
              <a:off x="28121" y="15931"/>
              <a:ext cx="9803" cy="34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indent="0">
                <a:buFont typeface="Arial" panose="020B0604020202020204" pitchFamily="34" charset="0"/>
                <a:buNone/>
              </a:pPr>
              <a:r>
                <a:rPr lang="pt-PT" altLang="en-US" sz="3445"/>
                <a:t>outputs: </a:t>
              </a:r>
              <a:endParaRPr lang="pt-PT" altLang="en-US" sz="3445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altLang="en-US" sz="3445"/>
                <a:t>vgg_features.csv (~</a:t>
              </a:r>
              <a:r>
                <a:rPr lang="en-US" altLang="pt-PT" sz="3445"/>
                <a:t>3 GB</a:t>
              </a:r>
              <a:r>
                <a:rPr lang="pt-PT" altLang="en-US" sz="3445"/>
                <a:t>) </a:t>
              </a:r>
              <a:br>
                <a:rPr lang="pt-PT" altLang="en-US" sz="3445"/>
              </a:br>
              <a:r>
                <a:rPr lang="pt-PT" altLang="en-US" sz="3445"/>
                <a:t>(</a:t>
              </a:r>
              <a:r>
                <a:rPr lang="pt-PT" altLang="en-US" sz="3445">
                  <a:solidFill>
                    <a:srgbClr val="FF0000"/>
                  </a:solidFill>
                </a:rPr>
                <a:t>1</a:t>
              </a:r>
              <a:r>
                <a:rPr lang="pt-PT" altLang="en-US" sz="3445">
                  <a:solidFill>
                    <a:srgbClr val="FF0000"/>
                  </a:solidFill>
                  <a:sym typeface="+mn-ea"/>
                </a:rPr>
                <a:t>12368 </a:t>
              </a:r>
              <a:r>
                <a:rPr lang="pt-PT" altLang="en-US" sz="3445">
                  <a:sym typeface="+mn-ea"/>
                </a:rPr>
                <a:t>rows)</a:t>
              </a:r>
              <a:endParaRPr lang="pt-PT" altLang="en-US" sz="3445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PT" altLang="en-US" sz="3445">
                <a:sym typeface="+mn-ea"/>
              </a:endParaRPr>
            </a:p>
          </p:txBody>
        </p:sp>
        <p:sp>
          <p:nvSpPr>
            <p:cNvPr id="14" name="Text Box 13"/>
            <p:cNvSpPr txBox="true"/>
            <p:nvPr/>
          </p:nvSpPr>
          <p:spPr>
            <a:xfrm>
              <a:off x="14756" y="23353"/>
              <a:ext cx="11989" cy="58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indent="0">
                <a:buFont typeface="Arial" panose="020B0604020202020204" pitchFamily="34" charset="0"/>
                <a:buNone/>
              </a:pPr>
              <a:r>
                <a:rPr lang="pt-PT" altLang="en-US" sz="3445"/>
                <a:t>inputs:</a:t>
              </a:r>
              <a:endParaRPr lang="pt-PT" altLang="en-US" sz="3445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altLang="en-US" sz="2955">
                  <a:sym typeface="+mn-ea"/>
                </a:rPr>
                <a:t>raw_data/shapefiles/vale_ribeira.shp</a:t>
              </a:r>
              <a:endParaRPr lang="pt-PT" altLang="en-US" sz="2955">
                <a:sym typeface="+mn-ea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pt-PT" altLang="en-US" sz="3445">
                  <a:sym typeface="+mn-ea"/>
                </a:rPr>
                <a:t>954 rows (c.sectors geopolitical)</a:t>
              </a:r>
              <a:endParaRPr lang="pt-PT" altLang="en-US" sz="3445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altLang="en-US" sz="3445">
                  <a:sym typeface="+mn-ea"/>
                </a:rPr>
                <a:t>IDHMS/IDHMs_ValeRibeira.csv</a:t>
              </a:r>
              <a:endParaRPr lang="pt-PT" altLang="en-US" sz="3445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pt-PT" altLang="en-US" sz="3445">
                  <a:solidFill>
                    <a:srgbClr val="FF0000"/>
                  </a:solidFill>
                </a:rPr>
                <a:t>880 </a:t>
              </a:r>
              <a:r>
                <a:rPr lang="pt-PT" altLang="en-US" sz="3445"/>
                <a:t>rows (census sectors)</a:t>
              </a:r>
              <a:endParaRPr lang="pt-PT" altLang="en-US" sz="3445"/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pt-PT" altLang="en-US" sz="3445">
                  <a:sym typeface="+mn-ea"/>
                </a:rPr>
                <a:t>vgg_features</a:t>
              </a:r>
              <a:r>
                <a:rPr lang="pt-PT" altLang="en-US" sz="3445"/>
                <a:t>.csv </a:t>
              </a:r>
              <a:r>
                <a:rPr lang="pt-PT" altLang="en-US" sz="3445">
                  <a:sym typeface="+mn-ea"/>
                </a:rPr>
                <a:t>(112368 rows)</a:t>
              </a:r>
              <a:endParaRPr lang="pt-PT" altLang="en-US" sz="3445">
                <a:sym typeface="+mn-ea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pt-PT" altLang="en-US" sz="3445">
                  <a:sym typeface="+mn-ea"/>
                </a:rPr>
                <a:t>geo.csv</a:t>
              </a:r>
              <a:endParaRPr lang="pt-PT" altLang="en-US" sz="3445">
                <a:sym typeface="+mn-ea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6994" y="15631"/>
              <a:ext cx="1250" cy="151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940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7144" y="33214"/>
              <a:ext cx="1250" cy="151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94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7144" y="22542"/>
              <a:ext cx="1250" cy="151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940"/>
            </a:p>
          </p:txBody>
        </p:sp>
        <p:sp>
          <p:nvSpPr>
            <p:cNvPr id="18" name="Text Box 17"/>
            <p:cNvSpPr txBox="true"/>
            <p:nvPr/>
          </p:nvSpPr>
          <p:spPr>
            <a:xfrm>
              <a:off x="28189" y="11118"/>
              <a:ext cx="9376" cy="18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indent="0">
                <a:buFont typeface="Arial" panose="020B0604020202020204" pitchFamily="34" charset="0"/>
                <a:buNone/>
              </a:pPr>
              <a:r>
                <a:rPr lang="pt-PT" altLang="en-US" sz="3445"/>
                <a:t>outputs:</a:t>
              </a:r>
              <a:endParaRPr lang="pt-PT" altLang="en-US" sz="3445"/>
            </a:p>
            <a:p>
              <a:pPr indent="0">
                <a:buFont typeface="Arial" panose="020B0604020202020204" pitchFamily="34" charset="0"/>
                <a:buNone/>
              </a:pPr>
              <a:r>
                <a:rPr lang="pt-PT" altLang="en-US" sz="3445"/>
                <a:t> geo.csv (</a:t>
              </a:r>
              <a:r>
                <a:rPr lang="pt-PT" altLang="en-US" sz="3445">
                  <a:solidFill>
                    <a:srgbClr val="FF0000"/>
                  </a:solidFill>
                  <a:sym typeface="+mn-ea"/>
                </a:rPr>
                <a:t>112368 </a:t>
              </a:r>
              <a:r>
                <a:rPr lang="pt-PT" altLang="en-US" sz="3445"/>
                <a:t>rows)</a:t>
              </a:r>
              <a:endParaRPr lang="pt-PT" altLang="en-US" sz="3445"/>
            </a:p>
          </p:txBody>
        </p:sp>
        <p:sp>
          <p:nvSpPr>
            <p:cNvPr id="19" name="Text Box 18"/>
            <p:cNvSpPr txBox="true"/>
            <p:nvPr/>
          </p:nvSpPr>
          <p:spPr>
            <a:xfrm>
              <a:off x="28044" y="23353"/>
              <a:ext cx="11293" cy="51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indent="0">
                <a:buFont typeface="Arial" panose="020B0604020202020204" pitchFamily="34" charset="0"/>
                <a:buNone/>
              </a:pPr>
              <a:r>
                <a:rPr lang="pt-PT" altLang="en-US" sz="3445"/>
                <a:t>outputs: </a:t>
              </a:r>
              <a:endParaRPr lang="pt-PT" altLang="en-US" sz="3445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pt-PT" sz="3445">
                  <a:sym typeface="+mn-ea"/>
                </a:rPr>
                <a:t>geo_fold.csv (</a:t>
              </a:r>
              <a:r>
                <a:rPr lang="pt-PT" altLang="en-US" sz="3445">
                  <a:sym typeface="+mn-ea"/>
                </a:rPr>
                <a:t>112368  </a:t>
              </a:r>
              <a:r>
                <a:rPr lang="en-US" altLang="pt-PT" sz="3445">
                  <a:sym typeface="+mn-ea"/>
                </a:rPr>
                <a:t>rows)</a:t>
              </a:r>
              <a:endParaRPr lang="pt-PT" altLang="en-US" sz="3445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altLang="en-US" sz="3445"/>
                <a:t>income/folds*.csv (total of 110824 images)</a:t>
              </a:r>
              <a:endParaRPr lang="pt-PT" altLang="en-US" sz="3445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altLang="en-US" sz="3445"/>
                <a:t>income/logs/*</a:t>
              </a:r>
              <a:endParaRPr lang="pt-PT" altLang="en-US" sz="3445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altLang="en-US" sz="3445">
                  <a:sym typeface="+mn-ea"/>
                </a:rPr>
                <a:t>income/models/*</a:t>
              </a:r>
              <a:endParaRPr lang="pt-PT" altLang="en-US" sz="3445">
                <a:sym typeface="+mn-ea"/>
              </a:endParaRPr>
            </a:p>
          </p:txBody>
        </p:sp>
        <p:sp>
          <p:nvSpPr>
            <p:cNvPr id="20" name="Text Box 19"/>
            <p:cNvSpPr txBox="true"/>
            <p:nvPr/>
          </p:nvSpPr>
          <p:spPr>
            <a:xfrm>
              <a:off x="14756" y="35576"/>
              <a:ext cx="11989" cy="26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indent="0">
                <a:buFont typeface="Arial" panose="020B0604020202020204" pitchFamily="34" charset="0"/>
                <a:buNone/>
              </a:pPr>
              <a:r>
                <a:rPr lang="pt-PT" altLang="en-US" sz="3445"/>
                <a:t>inputs: </a:t>
              </a:r>
              <a:endParaRPr lang="pt-PT" altLang="en-US" sz="3445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altLang="en-US" sz="3445"/>
                <a:t>income/folds*.csv</a:t>
              </a:r>
              <a:endParaRPr lang="pt-PT" altLang="en-US" sz="3445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PT" altLang="en-US" sz="3445"/>
            </a:p>
          </p:txBody>
        </p:sp>
        <p:sp>
          <p:nvSpPr>
            <p:cNvPr id="2" name="Text Box 1"/>
            <p:cNvSpPr txBox="true"/>
            <p:nvPr/>
          </p:nvSpPr>
          <p:spPr>
            <a:xfrm>
              <a:off x="14756" y="11118"/>
              <a:ext cx="12127" cy="30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indent="0">
                <a:buFont typeface="Arial" panose="020B0604020202020204" pitchFamily="34" charset="0"/>
                <a:buNone/>
              </a:pPr>
              <a:r>
                <a:rPr lang="pt-PT" altLang="en-US" sz="2955"/>
                <a:t>outputs: </a:t>
              </a:r>
              <a:endParaRPr lang="pt-PT" altLang="en-US" sz="2955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altLang="en-US" sz="2955">
                  <a:sym typeface="+mn-ea"/>
                </a:rPr>
                <a:t>street_crawler/streets_lat_long_curated.csv</a:t>
              </a:r>
              <a:r>
                <a:rPr lang="pt-PT" altLang="en-US" sz="2955"/>
                <a:t> </a:t>
              </a:r>
              <a:endParaRPr lang="pt-PT" altLang="en-US" sz="2955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pt-PT" altLang="en-US" sz="2955"/>
                <a:t>(</a:t>
              </a:r>
              <a:r>
                <a:rPr lang="pt-PT" altLang="en-US" sz="2955" b="1">
                  <a:solidFill>
                    <a:srgbClr val="FF0000"/>
                  </a:solidFill>
                  <a:sym typeface="+mn-ea"/>
                </a:rPr>
                <a:t>112368</a:t>
              </a:r>
              <a:r>
                <a:rPr lang="pt-PT" altLang="en-US" sz="2955"/>
                <a:t>) </a:t>
              </a:r>
              <a:r>
                <a:rPr lang="pt-PT" altLang="en-US" sz="2955">
                  <a:sym typeface="+mn-ea"/>
                </a:rPr>
                <a:t>unique</a:t>
              </a:r>
              <a:endParaRPr lang="pt-PT" altLang="en-US" sz="2955">
                <a:sym typeface="+mn-ea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447" y="36067"/>
              <a:ext cx="9631" cy="17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en-US" sz="3940"/>
                <a:t>Prediction.py</a:t>
              </a:r>
              <a:endParaRPr lang="pt-PT" altLang="en-US" sz="394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6978" y="9695"/>
              <a:ext cx="1250" cy="1516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940"/>
            </a:p>
          </p:txBody>
        </p:sp>
        <p:sp>
          <p:nvSpPr>
            <p:cNvPr id="22" name="Text Box 21"/>
            <p:cNvSpPr txBox="true"/>
            <p:nvPr/>
          </p:nvSpPr>
          <p:spPr>
            <a:xfrm>
              <a:off x="14756" y="925"/>
              <a:ext cx="11989" cy="43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indent="0">
                <a:buFont typeface="Arial" panose="020B0604020202020204" pitchFamily="34" charset="0"/>
                <a:buNone/>
              </a:pPr>
              <a:r>
                <a:rPr lang="pt-PT" altLang="en-US" sz="2955"/>
                <a:t>inputs: </a:t>
              </a:r>
              <a:endParaRPr lang="pt-PT" altLang="en-US" sz="2955"/>
            </a:p>
            <a:p>
              <a:pPr indent="0">
                <a:buFont typeface="Arial" panose="020B0604020202020204" pitchFamily="34" charset="0"/>
                <a:buNone/>
              </a:pPr>
              <a:endParaRPr lang="pt-PT" altLang="en-US" sz="2955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PT" altLang="en-US" sz="2955">
                  <a:sym typeface="+mn-ea"/>
                </a:rPr>
                <a:t>raw_data/ibge2010/*.xls</a:t>
              </a:r>
              <a:endParaRPr lang="pt-PT" altLang="en-US" sz="2955">
                <a:sym typeface="+mn-ea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pt-PT" altLang="en-US" sz="2955">
                  <a:sym typeface="+mn-ea"/>
                </a:rPr>
                <a:t>IBGE data</a:t>
              </a:r>
              <a:endParaRPr lang="pt-PT" altLang="en-US" sz="2955">
                <a:sym typeface="+mn-ea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pt-PT" altLang="en-US" sz="2215" i="1">
                  <a:sym typeface="+mn-ea"/>
                </a:rPr>
                <a:t>SP_Exceto_a_Capital_20190207.zip</a:t>
              </a:r>
              <a:endParaRPr lang="pt-PT" altLang="en-US" sz="3445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PT" altLang="en-US" sz="3445"/>
            </a:p>
          </p:txBody>
        </p:sp>
        <p:sp>
          <p:nvSpPr>
            <p:cNvPr id="26" name="Text Box 25"/>
            <p:cNvSpPr txBox="true"/>
            <p:nvPr/>
          </p:nvSpPr>
          <p:spPr>
            <a:xfrm>
              <a:off x="39697" y="6441"/>
              <a:ext cx="1655" cy="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en-US" sz="2955"/>
                <a:t>6hs</a:t>
              </a:r>
              <a:endParaRPr lang="pt-PT" altLang="en-US" sz="2955"/>
            </a:p>
          </p:txBody>
        </p:sp>
        <p:sp>
          <p:nvSpPr>
            <p:cNvPr id="27" name="Text Box 26"/>
            <p:cNvSpPr txBox="true"/>
            <p:nvPr/>
          </p:nvSpPr>
          <p:spPr>
            <a:xfrm>
              <a:off x="39697" y="16643"/>
              <a:ext cx="1681" cy="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en-US" sz="2955"/>
                <a:t>7hs</a:t>
              </a:r>
              <a:endParaRPr lang="pt-PT" altLang="en-US" sz="2955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94" y="605"/>
              <a:ext cx="9300" cy="2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en-US" sz="3940" b="1"/>
                <a:t>INDICATOR-dataset</a:t>
              </a:r>
              <a:endParaRPr lang="pt-PT" altLang="en-US" sz="3940"/>
            </a:p>
            <a:p>
              <a:pPr algn="ctr"/>
              <a:r>
                <a:rPr lang="pt-PT" altLang="en-US" sz="3940"/>
                <a:t>IDHMS/IDHMS.ipynb</a:t>
              </a:r>
              <a:endParaRPr lang="pt-PT" altLang="en-US" sz="3940"/>
            </a:p>
          </p:txBody>
        </p:sp>
        <p:sp>
          <p:nvSpPr>
            <p:cNvPr id="31" name="Text Box 30"/>
            <p:cNvSpPr txBox="true"/>
            <p:nvPr/>
          </p:nvSpPr>
          <p:spPr>
            <a:xfrm>
              <a:off x="28068" y="925"/>
              <a:ext cx="9857" cy="30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 typeface="Arial" panose="020B0604020202020204" pitchFamily="34" charset="0"/>
              </a:pPr>
              <a:r>
                <a:rPr lang="pt-PT" altLang="en-US" sz="2955">
                  <a:sym typeface="+mn-ea"/>
                </a:rPr>
                <a:t>outputs: </a:t>
              </a:r>
              <a:endParaRPr lang="pt-PT" altLang="en-US" sz="2955">
                <a:sym typeface="+mn-ea"/>
              </a:endParaRPr>
            </a:p>
            <a:p>
              <a:pPr marL="342900" lvl="0" indent="-342900"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pt-PT" altLang="en-US" sz="2955">
                  <a:sym typeface="+mn-ea"/>
                </a:rPr>
                <a:t>IDHMS/IDHMs_ValeRibeira.csv</a:t>
              </a:r>
              <a:endParaRPr lang="pt-PT" altLang="en-US" sz="2955">
                <a:sym typeface="+mn-ea"/>
              </a:endParaRPr>
            </a:p>
            <a:p>
              <a:pPr marL="342900" lvl="0" indent="-342900"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pt-PT" altLang="en-US" sz="2955">
                  <a:sym typeface="+mn-ea"/>
                </a:rPr>
                <a:t>IDHMS/temp_Renda.csv</a:t>
              </a:r>
              <a:endParaRPr lang="pt-PT" altLang="en-US" sz="2955">
                <a:sym typeface="+mn-ea"/>
              </a:endParaRPr>
            </a:p>
            <a:p>
              <a:pPr lvl="0" algn="l">
                <a:buClrTx/>
                <a:buSzTx/>
                <a:buFont typeface="Arial" panose="020B0604020202020204" pitchFamily="34" charset="0"/>
              </a:pPr>
              <a:endParaRPr lang="pt-PT" altLang="en-US" sz="2955">
                <a:sym typeface="+mn-ea"/>
              </a:endParaRPr>
            </a:p>
          </p:txBody>
        </p:sp>
        <p:sp>
          <p:nvSpPr>
            <p:cNvPr id="11" name="Text Box 10"/>
            <p:cNvSpPr txBox="true"/>
            <p:nvPr/>
          </p:nvSpPr>
          <p:spPr>
            <a:xfrm>
              <a:off x="28189" y="35627"/>
              <a:ext cx="11148" cy="26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indent="0">
                <a:buFont typeface="Arial" panose="020B0604020202020204" pitchFamily="34" charset="0"/>
                <a:buNone/>
              </a:pPr>
              <a:r>
                <a:rPr lang="pt-PT" altLang="en-US" sz="3445"/>
                <a:t>outputs: </a:t>
              </a:r>
              <a:endParaRPr lang="pt-PT" altLang="en-US" sz="3445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altLang="en-US" sz="3445"/>
                <a:t>income/</a:t>
              </a:r>
              <a:r>
                <a:rPr lang="en-US" altLang="pt-PT" sz="3445"/>
                <a:t>pred</a:t>
              </a:r>
              <a:r>
                <a:rPr lang="pt-PT" altLang="en-US" sz="3445"/>
                <a:t>s*.csv (total of 27706 images)</a:t>
              </a:r>
              <a:endParaRPr lang="pt-PT" altLang="en-US" sz="3445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365" y="564"/>
              <a:ext cx="12537" cy="4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215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4365" y="5649"/>
              <a:ext cx="12538" cy="4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215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7592" y="564"/>
              <a:ext cx="11798" cy="4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215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4365" y="35249"/>
              <a:ext cx="12538" cy="3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215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4365" y="23107"/>
              <a:ext cx="12538" cy="6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215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4365" y="15626"/>
              <a:ext cx="12538" cy="6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215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7592" y="5649"/>
              <a:ext cx="11798" cy="4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215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7568" y="10773"/>
              <a:ext cx="11798" cy="3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215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7539" y="15600"/>
              <a:ext cx="11798" cy="6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215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7592" y="23107"/>
              <a:ext cx="11798" cy="6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215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7539" y="35249"/>
              <a:ext cx="11798" cy="3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215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4365" y="10773"/>
              <a:ext cx="12538" cy="3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215"/>
            </a:p>
          </p:txBody>
        </p:sp>
        <p:sp>
          <p:nvSpPr>
            <p:cNvPr id="56" name="Text Box 55"/>
            <p:cNvSpPr txBox="true"/>
            <p:nvPr/>
          </p:nvSpPr>
          <p:spPr>
            <a:xfrm>
              <a:off x="39697" y="24922"/>
              <a:ext cx="3355" cy="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en-US" sz="2955"/>
                <a:t>96hs</a:t>
              </a:r>
              <a:endParaRPr lang="pt-PT" altLang="en-US" sz="2955"/>
            </a:p>
          </p:txBody>
        </p:sp>
        <p:sp>
          <p:nvSpPr>
            <p:cNvPr id="58" name="Down Arrow 57"/>
            <p:cNvSpPr/>
            <p:nvPr/>
          </p:nvSpPr>
          <p:spPr>
            <a:xfrm>
              <a:off x="7144" y="39204"/>
              <a:ext cx="1250" cy="151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94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447" y="41202"/>
              <a:ext cx="9631" cy="173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en-US" sz="3940"/>
                <a:t>Plots.ipynb</a:t>
              </a:r>
              <a:endParaRPr lang="pt-PT" altLang="en-US" sz="3940"/>
            </a:p>
          </p:txBody>
        </p:sp>
        <p:sp>
          <p:nvSpPr>
            <p:cNvPr id="60" name="Text Box 59"/>
            <p:cNvSpPr txBox="true"/>
            <p:nvPr/>
          </p:nvSpPr>
          <p:spPr>
            <a:xfrm>
              <a:off x="14809" y="39963"/>
              <a:ext cx="11989" cy="4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indent="0">
                <a:buFont typeface="Arial" panose="020B0604020202020204" pitchFamily="34" charset="0"/>
                <a:buNone/>
              </a:pPr>
              <a:r>
                <a:rPr lang="pt-PT" altLang="en-US" sz="3445"/>
                <a:t>inputs: </a:t>
              </a:r>
              <a:endParaRPr lang="pt-PT" altLang="en-US" sz="3445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altLang="en-US" sz="3445"/>
                <a:t>income/folds*.csv</a:t>
              </a:r>
              <a:endParaRPr lang="pt-PT" altLang="en-US" sz="3445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altLang="en-US" sz="3445">
                  <a:sym typeface="+mn-ea"/>
                </a:rPr>
                <a:t>income/preds*.csv</a:t>
              </a:r>
              <a:endParaRPr lang="pt-PT" altLang="en-US" sz="3445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altLang="en-US" sz="3445"/>
                <a:t>geo_fold.csv</a:t>
              </a:r>
              <a:endParaRPr lang="pt-PT" altLang="en-US" sz="3445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altLang="en-US" sz="3445"/>
                <a:t>IDHMs/IDHM_ValeRibeira.csv</a:t>
              </a:r>
              <a:endParaRPr lang="pt-PT" altLang="en-US" sz="3445"/>
            </a:p>
          </p:txBody>
        </p:sp>
        <p:sp>
          <p:nvSpPr>
            <p:cNvPr id="61" name="Text Box 60"/>
            <p:cNvSpPr txBox="true"/>
            <p:nvPr/>
          </p:nvSpPr>
          <p:spPr>
            <a:xfrm>
              <a:off x="28241" y="39842"/>
              <a:ext cx="11148" cy="26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indent="0">
                <a:buFont typeface="Arial" panose="020B0604020202020204" pitchFamily="34" charset="0"/>
                <a:buNone/>
              </a:pPr>
              <a:r>
                <a:rPr lang="pt-PT" altLang="en-US" sz="3445"/>
                <a:t>outputs: </a:t>
              </a:r>
              <a:endParaRPr lang="pt-PT" altLang="en-US" sz="3445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altLang="en-US" sz="3445"/>
                <a:t>plots/*</a:t>
              </a:r>
              <a:endParaRPr lang="pt-PT" altLang="en-US" sz="3445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altLang="en-US" sz="3445"/>
                <a:t>income/score_images/*</a:t>
              </a:r>
              <a:endParaRPr lang="pt-PT" altLang="en-US" sz="3445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4417" y="39573"/>
              <a:ext cx="12538" cy="4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215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7592" y="39573"/>
              <a:ext cx="11798" cy="4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215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80" y="30383"/>
              <a:ext cx="9631" cy="15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en-US" sz="3940"/>
                <a:t>Testing</a:t>
              </a:r>
              <a:r>
                <a:rPr lang="en-US" sz="3940"/>
                <a:t>.</a:t>
              </a:r>
              <a:r>
                <a:rPr lang="pt-PT" altLang="en-US" sz="3940"/>
                <a:t>py</a:t>
              </a:r>
              <a:endParaRPr lang="pt-PT" altLang="en-US" sz="3940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14728" y="30621"/>
              <a:ext cx="11989" cy="34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indent="0">
                <a:buFont typeface="Arial" panose="020B0604020202020204" pitchFamily="34" charset="0"/>
                <a:buNone/>
              </a:pPr>
              <a:r>
                <a:rPr lang="pt-PT" altLang="en-US" sz="3445"/>
                <a:t>inputs:</a:t>
              </a:r>
              <a:endParaRPr lang="pt-PT" altLang="en-US" sz="3445"/>
            </a:p>
            <a:p>
              <a:pPr indent="0">
                <a:buFont typeface="Arial" panose="020B0604020202020204" pitchFamily="34" charset="0"/>
                <a:buNone/>
              </a:pPr>
              <a:r>
                <a:rPr lang="pt-PT" altLang="en-US" sz="3445"/>
                <a:t>income/models/*</a:t>
              </a:r>
              <a:endParaRPr lang="pt-PT" altLang="en-US" sz="3445"/>
            </a:p>
            <a:p>
              <a:pPr indent="0">
                <a:buFont typeface="Arial" panose="020B0604020202020204" pitchFamily="34" charset="0"/>
                <a:buNone/>
              </a:pPr>
              <a:endParaRPr lang="pt-PT" altLang="en-US" sz="3445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PT" altLang="en-US" sz="3445">
                <a:sym typeface="+mn-ea"/>
              </a:endParaRPr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7116" y="28043"/>
              <a:ext cx="1250" cy="151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940"/>
            </a:p>
          </p:txBody>
        </p:sp>
        <p:sp>
          <p:nvSpPr>
            <p:cNvPr id="30" name="Text Box 29"/>
            <p:cNvSpPr txBox="true"/>
            <p:nvPr/>
          </p:nvSpPr>
          <p:spPr>
            <a:xfrm>
              <a:off x="28016" y="30621"/>
              <a:ext cx="11293" cy="34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indent="0">
                <a:buFont typeface="Arial" panose="020B0604020202020204" pitchFamily="34" charset="0"/>
                <a:buNone/>
              </a:pPr>
              <a:r>
                <a:rPr lang="pt-PT" altLang="en-US" sz="3445"/>
                <a:t>outputs: </a:t>
              </a:r>
              <a:endParaRPr lang="pt-PT" altLang="en-US" sz="3445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pt-PT" altLang="en-US" sz="3445"/>
                <a:t>testing/test-*.csv</a:t>
              </a:r>
              <a:endParaRPr lang="pt-PT" altLang="en-US" sz="3445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pt-PT" altLang="en-US" sz="3445"/>
                <a:t>testing/testing_metrics.csv</a:t>
              </a:r>
              <a:endParaRPr lang="pt-PT" altLang="en-US" sz="3445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PT" altLang="en-US" sz="3445">
                <a:sym typeface="+mn-ea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4337" y="30204"/>
              <a:ext cx="12538" cy="4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215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564" y="30204"/>
              <a:ext cx="11798" cy="4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215"/>
            </a:p>
          </p:txBody>
        </p:sp>
        <p:sp>
          <p:nvSpPr>
            <p:cNvPr id="36" name="Text Box 35"/>
            <p:cNvSpPr txBox="true"/>
            <p:nvPr/>
          </p:nvSpPr>
          <p:spPr>
            <a:xfrm>
              <a:off x="268" y="11752"/>
              <a:ext cx="1022" cy="174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pt-PT" altLang="en-US" sz="660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1</a:t>
              </a:r>
              <a:endParaRPr lang="pt-PT" altLang="en-US"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37" name="Text Box 36"/>
            <p:cNvSpPr txBox="true"/>
            <p:nvPr/>
          </p:nvSpPr>
          <p:spPr>
            <a:xfrm>
              <a:off x="268" y="18612"/>
              <a:ext cx="1022" cy="174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pt-PT" altLang="en-US" sz="660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2</a:t>
              </a:r>
              <a:endParaRPr lang="pt-PT" altLang="en-US"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38" name="Text Box 37"/>
            <p:cNvSpPr txBox="true"/>
            <p:nvPr/>
          </p:nvSpPr>
          <p:spPr>
            <a:xfrm>
              <a:off x="268" y="30304"/>
              <a:ext cx="1022" cy="174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pt-PT" altLang="en-US" sz="660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4</a:t>
              </a:r>
              <a:endParaRPr lang="pt-PT" altLang="en-US"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39" name="Text Box 38"/>
            <p:cNvSpPr txBox="true"/>
            <p:nvPr/>
          </p:nvSpPr>
          <p:spPr>
            <a:xfrm>
              <a:off x="268" y="25236"/>
              <a:ext cx="1022" cy="174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pt-PT" altLang="en-US" sz="660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3</a:t>
              </a:r>
              <a:endParaRPr lang="pt-PT" altLang="en-US"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40" name="Text Box 39"/>
            <p:cNvSpPr txBox="true"/>
            <p:nvPr/>
          </p:nvSpPr>
          <p:spPr>
            <a:xfrm>
              <a:off x="268" y="36063"/>
              <a:ext cx="1022" cy="174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pt-PT" altLang="en-US" sz="660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5</a:t>
              </a:r>
              <a:endParaRPr lang="pt-PT" altLang="en-US"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41" name="Text Box 40"/>
            <p:cNvSpPr txBox="true"/>
            <p:nvPr/>
          </p:nvSpPr>
          <p:spPr>
            <a:xfrm>
              <a:off x="268" y="41181"/>
              <a:ext cx="1022" cy="174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pt-PT" altLang="en-US" sz="660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6</a:t>
              </a:r>
              <a:endParaRPr lang="pt-PT" altLang="en-US"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1386</Words>
  <Application>WPS Presentation</Application>
  <PresentationFormat>宽屏</PresentationFormat>
  <Paragraphs>120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Droid Sans Fallback</vt:lpstr>
      <vt:lpstr>微软雅黑</vt:lpstr>
      <vt:lpstr>Arial Unicode MS</vt:lpstr>
      <vt:lpstr>Arial Black</vt:lpstr>
      <vt:lpstr>Trebuchet MS</vt:lpstr>
      <vt:lpstr>SimSun</vt:lpstr>
      <vt:lpstr>Webdings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machicao</dc:creator>
  <cp:lastModifiedBy>machicao</cp:lastModifiedBy>
  <cp:revision>72</cp:revision>
  <dcterms:created xsi:type="dcterms:W3CDTF">2021-04-21T03:44:43Z</dcterms:created>
  <dcterms:modified xsi:type="dcterms:W3CDTF">2021-04-21T03:44:43Z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1033-11.1.0.9711</vt:lpwstr>
  </property>
</Properties>
</file>