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9" r:id="rId4"/>
    <p:sldId id="258" r:id="rId5"/>
    <p:sldId id="263" r:id="rId6"/>
    <p:sldId id="262" r:id="rId7"/>
    <p:sldId id="260"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1999D-7578-4CA4-8A98-C41F1E7C6B81}" v="159" dt="2022-08-10T20:03:07.617"/>
    <p1510:client id="{7844BAFF-F661-4A7E-A9D4-C26A451F1BF4}" v="1776" dt="2022-08-09T21:13:27.954"/>
    <p1510:client id="{F98559BC-D0EB-4FC3-B1EE-EFB602E50094}" v="3" dt="2022-08-09T21:26:45.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534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023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4512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77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6303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0167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849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0244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511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384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754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3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411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905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41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618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012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8/11/2022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9525218"/>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AB0C47-03D3-4EC5-9300-FE0F71014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52793" y="643467"/>
            <a:ext cx="7795740" cy="4280312"/>
          </a:xfrm>
        </p:spPr>
        <p:txBody>
          <a:bodyPr>
            <a:normAutofit/>
          </a:bodyPr>
          <a:lstStyle/>
          <a:p>
            <a:pPr algn="l"/>
            <a:r>
              <a:rPr lang="en-US" sz="6600">
                <a:cs typeface="Calibri Light"/>
              </a:rPr>
              <a:t>EE221L Final Project</a:t>
            </a:r>
            <a:endParaRPr lang="en-US" sz="6600"/>
          </a:p>
        </p:txBody>
      </p:sp>
      <p:sp>
        <p:nvSpPr>
          <p:cNvPr id="3" name="Subtitle 2"/>
          <p:cNvSpPr>
            <a:spLocks noGrp="1"/>
          </p:cNvSpPr>
          <p:nvPr>
            <p:ph type="subTitle" idx="1"/>
          </p:nvPr>
        </p:nvSpPr>
        <p:spPr>
          <a:xfrm>
            <a:off x="3752793" y="4932414"/>
            <a:ext cx="7795740" cy="950861"/>
          </a:xfrm>
        </p:spPr>
        <p:txBody>
          <a:bodyPr vert="horz" lIns="91440" tIns="45720" rIns="91440" bIns="45720" rtlCol="0" anchor="t">
            <a:normAutofit/>
          </a:bodyPr>
          <a:lstStyle/>
          <a:p>
            <a:pPr algn="l"/>
            <a:r>
              <a:rPr lang="en-US" sz="2400">
                <a:cs typeface="Calibri"/>
              </a:rPr>
              <a:t>Angelo Nolasco</a:t>
            </a:r>
            <a:endParaRPr lang="en-US" sz="2400"/>
          </a:p>
        </p:txBody>
      </p:sp>
      <p:sp useBgFill="1">
        <p:nvSpPr>
          <p:cNvPr id="13" name="Rounded Rectangle 9">
            <a:extLst>
              <a:ext uri="{FF2B5EF4-FFF2-40B4-BE49-F238E27FC236}">
                <a16:creationId xmlns:a16="http://schemas.microsoft.com/office/drawing/2014/main" id="{8EC4BECB-3915-428C-B97E-9B2A95053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91" y="0"/>
            <a:ext cx="3401878" cy="6857999"/>
          </a:xfrm>
          <a:prstGeom prst="roundRect">
            <a:avLst>
              <a:gd name="adj" fmla="val 0"/>
            </a:avLst>
          </a:pr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2FE8E50-044C-4BD7-A1B4-BC8AF7CDC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16469"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outerShdw blurRad="508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A705-ED8E-352E-D553-1C8737A872FD}"/>
              </a:ext>
            </a:extLst>
          </p:cNvPr>
          <p:cNvSpPr>
            <a:spLocks noGrp="1"/>
          </p:cNvSpPr>
          <p:nvPr>
            <p:ph type="title"/>
          </p:nvPr>
        </p:nvSpPr>
        <p:spPr>
          <a:xfrm>
            <a:off x="974179" y="714375"/>
            <a:ext cx="3332955"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Solution</a:t>
            </a:r>
            <a:endParaRPr lang="en-US" sz="4000" dirty="0"/>
          </a:p>
        </p:txBody>
      </p:sp>
      <p:sp>
        <p:nvSpPr>
          <p:cNvPr id="3" name="Content Placeholder 2">
            <a:extLst>
              <a:ext uri="{FF2B5EF4-FFF2-40B4-BE49-F238E27FC236}">
                <a16:creationId xmlns:a16="http://schemas.microsoft.com/office/drawing/2014/main" id="{2AF1BE68-0121-ED11-5566-0AF546CD66FB}"/>
              </a:ext>
            </a:extLst>
          </p:cNvPr>
          <p:cNvSpPr>
            <a:spLocks noGrp="1"/>
          </p:cNvSpPr>
          <p:nvPr>
            <p:ph idx="1"/>
          </p:nvPr>
        </p:nvSpPr>
        <p:spPr>
          <a:xfrm>
            <a:off x="4973046" y="714375"/>
            <a:ext cx="6253751" cy="5076825"/>
          </a:xfrm>
        </p:spPr>
        <p:txBody>
          <a:bodyPr>
            <a:normAutofit/>
          </a:bodyPr>
          <a:lstStyle/>
          <a:p>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Second Issue</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The main issue was that the diode was too big to fit in my breadboard. So what I did was use two test hook clip and jumper wires to connect to the breadboard.</a:t>
            </a:r>
          </a:p>
        </p:txBody>
      </p:sp>
    </p:spTree>
    <p:extLst>
      <p:ext uri="{BB962C8B-B14F-4D97-AF65-F5344CB8AC3E}">
        <p14:creationId xmlns:p14="http://schemas.microsoft.com/office/powerpoint/2010/main" val="122829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ABC0-8128-B789-597A-1B2DB1CA88C2}"/>
              </a:ext>
            </a:extLst>
          </p:cNvPr>
          <p:cNvSpPr>
            <a:spLocks noGrp="1"/>
          </p:cNvSpPr>
          <p:nvPr>
            <p:ph type="title"/>
          </p:nvPr>
        </p:nvSpPr>
        <p:spPr>
          <a:xfrm>
            <a:off x="705239" y="714375"/>
            <a:ext cx="3601895"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Project description</a:t>
            </a:r>
            <a:endParaRPr lang="en-US" sz="4000"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FFA317F-581B-EC84-AB91-F14415743046}"/>
              </a:ext>
            </a:extLst>
          </p:cNvPr>
          <p:cNvSpPr>
            <a:spLocks noGrp="1"/>
          </p:cNvSpPr>
          <p:nvPr>
            <p:ph idx="1"/>
          </p:nvPr>
        </p:nvSpPr>
        <p:spPr>
          <a:xfrm>
            <a:off x="4973046" y="714375"/>
            <a:ext cx="6253751" cy="5076825"/>
          </a:xfrm>
        </p:spPr>
        <p:txBody>
          <a:bodyPr>
            <a:normAutofit/>
          </a:bodyPr>
          <a:lstStyle/>
          <a:p>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The noise detector should be able to detect the noise level someone makes. Also any sound, like clap, TV sound, music, etc. So A LED should turn on when it hear a sound, when the noise level is normal or loud the led turn on. When the noise level low the led will just blink, and no noise turns off. IF you yell and take 1 second pause the led will blink fast.</a:t>
            </a:r>
            <a:endParaRPr lang="en-US" dirty="0">
              <a:solidFill>
                <a:schemeClr val="tx1"/>
              </a:solidFill>
            </a:endParaRPr>
          </a:p>
        </p:txBody>
      </p:sp>
    </p:spTree>
    <p:extLst>
      <p:ext uri="{BB962C8B-B14F-4D97-AF65-F5344CB8AC3E}">
        <p14:creationId xmlns:p14="http://schemas.microsoft.com/office/powerpoint/2010/main" val="201353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A705-ED8E-352E-D553-1C8737A872FD}"/>
              </a:ext>
            </a:extLst>
          </p:cNvPr>
          <p:cNvSpPr>
            <a:spLocks noGrp="1"/>
          </p:cNvSpPr>
          <p:nvPr>
            <p:ph type="title"/>
          </p:nvPr>
        </p:nvSpPr>
        <p:spPr>
          <a:xfrm>
            <a:off x="226557" y="714375"/>
            <a:ext cx="4569407"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Circuit</a:t>
            </a:r>
            <a:br>
              <a:rPr lang="en-US" sz="4000" dirty="0">
                <a:effectLst>
                  <a:glow rad="38100">
                    <a:prstClr val="black">
                      <a:lumMod val="65000"/>
                      <a:lumOff val="35000"/>
                      <a:alpha val="40000"/>
                    </a:prstClr>
                  </a:glow>
                  <a:outerShdw blurRad="28575" dist="38100" dir="14040000" algn="tl" rotWithShape="0">
                    <a:srgbClr val="000000">
                      <a:alpha val="25000"/>
                    </a:srgbClr>
                  </a:outerShdw>
                </a:effectLst>
              </a:rPr>
            </a:br>
            <a:r>
              <a:rPr lang="en-US" sz="4000"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Implementation</a:t>
            </a:r>
            <a:endParaRPr lang="en-US" sz="4000" dirty="0"/>
          </a:p>
        </p:txBody>
      </p:sp>
      <p:pic>
        <p:nvPicPr>
          <p:cNvPr id="7" name="Picture 7" descr="Diagram, schematic&#10;&#10;Description automatically generated">
            <a:extLst>
              <a:ext uri="{FF2B5EF4-FFF2-40B4-BE49-F238E27FC236}">
                <a16:creationId xmlns:a16="http://schemas.microsoft.com/office/drawing/2014/main" id="{2EB05741-644C-7B0F-805C-8D7F625354F7}"/>
              </a:ext>
            </a:extLst>
          </p:cNvPr>
          <p:cNvPicPr>
            <a:picLocks noGrp="1" noChangeAspect="1"/>
          </p:cNvPicPr>
          <p:nvPr>
            <p:ph idx="1"/>
          </p:nvPr>
        </p:nvPicPr>
        <p:blipFill>
          <a:blip r:embed="rId3"/>
          <a:stretch>
            <a:fillRect/>
          </a:stretch>
        </p:blipFill>
        <p:spPr>
          <a:xfrm>
            <a:off x="4680713" y="1118622"/>
            <a:ext cx="7451613" cy="4271682"/>
          </a:xfrm>
        </p:spPr>
      </p:pic>
    </p:spTree>
    <p:extLst>
      <p:ext uri="{BB962C8B-B14F-4D97-AF65-F5344CB8AC3E}">
        <p14:creationId xmlns:p14="http://schemas.microsoft.com/office/powerpoint/2010/main" val="254447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A705-ED8E-352E-D553-1C8737A872FD}"/>
              </a:ext>
            </a:extLst>
          </p:cNvPr>
          <p:cNvSpPr>
            <a:spLocks noGrp="1"/>
          </p:cNvSpPr>
          <p:nvPr>
            <p:ph type="title"/>
          </p:nvPr>
        </p:nvSpPr>
        <p:spPr>
          <a:xfrm>
            <a:off x="104605" y="714375"/>
            <a:ext cx="4453540"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Circuit Explanation</a:t>
            </a:r>
            <a:endParaRPr lang="en-US" sz="4000" dirty="0" err="1"/>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1"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5" name="TextBox 4">
            <a:extLst>
              <a:ext uri="{FF2B5EF4-FFF2-40B4-BE49-F238E27FC236}">
                <a16:creationId xmlns:a16="http://schemas.microsoft.com/office/drawing/2014/main" id="{5E47CBCB-B96A-5CC4-3C69-F02C26AE7034}"/>
              </a:ext>
            </a:extLst>
          </p:cNvPr>
          <p:cNvSpPr txBox="1"/>
          <p:nvPr/>
        </p:nvSpPr>
        <p:spPr>
          <a:xfrm>
            <a:off x="4867835" y="3778623"/>
            <a:ext cx="700591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I put two voltage divider to create a smaller resistor for the op amp, the voltage dividers are the 10k.</a:t>
            </a:r>
          </a:p>
          <a:p>
            <a:pPr marL="285750" indent="-285750">
              <a:buFont typeface="Arial"/>
              <a:buChar char="•"/>
            </a:pPr>
            <a:r>
              <a:rPr lang="en-US" dirty="0"/>
              <a:t>Then I put a feedback resistor which is the 1M. It acts like a negative feedback for the op amp.</a:t>
            </a:r>
          </a:p>
          <a:p>
            <a:pPr marL="285750" indent="-285750">
              <a:buFont typeface="Arial"/>
              <a:buChar char="•"/>
            </a:pPr>
            <a:r>
              <a:rPr lang="en-US" dirty="0"/>
              <a:t>I add a diode, so when there no noise the LED will turn off.</a:t>
            </a:r>
          </a:p>
          <a:p>
            <a:pPr marL="285750" indent="-285750">
              <a:buFont typeface="Arial"/>
              <a:buChar char="•"/>
            </a:pPr>
            <a:r>
              <a:rPr lang="en-US" dirty="0"/>
              <a:t>The 5v is the power it gives to the led, and the mic.</a:t>
            </a:r>
          </a:p>
        </p:txBody>
      </p:sp>
      <p:pic>
        <p:nvPicPr>
          <p:cNvPr id="8" name="Picture 8" descr="Diagram, schematic&#10;&#10;Description automatically generated">
            <a:extLst>
              <a:ext uri="{FF2B5EF4-FFF2-40B4-BE49-F238E27FC236}">
                <a16:creationId xmlns:a16="http://schemas.microsoft.com/office/drawing/2014/main" id="{9768DBD2-E637-91E1-EE95-F89C9FBDDCA8}"/>
              </a:ext>
            </a:extLst>
          </p:cNvPr>
          <p:cNvPicPr>
            <a:picLocks noGrp="1" noChangeAspect="1"/>
          </p:cNvPicPr>
          <p:nvPr>
            <p:ph idx="1"/>
          </p:nvPr>
        </p:nvPicPr>
        <p:blipFill>
          <a:blip r:embed="rId3"/>
          <a:stretch>
            <a:fillRect/>
          </a:stretch>
        </p:blipFill>
        <p:spPr>
          <a:xfrm>
            <a:off x="4730806" y="4481"/>
            <a:ext cx="6348955" cy="3653118"/>
          </a:xfrm>
        </p:spPr>
      </p:pic>
    </p:spTree>
    <p:extLst>
      <p:ext uri="{BB962C8B-B14F-4D97-AF65-F5344CB8AC3E}">
        <p14:creationId xmlns:p14="http://schemas.microsoft.com/office/powerpoint/2010/main" val="170033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4A27-43C8-CB36-E692-51AF8639B575}"/>
              </a:ext>
            </a:extLst>
          </p:cNvPr>
          <p:cNvSpPr>
            <a:spLocks noGrp="1"/>
          </p:cNvSpPr>
          <p:nvPr>
            <p:ph type="title"/>
          </p:nvPr>
        </p:nvSpPr>
        <p:spPr>
          <a:xfrm>
            <a:off x="974179" y="714375"/>
            <a:ext cx="3332955"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Circuit Output</a:t>
            </a:r>
            <a:endParaRPr lang="en-US" sz="4000" dirty="0" err="1"/>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pic>
        <p:nvPicPr>
          <p:cNvPr id="14" name="Picture 14" descr="A picture containing chart&#10;&#10;Description automatically generated">
            <a:extLst>
              <a:ext uri="{FF2B5EF4-FFF2-40B4-BE49-F238E27FC236}">
                <a16:creationId xmlns:a16="http://schemas.microsoft.com/office/drawing/2014/main" id="{97011568-6BBD-C1A3-09AD-7DB32F51B0C7}"/>
              </a:ext>
            </a:extLst>
          </p:cNvPr>
          <p:cNvPicPr>
            <a:picLocks noGrp="1" noChangeAspect="1"/>
          </p:cNvPicPr>
          <p:nvPr>
            <p:ph idx="1"/>
          </p:nvPr>
        </p:nvPicPr>
        <p:blipFill>
          <a:blip r:embed="rId3"/>
          <a:stretch>
            <a:fillRect/>
          </a:stretch>
        </p:blipFill>
        <p:spPr>
          <a:xfrm>
            <a:off x="4643413" y="4481"/>
            <a:ext cx="7545715" cy="4325471"/>
          </a:xfrm>
        </p:spPr>
      </p:pic>
      <p:pic>
        <p:nvPicPr>
          <p:cNvPr id="15" name="Picture 15" descr="Diagram, schematic&#10;&#10;Description automatically generated">
            <a:extLst>
              <a:ext uri="{FF2B5EF4-FFF2-40B4-BE49-F238E27FC236}">
                <a16:creationId xmlns:a16="http://schemas.microsoft.com/office/drawing/2014/main" id="{62DEB7BB-915F-6E72-FB3A-891572B7446A}"/>
              </a:ext>
            </a:extLst>
          </p:cNvPr>
          <p:cNvPicPr>
            <a:picLocks noChangeAspect="1"/>
          </p:cNvPicPr>
          <p:nvPr/>
        </p:nvPicPr>
        <p:blipFill>
          <a:blip r:embed="rId4"/>
          <a:stretch>
            <a:fillRect/>
          </a:stretch>
        </p:blipFill>
        <p:spPr>
          <a:xfrm>
            <a:off x="4643717" y="4388616"/>
            <a:ext cx="4500283" cy="2392791"/>
          </a:xfrm>
          <a:prstGeom prst="rect">
            <a:avLst/>
          </a:prstGeom>
        </p:spPr>
      </p:pic>
    </p:spTree>
    <p:extLst>
      <p:ext uri="{BB962C8B-B14F-4D97-AF65-F5344CB8AC3E}">
        <p14:creationId xmlns:p14="http://schemas.microsoft.com/office/powerpoint/2010/main" val="106219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EA25-548B-F78E-053C-26ECB2CC45F1}"/>
              </a:ext>
            </a:extLst>
          </p:cNvPr>
          <p:cNvSpPr>
            <a:spLocks noGrp="1"/>
          </p:cNvSpPr>
          <p:nvPr>
            <p:ph type="title"/>
          </p:nvPr>
        </p:nvSpPr>
        <p:spPr>
          <a:xfrm>
            <a:off x="225548" y="714375"/>
            <a:ext cx="4081586"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Application and components used for the project</a:t>
            </a:r>
            <a:endParaRPr lang="en-US" sz="4000"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C47D530A-2752-6745-6E37-8499533542B9}"/>
              </a:ext>
            </a:extLst>
          </p:cNvPr>
          <p:cNvSpPr>
            <a:spLocks noGrp="1"/>
          </p:cNvSpPr>
          <p:nvPr>
            <p:ph idx="1"/>
          </p:nvPr>
        </p:nvSpPr>
        <p:spPr>
          <a:xfrm>
            <a:off x="4724393" y="112796"/>
            <a:ext cx="6253751" cy="4980573"/>
          </a:xfrm>
        </p:spPr>
        <p:txBody>
          <a:bodyPr>
            <a:normAutofit/>
          </a:bodyPr>
          <a:lstStyle/>
          <a:p>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APPLICATION</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LTSPICE</a:t>
            </a:r>
          </a:p>
          <a:p>
            <a:pPr>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COMPONENTS</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Breadboard</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0.47uF Capacitor</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5v battery</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LED</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LM358 op amp</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Diode</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470,10k,1M Resistor</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Microphone</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Jumper wires</a:t>
            </a:r>
          </a:p>
        </p:txBody>
      </p:sp>
      <p:pic>
        <p:nvPicPr>
          <p:cNvPr id="4" name="Picture 4">
            <a:extLst>
              <a:ext uri="{FF2B5EF4-FFF2-40B4-BE49-F238E27FC236}">
                <a16:creationId xmlns:a16="http://schemas.microsoft.com/office/drawing/2014/main" id="{AF0267BD-3B05-1668-3E5D-A5B40A31C267}"/>
              </a:ext>
            </a:extLst>
          </p:cNvPr>
          <p:cNvPicPr>
            <a:picLocks noChangeAspect="1"/>
          </p:cNvPicPr>
          <p:nvPr/>
        </p:nvPicPr>
        <p:blipFill>
          <a:blip r:embed="rId3"/>
          <a:stretch>
            <a:fillRect/>
          </a:stretch>
        </p:blipFill>
        <p:spPr>
          <a:xfrm>
            <a:off x="9208169" y="1025174"/>
            <a:ext cx="1532022" cy="1190158"/>
          </a:xfrm>
          <a:prstGeom prst="rect">
            <a:avLst/>
          </a:prstGeom>
        </p:spPr>
      </p:pic>
      <p:pic>
        <p:nvPicPr>
          <p:cNvPr id="5" name="Picture 5" descr="A picture containing table&#10;&#10;Description automatically generated">
            <a:extLst>
              <a:ext uri="{FF2B5EF4-FFF2-40B4-BE49-F238E27FC236}">
                <a16:creationId xmlns:a16="http://schemas.microsoft.com/office/drawing/2014/main" id="{9259E38B-451F-4AE4-9C0B-E14464096BB1}"/>
              </a:ext>
            </a:extLst>
          </p:cNvPr>
          <p:cNvPicPr>
            <a:picLocks noChangeAspect="1"/>
          </p:cNvPicPr>
          <p:nvPr/>
        </p:nvPicPr>
        <p:blipFill>
          <a:blip r:embed="rId4"/>
          <a:stretch>
            <a:fillRect/>
          </a:stretch>
        </p:blipFill>
        <p:spPr>
          <a:xfrm>
            <a:off x="7427496" y="1065878"/>
            <a:ext cx="1700465" cy="1108752"/>
          </a:xfrm>
          <a:prstGeom prst="rect">
            <a:avLst/>
          </a:prstGeom>
        </p:spPr>
      </p:pic>
      <p:pic>
        <p:nvPicPr>
          <p:cNvPr id="6" name="Picture 6">
            <a:extLst>
              <a:ext uri="{FF2B5EF4-FFF2-40B4-BE49-F238E27FC236}">
                <a16:creationId xmlns:a16="http://schemas.microsoft.com/office/drawing/2014/main" id="{949BD7DF-F01B-16A8-D824-3542B6F981F1}"/>
              </a:ext>
            </a:extLst>
          </p:cNvPr>
          <p:cNvPicPr>
            <a:picLocks noChangeAspect="1"/>
          </p:cNvPicPr>
          <p:nvPr/>
        </p:nvPicPr>
        <p:blipFill>
          <a:blip r:embed="rId5"/>
          <a:stretch>
            <a:fillRect/>
          </a:stretch>
        </p:blipFill>
        <p:spPr>
          <a:xfrm>
            <a:off x="7387390" y="2209615"/>
            <a:ext cx="1515979" cy="1500309"/>
          </a:xfrm>
          <a:prstGeom prst="rect">
            <a:avLst/>
          </a:prstGeom>
        </p:spPr>
      </p:pic>
      <p:pic>
        <p:nvPicPr>
          <p:cNvPr id="7" name="Picture 8">
            <a:extLst>
              <a:ext uri="{FF2B5EF4-FFF2-40B4-BE49-F238E27FC236}">
                <a16:creationId xmlns:a16="http://schemas.microsoft.com/office/drawing/2014/main" id="{1982702F-7159-924C-29F4-3CEFA980BF5B}"/>
              </a:ext>
            </a:extLst>
          </p:cNvPr>
          <p:cNvPicPr>
            <a:picLocks noChangeAspect="1"/>
          </p:cNvPicPr>
          <p:nvPr/>
        </p:nvPicPr>
        <p:blipFill>
          <a:blip r:embed="rId6"/>
          <a:stretch>
            <a:fillRect/>
          </a:stretch>
        </p:blipFill>
        <p:spPr>
          <a:xfrm>
            <a:off x="10980881" y="2550696"/>
            <a:ext cx="1074703" cy="1748590"/>
          </a:xfrm>
          <a:prstGeom prst="rect">
            <a:avLst/>
          </a:prstGeom>
        </p:spPr>
      </p:pic>
      <p:pic>
        <p:nvPicPr>
          <p:cNvPr id="9" name="Picture 10" descr="A picture containing electronics, circuit&#10;&#10;Description automatically generated">
            <a:extLst>
              <a:ext uri="{FF2B5EF4-FFF2-40B4-BE49-F238E27FC236}">
                <a16:creationId xmlns:a16="http://schemas.microsoft.com/office/drawing/2014/main" id="{B25E5532-D552-69C3-77CD-9074464FF9FA}"/>
              </a:ext>
            </a:extLst>
          </p:cNvPr>
          <p:cNvPicPr>
            <a:picLocks noChangeAspect="1"/>
          </p:cNvPicPr>
          <p:nvPr/>
        </p:nvPicPr>
        <p:blipFill>
          <a:blip r:embed="rId7"/>
          <a:stretch>
            <a:fillRect/>
          </a:stretch>
        </p:blipFill>
        <p:spPr>
          <a:xfrm>
            <a:off x="9063789" y="2247301"/>
            <a:ext cx="1828801" cy="1521187"/>
          </a:xfrm>
          <a:prstGeom prst="rect">
            <a:avLst/>
          </a:prstGeom>
        </p:spPr>
      </p:pic>
      <p:pic>
        <p:nvPicPr>
          <p:cNvPr id="11" name="Picture 12" descr="Diagram&#10;&#10;Description automatically generated">
            <a:extLst>
              <a:ext uri="{FF2B5EF4-FFF2-40B4-BE49-F238E27FC236}">
                <a16:creationId xmlns:a16="http://schemas.microsoft.com/office/drawing/2014/main" id="{AB784AC1-1B45-0B63-34D2-398A6DFB5116}"/>
              </a:ext>
            </a:extLst>
          </p:cNvPr>
          <p:cNvPicPr>
            <a:picLocks noChangeAspect="1"/>
          </p:cNvPicPr>
          <p:nvPr/>
        </p:nvPicPr>
        <p:blipFill>
          <a:blip r:embed="rId8"/>
          <a:stretch>
            <a:fillRect/>
          </a:stretch>
        </p:blipFill>
        <p:spPr>
          <a:xfrm>
            <a:off x="9601200" y="3932113"/>
            <a:ext cx="1138990" cy="1384048"/>
          </a:xfrm>
          <a:prstGeom prst="rect">
            <a:avLst/>
          </a:prstGeom>
        </p:spPr>
      </p:pic>
      <p:pic>
        <p:nvPicPr>
          <p:cNvPr id="13" name="Picture 13" descr="A picture containing text, indoor, bottle&#10;&#10;Description automatically generated">
            <a:extLst>
              <a:ext uri="{FF2B5EF4-FFF2-40B4-BE49-F238E27FC236}">
                <a16:creationId xmlns:a16="http://schemas.microsoft.com/office/drawing/2014/main" id="{F9174A5F-43EF-CA46-E65F-14E52D19C0BA}"/>
              </a:ext>
            </a:extLst>
          </p:cNvPr>
          <p:cNvPicPr>
            <a:picLocks noChangeAspect="1"/>
          </p:cNvPicPr>
          <p:nvPr/>
        </p:nvPicPr>
        <p:blipFill>
          <a:blip r:embed="rId9"/>
          <a:stretch>
            <a:fillRect/>
          </a:stretch>
        </p:blipFill>
        <p:spPr>
          <a:xfrm>
            <a:off x="10980520" y="906379"/>
            <a:ext cx="979170" cy="1612232"/>
          </a:xfrm>
          <a:prstGeom prst="rect">
            <a:avLst/>
          </a:prstGeom>
        </p:spPr>
      </p:pic>
      <p:pic>
        <p:nvPicPr>
          <p:cNvPr id="14" name="Picture 14" descr="A picture containing seat&#10;&#10;Description automatically generated">
            <a:extLst>
              <a:ext uri="{FF2B5EF4-FFF2-40B4-BE49-F238E27FC236}">
                <a16:creationId xmlns:a16="http://schemas.microsoft.com/office/drawing/2014/main" id="{B079927A-6E07-7A00-7F8B-212087BA8ABF}"/>
              </a:ext>
            </a:extLst>
          </p:cNvPr>
          <p:cNvPicPr>
            <a:picLocks noChangeAspect="1"/>
          </p:cNvPicPr>
          <p:nvPr/>
        </p:nvPicPr>
        <p:blipFill>
          <a:blip r:embed="rId10"/>
          <a:stretch>
            <a:fillRect/>
          </a:stretch>
        </p:blipFill>
        <p:spPr>
          <a:xfrm>
            <a:off x="10922418" y="4411078"/>
            <a:ext cx="1103397" cy="1653340"/>
          </a:xfrm>
          <a:prstGeom prst="rect">
            <a:avLst/>
          </a:prstGeom>
        </p:spPr>
      </p:pic>
      <p:pic>
        <p:nvPicPr>
          <p:cNvPr id="15" name="Picture 15" descr="A picture containing shape&#10;&#10;Description automatically generated">
            <a:extLst>
              <a:ext uri="{FF2B5EF4-FFF2-40B4-BE49-F238E27FC236}">
                <a16:creationId xmlns:a16="http://schemas.microsoft.com/office/drawing/2014/main" id="{3291F6CA-D611-6779-CD2C-A51FF5BD171F}"/>
              </a:ext>
            </a:extLst>
          </p:cNvPr>
          <p:cNvPicPr>
            <a:picLocks noChangeAspect="1"/>
          </p:cNvPicPr>
          <p:nvPr/>
        </p:nvPicPr>
        <p:blipFill>
          <a:blip r:embed="rId11"/>
          <a:stretch>
            <a:fillRect/>
          </a:stretch>
        </p:blipFill>
        <p:spPr>
          <a:xfrm>
            <a:off x="8021052" y="3934851"/>
            <a:ext cx="1419727" cy="1410656"/>
          </a:xfrm>
          <a:prstGeom prst="rect">
            <a:avLst/>
          </a:prstGeom>
        </p:spPr>
      </p:pic>
    </p:spTree>
    <p:extLst>
      <p:ext uri="{BB962C8B-B14F-4D97-AF65-F5344CB8AC3E}">
        <p14:creationId xmlns:p14="http://schemas.microsoft.com/office/powerpoint/2010/main" val="313430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A705-ED8E-352E-D553-1C8737A872FD}"/>
              </a:ext>
            </a:extLst>
          </p:cNvPr>
          <p:cNvSpPr>
            <a:spLocks noGrp="1"/>
          </p:cNvSpPr>
          <p:nvPr>
            <p:ph type="title"/>
          </p:nvPr>
        </p:nvSpPr>
        <p:spPr>
          <a:xfrm>
            <a:off x="974179" y="714375"/>
            <a:ext cx="3332955"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Issue Encounter</a:t>
            </a:r>
            <a:endParaRPr lang="en-US" sz="4000" dirty="0"/>
          </a:p>
        </p:txBody>
      </p:sp>
      <p:sp>
        <p:nvSpPr>
          <p:cNvPr id="3" name="Content Placeholder 2">
            <a:extLst>
              <a:ext uri="{FF2B5EF4-FFF2-40B4-BE49-F238E27FC236}">
                <a16:creationId xmlns:a16="http://schemas.microsoft.com/office/drawing/2014/main" id="{2AF1BE68-0121-ED11-5566-0AF546CD66FB}"/>
              </a:ext>
            </a:extLst>
          </p:cNvPr>
          <p:cNvSpPr>
            <a:spLocks noGrp="1"/>
          </p:cNvSpPr>
          <p:nvPr>
            <p:ph idx="1"/>
          </p:nvPr>
        </p:nvSpPr>
        <p:spPr>
          <a:xfrm>
            <a:off x="4973046" y="714375"/>
            <a:ext cx="6253751" cy="5076825"/>
          </a:xfrm>
        </p:spPr>
        <p:txBody>
          <a:bodyPr>
            <a:normAutofit/>
          </a:bodyPr>
          <a:lstStyle/>
          <a:p>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First Issue was getting noise to show the led turn on in simulation on LTSPICE</a:t>
            </a:r>
          </a:p>
          <a:p>
            <a:pPr>
              <a:buClr>
                <a:srgbClr val="FFFFFF"/>
              </a:buClr>
            </a:pP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69960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A705-ED8E-352E-D553-1C8737A872FD}"/>
              </a:ext>
            </a:extLst>
          </p:cNvPr>
          <p:cNvSpPr>
            <a:spLocks noGrp="1"/>
          </p:cNvSpPr>
          <p:nvPr>
            <p:ph type="title"/>
          </p:nvPr>
        </p:nvSpPr>
        <p:spPr>
          <a:xfrm>
            <a:off x="974179" y="714375"/>
            <a:ext cx="3332955"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Solution</a:t>
            </a:r>
            <a:endParaRPr lang="en-US" sz="4000" dirty="0"/>
          </a:p>
        </p:txBody>
      </p:sp>
      <p:sp>
        <p:nvSpPr>
          <p:cNvPr id="3" name="Content Placeholder 2">
            <a:extLst>
              <a:ext uri="{FF2B5EF4-FFF2-40B4-BE49-F238E27FC236}">
                <a16:creationId xmlns:a16="http://schemas.microsoft.com/office/drawing/2014/main" id="{2AF1BE68-0121-ED11-5566-0AF546CD66FB}"/>
              </a:ext>
            </a:extLst>
          </p:cNvPr>
          <p:cNvSpPr>
            <a:spLocks noGrp="1"/>
          </p:cNvSpPr>
          <p:nvPr>
            <p:ph idx="1"/>
          </p:nvPr>
        </p:nvSpPr>
        <p:spPr>
          <a:xfrm>
            <a:off x="4973046" y="714375"/>
            <a:ext cx="6253751" cy="5076825"/>
          </a:xfrm>
        </p:spPr>
        <p:txBody>
          <a:bodyPr>
            <a:normAutofit/>
          </a:bodyPr>
          <a:lstStyle/>
          <a:p>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First Issue</a:t>
            </a:r>
          </a:p>
          <a:p>
            <a:pPr lvl="1">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The main issue was get noise, so it can show to LED turn on in the simulation. What I did was use the simulation command, which allowed me to use the noise simulation. Since LTSPICE has no component for microphone. The use noise simulation it allow you to set the frequency from start to end. They you but the input, the output is the what is graph which is the noise.</a:t>
            </a:r>
          </a:p>
        </p:txBody>
      </p:sp>
    </p:spTree>
    <p:extLst>
      <p:ext uri="{BB962C8B-B14F-4D97-AF65-F5344CB8AC3E}">
        <p14:creationId xmlns:p14="http://schemas.microsoft.com/office/powerpoint/2010/main" val="238253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A705-ED8E-352E-D553-1C8737A872FD}"/>
              </a:ext>
            </a:extLst>
          </p:cNvPr>
          <p:cNvSpPr>
            <a:spLocks noGrp="1"/>
          </p:cNvSpPr>
          <p:nvPr>
            <p:ph type="title"/>
          </p:nvPr>
        </p:nvSpPr>
        <p:spPr>
          <a:xfrm>
            <a:off x="974179" y="714375"/>
            <a:ext cx="3332955"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Issue Encounter</a:t>
            </a:r>
            <a:endParaRPr lang="en-US" sz="4000" dirty="0"/>
          </a:p>
        </p:txBody>
      </p:sp>
      <p:sp>
        <p:nvSpPr>
          <p:cNvPr id="3" name="Content Placeholder 2">
            <a:extLst>
              <a:ext uri="{FF2B5EF4-FFF2-40B4-BE49-F238E27FC236}">
                <a16:creationId xmlns:a16="http://schemas.microsoft.com/office/drawing/2014/main" id="{2AF1BE68-0121-ED11-5566-0AF546CD66FB}"/>
              </a:ext>
            </a:extLst>
          </p:cNvPr>
          <p:cNvSpPr>
            <a:spLocks noGrp="1"/>
          </p:cNvSpPr>
          <p:nvPr>
            <p:ph idx="1"/>
          </p:nvPr>
        </p:nvSpPr>
        <p:spPr>
          <a:xfrm>
            <a:off x="4973046" y="714375"/>
            <a:ext cx="6253751" cy="5076825"/>
          </a:xfrm>
        </p:spPr>
        <p:txBody>
          <a:bodyPr>
            <a:normAutofit/>
          </a:bodyPr>
          <a:lstStyle/>
          <a:p>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Second Issue was that I did not get the right size on diode.</a:t>
            </a:r>
            <a:endParaRPr lang="en-US" dirty="0">
              <a:solidFill>
                <a:schemeClr val="tx1"/>
              </a:solidFill>
            </a:endParaRPr>
          </a:p>
        </p:txBody>
      </p:sp>
    </p:spTree>
    <p:extLst>
      <p:ext uri="{BB962C8B-B14F-4D97-AF65-F5344CB8AC3E}">
        <p14:creationId xmlns:p14="http://schemas.microsoft.com/office/powerpoint/2010/main" val="1691285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Mesh</vt:lpstr>
      <vt:lpstr>EE221L Final Project</vt:lpstr>
      <vt:lpstr>Project description</vt:lpstr>
      <vt:lpstr>Circuit Implementation</vt:lpstr>
      <vt:lpstr>Circuit Explanation</vt:lpstr>
      <vt:lpstr>Circuit Output</vt:lpstr>
      <vt:lpstr>Application and components used for the project</vt:lpstr>
      <vt:lpstr>Issue Encounter</vt:lpstr>
      <vt:lpstr>Solution</vt:lpstr>
      <vt:lpstr>Issue Encounter</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308</cp:revision>
  <dcterms:created xsi:type="dcterms:W3CDTF">2022-08-09T16:59:56Z</dcterms:created>
  <dcterms:modified xsi:type="dcterms:W3CDTF">2022-08-11T18:29:42Z</dcterms:modified>
</cp:coreProperties>
</file>