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4"/>
  </p:sldMasterIdLst>
  <p:sldIdLst>
    <p:sldId id="256" r:id="rId5"/>
    <p:sldId id="257" r:id="rId6"/>
    <p:sldId id="260" r:id="rId7"/>
    <p:sldId id="258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</p:sldIdLst>
  <p:sldSz cx="9753600" cy="7315200"/>
  <p:notesSz cx="6858000" cy="9144000"/>
  <p:embeddedFontLst>
    <p:embeddedFont>
      <p:font typeface="Calibri" panose="020F0502020204030204" pitchFamily="34" charset="0"/>
      <p:regular r:id="rId25"/>
      <p:bold r:id="rId26"/>
      <p:italic r:id="rId27"/>
      <p:boldItalic r:id="rId28"/>
    </p:embeddedFont>
    <p:embeddedFont>
      <p:font typeface="Libre Baskerville" panose="02000000000000000000" pitchFamily="2" charset="0"/>
      <p:regular r:id="rId29"/>
      <p:bold r:id="rId30"/>
      <p:italic r:id="rId31"/>
    </p:embeddedFont>
    <p:embeddedFont>
      <p:font typeface="Libre Baskerville Bold" panose="02000000000000000000" charset="0"/>
      <p:regular r:id="rId32"/>
    </p:embeddedFont>
    <p:embeddedFont>
      <p:font typeface="Libre Baskerville Italics" panose="020B0604020202020204" charset="0"/>
      <p:regular r:id="rId33"/>
    </p:embeddedFont>
    <p:embeddedFont>
      <p:font typeface="Open Sans" panose="020B0606030504020204" pitchFamily="34" charset="0"/>
      <p:regular r:id="rId34"/>
      <p:bold r:id="rId35"/>
      <p:italic r:id="rId36"/>
      <p:boldItalic r:id="rId37"/>
    </p:embeddedFont>
    <p:embeddedFont>
      <p:font typeface="Open Sans Bold" panose="020B0806030504020204" charset="0"/>
      <p:regular r:id="rId3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32F10E5-22A4-4E9E-80CD-FDFFC89A5A8E}">
          <p14:sldIdLst>
            <p14:sldId id="256"/>
            <p14:sldId id="257"/>
            <p14:sldId id="260"/>
          </p14:sldIdLst>
        </p14:section>
        <p14:section name="Untitled Section" id="{F21C5111-E6A3-4E79-BB55-C555010312D1}">
          <p14:sldIdLst>
            <p14:sldId id="258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0AA94B6-CF4D-4622-8791-730F40721480}" v="9" dt="2024-04-04T23:11:58.8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98" d="100"/>
          <a:sy n="98" d="100"/>
        </p:scale>
        <p:origin x="1788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2.fntdata"/><Relationship Id="rId39" Type="http://schemas.openxmlformats.org/officeDocument/2006/relationships/presProps" Target="presProps.xml"/><Relationship Id="rId21" Type="http://schemas.openxmlformats.org/officeDocument/2006/relationships/slide" Target="slides/slide17.xml"/><Relationship Id="rId34" Type="http://schemas.openxmlformats.org/officeDocument/2006/relationships/font" Target="fonts/font10.fntdata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5.fntdata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8.fntdata"/><Relationship Id="rId37" Type="http://schemas.openxmlformats.org/officeDocument/2006/relationships/font" Target="fonts/font13.fntdata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7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43" Type="http://schemas.microsoft.com/office/2015/10/relationships/revisionInfo" Target="revisionInfo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font" Target="fonts/font14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9753600" cy="7315200"/>
          </a:xfrm>
          <a:custGeom>
            <a:avLst/>
            <a:gdLst/>
            <a:ahLst/>
            <a:cxnLst/>
            <a:rect l="l" t="t" r="r" b="b"/>
            <a:pathLst>
              <a:path w="9753600" h="7315200">
                <a:moveTo>
                  <a:pt x="0" y="0"/>
                </a:moveTo>
                <a:lnTo>
                  <a:pt x="9753600" y="0"/>
                </a:lnTo>
                <a:lnTo>
                  <a:pt x="9753600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5158" t="-54156" r="-47801" b="-1664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78625" y="1814652"/>
            <a:ext cx="9040229" cy="9057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28"/>
              </a:lnSpc>
            </a:pPr>
            <a:r>
              <a:rPr lang="en-US" sz="2592">
                <a:solidFill>
                  <a:srgbClr val="FFFFFF"/>
                </a:solidFill>
                <a:latin typeface="Libre Baskerville Bold"/>
              </a:rPr>
              <a:t>ANALYSIS TOOL FOR WATER SUPPLY MANAGEMENT 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78625" y="3253764"/>
            <a:ext cx="7293009" cy="5308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383"/>
              </a:lnSpc>
            </a:pPr>
            <a:r>
              <a:rPr lang="en-US" sz="3131">
                <a:solidFill>
                  <a:srgbClr val="FFFFFF"/>
                </a:solidFill>
                <a:latin typeface="Libre Baskerville Italics"/>
              </a:rPr>
              <a:t>DA Projeto 1 - 2023/2024 – Turma 4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78625" y="5119169"/>
            <a:ext cx="9040229" cy="12493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35"/>
              </a:lnSpc>
            </a:pPr>
            <a:r>
              <a:rPr lang="en-US" sz="1811">
                <a:solidFill>
                  <a:srgbClr val="FFFFFF"/>
                </a:solidFill>
                <a:latin typeface="Libre Baskerville"/>
              </a:rPr>
              <a:t>Elementos do Grupo:</a:t>
            </a:r>
          </a:p>
          <a:p>
            <a:pPr marL="391049" lvl="1" indent="-195524" algn="just">
              <a:lnSpc>
                <a:spcPts val="2535"/>
              </a:lnSpc>
              <a:buAutoNum type="arabicPeriod"/>
            </a:pPr>
            <a:r>
              <a:rPr lang="en-US" sz="1811">
                <a:solidFill>
                  <a:srgbClr val="FFFFFF"/>
                </a:solidFill>
                <a:latin typeface="Libre Baskerville"/>
              </a:rPr>
              <a:t>Ângelo Oliveira</a:t>
            </a:r>
          </a:p>
          <a:p>
            <a:pPr marL="391049" lvl="1" indent="-195524" algn="just">
              <a:lnSpc>
                <a:spcPts val="2535"/>
              </a:lnSpc>
              <a:buAutoNum type="arabicPeriod"/>
            </a:pPr>
            <a:r>
              <a:rPr lang="en-US" sz="1811">
                <a:solidFill>
                  <a:srgbClr val="FFFFFF"/>
                </a:solidFill>
                <a:latin typeface="Libre Baskerville"/>
              </a:rPr>
              <a:t>Bruno Fortes</a:t>
            </a:r>
          </a:p>
          <a:p>
            <a:pPr marL="391049" lvl="1" indent="-195524" algn="just">
              <a:lnSpc>
                <a:spcPts val="2535"/>
              </a:lnSpc>
              <a:buAutoNum type="arabicPeriod"/>
            </a:pPr>
            <a:r>
              <a:rPr lang="en-US" sz="1811">
                <a:solidFill>
                  <a:srgbClr val="FFFFFF"/>
                </a:solidFill>
                <a:latin typeface="Libre Baskerville"/>
              </a:rPr>
              <a:t>José Costa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9753600" cy="7315200"/>
          </a:xfrm>
          <a:custGeom>
            <a:avLst/>
            <a:gdLst/>
            <a:ahLst/>
            <a:cxnLst/>
            <a:rect l="l" t="t" r="r" b="b"/>
            <a:pathLst>
              <a:path w="9753600" h="7315200">
                <a:moveTo>
                  <a:pt x="0" y="0"/>
                </a:moveTo>
                <a:lnTo>
                  <a:pt x="9753600" y="0"/>
                </a:lnTo>
                <a:lnTo>
                  <a:pt x="9753600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52430" t="-5377" r="-30529" b="-50443"/>
            </a:stretch>
          </a:blipFill>
        </p:spPr>
        <p:txBody>
          <a:bodyPr/>
          <a:lstStyle/>
          <a:p>
            <a:endParaRPr lang="pt-PT" dirty="0"/>
          </a:p>
        </p:txBody>
      </p:sp>
      <p:sp>
        <p:nvSpPr>
          <p:cNvPr id="3" name="TextBox 3"/>
          <p:cNvSpPr txBox="1"/>
          <p:nvPr/>
        </p:nvSpPr>
        <p:spPr>
          <a:xfrm>
            <a:off x="42794" y="169718"/>
            <a:ext cx="9668013" cy="12693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360"/>
              </a:lnSpc>
            </a:pPr>
            <a:r>
              <a:rPr lang="en-US" sz="7400">
                <a:solidFill>
                  <a:srgbClr val="FFFFFF"/>
                </a:solidFill>
                <a:latin typeface="Libre Baskerville Bold"/>
              </a:rPr>
              <a:t>EDMONDS KARP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4420691" y="4500880"/>
            <a:ext cx="912217" cy="3727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79"/>
              </a:lnSpc>
            </a:pPr>
            <a:r>
              <a:rPr lang="en-US" sz="2199" dirty="0" err="1">
                <a:solidFill>
                  <a:srgbClr val="FFFFFF"/>
                </a:solidFill>
                <a:latin typeface="Libre Baskerville"/>
              </a:rPr>
              <a:t>Corpo</a:t>
            </a:r>
            <a:endParaRPr lang="en-US" sz="2199" dirty="0">
              <a:solidFill>
                <a:srgbClr val="FFFFFF"/>
              </a:solidFill>
              <a:latin typeface="Libre Baskerville"/>
            </a:endParaRPr>
          </a:p>
        </p:txBody>
      </p:sp>
    </p:spTree>
    <p:extLst>
      <p:ext uri="{BB962C8B-B14F-4D97-AF65-F5344CB8AC3E}">
        <p14:creationId xmlns:p14="http://schemas.microsoft.com/office/powerpoint/2010/main" val="8946976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9753600" cy="7315200"/>
          </a:xfrm>
          <a:custGeom>
            <a:avLst/>
            <a:gdLst/>
            <a:ahLst/>
            <a:cxnLst/>
            <a:rect l="l" t="t" r="r" b="b"/>
            <a:pathLst>
              <a:path w="9753600" h="7315200">
                <a:moveTo>
                  <a:pt x="0" y="0"/>
                </a:moveTo>
                <a:lnTo>
                  <a:pt x="9753600" y="0"/>
                </a:lnTo>
                <a:lnTo>
                  <a:pt x="9753600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52430" t="-5377" r="-30529" b="-50443"/>
            </a:stretch>
          </a:blipFill>
        </p:spPr>
        <p:txBody>
          <a:bodyPr/>
          <a:lstStyle/>
          <a:p>
            <a:endParaRPr lang="pt-PT" dirty="0"/>
          </a:p>
        </p:txBody>
      </p:sp>
      <p:sp>
        <p:nvSpPr>
          <p:cNvPr id="3" name="TextBox 3"/>
          <p:cNvSpPr txBox="1"/>
          <p:nvPr/>
        </p:nvSpPr>
        <p:spPr>
          <a:xfrm>
            <a:off x="42794" y="169718"/>
            <a:ext cx="9668013" cy="12693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360"/>
              </a:lnSpc>
            </a:pPr>
            <a:r>
              <a:rPr lang="en-US" sz="7400">
                <a:solidFill>
                  <a:srgbClr val="FFFFFF"/>
                </a:solidFill>
                <a:latin typeface="Libre Baskerville Bold"/>
              </a:rPr>
              <a:t>EDMONDS KARP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4420691" y="4500880"/>
            <a:ext cx="912217" cy="3727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79"/>
              </a:lnSpc>
            </a:pPr>
            <a:r>
              <a:rPr lang="en-US" sz="2199" dirty="0" err="1">
                <a:solidFill>
                  <a:srgbClr val="FFFFFF"/>
                </a:solidFill>
                <a:latin typeface="Libre Baskerville"/>
              </a:rPr>
              <a:t>Corpo</a:t>
            </a:r>
            <a:endParaRPr lang="en-US" sz="2199" dirty="0">
              <a:solidFill>
                <a:srgbClr val="FFFFFF"/>
              </a:solidFill>
              <a:latin typeface="Libre Baskerville"/>
            </a:endParaRPr>
          </a:p>
        </p:txBody>
      </p:sp>
    </p:spTree>
    <p:extLst>
      <p:ext uri="{BB962C8B-B14F-4D97-AF65-F5344CB8AC3E}">
        <p14:creationId xmlns:p14="http://schemas.microsoft.com/office/powerpoint/2010/main" val="1720459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9753600" cy="7315200"/>
          </a:xfrm>
          <a:custGeom>
            <a:avLst/>
            <a:gdLst/>
            <a:ahLst/>
            <a:cxnLst/>
            <a:rect l="l" t="t" r="r" b="b"/>
            <a:pathLst>
              <a:path w="9753600" h="7315200">
                <a:moveTo>
                  <a:pt x="0" y="0"/>
                </a:moveTo>
                <a:lnTo>
                  <a:pt x="9753600" y="0"/>
                </a:lnTo>
                <a:lnTo>
                  <a:pt x="9753600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52430" t="-5377" r="-30529" b="-50443"/>
            </a:stretch>
          </a:blipFill>
        </p:spPr>
        <p:txBody>
          <a:bodyPr/>
          <a:lstStyle/>
          <a:p>
            <a:endParaRPr lang="pt-PT" dirty="0"/>
          </a:p>
        </p:txBody>
      </p:sp>
      <p:sp>
        <p:nvSpPr>
          <p:cNvPr id="3" name="TextBox 3"/>
          <p:cNvSpPr txBox="1"/>
          <p:nvPr/>
        </p:nvSpPr>
        <p:spPr>
          <a:xfrm>
            <a:off x="42794" y="169718"/>
            <a:ext cx="9668013" cy="12693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360"/>
              </a:lnSpc>
            </a:pPr>
            <a:r>
              <a:rPr lang="en-US" sz="7400">
                <a:solidFill>
                  <a:srgbClr val="FFFFFF"/>
                </a:solidFill>
                <a:latin typeface="Libre Baskerville Bold"/>
              </a:rPr>
              <a:t>EDMONDS KARP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4420691" y="4500880"/>
            <a:ext cx="912217" cy="3727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79"/>
              </a:lnSpc>
            </a:pPr>
            <a:r>
              <a:rPr lang="en-US" sz="2199" dirty="0" err="1">
                <a:solidFill>
                  <a:srgbClr val="FFFFFF"/>
                </a:solidFill>
                <a:latin typeface="Libre Baskerville"/>
              </a:rPr>
              <a:t>Corpo</a:t>
            </a:r>
            <a:endParaRPr lang="en-US" sz="2199" dirty="0">
              <a:solidFill>
                <a:srgbClr val="FFFFFF"/>
              </a:solidFill>
              <a:latin typeface="Libre Baskerville"/>
            </a:endParaRPr>
          </a:p>
        </p:txBody>
      </p:sp>
    </p:spTree>
    <p:extLst>
      <p:ext uri="{BB962C8B-B14F-4D97-AF65-F5344CB8AC3E}">
        <p14:creationId xmlns:p14="http://schemas.microsoft.com/office/powerpoint/2010/main" val="30845276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9753600" cy="7315200"/>
          </a:xfrm>
          <a:custGeom>
            <a:avLst/>
            <a:gdLst/>
            <a:ahLst/>
            <a:cxnLst/>
            <a:rect l="l" t="t" r="r" b="b"/>
            <a:pathLst>
              <a:path w="9753600" h="7315200">
                <a:moveTo>
                  <a:pt x="0" y="0"/>
                </a:moveTo>
                <a:lnTo>
                  <a:pt x="9753600" y="0"/>
                </a:lnTo>
                <a:lnTo>
                  <a:pt x="9753600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52430" t="-5377" r="-30529" b="-50443"/>
            </a:stretch>
          </a:blipFill>
        </p:spPr>
        <p:txBody>
          <a:bodyPr/>
          <a:lstStyle/>
          <a:p>
            <a:endParaRPr lang="pt-PT" dirty="0"/>
          </a:p>
        </p:txBody>
      </p:sp>
      <p:sp>
        <p:nvSpPr>
          <p:cNvPr id="3" name="TextBox 3"/>
          <p:cNvSpPr txBox="1"/>
          <p:nvPr/>
        </p:nvSpPr>
        <p:spPr>
          <a:xfrm>
            <a:off x="42794" y="169718"/>
            <a:ext cx="9668013" cy="12693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360"/>
              </a:lnSpc>
            </a:pPr>
            <a:r>
              <a:rPr lang="en-US" sz="7400">
                <a:solidFill>
                  <a:srgbClr val="FFFFFF"/>
                </a:solidFill>
                <a:latin typeface="Libre Baskerville Bold"/>
              </a:rPr>
              <a:t>EDMONDS KARP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4420691" y="4500880"/>
            <a:ext cx="912217" cy="3727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79"/>
              </a:lnSpc>
            </a:pPr>
            <a:r>
              <a:rPr lang="en-US" sz="2199" dirty="0" err="1">
                <a:solidFill>
                  <a:srgbClr val="FFFFFF"/>
                </a:solidFill>
                <a:latin typeface="Libre Baskerville"/>
              </a:rPr>
              <a:t>Corpo</a:t>
            </a:r>
            <a:endParaRPr lang="en-US" sz="2199" dirty="0">
              <a:solidFill>
                <a:srgbClr val="FFFFFF"/>
              </a:solidFill>
              <a:latin typeface="Libre Baskerville"/>
            </a:endParaRPr>
          </a:p>
        </p:txBody>
      </p:sp>
    </p:spTree>
    <p:extLst>
      <p:ext uri="{BB962C8B-B14F-4D97-AF65-F5344CB8AC3E}">
        <p14:creationId xmlns:p14="http://schemas.microsoft.com/office/powerpoint/2010/main" val="32419065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9753600" cy="7315200"/>
          </a:xfrm>
          <a:custGeom>
            <a:avLst/>
            <a:gdLst/>
            <a:ahLst/>
            <a:cxnLst/>
            <a:rect l="l" t="t" r="r" b="b"/>
            <a:pathLst>
              <a:path w="9753600" h="7315200">
                <a:moveTo>
                  <a:pt x="0" y="0"/>
                </a:moveTo>
                <a:lnTo>
                  <a:pt x="9753600" y="0"/>
                </a:lnTo>
                <a:lnTo>
                  <a:pt x="9753600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52430" t="-5377" r="-30529" b="-50443"/>
            </a:stretch>
          </a:blipFill>
        </p:spPr>
        <p:txBody>
          <a:bodyPr/>
          <a:lstStyle/>
          <a:p>
            <a:endParaRPr lang="pt-PT" dirty="0"/>
          </a:p>
        </p:txBody>
      </p:sp>
      <p:sp>
        <p:nvSpPr>
          <p:cNvPr id="3" name="TextBox 3"/>
          <p:cNvSpPr txBox="1"/>
          <p:nvPr/>
        </p:nvSpPr>
        <p:spPr>
          <a:xfrm>
            <a:off x="42794" y="169718"/>
            <a:ext cx="9668013" cy="12693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360"/>
              </a:lnSpc>
            </a:pPr>
            <a:r>
              <a:rPr lang="en-US" sz="7400">
                <a:solidFill>
                  <a:srgbClr val="FFFFFF"/>
                </a:solidFill>
                <a:latin typeface="Libre Baskerville Bold"/>
              </a:rPr>
              <a:t>EDMONDS KARP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4420691" y="4500880"/>
            <a:ext cx="912217" cy="3727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79"/>
              </a:lnSpc>
            </a:pPr>
            <a:r>
              <a:rPr lang="en-US" sz="2199" dirty="0" err="1">
                <a:solidFill>
                  <a:srgbClr val="FFFFFF"/>
                </a:solidFill>
                <a:latin typeface="Libre Baskerville"/>
              </a:rPr>
              <a:t>Corpo</a:t>
            </a:r>
            <a:endParaRPr lang="en-US" sz="2199" dirty="0">
              <a:solidFill>
                <a:srgbClr val="FFFFFF"/>
              </a:solidFill>
              <a:latin typeface="Libre Baskerville"/>
            </a:endParaRPr>
          </a:p>
        </p:txBody>
      </p:sp>
    </p:spTree>
    <p:extLst>
      <p:ext uri="{BB962C8B-B14F-4D97-AF65-F5344CB8AC3E}">
        <p14:creationId xmlns:p14="http://schemas.microsoft.com/office/powerpoint/2010/main" val="5162936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9753600" cy="7315200"/>
          </a:xfrm>
          <a:custGeom>
            <a:avLst/>
            <a:gdLst/>
            <a:ahLst/>
            <a:cxnLst/>
            <a:rect l="l" t="t" r="r" b="b"/>
            <a:pathLst>
              <a:path w="9753600" h="7315200">
                <a:moveTo>
                  <a:pt x="0" y="0"/>
                </a:moveTo>
                <a:lnTo>
                  <a:pt x="9753600" y="0"/>
                </a:lnTo>
                <a:lnTo>
                  <a:pt x="9753600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52430" t="-5377" r="-30529" b="-50443"/>
            </a:stretch>
          </a:blipFill>
        </p:spPr>
        <p:txBody>
          <a:bodyPr/>
          <a:lstStyle/>
          <a:p>
            <a:endParaRPr lang="pt-PT" dirty="0"/>
          </a:p>
        </p:txBody>
      </p:sp>
      <p:sp>
        <p:nvSpPr>
          <p:cNvPr id="3" name="TextBox 3"/>
          <p:cNvSpPr txBox="1"/>
          <p:nvPr/>
        </p:nvSpPr>
        <p:spPr>
          <a:xfrm>
            <a:off x="42794" y="169718"/>
            <a:ext cx="9668013" cy="12693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360"/>
              </a:lnSpc>
            </a:pPr>
            <a:r>
              <a:rPr lang="en-US" sz="7400">
                <a:solidFill>
                  <a:srgbClr val="FFFFFF"/>
                </a:solidFill>
                <a:latin typeface="Libre Baskerville Bold"/>
              </a:rPr>
              <a:t>EDMONDS KARP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4420691" y="4500880"/>
            <a:ext cx="912217" cy="3727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79"/>
              </a:lnSpc>
            </a:pPr>
            <a:r>
              <a:rPr lang="en-US" sz="2199" dirty="0" err="1">
                <a:solidFill>
                  <a:srgbClr val="FFFFFF"/>
                </a:solidFill>
                <a:latin typeface="Libre Baskerville"/>
              </a:rPr>
              <a:t>Corpo</a:t>
            </a:r>
            <a:endParaRPr lang="en-US" sz="2199" dirty="0">
              <a:solidFill>
                <a:srgbClr val="FFFFFF"/>
              </a:solidFill>
              <a:latin typeface="Libre Baskerville"/>
            </a:endParaRPr>
          </a:p>
        </p:txBody>
      </p:sp>
    </p:spTree>
    <p:extLst>
      <p:ext uri="{BB962C8B-B14F-4D97-AF65-F5344CB8AC3E}">
        <p14:creationId xmlns:p14="http://schemas.microsoft.com/office/powerpoint/2010/main" val="15528561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9753600" cy="7315200"/>
          </a:xfrm>
          <a:custGeom>
            <a:avLst/>
            <a:gdLst/>
            <a:ahLst/>
            <a:cxnLst/>
            <a:rect l="l" t="t" r="r" b="b"/>
            <a:pathLst>
              <a:path w="9753600" h="7315200">
                <a:moveTo>
                  <a:pt x="0" y="0"/>
                </a:moveTo>
                <a:lnTo>
                  <a:pt x="9753600" y="0"/>
                </a:lnTo>
                <a:lnTo>
                  <a:pt x="9753600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52430" t="-5377" r="-30529" b="-50443"/>
            </a:stretch>
          </a:blipFill>
        </p:spPr>
        <p:txBody>
          <a:bodyPr/>
          <a:lstStyle/>
          <a:p>
            <a:endParaRPr lang="pt-PT" dirty="0"/>
          </a:p>
        </p:txBody>
      </p:sp>
      <p:sp>
        <p:nvSpPr>
          <p:cNvPr id="3" name="TextBox 3"/>
          <p:cNvSpPr txBox="1"/>
          <p:nvPr/>
        </p:nvSpPr>
        <p:spPr>
          <a:xfrm>
            <a:off x="42794" y="169718"/>
            <a:ext cx="9668013" cy="12693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360"/>
              </a:lnSpc>
            </a:pPr>
            <a:r>
              <a:rPr lang="en-US" sz="7400">
                <a:solidFill>
                  <a:srgbClr val="FFFFFF"/>
                </a:solidFill>
                <a:latin typeface="Libre Baskerville Bold"/>
              </a:rPr>
              <a:t>EDMONDS KARP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4420691" y="4500880"/>
            <a:ext cx="912217" cy="3727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79"/>
              </a:lnSpc>
            </a:pPr>
            <a:r>
              <a:rPr lang="en-US" sz="2199" dirty="0" err="1">
                <a:solidFill>
                  <a:srgbClr val="FFFFFF"/>
                </a:solidFill>
                <a:latin typeface="Libre Baskerville"/>
              </a:rPr>
              <a:t>Corpo</a:t>
            </a:r>
            <a:endParaRPr lang="en-US" sz="2199" dirty="0">
              <a:solidFill>
                <a:srgbClr val="FFFFFF"/>
              </a:solidFill>
              <a:latin typeface="Libre Baskerville"/>
            </a:endParaRPr>
          </a:p>
        </p:txBody>
      </p:sp>
    </p:spTree>
    <p:extLst>
      <p:ext uri="{BB962C8B-B14F-4D97-AF65-F5344CB8AC3E}">
        <p14:creationId xmlns:p14="http://schemas.microsoft.com/office/powerpoint/2010/main" val="12872381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9753600" cy="7315200"/>
          </a:xfrm>
          <a:custGeom>
            <a:avLst/>
            <a:gdLst/>
            <a:ahLst/>
            <a:cxnLst/>
            <a:rect l="l" t="t" r="r" b="b"/>
            <a:pathLst>
              <a:path w="9753600" h="7315200">
                <a:moveTo>
                  <a:pt x="0" y="0"/>
                </a:moveTo>
                <a:lnTo>
                  <a:pt x="9753600" y="0"/>
                </a:lnTo>
                <a:lnTo>
                  <a:pt x="9753600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52430" t="-5377" r="-30529" b="-50443"/>
            </a:stretch>
          </a:blipFill>
        </p:spPr>
        <p:txBody>
          <a:bodyPr/>
          <a:lstStyle/>
          <a:p>
            <a:endParaRPr lang="pt-PT" dirty="0"/>
          </a:p>
        </p:txBody>
      </p:sp>
      <p:sp>
        <p:nvSpPr>
          <p:cNvPr id="3" name="TextBox 3"/>
          <p:cNvSpPr txBox="1"/>
          <p:nvPr/>
        </p:nvSpPr>
        <p:spPr>
          <a:xfrm>
            <a:off x="42794" y="169718"/>
            <a:ext cx="9668013" cy="12693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360"/>
              </a:lnSpc>
            </a:pPr>
            <a:r>
              <a:rPr lang="en-US" sz="7400">
                <a:solidFill>
                  <a:srgbClr val="FFFFFF"/>
                </a:solidFill>
                <a:latin typeface="Libre Baskerville Bold"/>
              </a:rPr>
              <a:t>EDMONDS KARP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4420691" y="4500880"/>
            <a:ext cx="912217" cy="3727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79"/>
              </a:lnSpc>
            </a:pPr>
            <a:r>
              <a:rPr lang="en-US" sz="2199" dirty="0" err="1">
                <a:solidFill>
                  <a:srgbClr val="FFFFFF"/>
                </a:solidFill>
                <a:latin typeface="Libre Baskerville"/>
              </a:rPr>
              <a:t>Corpo</a:t>
            </a:r>
            <a:endParaRPr lang="en-US" sz="2199" dirty="0">
              <a:solidFill>
                <a:srgbClr val="FFFFFF"/>
              </a:solidFill>
              <a:latin typeface="Libre Baskerville"/>
            </a:endParaRPr>
          </a:p>
        </p:txBody>
      </p:sp>
    </p:spTree>
    <p:extLst>
      <p:ext uri="{BB962C8B-B14F-4D97-AF65-F5344CB8AC3E}">
        <p14:creationId xmlns:p14="http://schemas.microsoft.com/office/powerpoint/2010/main" val="7039617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9753600" cy="7315200"/>
          </a:xfrm>
          <a:custGeom>
            <a:avLst/>
            <a:gdLst/>
            <a:ahLst/>
            <a:cxnLst/>
            <a:rect l="l" t="t" r="r" b="b"/>
            <a:pathLst>
              <a:path w="9753600" h="7315200">
                <a:moveTo>
                  <a:pt x="0" y="0"/>
                </a:moveTo>
                <a:lnTo>
                  <a:pt x="9753600" y="0"/>
                </a:lnTo>
                <a:lnTo>
                  <a:pt x="9753600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52430" t="-5377" r="-30529" b="-50443"/>
            </a:stretch>
          </a:blipFill>
        </p:spPr>
        <p:txBody>
          <a:bodyPr/>
          <a:lstStyle/>
          <a:p>
            <a:endParaRPr lang="pt-PT" dirty="0"/>
          </a:p>
        </p:txBody>
      </p:sp>
      <p:sp>
        <p:nvSpPr>
          <p:cNvPr id="3" name="TextBox 3"/>
          <p:cNvSpPr txBox="1"/>
          <p:nvPr/>
        </p:nvSpPr>
        <p:spPr>
          <a:xfrm>
            <a:off x="42794" y="169718"/>
            <a:ext cx="9668013" cy="12693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360"/>
              </a:lnSpc>
            </a:pPr>
            <a:r>
              <a:rPr lang="en-US" sz="7400">
                <a:solidFill>
                  <a:srgbClr val="FFFFFF"/>
                </a:solidFill>
                <a:latin typeface="Libre Baskerville Bold"/>
              </a:rPr>
              <a:t>EDMONDS KARP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4420691" y="4500880"/>
            <a:ext cx="912217" cy="3727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79"/>
              </a:lnSpc>
            </a:pPr>
            <a:r>
              <a:rPr lang="en-US" sz="2199" dirty="0" err="1">
                <a:solidFill>
                  <a:srgbClr val="FFFFFF"/>
                </a:solidFill>
                <a:latin typeface="Libre Baskerville"/>
              </a:rPr>
              <a:t>Corpo</a:t>
            </a:r>
            <a:endParaRPr lang="en-US" sz="2199" dirty="0">
              <a:solidFill>
                <a:srgbClr val="FFFFFF"/>
              </a:solidFill>
              <a:latin typeface="Libre Baskerville"/>
            </a:endParaRPr>
          </a:p>
        </p:txBody>
      </p:sp>
    </p:spTree>
    <p:extLst>
      <p:ext uri="{BB962C8B-B14F-4D97-AF65-F5344CB8AC3E}">
        <p14:creationId xmlns:p14="http://schemas.microsoft.com/office/powerpoint/2010/main" val="13789468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9753600" cy="7315200"/>
          </a:xfrm>
          <a:custGeom>
            <a:avLst/>
            <a:gdLst/>
            <a:ahLst/>
            <a:cxnLst/>
            <a:rect l="l" t="t" r="r" b="b"/>
            <a:pathLst>
              <a:path w="9753600" h="7315200">
                <a:moveTo>
                  <a:pt x="0" y="0"/>
                </a:moveTo>
                <a:lnTo>
                  <a:pt x="9753600" y="0"/>
                </a:lnTo>
                <a:lnTo>
                  <a:pt x="9753600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52430" t="-5377" r="-30529" b="-50443"/>
            </a:stretch>
          </a:blipFill>
        </p:spPr>
        <p:txBody>
          <a:bodyPr/>
          <a:lstStyle/>
          <a:p>
            <a:endParaRPr lang="pt-PT" dirty="0"/>
          </a:p>
        </p:txBody>
      </p:sp>
      <p:sp>
        <p:nvSpPr>
          <p:cNvPr id="3" name="TextBox 3"/>
          <p:cNvSpPr txBox="1"/>
          <p:nvPr/>
        </p:nvSpPr>
        <p:spPr>
          <a:xfrm>
            <a:off x="42794" y="169718"/>
            <a:ext cx="9668013" cy="12693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360"/>
              </a:lnSpc>
            </a:pPr>
            <a:r>
              <a:rPr lang="en-US" sz="7400">
                <a:solidFill>
                  <a:srgbClr val="FFFFFF"/>
                </a:solidFill>
                <a:latin typeface="Libre Baskerville Bold"/>
              </a:rPr>
              <a:t>EDMONDS KARP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4420691" y="4500880"/>
            <a:ext cx="912217" cy="3727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79"/>
              </a:lnSpc>
            </a:pPr>
            <a:r>
              <a:rPr lang="en-US" sz="2199" dirty="0" err="1">
                <a:solidFill>
                  <a:srgbClr val="FFFFFF"/>
                </a:solidFill>
                <a:latin typeface="Libre Baskerville"/>
              </a:rPr>
              <a:t>Corpo</a:t>
            </a:r>
            <a:endParaRPr lang="en-US" sz="2199" dirty="0">
              <a:solidFill>
                <a:srgbClr val="FFFFFF"/>
              </a:solidFill>
              <a:latin typeface="Libre Baskerville"/>
            </a:endParaRPr>
          </a:p>
        </p:txBody>
      </p:sp>
    </p:spTree>
    <p:extLst>
      <p:ext uri="{BB962C8B-B14F-4D97-AF65-F5344CB8AC3E}">
        <p14:creationId xmlns:p14="http://schemas.microsoft.com/office/powerpoint/2010/main" val="140179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9753600" cy="7315200"/>
          </a:xfrm>
          <a:custGeom>
            <a:avLst/>
            <a:gdLst/>
            <a:ahLst/>
            <a:cxnLst/>
            <a:rect l="l" t="t" r="r" b="b"/>
            <a:pathLst>
              <a:path w="9753600" h="7315200">
                <a:moveTo>
                  <a:pt x="0" y="0"/>
                </a:moveTo>
                <a:lnTo>
                  <a:pt x="9753600" y="0"/>
                </a:lnTo>
                <a:lnTo>
                  <a:pt x="9753600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52430" t="-5377" r="-30529" b="-50443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3256756" y="160020"/>
            <a:ext cx="3240088" cy="1028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>
                <a:solidFill>
                  <a:srgbClr val="FFFFFF"/>
                </a:solidFill>
                <a:latin typeface="Open Sans Bold"/>
              </a:rPr>
              <a:t>Objetivo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0" y="3442652"/>
            <a:ext cx="9753600" cy="11345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2143" dirty="0" err="1">
                <a:solidFill>
                  <a:srgbClr val="FFFFFF"/>
                </a:solidFill>
                <a:latin typeface="Open Sans"/>
              </a:rPr>
              <a:t>objetivo</a:t>
            </a:r>
            <a:r>
              <a:rPr lang="en-US" sz="2143" dirty="0">
                <a:solidFill>
                  <a:srgbClr val="FFFFFF"/>
                </a:solidFill>
                <a:latin typeface="Open Sans"/>
              </a:rPr>
              <a:t> </a:t>
            </a:r>
            <a:r>
              <a:rPr lang="en-US" sz="2143" dirty="0" err="1">
                <a:solidFill>
                  <a:srgbClr val="FFFFFF"/>
                </a:solidFill>
                <a:latin typeface="Open Sans"/>
              </a:rPr>
              <a:t>deste</a:t>
            </a:r>
            <a:r>
              <a:rPr lang="en-US" sz="2143" dirty="0">
                <a:solidFill>
                  <a:srgbClr val="FFFFFF"/>
                </a:solidFill>
                <a:latin typeface="Open Sans"/>
              </a:rPr>
              <a:t> </a:t>
            </a:r>
            <a:r>
              <a:rPr lang="en-US" sz="2143" dirty="0" err="1">
                <a:solidFill>
                  <a:srgbClr val="FFFFFF"/>
                </a:solidFill>
                <a:latin typeface="Open Sans"/>
              </a:rPr>
              <a:t>trabalho</a:t>
            </a:r>
            <a:r>
              <a:rPr lang="en-US" sz="2143" dirty="0">
                <a:solidFill>
                  <a:srgbClr val="FFFFFF"/>
                </a:solidFill>
                <a:latin typeface="Open Sans"/>
              </a:rPr>
              <a:t> é para o </a:t>
            </a:r>
            <a:r>
              <a:rPr lang="en-US" sz="2143" dirty="0" err="1">
                <a:solidFill>
                  <a:srgbClr val="FFFFFF"/>
                </a:solidFill>
                <a:latin typeface="Open Sans"/>
              </a:rPr>
              <a:t>desenvolvimento</a:t>
            </a:r>
            <a:r>
              <a:rPr lang="en-US" sz="2143" dirty="0">
                <a:solidFill>
                  <a:srgbClr val="FFFFFF"/>
                </a:solidFill>
                <a:latin typeface="Open Sans"/>
              </a:rPr>
              <a:t> de um </a:t>
            </a:r>
            <a:r>
              <a:rPr lang="en-US" sz="2143" dirty="0" err="1">
                <a:solidFill>
                  <a:srgbClr val="FFFFFF"/>
                </a:solidFill>
                <a:latin typeface="Open Sans"/>
              </a:rPr>
              <a:t>algoritmo</a:t>
            </a:r>
            <a:r>
              <a:rPr lang="en-US" sz="2143" dirty="0">
                <a:solidFill>
                  <a:srgbClr val="FFFFFF"/>
                </a:solidFill>
                <a:latin typeface="Open Sans"/>
              </a:rPr>
              <a:t> para </a:t>
            </a:r>
            <a:r>
              <a:rPr lang="en-US" sz="2143" dirty="0" err="1">
                <a:solidFill>
                  <a:srgbClr val="FFFFFF"/>
                </a:solidFill>
                <a:latin typeface="Open Sans"/>
              </a:rPr>
              <a:t>análise</a:t>
            </a:r>
            <a:r>
              <a:rPr lang="en-US" sz="2143" dirty="0">
                <a:solidFill>
                  <a:srgbClr val="FFFFFF"/>
                </a:solidFill>
                <a:latin typeface="Open Sans"/>
              </a:rPr>
              <a:t> e </a:t>
            </a:r>
            <a:r>
              <a:rPr lang="en-US" sz="2143" dirty="0" err="1">
                <a:solidFill>
                  <a:srgbClr val="FFFFFF"/>
                </a:solidFill>
                <a:latin typeface="Open Sans"/>
              </a:rPr>
              <a:t>gerenciamento</a:t>
            </a:r>
            <a:r>
              <a:rPr lang="en-US" sz="2143" dirty="0">
                <a:solidFill>
                  <a:srgbClr val="FFFFFF"/>
                </a:solidFill>
                <a:latin typeface="Open Sans"/>
              </a:rPr>
              <a:t> de </a:t>
            </a:r>
            <a:r>
              <a:rPr lang="en-US" sz="2143" dirty="0" err="1">
                <a:solidFill>
                  <a:srgbClr val="FFFFFF"/>
                </a:solidFill>
                <a:latin typeface="Open Sans"/>
              </a:rPr>
              <a:t>abastecimento</a:t>
            </a:r>
            <a:r>
              <a:rPr lang="en-US" sz="2143" dirty="0">
                <a:solidFill>
                  <a:srgbClr val="FFFFFF"/>
                </a:solidFill>
                <a:latin typeface="Open Sans"/>
              </a:rPr>
              <a:t> de </a:t>
            </a:r>
            <a:r>
              <a:rPr lang="en-US" sz="2143" dirty="0" err="1">
                <a:solidFill>
                  <a:srgbClr val="FFFFFF"/>
                </a:solidFill>
                <a:latin typeface="Open Sans"/>
              </a:rPr>
              <a:t>água</a:t>
            </a:r>
            <a:r>
              <a:rPr lang="en-US" sz="2143" dirty="0">
                <a:solidFill>
                  <a:srgbClr val="FFFFFF"/>
                </a:solidFill>
                <a:latin typeface="Open Sans"/>
              </a:rPr>
              <a:t> </a:t>
            </a:r>
            <a:r>
              <a:rPr lang="en-US" sz="2143" dirty="0" err="1">
                <a:solidFill>
                  <a:srgbClr val="FFFFFF"/>
                </a:solidFill>
                <a:latin typeface="Open Sans"/>
              </a:rPr>
              <a:t>em</a:t>
            </a:r>
            <a:r>
              <a:rPr lang="en-US" sz="2143" dirty="0">
                <a:solidFill>
                  <a:srgbClr val="FFFFFF"/>
                </a:solidFill>
                <a:latin typeface="Open Sans"/>
              </a:rPr>
              <a:t> Portugal</a:t>
            </a:r>
          </a:p>
          <a:p>
            <a:pPr algn="ctr">
              <a:lnSpc>
                <a:spcPts val="3000"/>
              </a:lnSpc>
            </a:pPr>
            <a:endParaRPr lang="en-US" sz="2143" dirty="0">
              <a:solidFill>
                <a:srgbClr val="FFFFFF"/>
              </a:solidFill>
              <a:latin typeface="Open San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9753600" cy="7315200"/>
          </a:xfrm>
          <a:custGeom>
            <a:avLst/>
            <a:gdLst/>
            <a:ahLst/>
            <a:cxnLst/>
            <a:rect l="l" t="t" r="r" b="b"/>
            <a:pathLst>
              <a:path w="9753600" h="7315200">
                <a:moveTo>
                  <a:pt x="0" y="0"/>
                </a:moveTo>
                <a:lnTo>
                  <a:pt x="9753600" y="0"/>
                </a:lnTo>
                <a:lnTo>
                  <a:pt x="9753600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52430" t="-5377" r="-30529" b="-50443"/>
            </a:stretch>
          </a:blipFill>
        </p:spPr>
        <p:txBody>
          <a:bodyPr/>
          <a:lstStyle/>
          <a:p>
            <a:endParaRPr lang="pt-PT" dirty="0"/>
          </a:p>
        </p:txBody>
      </p:sp>
      <p:sp>
        <p:nvSpPr>
          <p:cNvPr id="3" name="TextBox 3"/>
          <p:cNvSpPr txBox="1"/>
          <p:nvPr/>
        </p:nvSpPr>
        <p:spPr>
          <a:xfrm>
            <a:off x="42794" y="169718"/>
            <a:ext cx="9668013" cy="12693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360"/>
              </a:lnSpc>
            </a:pPr>
            <a:r>
              <a:rPr lang="en-US" sz="7400">
                <a:solidFill>
                  <a:srgbClr val="FFFFFF"/>
                </a:solidFill>
                <a:latin typeface="Libre Baskerville Bold"/>
              </a:rPr>
              <a:t>EDMONDS KARP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4420691" y="4500880"/>
            <a:ext cx="912217" cy="3727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79"/>
              </a:lnSpc>
            </a:pPr>
            <a:r>
              <a:rPr lang="en-US" sz="2199" dirty="0" err="1">
                <a:solidFill>
                  <a:srgbClr val="FFFFFF"/>
                </a:solidFill>
                <a:latin typeface="Libre Baskerville"/>
              </a:rPr>
              <a:t>Corpo</a:t>
            </a:r>
            <a:endParaRPr lang="en-US" sz="2199" dirty="0">
              <a:solidFill>
                <a:srgbClr val="FFFFFF"/>
              </a:solidFill>
              <a:latin typeface="Libre Baskerville"/>
            </a:endParaRPr>
          </a:p>
        </p:txBody>
      </p:sp>
    </p:spTree>
    <p:extLst>
      <p:ext uri="{BB962C8B-B14F-4D97-AF65-F5344CB8AC3E}">
        <p14:creationId xmlns:p14="http://schemas.microsoft.com/office/powerpoint/2010/main" val="2292589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9753600" cy="7315200"/>
          </a:xfrm>
          <a:custGeom>
            <a:avLst/>
            <a:gdLst/>
            <a:ahLst/>
            <a:cxnLst/>
            <a:rect l="l" t="t" r="r" b="b"/>
            <a:pathLst>
              <a:path w="9753600" h="7315200">
                <a:moveTo>
                  <a:pt x="0" y="0"/>
                </a:moveTo>
                <a:lnTo>
                  <a:pt x="9753600" y="0"/>
                </a:lnTo>
                <a:lnTo>
                  <a:pt x="9753600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52430" t="-5377" r="-30529" b="-50443"/>
            </a:stretch>
          </a:blipFill>
        </p:spPr>
        <p:txBody>
          <a:bodyPr/>
          <a:lstStyle/>
          <a:p>
            <a:endParaRPr lang="pt-PT" dirty="0"/>
          </a:p>
        </p:txBody>
      </p:sp>
      <p:sp>
        <p:nvSpPr>
          <p:cNvPr id="3" name="TextBox 3"/>
          <p:cNvSpPr txBox="1"/>
          <p:nvPr/>
        </p:nvSpPr>
        <p:spPr>
          <a:xfrm>
            <a:off x="42794" y="169718"/>
            <a:ext cx="9668013" cy="12693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360"/>
              </a:lnSpc>
            </a:pPr>
            <a:r>
              <a:rPr lang="pt-PT" sz="8000" b="1" i="0" dirty="0">
                <a:solidFill>
                  <a:srgbClr val="FFFFFF"/>
                </a:solidFill>
                <a:effectLst/>
              </a:rPr>
              <a:t>O Grafo</a:t>
            </a:r>
            <a:endParaRPr lang="en-US" sz="7400" dirty="0">
              <a:solidFill>
                <a:srgbClr val="FFFFFF"/>
              </a:solidFill>
              <a:latin typeface="Libre Baskerville Bold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304800" y="1828800"/>
            <a:ext cx="8991599" cy="40076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pt-PT" sz="1400" b="0" i="0" dirty="0">
                <a:solidFill>
                  <a:srgbClr val="FFFFFF"/>
                </a:solidFill>
                <a:effectLst/>
                <a:latin typeface="YAFdJt8dAY0 0"/>
              </a:rPr>
              <a:t>O grafo do nosso sistema de gerenciamento de </a:t>
            </a:r>
            <a:r>
              <a:rPr lang="pt-PT" sz="1400" b="0" i="0" dirty="0" err="1">
                <a:solidFill>
                  <a:srgbClr val="FFFFFF"/>
                </a:solidFill>
                <a:effectLst/>
                <a:latin typeface="YAFdJt8dAY0 0"/>
              </a:rPr>
              <a:t>distribuiçã</a:t>
            </a:r>
            <a:r>
              <a:rPr lang="pt-PT" sz="1400" b="0" i="0" dirty="0">
                <a:solidFill>
                  <a:srgbClr val="FFFFFF"/>
                </a:solidFill>
                <a:effectLst/>
                <a:latin typeface="YAFdJt8dAY0 0"/>
              </a:rPr>
              <a:t> de agua é uma estrutura de dados chave, que desempenha um papel vital na representação e análise do sistema de </a:t>
            </a:r>
            <a:r>
              <a:rPr lang="pt-PT" sz="1400" b="0" i="0" dirty="0" err="1">
                <a:solidFill>
                  <a:srgbClr val="FFFFFF"/>
                </a:solidFill>
                <a:effectLst/>
                <a:latin typeface="YAFdJt8dAY0 0"/>
              </a:rPr>
              <a:t>distibuição</a:t>
            </a:r>
            <a:r>
              <a:rPr lang="pt-PT" sz="1400" b="0" i="0" dirty="0">
                <a:solidFill>
                  <a:srgbClr val="FFFFFF"/>
                </a:solidFill>
                <a:effectLst/>
                <a:latin typeface="YAFdJt8dAY0 0"/>
              </a:rPr>
              <a:t> de agua. As características principais incluem: </a:t>
            </a:r>
            <a:endParaRPr lang="pt-PT" sz="1400" dirty="0">
              <a:solidFill>
                <a:srgbClr val="FFFFFF"/>
              </a:solidFill>
              <a:effectLst/>
              <a:latin typeface="YAFdJt8dAY0 0"/>
            </a:endParaRPr>
          </a:p>
          <a:p>
            <a:r>
              <a:rPr lang="pt-PT" sz="1400" b="1" i="0" dirty="0">
                <a:solidFill>
                  <a:srgbClr val="FFFFFF"/>
                </a:solidFill>
                <a:effectLst/>
                <a:latin typeface="YAFdJt8dAY0 0"/>
              </a:rPr>
              <a:t>Estrutura do Grafo:</a:t>
            </a:r>
            <a:endParaRPr lang="pt-PT" sz="1400" dirty="0">
              <a:solidFill>
                <a:srgbClr val="FFFFFF"/>
              </a:solidFill>
              <a:effectLst/>
              <a:latin typeface="YAFdJt8dAY0 0"/>
            </a:endParaRPr>
          </a:p>
          <a:p>
            <a:r>
              <a:rPr lang="pt-PT" sz="1400" b="0" i="0" dirty="0">
                <a:solidFill>
                  <a:srgbClr val="FFFFFF"/>
                </a:solidFill>
                <a:effectLst/>
                <a:latin typeface="YAFdJt8dAY0 0"/>
              </a:rPr>
              <a:t>Representação das cidades como nós e das estacoes de bombeamento como arestas. Cada aresta conecta dois nós, representando uma </a:t>
            </a:r>
            <a:r>
              <a:rPr lang="pt-PT" sz="1400" b="0" i="0" dirty="0" err="1">
                <a:solidFill>
                  <a:srgbClr val="FFFFFF"/>
                </a:solidFill>
                <a:effectLst/>
                <a:latin typeface="YAFdJt8dAY0 0"/>
              </a:rPr>
              <a:t>estacao</a:t>
            </a:r>
            <a:r>
              <a:rPr lang="pt-PT" sz="1400" b="0" i="0" dirty="0">
                <a:solidFill>
                  <a:srgbClr val="FFFFFF"/>
                </a:solidFill>
                <a:effectLst/>
                <a:latin typeface="YAFdJt8dAY0 0"/>
              </a:rPr>
              <a:t> entre </a:t>
            </a:r>
            <a:r>
              <a:rPr lang="pt-PT" sz="1400" b="0" i="0" dirty="0" err="1">
                <a:solidFill>
                  <a:srgbClr val="FFFFFF"/>
                </a:solidFill>
                <a:effectLst/>
                <a:latin typeface="YAFdJt8dAY0 0"/>
              </a:rPr>
              <a:t>duass</a:t>
            </a:r>
            <a:r>
              <a:rPr lang="pt-PT" sz="1400" b="0" i="0" dirty="0">
                <a:solidFill>
                  <a:srgbClr val="FFFFFF"/>
                </a:solidFill>
                <a:effectLst/>
                <a:latin typeface="YAFdJt8dAY0 0"/>
              </a:rPr>
              <a:t> cidades. </a:t>
            </a:r>
            <a:endParaRPr lang="pt-PT" sz="1400" dirty="0">
              <a:solidFill>
                <a:srgbClr val="FFFFFF"/>
              </a:solidFill>
              <a:effectLst/>
              <a:latin typeface="YAFdJt8dAY0 0"/>
            </a:endParaRPr>
          </a:p>
          <a:p>
            <a:r>
              <a:rPr lang="pt-PT" sz="1400" b="1" i="0" dirty="0">
                <a:solidFill>
                  <a:srgbClr val="FFFFFF"/>
                </a:solidFill>
                <a:effectLst/>
                <a:latin typeface="YAFdJt8dAY0 0"/>
              </a:rPr>
              <a:t>Dados do Grafo:</a:t>
            </a:r>
            <a:endParaRPr lang="pt-PT" sz="1400" dirty="0">
              <a:solidFill>
                <a:srgbClr val="FFFFFF"/>
              </a:solidFill>
              <a:effectLst/>
              <a:latin typeface="YAFdJt8dAY0 0"/>
            </a:endParaRPr>
          </a:p>
          <a:p>
            <a:r>
              <a:rPr lang="pt-PT" sz="1400" b="0" i="0" dirty="0">
                <a:solidFill>
                  <a:srgbClr val="FFFFFF"/>
                </a:solidFill>
                <a:effectLst/>
                <a:latin typeface="YAFdJt8dAY0 0"/>
              </a:rPr>
              <a:t>As informações das cidades e estacoes de </a:t>
            </a:r>
            <a:r>
              <a:rPr lang="pt-PT" sz="1400" b="0" i="0" dirty="0" err="1">
                <a:solidFill>
                  <a:srgbClr val="FFFFFF"/>
                </a:solidFill>
                <a:effectLst/>
                <a:latin typeface="YAFdJt8dAY0 0"/>
              </a:rPr>
              <a:t>bombeamento,são</a:t>
            </a:r>
            <a:r>
              <a:rPr lang="pt-PT" sz="1400" b="0" i="0" dirty="0">
                <a:solidFill>
                  <a:srgbClr val="FFFFFF"/>
                </a:solidFill>
                <a:effectLst/>
                <a:latin typeface="YAFdJt8dAY0 0"/>
              </a:rPr>
              <a:t> extraídas dos </a:t>
            </a:r>
            <a:r>
              <a:rPr lang="pt-PT" sz="1400" b="0" i="0" dirty="0" err="1">
                <a:solidFill>
                  <a:srgbClr val="FFFFFF"/>
                </a:solidFill>
                <a:effectLst/>
                <a:latin typeface="YAFdJt8dAY0 0"/>
              </a:rPr>
              <a:t>datasets</a:t>
            </a:r>
            <a:r>
              <a:rPr lang="pt-PT" sz="1400" b="0" i="0" dirty="0">
                <a:solidFill>
                  <a:srgbClr val="FFFFFF"/>
                </a:solidFill>
                <a:effectLst/>
                <a:latin typeface="YAFdJt8dAY0 0"/>
              </a:rPr>
              <a:t> e incorporadas no grafo. Isso inclui detalhes como localização dos cidades, o </a:t>
            </a:r>
            <a:r>
              <a:rPr lang="pt-PT" sz="1400" b="0" i="0" dirty="0" err="1">
                <a:solidFill>
                  <a:srgbClr val="FFFFFF"/>
                </a:solidFill>
                <a:effectLst/>
                <a:latin typeface="YAFdJt8dAY0 0"/>
              </a:rPr>
              <a:t>quao</a:t>
            </a:r>
            <a:r>
              <a:rPr lang="pt-PT" sz="1400" b="0" i="0" dirty="0">
                <a:solidFill>
                  <a:srgbClr val="FFFFFF"/>
                </a:solidFill>
                <a:effectLst/>
                <a:latin typeface="YAFdJt8dAY0 0"/>
              </a:rPr>
              <a:t> uma </a:t>
            </a:r>
            <a:r>
              <a:rPr lang="pt-PT" sz="1400" b="0" i="0" dirty="0" err="1">
                <a:solidFill>
                  <a:srgbClr val="FFFFFF"/>
                </a:solidFill>
                <a:effectLst/>
                <a:latin typeface="YAFdJt8dAY0 0"/>
              </a:rPr>
              <a:t>estacao</a:t>
            </a:r>
            <a:r>
              <a:rPr lang="pt-PT" sz="1400" b="0" i="0" dirty="0">
                <a:solidFill>
                  <a:srgbClr val="FFFFFF"/>
                </a:solidFill>
                <a:effectLst/>
                <a:latin typeface="YAFdJt8dAY0 0"/>
              </a:rPr>
              <a:t> pode escoar a agua. </a:t>
            </a:r>
            <a:endParaRPr lang="pt-PT" sz="1400" dirty="0">
              <a:solidFill>
                <a:srgbClr val="FFFFFF"/>
              </a:solidFill>
              <a:effectLst/>
              <a:latin typeface="YAFdJt8dAY0 0"/>
            </a:endParaRPr>
          </a:p>
          <a:p>
            <a:r>
              <a:rPr lang="pt-PT" sz="1400" b="1" i="0" dirty="0">
                <a:solidFill>
                  <a:srgbClr val="FFFFFF"/>
                </a:solidFill>
                <a:effectLst/>
                <a:latin typeface="YAFdJt8dAY0 0"/>
              </a:rPr>
              <a:t>Funcionalidades do Grafo: </a:t>
            </a:r>
            <a:endParaRPr lang="pt-PT" sz="1400" dirty="0">
              <a:solidFill>
                <a:srgbClr val="FFFFFF"/>
              </a:solidFill>
              <a:effectLst/>
              <a:latin typeface="YAFdJt8dAY0 0"/>
            </a:endParaRPr>
          </a:p>
          <a:p>
            <a:r>
              <a:rPr lang="pt-PT" sz="1400" b="0" i="0" dirty="0">
                <a:solidFill>
                  <a:srgbClr val="FFFFFF"/>
                </a:solidFill>
                <a:effectLst/>
                <a:latin typeface="YAFdJt8dAY0 0"/>
              </a:rPr>
              <a:t>O grafo é utilizado para calcular rotas </a:t>
            </a:r>
            <a:r>
              <a:rPr lang="pt-PT" sz="1400" b="0" i="0" dirty="0" err="1">
                <a:solidFill>
                  <a:srgbClr val="FFFFFF"/>
                </a:solidFill>
                <a:effectLst/>
                <a:latin typeface="YAFdJt8dAY0 0"/>
              </a:rPr>
              <a:t>ótimas</a:t>
            </a:r>
            <a:r>
              <a:rPr lang="pt-PT" sz="1400" b="0" i="0" dirty="0">
                <a:solidFill>
                  <a:srgbClr val="FFFFFF"/>
                </a:solidFill>
                <a:effectLst/>
                <a:latin typeface="YAFdJt8dAY0 0"/>
              </a:rPr>
              <a:t>, identificar conexões entre aeroportos, e analisar a rede de voos. Algoritmos de busca e </a:t>
            </a:r>
            <a:r>
              <a:rPr lang="pt-PT" sz="1400" b="0" i="0" dirty="0" err="1">
                <a:solidFill>
                  <a:srgbClr val="FFFFFF"/>
                </a:solidFill>
                <a:effectLst/>
                <a:latin typeface="YAFdJt8dAY0 0"/>
              </a:rPr>
              <a:t>otimização</a:t>
            </a:r>
            <a:r>
              <a:rPr lang="pt-PT" sz="1400" b="0" i="0" dirty="0">
                <a:solidFill>
                  <a:srgbClr val="FFFFFF"/>
                </a:solidFill>
                <a:effectLst/>
                <a:latin typeface="YAFdJt8dAY0 0"/>
              </a:rPr>
              <a:t> são aplicados para encontrar as melhores rotas, considerando </a:t>
            </a:r>
            <a:r>
              <a:rPr lang="pt-PT" sz="1400" b="0" i="0" dirty="0" err="1">
                <a:solidFill>
                  <a:srgbClr val="FFFFFF"/>
                </a:solidFill>
                <a:effectLst/>
                <a:latin typeface="YAFdJt8dAY0 0"/>
              </a:rPr>
              <a:t>fatores</a:t>
            </a:r>
            <a:r>
              <a:rPr lang="pt-PT" sz="1400" b="0" i="0" dirty="0">
                <a:solidFill>
                  <a:srgbClr val="FFFFFF"/>
                </a:solidFill>
                <a:effectLst/>
                <a:latin typeface="YAFdJt8dAY0 0"/>
              </a:rPr>
              <a:t> como distância, tempo de voo e conexões. </a:t>
            </a:r>
            <a:endParaRPr lang="pt-PT" sz="1400" dirty="0">
              <a:solidFill>
                <a:srgbClr val="FFFFFF"/>
              </a:solidFill>
              <a:effectLst/>
              <a:latin typeface="YAFdJt8dAY0 0"/>
            </a:endParaRPr>
          </a:p>
          <a:p>
            <a:r>
              <a:rPr lang="pt-PT" sz="1400" b="1" i="0" dirty="0">
                <a:solidFill>
                  <a:srgbClr val="FFFFFF"/>
                </a:solidFill>
                <a:effectLst/>
                <a:latin typeface="YAFdJt8dAY0 0"/>
              </a:rPr>
              <a:t>Componentes do Grafo </a:t>
            </a:r>
            <a:endParaRPr lang="pt-PT" sz="1400" dirty="0">
              <a:solidFill>
                <a:srgbClr val="FFFFFF"/>
              </a:solidFill>
              <a:effectLst/>
              <a:latin typeface="YAFdJt8dAY0 0"/>
            </a:endParaRPr>
          </a:p>
          <a:p>
            <a:r>
              <a:rPr lang="pt-PT" sz="1400" b="0" i="0" dirty="0">
                <a:solidFill>
                  <a:srgbClr val="FFFFFF"/>
                </a:solidFill>
                <a:effectLst/>
                <a:latin typeface="YAFdJt8dAY0 0"/>
              </a:rPr>
              <a:t>Vértices: Representam cidades. Cada vértice contém informações como nome da cidade, </a:t>
            </a:r>
            <a:endParaRPr lang="pt-PT" sz="1400" dirty="0">
              <a:solidFill>
                <a:srgbClr val="FFFFFF"/>
              </a:solidFill>
              <a:effectLst/>
              <a:latin typeface="YAFdJt8dAY0 0"/>
            </a:endParaRPr>
          </a:p>
          <a:p>
            <a:r>
              <a:rPr lang="pt-PT" sz="1400" b="0" i="0" dirty="0">
                <a:solidFill>
                  <a:srgbClr val="FFFFFF"/>
                </a:solidFill>
                <a:effectLst/>
                <a:latin typeface="YAFdJt8dAY0 0"/>
              </a:rPr>
              <a:t>Arestas: Representam </a:t>
            </a:r>
            <a:r>
              <a:rPr lang="pt-PT" sz="1400" b="0" i="0" dirty="0" err="1">
                <a:solidFill>
                  <a:srgbClr val="FFFFFF"/>
                </a:solidFill>
                <a:effectLst/>
                <a:latin typeface="YAFdJt8dAY0 0"/>
              </a:rPr>
              <a:t>estaao</a:t>
            </a:r>
            <a:r>
              <a:rPr lang="pt-PT" sz="1400" b="0" i="0" dirty="0">
                <a:solidFill>
                  <a:srgbClr val="FFFFFF"/>
                </a:solidFill>
                <a:effectLst/>
                <a:latin typeface="YAFdJt8dAY0 0"/>
              </a:rPr>
              <a:t> de bombeamento entre cidade. Cada aresta inclui dados como, a quantidade de agua que pode passar. </a:t>
            </a:r>
            <a:endParaRPr lang="pt-PT" sz="1400" dirty="0">
              <a:solidFill>
                <a:srgbClr val="FFFFFF"/>
              </a:solidFill>
              <a:effectLst/>
              <a:latin typeface="YAFdJt8dAY0 0"/>
            </a:endParaRPr>
          </a:p>
          <a:p>
            <a:r>
              <a:rPr lang="pt-PT" sz="1400" b="1" i="0" dirty="0">
                <a:solidFill>
                  <a:srgbClr val="FFFFFF"/>
                </a:solidFill>
                <a:effectLst/>
                <a:latin typeface="YAFdJt8dAY0 0"/>
              </a:rPr>
              <a:t>Características do Grafo </a:t>
            </a:r>
            <a:endParaRPr lang="pt-PT" sz="1400" dirty="0">
              <a:solidFill>
                <a:srgbClr val="FFFFFF"/>
              </a:solidFill>
              <a:effectLst/>
              <a:latin typeface="YAFdJt8dAY0 0"/>
            </a:endParaRPr>
          </a:p>
          <a:p>
            <a:pPr algn="ctr">
              <a:lnSpc>
                <a:spcPts val="3079"/>
              </a:lnSpc>
            </a:pPr>
            <a:endParaRPr lang="en-US" sz="1400" dirty="0">
              <a:solidFill>
                <a:srgbClr val="FFFFFF"/>
              </a:solidFill>
              <a:latin typeface="Libre Baskerville"/>
            </a:endParaRPr>
          </a:p>
        </p:txBody>
      </p:sp>
    </p:spTree>
    <p:extLst>
      <p:ext uri="{BB962C8B-B14F-4D97-AF65-F5344CB8AC3E}">
        <p14:creationId xmlns:p14="http://schemas.microsoft.com/office/powerpoint/2010/main" val="3193617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9753600" cy="7336277"/>
          </a:xfrm>
          <a:custGeom>
            <a:avLst/>
            <a:gdLst/>
            <a:ahLst/>
            <a:cxnLst/>
            <a:rect l="l" t="t" r="r" b="b"/>
            <a:pathLst>
              <a:path w="9753600" h="7315200">
                <a:moveTo>
                  <a:pt x="0" y="0"/>
                </a:moveTo>
                <a:lnTo>
                  <a:pt x="9753600" y="0"/>
                </a:lnTo>
                <a:lnTo>
                  <a:pt x="9753600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52430" t="-5377" r="-30529" b="-50443"/>
            </a:stretch>
          </a:blipFill>
        </p:spPr>
        <p:txBody>
          <a:bodyPr/>
          <a:lstStyle/>
          <a:p>
            <a:endParaRPr lang="pt-PT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68838C-1C1A-F7EC-ECA4-AE8960ED7C04}"/>
              </a:ext>
            </a:extLst>
          </p:cNvPr>
          <p:cNvSpPr txBox="1"/>
          <p:nvPr/>
        </p:nvSpPr>
        <p:spPr>
          <a:xfrm>
            <a:off x="1104900" y="228600"/>
            <a:ext cx="7543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>
                <a:solidFill>
                  <a:schemeClr val="bg1"/>
                </a:solidFill>
              </a:rPr>
              <a:t>Descrição da leitura do </a:t>
            </a:r>
            <a:r>
              <a:rPr lang="pt-PT" sz="2400" dirty="0" err="1">
                <a:solidFill>
                  <a:schemeClr val="bg1"/>
                </a:solidFill>
              </a:rPr>
              <a:t>dataset</a:t>
            </a:r>
            <a:r>
              <a:rPr lang="pt-PT" sz="2400" dirty="0">
                <a:solidFill>
                  <a:schemeClr val="bg1"/>
                </a:solidFill>
              </a:rPr>
              <a:t> a partir dos ficheiros dados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FBB323-14B6-CB0F-85BB-FC794C556BFC}"/>
              </a:ext>
            </a:extLst>
          </p:cNvPr>
          <p:cNvSpPr txBox="1"/>
          <p:nvPr/>
        </p:nvSpPr>
        <p:spPr>
          <a:xfrm>
            <a:off x="609600" y="838201"/>
            <a:ext cx="8686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>
                <a:solidFill>
                  <a:schemeClr val="bg1"/>
                </a:solidFill>
              </a:rPr>
              <a:t>A leitura e processamento dos </a:t>
            </a:r>
            <a:r>
              <a:rPr lang="pt-PT" sz="1600" dirty="0" err="1">
                <a:solidFill>
                  <a:schemeClr val="bg1"/>
                </a:solidFill>
              </a:rPr>
              <a:t>datasets</a:t>
            </a:r>
            <a:r>
              <a:rPr lang="pt-PT" sz="1600" dirty="0">
                <a:solidFill>
                  <a:schemeClr val="bg1"/>
                </a:solidFill>
              </a:rPr>
              <a:t> são cruciais para o funcionamento do sistema de gerenciamento de abastecimento de água. Esta operação é realizada por meio de várias classes e métodos específicos, garantindo que os dados sejam carregados de forma </a:t>
            </a:r>
            <a:r>
              <a:rPr lang="pt-PT" sz="1600" dirty="0" err="1">
                <a:solidFill>
                  <a:schemeClr val="bg1"/>
                </a:solidFill>
              </a:rPr>
              <a:t>correta</a:t>
            </a:r>
            <a:r>
              <a:rPr lang="pt-PT" sz="1600" dirty="0">
                <a:solidFill>
                  <a:schemeClr val="bg1"/>
                </a:solidFill>
              </a:rPr>
              <a:t> e eficientemente no sistema.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AE0F5A-766F-B6B1-EBF0-AFF8CE5C1D45}"/>
              </a:ext>
            </a:extLst>
          </p:cNvPr>
          <p:cNvSpPr txBox="1"/>
          <p:nvPr/>
        </p:nvSpPr>
        <p:spPr>
          <a:xfrm>
            <a:off x="609600" y="1981200"/>
            <a:ext cx="868680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>
                <a:solidFill>
                  <a:schemeClr val="bg1"/>
                </a:solidFill>
              </a:rPr>
              <a:t>As etapas e características principais incluem: Estrutura de Dados: Utilização de classes como Data, </a:t>
            </a:r>
            <a:r>
              <a:rPr lang="pt-PT" sz="1600" dirty="0" err="1">
                <a:solidFill>
                  <a:schemeClr val="bg1"/>
                </a:solidFill>
              </a:rPr>
              <a:t>Airport</a:t>
            </a:r>
            <a:r>
              <a:rPr lang="pt-PT" sz="1600" dirty="0">
                <a:solidFill>
                  <a:schemeClr val="bg1"/>
                </a:solidFill>
              </a:rPr>
              <a:t>, </a:t>
            </a:r>
            <a:r>
              <a:rPr lang="pt-PT" sz="1600" dirty="0" err="1">
                <a:solidFill>
                  <a:schemeClr val="bg1"/>
                </a:solidFill>
              </a:rPr>
              <a:t>Airline</a:t>
            </a:r>
            <a:r>
              <a:rPr lang="pt-PT" sz="1600" dirty="0">
                <a:solidFill>
                  <a:schemeClr val="bg1"/>
                </a:solidFill>
              </a:rPr>
              <a:t>, entre outras, para armazenar e gerenciar os dados. Cada classe possui atributos específicos que correspondem às colunas dos </a:t>
            </a:r>
            <a:r>
              <a:rPr lang="pt-PT" sz="1600" dirty="0" err="1">
                <a:solidFill>
                  <a:schemeClr val="bg1"/>
                </a:solidFill>
              </a:rPr>
              <a:t>datasets</a:t>
            </a:r>
            <a:r>
              <a:rPr lang="pt-PT" sz="1600" dirty="0">
                <a:solidFill>
                  <a:schemeClr val="bg1"/>
                </a:solidFill>
              </a:rPr>
              <a:t>, como códigos de aeroportos, nomes de companhias aéreas, coordenadas geográficas, etc. Leitura de Ficheiros: Processo de leitura dos ficheiros de dados, em formato de CSV. Métodos dentro da classe Data são responsáveis por abrir, ler e interpretar os dados contidos nos ficheiros. </a:t>
            </a:r>
            <a:r>
              <a:rPr lang="pt-PT" sz="1600" dirty="0" err="1">
                <a:solidFill>
                  <a:schemeClr val="bg1"/>
                </a:solidFill>
              </a:rPr>
              <a:t>Parsing</a:t>
            </a:r>
            <a:r>
              <a:rPr lang="pt-PT" sz="1600" dirty="0">
                <a:solidFill>
                  <a:schemeClr val="bg1"/>
                </a:solidFill>
              </a:rPr>
              <a:t> e Validação: Após a leitura, os dados são analisados (</a:t>
            </a:r>
            <a:r>
              <a:rPr lang="pt-PT" sz="1600" dirty="0" err="1">
                <a:solidFill>
                  <a:schemeClr val="bg1"/>
                </a:solidFill>
              </a:rPr>
              <a:t>parsing</a:t>
            </a:r>
            <a:r>
              <a:rPr lang="pt-PT" sz="1600" dirty="0">
                <a:solidFill>
                  <a:schemeClr val="bg1"/>
                </a:solidFill>
              </a:rPr>
              <a:t>) e validados para garantir a sua integridade e formato </a:t>
            </a:r>
            <a:r>
              <a:rPr lang="pt-PT" sz="1600" dirty="0" err="1">
                <a:solidFill>
                  <a:schemeClr val="bg1"/>
                </a:solidFill>
              </a:rPr>
              <a:t>correto</a:t>
            </a:r>
            <a:r>
              <a:rPr lang="pt-PT" sz="1600" dirty="0">
                <a:solidFill>
                  <a:schemeClr val="bg1"/>
                </a:solidFill>
              </a:rPr>
              <a:t>. Esta etapa inclui a verificação de erros, a conversão de tipos de dados e a garantia de que todos os dados necessários estão presentes.</a:t>
            </a:r>
            <a:br>
              <a:rPr lang="pt-PT" sz="1600" dirty="0">
                <a:solidFill>
                  <a:schemeClr val="bg1"/>
                </a:solidFill>
              </a:rPr>
            </a:br>
            <a:r>
              <a:rPr lang="pt-PT" sz="1600" dirty="0">
                <a:solidFill>
                  <a:schemeClr val="bg1"/>
                </a:solidFill>
              </a:rPr>
              <a:t>Carregamento dos Dados Os dados validados são então carregados nas estruturas de dados apropriadas. Isso inclui a criação de instâncias das classes com os dados lidos, como a criação de </a:t>
            </a:r>
            <a:r>
              <a:rPr lang="pt-PT" sz="1600" dirty="0" err="1">
                <a:solidFill>
                  <a:schemeClr val="bg1"/>
                </a:solidFill>
              </a:rPr>
              <a:t>objetos</a:t>
            </a:r>
            <a:r>
              <a:rPr lang="pt-PT" sz="1600" dirty="0">
                <a:solidFill>
                  <a:schemeClr val="bg1"/>
                </a:solidFill>
              </a:rPr>
              <a:t> </a:t>
            </a:r>
            <a:r>
              <a:rPr lang="pt-PT" sz="1600" dirty="0" err="1">
                <a:solidFill>
                  <a:schemeClr val="bg1"/>
                </a:solidFill>
              </a:rPr>
              <a:t>Airport</a:t>
            </a:r>
            <a:r>
              <a:rPr lang="pt-PT" sz="1600" dirty="0">
                <a:solidFill>
                  <a:schemeClr val="bg1"/>
                </a:solidFill>
              </a:rPr>
              <a:t> para cada aeroporto no </a:t>
            </a:r>
            <a:r>
              <a:rPr lang="pt-PT" sz="1600" dirty="0" err="1">
                <a:solidFill>
                  <a:schemeClr val="bg1"/>
                </a:solidFill>
              </a:rPr>
              <a:t>dataset</a:t>
            </a:r>
            <a:r>
              <a:rPr lang="pt-PT" sz="1600" dirty="0">
                <a:solidFill>
                  <a:schemeClr val="bg1"/>
                </a:solidFill>
              </a:rPr>
              <a:t>. Integração com o Sistema Uma vez carregados, os dados são integrados ao sistema. Isso permite que outras partes do sistema, como o módulo de gerenciamento de voos ou o algoritmo do grafo, </a:t>
            </a:r>
            <a:r>
              <a:rPr lang="pt-PT" sz="1600" dirty="0" err="1">
                <a:solidFill>
                  <a:schemeClr val="bg1"/>
                </a:solidFill>
              </a:rPr>
              <a:t>acessem</a:t>
            </a:r>
            <a:r>
              <a:rPr lang="pt-PT" sz="1600" dirty="0">
                <a:solidFill>
                  <a:schemeClr val="bg1"/>
                </a:solidFill>
              </a:rPr>
              <a:t> e utilizem esses dados para diversas operações, como cálculo de rotas, estatísticas de voos, etc. </a:t>
            </a:r>
            <a:r>
              <a:rPr lang="pt-PT" sz="1600" dirty="0" err="1">
                <a:solidFill>
                  <a:schemeClr val="bg1"/>
                </a:solidFill>
              </a:rPr>
              <a:t>Atualizações</a:t>
            </a:r>
            <a:r>
              <a:rPr lang="pt-PT" sz="1600" dirty="0">
                <a:solidFill>
                  <a:schemeClr val="bg1"/>
                </a:solidFill>
              </a:rPr>
              <a:t> e Manutenção O sistema também inclui funcionalidades para </a:t>
            </a:r>
            <a:r>
              <a:rPr lang="pt-PT" sz="1600" dirty="0" err="1">
                <a:solidFill>
                  <a:schemeClr val="bg1"/>
                </a:solidFill>
              </a:rPr>
              <a:t>atualizar</a:t>
            </a:r>
            <a:r>
              <a:rPr lang="pt-PT" sz="1600" dirty="0">
                <a:solidFill>
                  <a:schemeClr val="bg1"/>
                </a:solidFill>
              </a:rPr>
              <a:t> e manter os </a:t>
            </a:r>
            <a:r>
              <a:rPr lang="pt-PT" sz="1600" dirty="0" err="1">
                <a:solidFill>
                  <a:schemeClr val="bg1"/>
                </a:solidFill>
              </a:rPr>
              <a:t>datasets</a:t>
            </a:r>
            <a:r>
              <a:rPr lang="pt-PT" sz="1600" dirty="0">
                <a:solidFill>
                  <a:schemeClr val="bg1"/>
                </a:solidFill>
              </a:rPr>
              <a:t>, permitindo adicionar, modificar ou remover dados conforme necessário. Este processo de leitura e processamento de dados é fundamental para garantir que o sistema de gerenciamento de voos funcione com informações precisas e </a:t>
            </a:r>
            <a:r>
              <a:rPr lang="pt-PT" sz="1600" dirty="0" err="1">
                <a:solidFill>
                  <a:schemeClr val="bg1"/>
                </a:solidFill>
              </a:rPr>
              <a:t>atualizadas</a:t>
            </a:r>
            <a:r>
              <a:rPr lang="pt-PT" sz="1600" dirty="0">
                <a:solidFill>
                  <a:schemeClr val="bg1"/>
                </a:solidFill>
              </a:rPr>
              <a:t>, proporcionando uma base sólida para todas as funcionalidades do sistema.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9753600" cy="7315200"/>
          </a:xfrm>
          <a:custGeom>
            <a:avLst/>
            <a:gdLst/>
            <a:ahLst/>
            <a:cxnLst/>
            <a:rect l="l" t="t" r="r" b="b"/>
            <a:pathLst>
              <a:path w="9753600" h="7315200">
                <a:moveTo>
                  <a:pt x="0" y="0"/>
                </a:moveTo>
                <a:lnTo>
                  <a:pt x="9753600" y="0"/>
                </a:lnTo>
                <a:lnTo>
                  <a:pt x="9753600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52430" t="-5377" r="-30529" b="-50443"/>
            </a:stretch>
          </a:blipFill>
        </p:spPr>
        <p:txBody>
          <a:bodyPr/>
          <a:lstStyle/>
          <a:p>
            <a:endParaRPr lang="pt-PT" dirty="0"/>
          </a:p>
        </p:txBody>
      </p:sp>
      <p:sp>
        <p:nvSpPr>
          <p:cNvPr id="3" name="TextBox 3"/>
          <p:cNvSpPr txBox="1"/>
          <p:nvPr/>
        </p:nvSpPr>
        <p:spPr>
          <a:xfrm>
            <a:off x="42794" y="169718"/>
            <a:ext cx="9668013" cy="12693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360"/>
              </a:lnSpc>
            </a:pPr>
            <a:r>
              <a:rPr lang="en-US" sz="7400">
                <a:solidFill>
                  <a:srgbClr val="FFFFFF"/>
                </a:solidFill>
                <a:latin typeface="Libre Baskerville Bold"/>
              </a:rPr>
              <a:t>EDMONDS KARP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4420691" y="4500880"/>
            <a:ext cx="912217" cy="3727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79"/>
              </a:lnSpc>
            </a:pPr>
            <a:r>
              <a:rPr lang="en-US" sz="2199" dirty="0" err="1">
                <a:solidFill>
                  <a:srgbClr val="FFFFFF"/>
                </a:solidFill>
                <a:latin typeface="Libre Baskerville"/>
              </a:rPr>
              <a:t>Corpo</a:t>
            </a:r>
            <a:endParaRPr lang="en-US" sz="2199" dirty="0">
              <a:solidFill>
                <a:srgbClr val="FFFFFF"/>
              </a:solidFill>
              <a:latin typeface="Libre Baskerville"/>
            </a:endParaRPr>
          </a:p>
        </p:txBody>
      </p:sp>
    </p:spTree>
    <p:extLst>
      <p:ext uri="{BB962C8B-B14F-4D97-AF65-F5344CB8AC3E}">
        <p14:creationId xmlns:p14="http://schemas.microsoft.com/office/powerpoint/2010/main" val="4244296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9753600" cy="7315200"/>
          </a:xfrm>
          <a:custGeom>
            <a:avLst/>
            <a:gdLst/>
            <a:ahLst/>
            <a:cxnLst/>
            <a:rect l="l" t="t" r="r" b="b"/>
            <a:pathLst>
              <a:path w="9753600" h="7315200">
                <a:moveTo>
                  <a:pt x="0" y="0"/>
                </a:moveTo>
                <a:lnTo>
                  <a:pt x="9753600" y="0"/>
                </a:lnTo>
                <a:lnTo>
                  <a:pt x="9753600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52430" t="-5377" r="-30529" b="-50443"/>
            </a:stretch>
          </a:blipFill>
        </p:spPr>
        <p:txBody>
          <a:bodyPr/>
          <a:lstStyle/>
          <a:p>
            <a:endParaRPr lang="pt-PT" dirty="0"/>
          </a:p>
        </p:txBody>
      </p:sp>
      <p:sp>
        <p:nvSpPr>
          <p:cNvPr id="3" name="TextBox 3"/>
          <p:cNvSpPr txBox="1"/>
          <p:nvPr/>
        </p:nvSpPr>
        <p:spPr>
          <a:xfrm>
            <a:off x="42794" y="169718"/>
            <a:ext cx="9668013" cy="12693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360"/>
              </a:lnSpc>
            </a:pPr>
            <a:r>
              <a:rPr lang="en-US" sz="7400">
                <a:solidFill>
                  <a:srgbClr val="FFFFFF"/>
                </a:solidFill>
                <a:latin typeface="Libre Baskerville Bold"/>
              </a:rPr>
              <a:t>EDMONDS KARP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4420691" y="4500880"/>
            <a:ext cx="912217" cy="3727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79"/>
              </a:lnSpc>
            </a:pPr>
            <a:r>
              <a:rPr lang="en-US" sz="2199" dirty="0" err="1">
                <a:solidFill>
                  <a:srgbClr val="FFFFFF"/>
                </a:solidFill>
                <a:latin typeface="Libre Baskerville"/>
              </a:rPr>
              <a:t>Corpo</a:t>
            </a:r>
            <a:endParaRPr lang="en-US" sz="2199" dirty="0">
              <a:solidFill>
                <a:srgbClr val="FFFFFF"/>
              </a:solidFill>
              <a:latin typeface="Libre Baskerville"/>
            </a:endParaRPr>
          </a:p>
        </p:txBody>
      </p:sp>
    </p:spTree>
    <p:extLst>
      <p:ext uri="{BB962C8B-B14F-4D97-AF65-F5344CB8AC3E}">
        <p14:creationId xmlns:p14="http://schemas.microsoft.com/office/powerpoint/2010/main" val="369521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9753600" cy="7315200"/>
          </a:xfrm>
          <a:custGeom>
            <a:avLst/>
            <a:gdLst/>
            <a:ahLst/>
            <a:cxnLst/>
            <a:rect l="l" t="t" r="r" b="b"/>
            <a:pathLst>
              <a:path w="9753600" h="7315200">
                <a:moveTo>
                  <a:pt x="0" y="0"/>
                </a:moveTo>
                <a:lnTo>
                  <a:pt x="9753600" y="0"/>
                </a:lnTo>
                <a:lnTo>
                  <a:pt x="9753600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52430" t="-5377" r="-30529" b="-50443"/>
            </a:stretch>
          </a:blipFill>
        </p:spPr>
        <p:txBody>
          <a:bodyPr/>
          <a:lstStyle/>
          <a:p>
            <a:endParaRPr lang="pt-PT" dirty="0"/>
          </a:p>
        </p:txBody>
      </p:sp>
      <p:sp>
        <p:nvSpPr>
          <p:cNvPr id="3" name="TextBox 3"/>
          <p:cNvSpPr txBox="1"/>
          <p:nvPr/>
        </p:nvSpPr>
        <p:spPr>
          <a:xfrm>
            <a:off x="42794" y="169718"/>
            <a:ext cx="9668013" cy="12693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360"/>
              </a:lnSpc>
            </a:pPr>
            <a:r>
              <a:rPr lang="en-US" sz="7400">
                <a:solidFill>
                  <a:srgbClr val="FFFFFF"/>
                </a:solidFill>
                <a:latin typeface="Libre Baskerville Bold"/>
              </a:rPr>
              <a:t>EDMONDS KARP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4420691" y="4500880"/>
            <a:ext cx="912217" cy="3727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79"/>
              </a:lnSpc>
            </a:pPr>
            <a:r>
              <a:rPr lang="en-US" sz="2199" dirty="0" err="1">
                <a:solidFill>
                  <a:srgbClr val="FFFFFF"/>
                </a:solidFill>
                <a:latin typeface="Libre Baskerville"/>
              </a:rPr>
              <a:t>Corpo</a:t>
            </a:r>
            <a:endParaRPr lang="en-US" sz="2199" dirty="0">
              <a:solidFill>
                <a:srgbClr val="FFFFFF"/>
              </a:solidFill>
              <a:latin typeface="Libre Baskerville"/>
            </a:endParaRPr>
          </a:p>
        </p:txBody>
      </p:sp>
    </p:spTree>
    <p:extLst>
      <p:ext uri="{BB962C8B-B14F-4D97-AF65-F5344CB8AC3E}">
        <p14:creationId xmlns:p14="http://schemas.microsoft.com/office/powerpoint/2010/main" val="23167588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9753600" cy="7315200"/>
          </a:xfrm>
          <a:custGeom>
            <a:avLst/>
            <a:gdLst/>
            <a:ahLst/>
            <a:cxnLst/>
            <a:rect l="l" t="t" r="r" b="b"/>
            <a:pathLst>
              <a:path w="9753600" h="7315200">
                <a:moveTo>
                  <a:pt x="0" y="0"/>
                </a:moveTo>
                <a:lnTo>
                  <a:pt x="9753600" y="0"/>
                </a:lnTo>
                <a:lnTo>
                  <a:pt x="9753600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52430" t="-5377" r="-30529" b="-50443"/>
            </a:stretch>
          </a:blipFill>
        </p:spPr>
        <p:txBody>
          <a:bodyPr/>
          <a:lstStyle/>
          <a:p>
            <a:endParaRPr lang="pt-PT" dirty="0"/>
          </a:p>
        </p:txBody>
      </p:sp>
      <p:sp>
        <p:nvSpPr>
          <p:cNvPr id="3" name="TextBox 3"/>
          <p:cNvSpPr txBox="1"/>
          <p:nvPr/>
        </p:nvSpPr>
        <p:spPr>
          <a:xfrm>
            <a:off x="42794" y="169718"/>
            <a:ext cx="9668013" cy="12693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360"/>
              </a:lnSpc>
            </a:pPr>
            <a:r>
              <a:rPr lang="en-US" sz="7400">
                <a:solidFill>
                  <a:srgbClr val="FFFFFF"/>
                </a:solidFill>
                <a:latin typeface="Libre Baskerville Bold"/>
              </a:rPr>
              <a:t>EDMONDS KARP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4420691" y="4500880"/>
            <a:ext cx="912217" cy="3727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79"/>
              </a:lnSpc>
            </a:pPr>
            <a:r>
              <a:rPr lang="en-US" sz="2199" dirty="0" err="1">
                <a:solidFill>
                  <a:srgbClr val="FFFFFF"/>
                </a:solidFill>
                <a:latin typeface="Libre Baskerville"/>
              </a:rPr>
              <a:t>Corpo</a:t>
            </a:r>
            <a:endParaRPr lang="en-US" sz="2199" dirty="0">
              <a:solidFill>
                <a:srgbClr val="FFFFFF"/>
              </a:solidFill>
              <a:latin typeface="Libre Baskerville"/>
            </a:endParaRPr>
          </a:p>
        </p:txBody>
      </p:sp>
    </p:spTree>
    <p:extLst>
      <p:ext uri="{BB962C8B-B14F-4D97-AF65-F5344CB8AC3E}">
        <p14:creationId xmlns:p14="http://schemas.microsoft.com/office/powerpoint/2010/main" val="12288902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9753600" cy="7315200"/>
          </a:xfrm>
          <a:custGeom>
            <a:avLst/>
            <a:gdLst/>
            <a:ahLst/>
            <a:cxnLst/>
            <a:rect l="l" t="t" r="r" b="b"/>
            <a:pathLst>
              <a:path w="9753600" h="7315200">
                <a:moveTo>
                  <a:pt x="0" y="0"/>
                </a:moveTo>
                <a:lnTo>
                  <a:pt x="9753600" y="0"/>
                </a:lnTo>
                <a:lnTo>
                  <a:pt x="9753600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52430" t="-5377" r="-30529" b="-50443"/>
            </a:stretch>
          </a:blipFill>
        </p:spPr>
        <p:txBody>
          <a:bodyPr/>
          <a:lstStyle/>
          <a:p>
            <a:endParaRPr lang="pt-PT" dirty="0"/>
          </a:p>
        </p:txBody>
      </p:sp>
      <p:sp>
        <p:nvSpPr>
          <p:cNvPr id="3" name="TextBox 3"/>
          <p:cNvSpPr txBox="1"/>
          <p:nvPr/>
        </p:nvSpPr>
        <p:spPr>
          <a:xfrm>
            <a:off x="42794" y="169718"/>
            <a:ext cx="9668013" cy="12693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360"/>
              </a:lnSpc>
            </a:pPr>
            <a:r>
              <a:rPr lang="en-US" sz="7400">
                <a:solidFill>
                  <a:srgbClr val="FFFFFF"/>
                </a:solidFill>
                <a:latin typeface="Libre Baskerville Bold"/>
              </a:rPr>
              <a:t>EDMONDS KARP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4420691" y="4500880"/>
            <a:ext cx="912217" cy="3727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79"/>
              </a:lnSpc>
            </a:pPr>
            <a:r>
              <a:rPr lang="en-US" sz="2199" dirty="0" err="1">
                <a:solidFill>
                  <a:srgbClr val="FFFFFF"/>
                </a:solidFill>
                <a:latin typeface="Libre Baskerville"/>
              </a:rPr>
              <a:t>Corpo</a:t>
            </a:r>
            <a:endParaRPr lang="en-US" sz="2199" dirty="0">
              <a:solidFill>
                <a:srgbClr val="FFFFFF"/>
              </a:solidFill>
              <a:latin typeface="Libre Baskerville"/>
            </a:endParaRPr>
          </a:p>
        </p:txBody>
      </p:sp>
    </p:spTree>
    <p:extLst>
      <p:ext uri="{BB962C8B-B14F-4D97-AF65-F5344CB8AC3E}">
        <p14:creationId xmlns:p14="http://schemas.microsoft.com/office/powerpoint/2010/main" val="40342337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B44703B96FC5D44BE60685FA44B2F43" ma:contentTypeVersion="4" ma:contentTypeDescription="Criar um novo documento." ma:contentTypeScope="" ma:versionID="c8634fa4901194a56c8afe70e35771c4">
  <xsd:schema xmlns:xsd="http://www.w3.org/2001/XMLSchema" xmlns:xs="http://www.w3.org/2001/XMLSchema" xmlns:p="http://schemas.microsoft.com/office/2006/metadata/properties" xmlns:ns3="4b71ed24-2eb2-4a02-9296-9ab9d1ab5d0a" xmlns:ns4="e3181807-abd2-474a-b813-5d09948435a1" targetNamespace="http://schemas.microsoft.com/office/2006/metadata/properties" ma:root="true" ma:fieldsID="15adb8b63d740ba57b9eab30f7400f3e" ns3:_="" ns4:_="">
    <xsd:import namespace="4b71ed24-2eb2-4a02-9296-9ab9d1ab5d0a"/>
    <xsd:import namespace="e3181807-abd2-474a-b813-5d09948435a1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b71ed24-2eb2-4a02-9296-9ab9d1ab5d0a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hes de Partilhado Com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Hash de Sugestão de Partilha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3181807-abd2-474a-b813-5d09948435a1" elementFormDefault="qualified">
    <xsd:import namespace="http://schemas.microsoft.com/office/2006/documentManagement/types"/>
    <xsd:import namespace="http://schemas.microsoft.com/office/infopath/2007/PartnerControls"/>
    <xsd:element name="_activity" ma:index="11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e3181807-abd2-474a-b813-5d09948435a1" xsi:nil="true"/>
  </documentManagement>
</p:properties>
</file>

<file path=customXml/itemProps1.xml><?xml version="1.0" encoding="utf-8"?>
<ds:datastoreItem xmlns:ds="http://schemas.openxmlformats.org/officeDocument/2006/customXml" ds:itemID="{382A9A84-E593-4AFE-ACE7-C638BCF4E8D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A711493-19E0-47F4-92E2-D00ADD5E60B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b71ed24-2eb2-4a02-9296-9ab9d1ab5d0a"/>
    <ds:schemaRef ds:uri="e3181807-abd2-474a-b813-5d09948435a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54A2080-F76F-422C-A8A4-7F2ECAACEEC1}">
  <ds:schemaRefs>
    <ds:schemaRef ds:uri="4b71ed24-2eb2-4a02-9296-9ab9d1ab5d0a"/>
    <ds:schemaRef ds:uri="e3181807-abd2-474a-b813-5d09948435a1"/>
    <ds:schemaRef ds:uri="http://schemas.microsoft.com/office/infopath/2007/PartnerControls"/>
    <ds:schemaRef ds:uri="http://www.w3.org/XML/1998/namespace"/>
    <ds:schemaRef ds:uri="http://schemas.microsoft.com/office/2006/documentManagement/types"/>
    <ds:schemaRef ds:uri="http://purl.org/dc/elements/1.1/"/>
    <ds:schemaRef ds:uri="http://purl.org/dc/dcmitype/"/>
    <ds:schemaRef ds:uri="http://schemas.openxmlformats.org/package/2006/metadata/core-properties"/>
    <ds:schemaRef ds:uri="http://schemas.microsoft.com/office/2006/metadata/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657</Words>
  <Application>Microsoft Office PowerPoint</Application>
  <PresentationFormat>Custom</PresentationFormat>
  <Paragraphs>55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Open Sans</vt:lpstr>
      <vt:lpstr>Arial</vt:lpstr>
      <vt:lpstr>Libre Baskerville Italics</vt:lpstr>
      <vt:lpstr>Libre Baskerville</vt:lpstr>
      <vt:lpstr>Calibri</vt:lpstr>
      <vt:lpstr>Open Sans Bold</vt:lpstr>
      <vt:lpstr>YAFdJt8dAY0 0</vt:lpstr>
      <vt:lpstr>Libre Baskerville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Neat Water Supply Presentation</dc:title>
  <dc:creator>User</dc:creator>
  <cp:lastModifiedBy>Bruno Miguel Ataide Fortes</cp:lastModifiedBy>
  <cp:revision>3</cp:revision>
  <dcterms:created xsi:type="dcterms:W3CDTF">2006-08-16T00:00:00Z</dcterms:created>
  <dcterms:modified xsi:type="dcterms:W3CDTF">2024-04-04T23:12:13Z</dcterms:modified>
  <dc:identifier>DAGBZvty9-A</dc:identifie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0x010100AB44703B96FC5D44BE60685FA44B2F43</vt:lpwstr>
  </property>
</Properties>
</file>