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257" r:id="rId6"/>
    <p:sldId id="260" r:id="rId7"/>
    <p:sldId id="261" r:id="rId8"/>
    <p:sldId id="258" r:id="rId9"/>
    <p:sldId id="263" r:id="rId10"/>
    <p:sldId id="271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9753600" cy="73152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Libre Baskerville" panose="02000000000000000000" pitchFamily="2" charset="0"/>
      <p:regular r:id="rId29"/>
      <p:bold r:id="rId30"/>
      <p:italic r:id="rId31"/>
    </p:embeddedFont>
    <p:embeddedFont>
      <p:font typeface="Libre Baskerville Bold" panose="02000000000000000000" charset="0"/>
      <p:regular r:id="rId32"/>
    </p:embeddedFont>
    <p:embeddedFont>
      <p:font typeface="Libre Baskerville Italics" panose="020B0604020202020204" charset="0"/>
      <p:regular r:id="rId33"/>
    </p:embeddedFont>
    <p:embeddedFont>
      <p:font typeface="Open Sans" panose="020B0606030504020204" pitchFamily="34" charset="0"/>
      <p:regular r:id="rId34"/>
      <p:bold r:id="rId35"/>
      <p:italic r:id="rId36"/>
      <p:boldItalic r:id="rId37"/>
    </p:embeddedFont>
    <p:embeddedFont>
      <p:font typeface="Open Sans Bold" panose="020B0806030504020204" charset="0"/>
      <p:regular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2F10E5-22A4-4E9E-80CD-FDFFC89A5A8E}">
          <p14:sldIdLst>
            <p14:sldId id="256"/>
            <p14:sldId id="257"/>
            <p14:sldId id="260"/>
            <p14:sldId id="261"/>
            <p14:sldId id="258"/>
            <p14:sldId id="263"/>
            <p14:sldId id="271"/>
            <p14:sldId id="264"/>
            <p14:sldId id="265"/>
            <p14:sldId id="266"/>
            <p14:sldId id="267"/>
            <p14:sldId id="268"/>
            <p14:sldId id="269"/>
            <p14:sldId id="270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2950DE-4BC8-4C67-B1BA-34756E5EAC5A}" v="57" dt="2024-04-04T23:47:08.9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5" d="100"/>
          <a:sy n="75" d="100"/>
        </p:scale>
        <p:origin x="54" y="5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font" Target="fonts/font10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158" t="-54156" r="-47801" b="-166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8625" y="1814652"/>
            <a:ext cx="9040229" cy="905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28"/>
              </a:lnSpc>
            </a:pPr>
            <a:r>
              <a:rPr lang="en-US" sz="2592">
                <a:solidFill>
                  <a:srgbClr val="FFFFFF"/>
                </a:solidFill>
                <a:latin typeface="Libre Baskerville Bold"/>
              </a:rPr>
              <a:t>ANALYSIS TOOL FOR WATER SUPPLY MANAGEMENT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8625" y="3253764"/>
            <a:ext cx="7293009" cy="530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83"/>
              </a:lnSpc>
            </a:pPr>
            <a:r>
              <a:rPr lang="en-US" sz="3131">
                <a:solidFill>
                  <a:srgbClr val="FFFFFF"/>
                </a:solidFill>
                <a:latin typeface="Libre Baskerville Italics"/>
              </a:rPr>
              <a:t>DA Projeto 1 - 2023/2024 – Turma 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8625" y="5119169"/>
            <a:ext cx="9040229" cy="1249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35"/>
              </a:lnSpc>
            </a:pPr>
            <a:r>
              <a:rPr lang="en-US" sz="1811">
                <a:solidFill>
                  <a:srgbClr val="FFFFFF"/>
                </a:solidFill>
                <a:latin typeface="Libre Baskerville"/>
              </a:rPr>
              <a:t>Elementos do Grupo:</a:t>
            </a:r>
          </a:p>
          <a:p>
            <a:pPr marL="391049" lvl="1" indent="-195524" algn="just">
              <a:lnSpc>
                <a:spcPts val="2535"/>
              </a:lnSpc>
              <a:buAutoNum type="arabicPeriod"/>
            </a:pPr>
            <a:r>
              <a:rPr lang="en-US" sz="1811">
                <a:solidFill>
                  <a:srgbClr val="FFFFFF"/>
                </a:solidFill>
                <a:latin typeface="Libre Baskerville"/>
              </a:rPr>
              <a:t>Ângelo Oliveira</a:t>
            </a:r>
          </a:p>
          <a:p>
            <a:pPr marL="391049" lvl="1" indent="-195524" algn="just">
              <a:lnSpc>
                <a:spcPts val="2535"/>
              </a:lnSpc>
              <a:buAutoNum type="arabicPeriod"/>
            </a:pPr>
            <a:r>
              <a:rPr lang="en-US" sz="1811">
                <a:solidFill>
                  <a:srgbClr val="FFFFFF"/>
                </a:solidFill>
                <a:latin typeface="Libre Baskerville"/>
              </a:rPr>
              <a:t>Bruno Fortes</a:t>
            </a:r>
          </a:p>
          <a:p>
            <a:pPr marL="391049" lvl="1" indent="-195524" algn="just">
              <a:lnSpc>
                <a:spcPts val="2535"/>
              </a:lnSpc>
              <a:buAutoNum type="arabicPeriod"/>
            </a:pPr>
            <a:r>
              <a:rPr lang="en-US" sz="1811">
                <a:solidFill>
                  <a:srgbClr val="FFFFFF"/>
                </a:solidFill>
                <a:latin typeface="Libre Baskerville"/>
              </a:rPr>
              <a:t>José Costa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0" t="-5377" r="-30529" b="-50443"/>
            </a:stretch>
          </a:blipFill>
        </p:spPr>
        <p:txBody>
          <a:bodyPr/>
          <a:lstStyle/>
          <a:p>
            <a:endParaRPr lang="pt-PT" dirty="0"/>
          </a:p>
        </p:txBody>
      </p:sp>
      <p:sp>
        <p:nvSpPr>
          <p:cNvPr id="3" name="TextBox 3"/>
          <p:cNvSpPr txBox="1"/>
          <p:nvPr/>
        </p:nvSpPr>
        <p:spPr>
          <a:xfrm>
            <a:off x="42794" y="169718"/>
            <a:ext cx="9668013" cy="1269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>
                <a:solidFill>
                  <a:srgbClr val="FFFFFF"/>
                </a:solidFill>
                <a:latin typeface="Libre Baskerville Bold"/>
              </a:rPr>
              <a:t>EDMONDS KARP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20691" y="4500880"/>
            <a:ext cx="912217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dirty="0" err="1">
                <a:solidFill>
                  <a:srgbClr val="FFFFFF"/>
                </a:solidFill>
                <a:latin typeface="Libre Baskerville"/>
              </a:rPr>
              <a:t>Corpo</a:t>
            </a:r>
            <a:endParaRPr lang="en-US" sz="2199" dirty="0">
              <a:solidFill>
                <a:srgbClr val="FFFFFF"/>
              </a:solidFill>
              <a:latin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894697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0" t="-5377" r="-30529" b="-50443"/>
            </a:stretch>
          </a:blipFill>
        </p:spPr>
        <p:txBody>
          <a:bodyPr/>
          <a:lstStyle/>
          <a:p>
            <a:endParaRPr lang="pt-PT" dirty="0"/>
          </a:p>
        </p:txBody>
      </p:sp>
      <p:sp>
        <p:nvSpPr>
          <p:cNvPr id="3" name="TextBox 3"/>
          <p:cNvSpPr txBox="1"/>
          <p:nvPr/>
        </p:nvSpPr>
        <p:spPr>
          <a:xfrm>
            <a:off x="42794" y="169718"/>
            <a:ext cx="9668013" cy="1269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>
                <a:solidFill>
                  <a:srgbClr val="FFFFFF"/>
                </a:solidFill>
                <a:latin typeface="Libre Baskerville Bold"/>
              </a:rPr>
              <a:t>EDMONDS KARP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20691" y="4500880"/>
            <a:ext cx="912217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dirty="0" err="1">
                <a:solidFill>
                  <a:srgbClr val="FFFFFF"/>
                </a:solidFill>
                <a:latin typeface="Libre Baskerville"/>
              </a:rPr>
              <a:t>Corpo</a:t>
            </a:r>
            <a:endParaRPr lang="en-US" sz="2199" dirty="0">
              <a:solidFill>
                <a:srgbClr val="FFFFFF"/>
              </a:solidFill>
              <a:latin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172045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0" t="-5377" r="-30529" b="-50443"/>
            </a:stretch>
          </a:blipFill>
        </p:spPr>
        <p:txBody>
          <a:bodyPr/>
          <a:lstStyle/>
          <a:p>
            <a:endParaRPr lang="pt-PT" dirty="0"/>
          </a:p>
        </p:txBody>
      </p:sp>
      <p:sp>
        <p:nvSpPr>
          <p:cNvPr id="3" name="TextBox 3"/>
          <p:cNvSpPr txBox="1"/>
          <p:nvPr/>
        </p:nvSpPr>
        <p:spPr>
          <a:xfrm>
            <a:off x="42794" y="169718"/>
            <a:ext cx="9668013" cy="1269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>
                <a:solidFill>
                  <a:srgbClr val="FFFFFF"/>
                </a:solidFill>
                <a:latin typeface="Libre Baskerville Bold"/>
              </a:rPr>
              <a:t>EDMONDS KARP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20691" y="4500880"/>
            <a:ext cx="912217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dirty="0" err="1">
                <a:solidFill>
                  <a:srgbClr val="FFFFFF"/>
                </a:solidFill>
                <a:latin typeface="Libre Baskerville"/>
              </a:rPr>
              <a:t>Corpo</a:t>
            </a:r>
            <a:endParaRPr lang="en-US" sz="2199" dirty="0">
              <a:solidFill>
                <a:srgbClr val="FFFFFF"/>
              </a:solidFill>
              <a:latin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3084527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0" t="-5377" r="-30529" b="-50443"/>
            </a:stretch>
          </a:blipFill>
        </p:spPr>
        <p:txBody>
          <a:bodyPr/>
          <a:lstStyle/>
          <a:p>
            <a:endParaRPr lang="pt-PT" dirty="0"/>
          </a:p>
        </p:txBody>
      </p:sp>
      <p:sp>
        <p:nvSpPr>
          <p:cNvPr id="3" name="TextBox 3"/>
          <p:cNvSpPr txBox="1"/>
          <p:nvPr/>
        </p:nvSpPr>
        <p:spPr>
          <a:xfrm>
            <a:off x="42794" y="169718"/>
            <a:ext cx="9668013" cy="1269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>
                <a:solidFill>
                  <a:srgbClr val="FFFFFF"/>
                </a:solidFill>
                <a:latin typeface="Libre Baskerville Bold"/>
              </a:rPr>
              <a:t>EDMONDS KARP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20691" y="4500880"/>
            <a:ext cx="912217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dirty="0" err="1">
                <a:solidFill>
                  <a:srgbClr val="FFFFFF"/>
                </a:solidFill>
                <a:latin typeface="Libre Baskerville"/>
              </a:rPr>
              <a:t>Corpo</a:t>
            </a:r>
            <a:endParaRPr lang="en-US" sz="2199" dirty="0">
              <a:solidFill>
                <a:srgbClr val="FFFFFF"/>
              </a:solidFill>
              <a:latin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3241906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0" t="-5377" r="-30529" b="-50443"/>
            </a:stretch>
          </a:blipFill>
        </p:spPr>
        <p:txBody>
          <a:bodyPr/>
          <a:lstStyle/>
          <a:p>
            <a:endParaRPr lang="pt-PT" dirty="0"/>
          </a:p>
        </p:txBody>
      </p:sp>
      <p:sp>
        <p:nvSpPr>
          <p:cNvPr id="3" name="TextBox 3"/>
          <p:cNvSpPr txBox="1"/>
          <p:nvPr/>
        </p:nvSpPr>
        <p:spPr>
          <a:xfrm>
            <a:off x="42794" y="169718"/>
            <a:ext cx="9668013" cy="1269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>
                <a:solidFill>
                  <a:srgbClr val="FFFFFF"/>
                </a:solidFill>
                <a:latin typeface="Libre Baskerville Bold"/>
              </a:rPr>
              <a:t>EDMONDS KARP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20691" y="4500880"/>
            <a:ext cx="912217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dirty="0" err="1">
                <a:solidFill>
                  <a:srgbClr val="FFFFFF"/>
                </a:solidFill>
                <a:latin typeface="Libre Baskerville"/>
              </a:rPr>
              <a:t>Corpo</a:t>
            </a:r>
            <a:endParaRPr lang="en-US" sz="2199" dirty="0">
              <a:solidFill>
                <a:srgbClr val="FFFFFF"/>
              </a:solidFill>
              <a:latin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516293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0" t="-5377" r="-30529" b="-50443"/>
            </a:stretch>
          </a:blipFill>
        </p:spPr>
        <p:txBody>
          <a:bodyPr/>
          <a:lstStyle/>
          <a:p>
            <a:endParaRPr lang="pt-PT" dirty="0"/>
          </a:p>
        </p:txBody>
      </p:sp>
      <p:sp>
        <p:nvSpPr>
          <p:cNvPr id="3" name="TextBox 3"/>
          <p:cNvSpPr txBox="1"/>
          <p:nvPr/>
        </p:nvSpPr>
        <p:spPr>
          <a:xfrm>
            <a:off x="42794" y="169718"/>
            <a:ext cx="9668013" cy="1269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>
                <a:solidFill>
                  <a:srgbClr val="FFFFFF"/>
                </a:solidFill>
                <a:latin typeface="Libre Baskerville Bold"/>
              </a:rPr>
              <a:t>EDMONDS KARP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20691" y="4500880"/>
            <a:ext cx="912217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dirty="0" err="1">
                <a:solidFill>
                  <a:srgbClr val="FFFFFF"/>
                </a:solidFill>
                <a:latin typeface="Libre Baskerville"/>
              </a:rPr>
              <a:t>Corpo</a:t>
            </a:r>
            <a:endParaRPr lang="en-US" sz="2199" dirty="0">
              <a:solidFill>
                <a:srgbClr val="FFFFFF"/>
              </a:solidFill>
              <a:latin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1287238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0" t="-5377" r="-30529" b="-50443"/>
            </a:stretch>
          </a:blipFill>
        </p:spPr>
        <p:txBody>
          <a:bodyPr/>
          <a:lstStyle/>
          <a:p>
            <a:endParaRPr lang="pt-PT" dirty="0"/>
          </a:p>
        </p:txBody>
      </p:sp>
      <p:sp>
        <p:nvSpPr>
          <p:cNvPr id="3" name="TextBox 3"/>
          <p:cNvSpPr txBox="1"/>
          <p:nvPr/>
        </p:nvSpPr>
        <p:spPr>
          <a:xfrm>
            <a:off x="42794" y="169718"/>
            <a:ext cx="9668013" cy="1269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>
                <a:solidFill>
                  <a:srgbClr val="FFFFFF"/>
                </a:solidFill>
                <a:latin typeface="Libre Baskerville Bold"/>
              </a:rPr>
              <a:t>EDMONDS KARP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20691" y="4500880"/>
            <a:ext cx="912217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dirty="0" err="1">
                <a:solidFill>
                  <a:srgbClr val="FFFFFF"/>
                </a:solidFill>
                <a:latin typeface="Libre Baskerville"/>
              </a:rPr>
              <a:t>Corpo</a:t>
            </a:r>
            <a:endParaRPr lang="en-US" sz="2199" dirty="0">
              <a:solidFill>
                <a:srgbClr val="FFFFFF"/>
              </a:solidFill>
              <a:latin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703961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0" t="-5377" r="-30529" b="-50443"/>
            </a:stretch>
          </a:blipFill>
        </p:spPr>
        <p:txBody>
          <a:bodyPr/>
          <a:lstStyle/>
          <a:p>
            <a:endParaRPr lang="pt-PT" dirty="0"/>
          </a:p>
        </p:txBody>
      </p:sp>
      <p:sp>
        <p:nvSpPr>
          <p:cNvPr id="3" name="TextBox 3"/>
          <p:cNvSpPr txBox="1"/>
          <p:nvPr/>
        </p:nvSpPr>
        <p:spPr>
          <a:xfrm>
            <a:off x="42794" y="169718"/>
            <a:ext cx="9668013" cy="1269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>
                <a:solidFill>
                  <a:srgbClr val="FFFFFF"/>
                </a:solidFill>
                <a:latin typeface="Libre Baskerville Bold"/>
              </a:rPr>
              <a:t>EDMONDS KARP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20691" y="4500880"/>
            <a:ext cx="912217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dirty="0" err="1">
                <a:solidFill>
                  <a:srgbClr val="FFFFFF"/>
                </a:solidFill>
                <a:latin typeface="Libre Baskerville"/>
              </a:rPr>
              <a:t>Corpo</a:t>
            </a:r>
            <a:endParaRPr lang="en-US" sz="2199" dirty="0">
              <a:solidFill>
                <a:srgbClr val="FFFFFF"/>
              </a:solidFill>
              <a:latin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1378946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0" t="-5377" r="-30529" b="-50443"/>
            </a:stretch>
          </a:blipFill>
        </p:spPr>
        <p:txBody>
          <a:bodyPr/>
          <a:lstStyle/>
          <a:p>
            <a:endParaRPr lang="pt-PT" dirty="0"/>
          </a:p>
        </p:txBody>
      </p:sp>
      <p:sp>
        <p:nvSpPr>
          <p:cNvPr id="3" name="TextBox 3"/>
          <p:cNvSpPr txBox="1"/>
          <p:nvPr/>
        </p:nvSpPr>
        <p:spPr>
          <a:xfrm>
            <a:off x="42794" y="169718"/>
            <a:ext cx="9668013" cy="1269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>
                <a:solidFill>
                  <a:srgbClr val="FFFFFF"/>
                </a:solidFill>
                <a:latin typeface="Libre Baskerville Bold"/>
              </a:rPr>
              <a:t>EDMONDS KARP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20691" y="4500880"/>
            <a:ext cx="912217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dirty="0" err="1">
                <a:solidFill>
                  <a:srgbClr val="FFFFFF"/>
                </a:solidFill>
                <a:latin typeface="Libre Baskerville"/>
              </a:rPr>
              <a:t>Corpo</a:t>
            </a:r>
            <a:endParaRPr lang="en-US" sz="2199" dirty="0">
              <a:solidFill>
                <a:srgbClr val="FFFFFF"/>
              </a:solidFill>
              <a:latin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140179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0" t="-5377" r="-30529" b="-50443"/>
            </a:stretch>
          </a:blipFill>
        </p:spPr>
        <p:txBody>
          <a:bodyPr/>
          <a:lstStyle/>
          <a:p>
            <a:endParaRPr lang="pt-PT" dirty="0"/>
          </a:p>
        </p:txBody>
      </p:sp>
      <p:sp>
        <p:nvSpPr>
          <p:cNvPr id="3" name="TextBox 3"/>
          <p:cNvSpPr txBox="1"/>
          <p:nvPr/>
        </p:nvSpPr>
        <p:spPr>
          <a:xfrm>
            <a:off x="42794" y="169718"/>
            <a:ext cx="9668013" cy="1269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>
                <a:solidFill>
                  <a:srgbClr val="FFFFFF"/>
                </a:solidFill>
                <a:latin typeface="Libre Baskerville Bold"/>
              </a:rPr>
              <a:t>EDMONDS KARP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20691" y="4500880"/>
            <a:ext cx="912217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dirty="0" err="1">
                <a:solidFill>
                  <a:srgbClr val="FFFFFF"/>
                </a:solidFill>
                <a:latin typeface="Libre Baskerville"/>
              </a:rPr>
              <a:t>Corpo</a:t>
            </a:r>
            <a:endParaRPr lang="en-US" sz="2199" dirty="0">
              <a:solidFill>
                <a:srgbClr val="FFFFFF"/>
              </a:solidFill>
              <a:latin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2292589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0" t="-5377" r="-30529" b="-5044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256756" y="160020"/>
            <a:ext cx="3240088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Open Sans Bold"/>
              </a:rPr>
              <a:t>Objetivo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3442652"/>
            <a:ext cx="9753600" cy="1134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143" dirty="0" err="1">
                <a:solidFill>
                  <a:srgbClr val="FFFFFF"/>
                </a:solidFill>
                <a:latin typeface="Open Sans"/>
              </a:rPr>
              <a:t>objetivo</a:t>
            </a:r>
            <a:r>
              <a:rPr lang="en-US" sz="2143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143" dirty="0" err="1">
                <a:solidFill>
                  <a:srgbClr val="FFFFFF"/>
                </a:solidFill>
                <a:latin typeface="Open Sans"/>
              </a:rPr>
              <a:t>deste</a:t>
            </a:r>
            <a:r>
              <a:rPr lang="en-US" sz="2143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143" dirty="0" err="1">
                <a:solidFill>
                  <a:srgbClr val="FFFFFF"/>
                </a:solidFill>
                <a:latin typeface="Open Sans"/>
              </a:rPr>
              <a:t>trabalho</a:t>
            </a:r>
            <a:r>
              <a:rPr lang="en-US" sz="2143" dirty="0">
                <a:solidFill>
                  <a:srgbClr val="FFFFFF"/>
                </a:solidFill>
                <a:latin typeface="Open Sans"/>
              </a:rPr>
              <a:t> é para o </a:t>
            </a:r>
            <a:r>
              <a:rPr lang="en-US" sz="2143" dirty="0" err="1">
                <a:solidFill>
                  <a:srgbClr val="FFFFFF"/>
                </a:solidFill>
                <a:latin typeface="Open Sans"/>
              </a:rPr>
              <a:t>desenvolvimento</a:t>
            </a:r>
            <a:r>
              <a:rPr lang="en-US" sz="2143" dirty="0">
                <a:solidFill>
                  <a:srgbClr val="FFFFFF"/>
                </a:solidFill>
                <a:latin typeface="Open Sans"/>
              </a:rPr>
              <a:t> de um </a:t>
            </a:r>
            <a:r>
              <a:rPr lang="en-US" sz="2143" dirty="0" err="1">
                <a:solidFill>
                  <a:srgbClr val="FFFFFF"/>
                </a:solidFill>
                <a:latin typeface="Open Sans"/>
              </a:rPr>
              <a:t>algoritmo</a:t>
            </a:r>
            <a:r>
              <a:rPr lang="en-US" sz="2143" dirty="0">
                <a:solidFill>
                  <a:srgbClr val="FFFFFF"/>
                </a:solidFill>
                <a:latin typeface="Open Sans"/>
              </a:rPr>
              <a:t> para </a:t>
            </a:r>
            <a:r>
              <a:rPr lang="en-US" sz="2143" dirty="0" err="1">
                <a:solidFill>
                  <a:srgbClr val="FFFFFF"/>
                </a:solidFill>
                <a:latin typeface="Open Sans"/>
              </a:rPr>
              <a:t>análise</a:t>
            </a:r>
            <a:r>
              <a:rPr lang="en-US" sz="2143" dirty="0">
                <a:solidFill>
                  <a:srgbClr val="FFFFFF"/>
                </a:solidFill>
                <a:latin typeface="Open Sans"/>
              </a:rPr>
              <a:t> e </a:t>
            </a:r>
            <a:r>
              <a:rPr lang="en-US" sz="2143" dirty="0" err="1">
                <a:solidFill>
                  <a:srgbClr val="FFFFFF"/>
                </a:solidFill>
                <a:latin typeface="Open Sans"/>
              </a:rPr>
              <a:t>gerenciamento</a:t>
            </a:r>
            <a:r>
              <a:rPr lang="en-US" sz="2143" dirty="0">
                <a:solidFill>
                  <a:srgbClr val="FFFFFF"/>
                </a:solidFill>
                <a:latin typeface="Open Sans"/>
              </a:rPr>
              <a:t> de </a:t>
            </a:r>
            <a:r>
              <a:rPr lang="en-US" sz="2143" dirty="0" err="1">
                <a:solidFill>
                  <a:srgbClr val="FFFFFF"/>
                </a:solidFill>
                <a:latin typeface="Open Sans"/>
              </a:rPr>
              <a:t>abastecimento</a:t>
            </a:r>
            <a:r>
              <a:rPr lang="en-US" sz="2143" dirty="0">
                <a:solidFill>
                  <a:srgbClr val="FFFFFF"/>
                </a:solidFill>
                <a:latin typeface="Open Sans"/>
              </a:rPr>
              <a:t> de </a:t>
            </a:r>
            <a:r>
              <a:rPr lang="en-US" sz="2143" dirty="0" err="1">
                <a:solidFill>
                  <a:srgbClr val="FFFFFF"/>
                </a:solidFill>
                <a:latin typeface="Open Sans"/>
              </a:rPr>
              <a:t>água</a:t>
            </a:r>
            <a:r>
              <a:rPr lang="en-US" sz="2143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143" dirty="0" err="1">
                <a:solidFill>
                  <a:srgbClr val="FFFFFF"/>
                </a:solidFill>
                <a:latin typeface="Open Sans"/>
              </a:rPr>
              <a:t>em</a:t>
            </a:r>
            <a:r>
              <a:rPr lang="en-US" sz="2143" dirty="0">
                <a:solidFill>
                  <a:srgbClr val="FFFFFF"/>
                </a:solidFill>
                <a:latin typeface="Open Sans"/>
              </a:rPr>
              <a:t> Portugal</a:t>
            </a:r>
          </a:p>
          <a:p>
            <a:pPr algn="ctr">
              <a:lnSpc>
                <a:spcPts val="3000"/>
              </a:lnSpc>
            </a:pPr>
            <a:endParaRPr lang="en-US" sz="2143" dirty="0">
              <a:solidFill>
                <a:srgbClr val="FFFFFF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0" t="-5377" r="-30529" b="-50443"/>
            </a:stretch>
          </a:blipFill>
        </p:spPr>
        <p:txBody>
          <a:bodyPr/>
          <a:lstStyle/>
          <a:p>
            <a:endParaRPr lang="pt-PT" dirty="0"/>
          </a:p>
        </p:txBody>
      </p:sp>
      <p:sp>
        <p:nvSpPr>
          <p:cNvPr id="3" name="TextBox 3"/>
          <p:cNvSpPr txBox="1"/>
          <p:nvPr/>
        </p:nvSpPr>
        <p:spPr>
          <a:xfrm>
            <a:off x="42794" y="169718"/>
            <a:ext cx="9668013" cy="1269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>
                <a:solidFill>
                  <a:srgbClr val="FFFFFF"/>
                </a:solidFill>
                <a:latin typeface="Libre Baskerville Bold"/>
              </a:rPr>
              <a:t>EDMONDS KARP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20691" y="4500880"/>
            <a:ext cx="912217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dirty="0" err="1">
                <a:solidFill>
                  <a:srgbClr val="FFFFFF"/>
                </a:solidFill>
                <a:latin typeface="Libre Baskerville"/>
              </a:rPr>
              <a:t>Corpo</a:t>
            </a:r>
            <a:endParaRPr lang="en-US" sz="2199" dirty="0">
              <a:solidFill>
                <a:srgbClr val="FFFFFF"/>
              </a:solidFill>
              <a:latin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108206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0" t="-5377" r="-30529" b="-50443"/>
            </a:stretch>
          </a:blipFill>
        </p:spPr>
        <p:txBody>
          <a:bodyPr/>
          <a:lstStyle/>
          <a:p>
            <a:endParaRPr lang="pt-PT" dirty="0"/>
          </a:p>
        </p:txBody>
      </p:sp>
      <p:sp>
        <p:nvSpPr>
          <p:cNvPr id="3" name="TextBox 3"/>
          <p:cNvSpPr txBox="1"/>
          <p:nvPr/>
        </p:nvSpPr>
        <p:spPr>
          <a:xfrm>
            <a:off x="42794" y="169718"/>
            <a:ext cx="9668013" cy="1269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60"/>
              </a:lnSpc>
            </a:pPr>
            <a:r>
              <a:rPr lang="pt-PT" sz="8000" b="1" i="0" dirty="0">
                <a:solidFill>
                  <a:srgbClr val="FFFFFF"/>
                </a:solidFill>
                <a:effectLst/>
              </a:rPr>
              <a:t>O Grafo</a:t>
            </a:r>
            <a:endParaRPr lang="en-US" sz="7400" dirty="0">
              <a:solidFill>
                <a:srgbClr val="FFFFFF"/>
              </a:solidFill>
              <a:latin typeface="Libre Baskerville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04800" y="1828800"/>
            <a:ext cx="8991599" cy="40076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PT" sz="1400" b="0" i="0" dirty="0">
                <a:solidFill>
                  <a:srgbClr val="FFFFFF"/>
                </a:solidFill>
                <a:effectLst/>
                <a:latin typeface="YAFdJt8dAY0 0"/>
              </a:rPr>
              <a:t>O grafo do nosso sistema de gerenciamento de </a:t>
            </a:r>
            <a:r>
              <a:rPr lang="pt-PT" sz="1400" b="0" i="0" dirty="0" err="1">
                <a:solidFill>
                  <a:srgbClr val="FFFFFF"/>
                </a:solidFill>
                <a:effectLst/>
                <a:latin typeface="YAFdJt8dAY0 0"/>
              </a:rPr>
              <a:t>distribuiçã</a:t>
            </a:r>
            <a:r>
              <a:rPr lang="pt-PT" sz="1400" b="0" i="0" dirty="0">
                <a:solidFill>
                  <a:srgbClr val="FFFFFF"/>
                </a:solidFill>
                <a:effectLst/>
                <a:latin typeface="YAFdJt8dAY0 0"/>
              </a:rPr>
              <a:t> de agua é uma estrutura de dados chave, que desempenha um papel vital na representação e análise do sistema de </a:t>
            </a:r>
            <a:r>
              <a:rPr lang="pt-PT" sz="1400" b="0" i="0" dirty="0" err="1">
                <a:solidFill>
                  <a:srgbClr val="FFFFFF"/>
                </a:solidFill>
                <a:effectLst/>
                <a:latin typeface="YAFdJt8dAY0 0"/>
              </a:rPr>
              <a:t>distibuição</a:t>
            </a:r>
            <a:r>
              <a:rPr lang="pt-PT" sz="1400" b="0" i="0" dirty="0">
                <a:solidFill>
                  <a:srgbClr val="FFFFFF"/>
                </a:solidFill>
                <a:effectLst/>
                <a:latin typeface="YAFdJt8dAY0 0"/>
              </a:rPr>
              <a:t> de agua. As características principais incluem: </a:t>
            </a:r>
            <a:endParaRPr lang="pt-PT" sz="1400" dirty="0">
              <a:solidFill>
                <a:srgbClr val="FFFFFF"/>
              </a:solidFill>
              <a:effectLst/>
              <a:latin typeface="YAFdJt8dAY0 0"/>
            </a:endParaRPr>
          </a:p>
          <a:p>
            <a:r>
              <a:rPr lang="pt-PT" sz="1400" b="1" i="0" dirty="0">
                <a:solidFill>
                  <a:srgbClr val="FFFFFF"/>
                </a:solidFill>
                <a:effectLst/>
                <a:latin typeface="YAFdJt8dAY0 0"/>
              </a:rPr>
              <a:t>Estrutura do Grafo:</a:t>
            </a:r>
            <a:endParaRPr lang="pt-PT" sz="1400" dirty="0">
              <a:solidFill>
                <a:srgbClr val="FFFFFF"/>
              </a:solidFill>
              <a:effectLst/>
              <a:latin typeface="YAFdJt8dAY0 0"/>
            </a:endParaRPr>
          </a:p>
          <a:p>
            <a:r>
              <a:rPr lang="pt-PT" sz="1400" b="0" i="0" dirty="0">
                <a:solidFill>
                  <a:srgbClr val="FFFFFF"/>
                </a:solidFill>
                <a:effectLst/>
                <a:latin typeface="YAFdJt8dAY0 0"/>
              </a:rPr>
              <a:t>Representação das cidades como nós e das estacoes de bombeamento como arestas. Cada aresta conecta dois nós, representando uma </a:t>
            </a:r>
            <a:r>
              <a:rPr lang="pt-PT" sz="1400" b="0" i="0" dirty="0" err="1">
                <a:solidFill>
                  <a:srgbClr val="FFFFFF"/>
                </a:solidFill>
                <a:effectLst/>
                <a:latin typeface="YAFdJt8dAY0 0"/>
              </a:rPr>
              <a:t>estacao</a:t>
            </a:r>
            <a:r>
              <a:rPr lang="pt-PT" sz="1400" b="0" i="0" dirty="0">
                <a:solidFill>
                  <a:srgbClr val="FFFFFF"/>
                </a:solidFill>
                <a:effectLst/>
                <a:latin typeface="YAFdJt8dAY0 0"/>
              </a:rPr>
              <a:t> entre </a:t>
            </a:r>
            <a:r>
              <a:rPr lang="pt-PT" sz="1400" b="0" i="0" dirty="0" err="1">
                <a:solidFill>
                  <a:srgbClr val="FFFFFF"/>
                </a:solidFill>
                <a:effectLst/>
                <a:latin typeface="YAFdJt8dAY0 0"/>
              </a:rPr>
              <a:t>duass</a:t>
            </a:r>
            <a:r>
              <a:rPr lang="pt-PT" sz="1400" b="0" i="0" dirty="0">
                <a:solidFill>
                  <a:srgbClr val="FFFFFF"/>
                </a:solidFill>
                <a:effectLst/>
                <a:latin typeface="YAFdJt8dAY0 0"/>
              </a:rPr>
              <a:t> cidades. </a:t>
            </a:r>
            <a:endParaRPr lang="pt-PT" sz="1400" dirty="0">
              <a:solidFill>
                <a:srgbClr val="FFFFFF"/>
              </a:solidFill>
              <a:effectLst/>
              <a:latin typeface="YAFdJt8dAY0 0"/>
            </a:endParaRPr>
          </a:p>
          <a:p>
            <a:r>
              <a:rPr lang="pt-PT" sz="1400" b="1" i="0" dirty="0">
                <a:solidFill>
                  <a:srgbClr val="FFFFFF"/>
                </a:solidFill>
                <a:effectLst/>
                <a:latin typeface="YAFdJt8dAY0 0"/>
              </a:rPr>
              <a:t>Dados do Grafo:</a:t>
            </a:r>
            <a:endParaRPr lang="pt-PT" sz="1400" dirty="0">
              <a:solidFill>
                <a:srgbClr val="FFFFFF"/>
              </a:solidFill>
              <a:effectLst/>
              <a:latin typeface="YAFdJt8dAY0 0"/>
            </a:endParaRPr>
          </a:p>
          <a:p>
            <a:r>
              <a:rPr lang="pt-PT" sz="1400" b="0" i="0" dirty="0">
                <a:solidFill>
                  <a:srgbClr val="FFFFFF"/>
                </a:solidFill>
                <a:effectLst/>
                <a:latin typeface="YAFdJt8dAY0 0"/>
              </a:rPr>
              <a:t>As informações das cidades e estacoes de </a:t>
            </a:r>
            <a:r>
              <a:rPr lang="pt-PT" sz="1400" b="0" i="0" dirty="0" err="1">
                <a:solidFill>
                  <a:srgbClr val="FFFFFF"/>
                </a:solidFill>
                <a:effectLst/>
                <a:latin typeface="YAFdJt8dAY0 0"/>
              </a:rPr>
              <a:t>bombeamento,são</a:t>
            </a:r>
            <a:r>
              <a:rPr lang="pt-PT" sz="1400" b="0" i="0" dirty="0">
                <a:solidFill>
                  <a:srgbClr val="FFFFFF"/>
                </a:solidFill>
                <a:effectLst/>
                <a:latin typeface="YAFdJt8dAY0 0"/>
              </a:rPr>
              <a:t> extraídas dos </a:t>
            </a:r>
            <a:r>
              <a:rPr lang="pt-PT" sz="1400" b="0" i="0" dirty="0" err="1">
                <a:solidFill>
                  <a:srgbClr val="FFFFFF"/>
                </a:solidFill>
                <a:effectLst/>
                <a:latin typeface="YAFdJt8dAY0 0"/>
              </a:rPr>
              <a:t>datasets</a:t>
            </a:r>
            <a:r>
              <a:rPr lang="pt-PT" sz="1400" b="0" i="0" dirty="0">
                <a:solidFill>
                  <a:srgbClr val="FFFFFF"/>
                </a:solidFill>
                <a:effectLst/>
                <a:latin typeface="YAFdJt8dAY0 0"/>
              </a:rPr>
              <a:t> e incorporadas no grafo. Isso inclui detalhes como localização dos cidades, o </a:t>
            </a:r>
            <a:r>
              <a:rPr lang="pt-PT" sz="1400" b="0" i="0" dirty="0" err="1">
                <a:solidFill>
                  <a:srgbClr val="FFFFFF"/>
                </a:solidFill>
                <a:effectLst/>
                <a:latin typeface="YAFdJt8dAY0 0"/>
              </a:rPr>
              <a:t>quao</a:t>
            </a:r>
            <a:r>
              <a:rPr lang="pt-PT" sz="1400" b="0" i="0" dirty="0">
                <a:solidFill>
                  <a:srgbClr val="FFFFFF"/>
                </a:solidFill>
                <a:effectLst/>
                <a:latin typeface="YAFdJt8dAY0 0"/>
              </a:rPr>
              <a:t> uma </a:t>
            </a:r>
            <a:r>
              <a:rPr lang="pt-PT" sz="1400" b="0" i="0" dirty="0" err="1">
                <a:solidFill>
                  <a:srgbClr val="FFFFFF"/>
                </a:solidFill>
                <a:effectLst/>
                <a:latin typeface="YAFdJt8dAY0 0"/>
              </a:rPr>
              <a:t>estacao</a:t>
            </a:r>
            <a:r>
              <a:rPr lang="pt-PT" sz="1400" b="0" i="0" dirty="0">
                <a:solidFill>
                  <a:srgbClr val="FFFFFF"/>
                </a:solidFill>
                <a:effectLst/>
                <a:latin typeface="YAFdJt8dAY0 0"/>
              </a:rPr>
              <a:t> pode escoar a agua. </a:t>
            </a:r>
            <a:endParaRPr lang="pt-PT" sz="1400" dirty="0">
              <a:solidFill>
                <a:srgbClr val="FFFFFF"/>
              </a:solidFill>
              <a:effectLst/>
              <a:latin typeface="YAFdJt8dAY0 0"/>
            </a:endParaRPr>
          </a:p>
          <a:p>
            <a:r>
              <a:rPr lang="pt-PT" sz="1400" b="1" i="0" dirty="0">
                <a:solidFill>
                  <a:srgbClr val="FFFFFF"/>
                </a:solidFill>
                <a:effectLst/>
                <a:latin typeface="YAFdJt8dAY0 0"/>
              </a:rPr>
              <a:t>Funcionalidades do Grafo: </a:t>
            </a:r>
            <a:endParaRPr lang="pt-PT" sz="1400" dirty="0">
              <a:solidFill>
                <a:srgbClr val="FFFFFF"/>
              </a:solidFill>
              <a:effectLst/>
              <a:latin typeface="YAFdJt8dAY0 0"/>
            </a:endParaRPr>
          </a:p>
          <a:p>
            <a:r>
              <a:rPr lang="pt-PT" sz="1400" b="0" i="0" dirty="0">
                <a:solidFill>
                  <a:srgbClr val="FFFFFF"/>
                </a:solidFill>
                <a:effectLst/>
                <a:latin typeface="YAFdJt8dAY0 0"/>
              </a:rPr>
              <a:t>O grafo é utilizado para calcular rotas </a:t>
            </a:r>
            <a:r>
              <a:rPr lang="pt-PT" sz="1400" b="0" i="0" dirty="0" err="1">
                <a:solidFill>
                  <a:srgbClr val="FFFFFF"/>
                </a:solidFill>
                <a:effectLst/>
                <a:latin typeface="YAFdJt8dAY0 0"/>
              </a:rPr>
              <a:t>ótimas</a:t>
            </a:r>
            <a:r>
              <a:rPr lang="pt-PT" sz="1400" b="0" i="0" dirty="0">
                <a:solidFill>
                  <a:srgbClr val="FFFFFF"/>
                </a:solidFill>
                <a:effectLst/>
                <a:latin typeface="YAFdJt8dAY0 0"/>
              </a:rPr>
              <a:t>, identificar conexões entre aeroportos, e analisar a rede de voos. Algoritmos de busca e </a:t>
            </a:r>
            <a:r>
              <a:rPr lang="pt-PT" sz="1400" b="0" i="0" dirty="0" err="1">
                <a:solidFill>
                  <a:srgbClr val="FFFFFF"/>
                </a:solidFill>
                <a:effectLst/>
                <a:latin typeface="YAFdJt8dAY0 0"/>
              </a:rPr>
              <a:t>otimização</a:t>
            </a:r>
            <a:r>
              <a:rPr lang="pt-PT" sz="1400" b="0" i="0" dirty="0">
                <a:solidFill>
                  <a:srgbClr val="FFFFFF"/>
                </a:solidFill>
                <a:effectLst/>
                <a:latin typeface="YAFdJt8dAY0 0"/>
              </a:rPr>
              <a:t> são aplicados para encontrar as melhores rotas, considerando </a:t>
            </a:r>
            <a:r>
              <a:rPr lang="pt-PT" sz="1400" b="0" i="0" dirty="0" err="1">
                <a:solidFill>
                  <a:srgbClr val="FFFFFF"/>
                </a:solidFill>
                <a:effectLst/>
                <a:latin typeface="YAFdJt8dAY0 0"/>
              </a:rPr>
              <a:t>fatores</a:t>
            </a:r>
            <a:r>
              <a:rPr lang="pt-PT" sz="1400" b="0" i="0" dirty="0">
                <a:solidFill>
                  <a:srgbClr val="FFFFFF"/>
                </a:solidFill>
                <a:effectLst/>
                <a:latin typeface="YAFdJt8dAY0 0"/>
              </a:rPr>
              <a:t> como distância, tempo de voo e conexões. </a:t>
            </a:r>
            <a:endParaRPr lang="pt-PT" sz="1400" dirty="0">
              <a:solidFill>
                <a:srgbClr val="FFFFFF"/>
              </a:solidFill>
              <a:effectLst/>
              <a:latin typeface="YAFdJt8dAY0 0"/>
            </a:endParaRPr>
          </a:p>
          <a:p>
            <a:r>
              <a:rPr lang="pt-PT" sz="1400" b="1" i="0" dirty="0">
                <a:solidFill>
                  <a:srgbClr val="FFFFFF"/>
                </a:solidFill>
                <a:effectLst/>
                <a:latin typeface="YAFdJt8dAY0 0"/>
              </a:rPr>
              <a:t>Componentes do Grafo </a:t>
            </a:r>
            <a:endParaRPr lang="pt-PT" sz="1400" dirty="0">
              <a:solidFill>
                <a:srgbClr val="FFFFFF"/>
              </a:solidFill>
              <a:effectLst/>
              <a:latin typeface="YAFdJt8dAY0 0"/>
            </a:endParaRPr>
          </a:p>
          <a:p>
            <a:r>
              <a:rPr lang="pt-PT" sz="1400" b="0" i="0" dirty="0">
                <a:solidFill>
                  <a:srgbClr val="FFFFFF"/>
                </a:solidFill>
                <a:effectLst/>
                <a:latin typeface="YAFdJt8dAY0 0"/>
              </a:rPr>
              <a:t>Vértices: Representam cidades. Cada vértice contém informações como nome da cidade, </a:t>
            </a:r>
            <a:endParaRPr lang="pt-PT" sz="1400" dirty="0">
              <a:solidFill>
                <a:srgbClr val="FFFFFF"/>
              </a:solidFill>
              <a:effectLst/>
              <a:latin typeface="YAFdJt8dAY0 0"/>
            </a:endParaRPr>
          </a:p>
          <a:p>
            <a:r>
              <a:rPr lang="pt-PT" sz="1400" b="0" i="0" dirty="0">
                <a:solidFill>
                  <a:srgbClr val="FFFFFF"/>
                </a:solidFill>
                <a:effectLst/>
                <a:latin typeface="YAFdJt8dAY0 0"/>
              </a:rPr>
              <a:t>Arestas: Representam </a:t>
            </a:r>
            <a:r>
              <a:rPr lang="pt-PT" sz="1400" b="0" i="0" dirty="0" err="1">
                <a:solidFill>
                  <a:srgbClr val="FFFFFF"/>
                </a:solidFill>
                <a:effectLst/>
                <a:latin typeface="YAFdJt8dAY0 0"/>
              </a:rPr>
              <a:t>estaao</a:t>
            </a:r>
            <a:r>
              <a:rPr lang="pt-PT" sz="1400" b="0" i="0" dirty="0">
                <a:solidFill>
                  <a:srgbClr val="FFFFFF"/>
                </a:solidFill>
                <a:effectLst/>
                <a:latin typeface="YAFdJt8dAY0 0"/>
              </a:rPr>
              <a:t> de bombeamento entre cidade. Cada aresta inclui dados como, a quantidade de agua que pode passar. </a:t>
            </a:r>
            <a:endParaRPr lang="pt-PT" sz="1400" dirty="0">
              <a:solidFill>
                <a:srgbClr val="FFFFFF"/>
              </a:solidFill>
              <a:effectLst/>
              <a:latin typeface="YAFdJt8dAY0 0"/>
            </a:endParaRPr>
          </a:p>
          <a:p>
            <a:r>
              <a:rPr lang="pt-PT" sz="1400" b="1" i="0" dirty="0">
                <a:solidFill>
                  <a:srgbClr val="FFFFFF"/>
                </a:solidFill>
                <a:effectLst/>
                <a:latin typeface="YAFdJt8dAY0 0"/>
              </a:rPr>
              <a:t>Características do Grafo </a:t>
            </a:r>
            <a:endParaRPr lang="pt-PT" sz="1400" dirty="0">
              <a:solidFill>
                <a:srgbClr val="FFFFFF"/>
              </a:solidFill>
              <a:effectLst/>
              <a:latin typeface="YAFdJt8dAY0 0"/>
            </a:endParaRPr>
          </a:p>
          <a:p>
            <a:pPr algn="ctr">
              <a:lnSpc>
                <a:spcPts val="3079"/>
              </a:lnSpc>
            </a:pPr>
            <a:endParaRPr lang="en-US" sz="1400" dirty="0">
              <a:solidFill>
                <a:srgbClr val="FFFFFF"/>
              </a:solidFill>
              <a:latin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3193617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0" t="-5377" r="-30529" b="-50443"/>
            </a:stretch>
          </a:blipFill>
        </p:spPr>
        <p:txBody>
          <a:bodyPr/>
          <a:lstStyle/>
          <a:p>
            <a:endParaRPr lang="pt-PT" dirty="0"/>
          </a:p>
        </p:txBody>
      </p:sp>
      <p:sp>
        <p:nvSpPr>
          <p:cNvPr id="3" name="TextBox 3"/>
          <p:cNvSpPr txBox="1"/>
          <p:nvPr/>
        </p:nvSpPr>
        <p:spPr>
          <a:xfrm>
            <a:off x="42794" y="169718"/>
            <a:ext cx="9668013" cy="1248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 dirty="0">
                <a:solidFill>
                  <a:srgbClr val="FFFFFF"/>
                </a:solidFill>
                <a:latin typeface="Libre Baskerville Bold"/>
              </a:rPr>
              <a:t>O </a:t>
            </a:r>
            <a:r>
              <a:rPr lang="en-US" sz="7400" dirty="0" err="1">
                <a:solidFill>
                  <a:srgbClr val="FFFFFF"/>
                </a:solidFill>
                <a:latin typeface="Libre Baskerville Bold"/>
              </a:rPr>
              <a:t>Grafo</a:t>
            </a:r>
            <a:endParaRPr lang="en-US" sz="7400" dirty="0">
              <a:solidFill>
                <a:srgbClr val="FFFFFF"/>
              </a:solidFill>
              <a:latin typeface="Libre Baskerville Bold"/>
            </a:endParaRPr>
          </a:p>
        </p:txBody>
      </p:sp>
    </p:spTree>
    <p:extLst>
      <p:ext uri="{BB962C8B-B14F-4D97-AF65-F5344CB8AC3E}">
        <p14:creationId xmlns:p14="http://schemas.microsoft.com/office/powerpoint/2010/main" val="424429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36277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0" t="-5377" r="-30529" b="-50443"/>
            </a:stretch>
          </a:blipFill>
        </p:spPr>
        <p:txBody>
          <a:bodyPr/>
          <a:lstStyle/>
          <a:p>
            <a:endParaRPr lang="pt-P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8838C-1C1A-F7EC-ECA4-AE8960ED7C04}"/>
              </a:ext>
            </a:extLst>
          </p:cNvPr>
          <p:cNvSpPr txBox="1"/>
          <p:nvPr/>
        </p:nvSpPr>
        <p:spPr>
          <a:xfrm>
            <a:off x="1104900" y="2286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</a:rPr>
              <a:t>Descrição da leitura do </a:t>
            </a:r>
            <a:r>
              <a:rPr lang="pt-PT" sz="2400" dirty="0" err="1">
                <a:solidFill>
                  <a:schemeClr val="bg1"/>
                </a:solidFill>
              </a:rPr>
              <a:t>dataset</a:t>
            </a:r>
            <a:r>
              <a:rPr lang="pt-PT" sz="2400" dirty="0">
                <a:solidFill>
                  <a:schemeClr val="bg1"/>
                </a:solidFill>
              </a:rPr>
              <a:t> a partir dos ficheiros dados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FBB323-14B6-CB0F-85BB-FC794C556BFC}"/>
              </a:ext>
            </a:extLst>
          </p:cNvPr>
          <p:cNvSpPr txBox="1"/>
          <p:nvPr/>
        </p:nvSpPr>
        <p:spPr>
          <a:xfrm>
            <a:off x="609600" y="838201"/>
            <a:ext cx="868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1"/>
                </a:solidFill>
              </a:rPr>
              <a:t>A leitura e processamento dos </a:t>
            </a:r>
            <a:r>
              <a:rPr lang="pt-PT" sz="1600" dirty="0" err="1">
                <a:solidFill>
                  <a:schemeClr val="bg1"/>
                </a:solidFill>
              </a:rPr>
              <a:t>datasets</a:t>
            </a:r>
            <a:r>
              <a:rPr lang="pt-PT" sz="1600" dirty="0">
                <a:solidFill>
                  <a:schemeClr val="bg1"/>
                </a:solidFill>
              </a:rPr>
              <a:t> são cruciais para o funcionamento do sistema de gerenciamento de abastecimento de água. Esta operação é realizada por meio de várias classes e métodos específicos, garantindo que os dados sejam carregados de forma </a:t>
            </a:r>
            <a:r>
              <a:rPr lang="pt-PT" sz="1600" dirty="0" err="1">
                <a:solidFill>
                  <a:schemeClr val="bg1"/>
                </a:solidFill>
              </a:rPr>
              <a:t>correta</a:t>
            </a:r>
            <a:r>
              <a:rPr lang="pt-PT" sz="1600" dirty="0">
                <a:solidFill>
                  <a:schemeClr val="bg1"/>
                </a:solidFill>
              </a:rPr>
              <a:t> e eficientemente no sistema.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AE0F5A-766F-B6B1-EBF0-AFF8CE5C1D45}"/>
              </a:ext>
            </a:extLst>
          </p:cNvPr>
          <p:cNvSpPr txBox="1"/>
          <p:nvPr/>
        </p:nvSpPr>
        <p:spPr>
          <a:xfrm>
            <a:off x="609600" y="1981200"/>
            <a:ext cx="8686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1"/>
                </a:solidFill>
              </a:rPr>
              <a:t>As etapas e características principais incluem: Estrutura de Dados: Utilização de classes como Data, </a:t>
            </a:r>
            <a:r>
              <a:rPr lang="pt-PT" sz="1600" dirty="0" err="1">
                <a:solidFill>
                  <a:schemeClr val="bg1"/>
                </a:solidFill>
              </a:rPr>
              <a:t>Airport</a:t>
            </a:r>
            <a:r>
              <a:rPr lang="pt-PT" sz="1600" dirty="0">
                <a:solidFill>
                  <a:schemeClr val="bg1"/>
                </a:solidFill>
              </a:rPr>
              <a:t>, </a:t>
            </a:r>
            <a:r>
              <a:rPr lang="pt-PT" sz="1600" dirty="0" err="1">
                <a:solidFill>
                  <a:schemeClr val="bg1"/>
                </a:solidFill>
              </a:rPr>
              <a:t>Airline</a:t>
            </a:r>
            <a:r>
              <a:rPr lang="pt-PT" sz="1600" dirty="0">
                <a:solidFill>
                  <a:schemeClr val="bg1"/>
                </a:solidFill>
              </a:rPr>
              <a:t>, entre outras, para armazenar e gerenciar os dados. Cada classe possui atributos específicos que correspondem às colunas dos </a:t>
            </a:r>
            <a:r>
              <a:rPr lang="pt-PT" sz="1600" dirty="0" err="1">
                <a:solidFill>
                  <a:schemeClr val="bg1"/>
                </a:solidFill>
              </a:rPr>
              <a:t>datasets</a:t>
            </a:r>
            <a:r>
              <a:rPr lang="pt-PT" sz="1600" dirty="0">
                <a:solidFill>
                  <a:schemeClr val="bg1"/>
                </a:solidFill>
              </a:rPr>
              <a:t>, como códigos de aeroportos, nomes de companhias aéreas, coordenadas geográficas, etc. Leitura de Ficheiros: Processo de leitura dos ficheiros de dados, em formato de CSV. Métodos dentro da classe Data são responsáveis por abrir, ler e interpretar os dados contidos nos ficheiros. </a:t>
            </a:r>
            <a:r>
              <a:rPr lang="pt-PT" sz="1600" dirty="0" err="1">
                <a:solidFill>
                  <a:schemeClr val="bg1"/>
                </a:solidFill>
              </a:rPr>
              <a:t>Parsing</a:t>
            </a:r>
            <a:r>
              <a:rPr lang="pt-PT" sz="1600" dirty="0">
                <a:solidFill>
                  <a:schemeClr val="bg1"/>
                </a:solidFill>
              </a:rPr>
              <a:t> e Validação: Após a leitura, os dados são analisados (</a:t>
            </a:r>
            <a:r>
              <a:rPr lang="pt-PT" sz="1600" dirty="0" err="1">
                <a:solidFill>
                  <a:schemeClr val="bg1"/>
                </a:solidFill>
              </a:rPr>
              <a:t>parsing</a:t>
            </a:r>
            <a:r>
              <a:rPr lang="pt-PT" sz="1600" dirty="0">
                <a:solidFill>
                  <a:schemeClr val="bg1"/>
                </a:solidFill>
              </a:rPr>
              <a:t>) e validados para garantir a sua integridade e formato </a:t>
            </a:r>
            <a:r>
              <a:rPr lang="pt-PT" sz="1600" dirty="0" err="1">
                <a:solidFill>
                  <a:schemeClr val="bg1"/>
                </a:solidFill>
              </a:rPr>
              <a:t>correto</a:t>
            </a:r>
            <a:r>
              <a:rPr lang="pt-PT" sz="1600" dirty="0">
                <a:solidFill>
                  <a:schemeClr val="bg1"/>
                </a:solidFill>
              </a:rPr>
              <a:t>. Esta etapa inclui a verificação de erros, a conversão de tipos de dados e a garantia de que todos os dados necessários estão presentes.</a:t>
            </a:r>
            <a:br>
              <a:rPr lang="pt-PT" sz="1600" dirty="0">
                <a:solidFill>
                  <a:schemeClr val="bg1"/>
                </a:solidFill>
              </a:rPr>
            </a:br>
            <a:r>
              <a:rPr lang="pt-PT" sz="1600" dirty="0">
                <a:solidFill>
                  <a:schemeClr val="bg1"/>
                </a:solidFill>
              </a:rPr>
              <a:t>Carregamento dos Dados Os dados validados são então carregados nas estruturas de dados apropriadas. Isso inclui a criação de instâncias das classes com os dados lidos, como a criação de </a:t>
            </a:r>
            <a:r>
              <a:rPr lang="pt-PT" sz="1600" dirty="0" err="1">
                <a:solidFill>
                  <a:schemeClr val="bg1"/>
                </a:solidFill>
              </a:rPr>
              <a:t>objetos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Airport</a:t>
            </a:r>
            <a:r>
              <a:rPr lang="pt-PT" sz="1600" dirty="0">
                <a:solidFill>
                  <a:schemeClr val="bg1"/>
                </a:solidFill>
              </a:rPr>
              <a:t> para cada aeroporto no </a:t>
            </a:r>
            <a:r>
              <a:rPr lang="pt-PT" sz="1600" dirty="0" err="1">
                <a:solidFill>
                  <a:schemeClr val="bg1"/>
                </a:solidFill>
              </a:rPr>
              <a:t>dataset</a:t>
            </a:r>
            <a:r>
              <a:rPr lang="pt-PT" sz="1600" dirty="0">
                <a:solidFill>
                  <a:schemeClr val="bg1"/>
                </a:solidFill>
              </a:rPr>
              <a:t>. Integração com o Sistema Uma vez carregados, os dados são integrados ao sistema. Isso permite que outras partes do sistema, como o módulo de gerenciamento de voos ou o algoritmo do grafo, </a:t>
            </a:r>
            <a:r>
              <a:rPr lang="pt-PT" sz="1600" dirty="0" err="1">
                <a:solidFill>
                  <a:schemeClr val="bg1"/>
                </a:solidFill>
              </a:rPr>
              <a:t>acessem</a:t>
            </a:r>
            <a:r>
              <a:rPr lang="pt-PT" sz="1600" dirty="0">
                <a:solidFill>
                  <a:schemeClr val="bg1"/>
                </a:solidFill>
              </a:rPr>
              <a:t> e utilizem esses dados para diversas operações, como cálculo de rotas, estatísticas de voos, etc. </a:t>
            </a:r>
            <a:r>
              <a:rPr lang="pt-PT" sz="1600" dirty="0" err="1">
                <a:solidFill>
                  <a:schemeClr val="bg1"/>
                </a:solidFill>
              </a:rPr>
              <a:t>Atualizações</a:t>
            </a:r>
            <a:r>
              <a:rPr lang="pt-PT" sz="1600" dirty="0">
                <a:solidFill>
                  <a:schemeClr val="bg1"/>
                </a:solidFill>
              </a:rPr>
              <a:t> e Manutenção O sistema também inclui funcionalidades para </a:t>
            </a:r>
            <a:r>
              <a:rPr lang="pt-PT" sz="1600" dirty="0" err="1">
                <a:solidFill>
                  <a:schemeClr val="bg1"/>
                </a:solidFill>
              </a:rPr>
              <a:t>atualizar</a:t>
            </a:r>
            <a:r>
              <a:rPr lang="pt-PT" sz="1600" dirty="0">
                <a:solidFill>
                  <a:schemeClr val="bg1"/>
                </a:solidFill>
              </a:rPr>
              <a:t> e manter os </a:t>
            </a:r>
            <a:r>
              <a:rPr lang="pt-PT" sz="1600" dirty="0" err="1">
                <a:solidFill>
                  <a:schemeClr val="bg1"/>
                </a:solidFill>
              </a:rPr>
              <a:t>datasets</a:t>
            </a:r>
            <a:r>
              <a:rPr lang="pt-PT" sz="1600" dirty="0">
                <a:solidFill>
                  <a:schemeClr val="bg1"/>
                </a:solidFill>
              </a:rPr>
              <a:t>, permitindo adicionar, modificar ou remover dados conforme necessário. Este processo de leitura e processamento de dados é fundamental para garantir que o sistema de gerenciamento de voos funcione com informações precisas e </a:t>
            </a:r>
            <a:r>
              <a:rPr lang="pt-PT" sz="1600" dirty="0" err="1">
                <a:solidFill>
                  <a:schemeClr val="bg1"/>
                </a:solidFill>
              </a:rPr>
              <a:t>atualizadas</a:t>
            </a:r>
            <a:r>
              <a:rPr lang="pt-PT" sz="1600" dirty="0">
                <a:solidFill>
                  <a:schemeClr val="bg1"/>
                </a:solidFill>
              </a:rPr>
              <a:t>, proporcionando uma base sólida para todas as funcionalidades do sistema.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0" t="-5377" r="-30529" b="-50443"/>
            </a:stretch>
          </a:blipFill>
        </p:spPr>
        <p:txBody>
          <a:bodyPr/>
          <a:lstStyle/>
          <a:p>
            <a:endParaRPr lang="pt-PT" dirty="0"/>
          </a:p>
        </p:txBody>
      </p:sp>
      <p:sp>
        <p:nvSpPr>
          <p:cNvPr id="3" name="TextBox 3"/>
          <p:cNvSpPr txBox="1"/>
          <p:nvPr/>
        </p:nvSpPr>
        <p:spPr>
          <a:xfrm>
            <a:off x="42794" y="169718"/>
            <a:ext cx="9668013" cy="1269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>
                <a:solidFill>
                  <a:srgbClr val="FFFFFF"/>
                </a:solidFill>
                <a:latin typeface="Libre Baskerville Bold"/>
              </a:rPr>
              <a:t>EDMONDS KARP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28600" y="1439075"/>
            <a:ext cx="9220199" cy="3877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PT" sz="1400" b="0" i="0" dirty="0">
                <a:solidFill>
                  <a:srgbClr val="ECECEC"/>
                </a:solidFill>
                <a:effectLst/>
                <a:latin typeface="+mj-lt"/>
              </a:rPr>
              <a:t>O algoritmo de </a:t>
            </a:r>
            <a:r>
              <a:rPr lang="pt-PT" sz="1400" b="0" i="0" dirty="0" err="1">
                <a:solidFill>
                  <a:srgbClr val="ECECEC"/>
                </a:solidFill>
                <a:effectLst/>
                <a:latin typeface="+mj-lt"/>
              </a:rPr>
              <a:t>Edmonds-Karp</a:t>
            </a:r>
            <a:r>
              <a:rPr lang="pt-PT" sz="1400" b="0" i="0" dirty="0">
                <a:solidFill>
                  <a:srgbClr val="ECECEC"/>
                </a:solidFill>
                <a:effectLst/>
                <a:latin typeface="+mj-lt"/>
              </a:rPr>
              <a:t> é uma técnica para encontrar o fluxo máximo em uma rede de fluxo, que é representada por um grafo </a:t>
            </a:r>
            <a:r>
              <a:rPr lang="pt-PT" sz="1400" b="0" i="0" dirty="0" err="1">
                <a:solidFill>
                  <a:srgbClr val="ECECEC"/>
                </a:solidFill>
                <a:effectLst/>
                <a:latin typeface="+mj-lt"/>
              </a:rPr>
              <a:t>direcionado</a:t>
            </a:r>
            <a:r>
              <a:rPr lang="pt-PT" sz="1400" b="0" i="0" dirty="0">
                <a:solidFill>
                  <a:srgbClr val="ECECEC"/>
                </a:solidFill>
                <a:effectLst/>
                <a:latin typeface="+mj-lt"/>
              </a:rPr>
              <a:t> ponderado, onde os vértices representam os nós da rede (por exemplo, locais de abastecimento de água) e as arestas representam os canais de fluxo (por exemplo, tubulações de água) entre esses nós. Aqui está uma breve explicação das funções implementadas:</a:t>
            </a:r>
          </a:p>
          <a:p>
            <a:r>
              <a:rPr lang="pt-PT" sz="1400" b="0" i="0" dirty="0" err="1">
                <a:solidFill>
                  <a:srgbClr val="ECECEC"/>
                </a:solidFill>
                <a:effectLst/>
                <a:latin typeface="+mj-lt"/>
              </a:rPr>
              <a:t>findMinResidualAlongPath</a:t>
            </a:r>
            <a:r>
              <a:rPr lang="pt-PT" sz="1400" b="0" i="0" dirty="0">
                <a:solidFill>
                  <a:srgbClr val="ECECEC"/>
                </a:solidFill>
                <a:effectLst/>
                <a:latin typeface="+mj-lt"/>
              </a:rPr>
              <a:t>: Esta função encontra a capacidade residual mínima ao longo de um caminho aumentador de um vértice de origem para um vértice de destino. Isso é útil para determinar quanto fluxo pode ser adicionado ao longo do caminho.</a:t>
            </a:r>
          </a:p>
          <a:p>
            <a:r>
              <a:rPr lang="pt-PT" sz="1400" b="0" i="0" dirty="0" err="1">
                <a:solidFill>
                  <a:srgbClr val="ECECEC"/>
                </a:solidFill>
                <a:effectLst/>
                <a:latin typeface="+mj-lt"/>
              </a:rPr>
              <a:t>findAugmentingPath</a:t>
            </a:r>
            <a:r>
              <a:rPr lang="pt-PT" sz="1400" b="0" i="0" dirty="0">
                <a:solidFill>
                  <a:srgbClr val="ECECEC"/>
                </a:solidFill>
                <a:effectLst/>
                <a:latin typeface="+mj-lt"/>
              </a:rPr>
              <a:t>: Esta função utiliza a busca em largura (BFS) para encontrar um caminho aumentador no grafo. Um caminho aumentador é um caminho do vértice de origem ao vértice de destino no qual o fluxo pode ser aumentado. Ele marca os vértices visitados durante a busca.</a:t>
            </a:r>
          </a:p>
          <a:p>
            <a:r>
              <a:rPr lang="pt-PT" sz="1400" b="0" i="0" dirty="0" err="1">
                <a:solidFill>
                  <a:srgbClr val="ECECEC"/>
                </a:solidFill>
                <a:effectLst/>
                <a:latin typeface="+mj-lt"/>
              </a:rPr>
              <a:t>augmentFlowAlongPath</a:t>
            </a:r>
            <a:r>
              <a:rPr lang="pt-PT" sz="1400" b="0" i="0" dirty="0">
                <a:solidFill>
                  <a:srgbClr val="ECECEC"/>
                </a:solidFill>
                <a:effectLst/>
                <a:latin typeface="+mj-lt"/>
              </a:rPr>
              <a:t>: Esta função aumenta o fluxo ao longo do caminho aumentador encontrado </a:t>
            </a:r>
            <a:r>
              <a:rPr lang="pt-PT" sz="1400" b="0" i="0" dirty="0" err="1">
                <a:solidFill>
                  <a:srgbClr val="ECECEC"/>
                </a:solidFill>
                <a:effectLst/>
                <a:latin typeface="+mj-lt"/>
              </a:rPr>
              <a:t>pelo</a:t>
            </a:r>
            <a:r>
              <a:rPr lang="pt-PT" sz="1400" b="0" i="0" dirty="0">
                <a:solidFill>
                  <a:srgbClr val="ECECEC"/>
                </a:solidFill>
                <a:effectLst/>
                <a:latin typeface="+mj-lt"/>
              </a:rPr>
              <a:t> BFS. Ela </a:t>
            </a:r>
            <a:r>
              <a:rPr lang="pt-PT" sz="1400" b="0" i="0" dirty="0" err="1">
                <a:solidFill>
                  <a:srgbClr val="ECECEC"/>
                </a:solidFill>
                <a:effectLst/>
                <a:latin typeface="+mj-lt"/>
              </a:rPr>
              <a:t>atualiza</a:t>
            </a:r>
            <a:r>
              <a:rPr lang="pt-PT" sz="1400" b="0" i="0" dirty="0">
                <a:solidFill>
                  <a:srgbClr val="ECECEC"/>
                </a:solidFill>
                <a:effectLst/>
                <a:latin typeface="+mj-lt"/>
              </a:rPr>
              <a:t> os valores de fluxo das arestas ao longo do caminho com base na capacidade residual mínima encontrada.</a:t>
            </a:r>
          </a:p>
          <a:p>
            <a:r>
              <a:rPr lang="pt-PT" sz="1400" b="0" i="0" dirty="0" err="1">
                <a:solidFill>
                  <a:srgbClr val="ECECEC"/>
                </a:solidFill>
                <a:effectLst/>
                <a:latin typeface="+mj-lt"/>
              </a:rPr>
              <a:t>edmondsKarp</a:t>
            </a:r>
            <a:r>
              <a:rPr lang="pt-PT" sz="1400" b="0" i="0" dirty="0">
                <a:solidFill>
                  <a:srgbClr val="ECECEC"/>
                </a:solidFill>
                <a:effectLst/>
                <a:latin typeface="+mj-lt"/>
              </a:rPr>
              <a:t>: Esta é a implementação principal do algoritmo de </a:t>
            </a:r>
            <a:r>
              <a:rPr lang="pt-PT" sz="1400" b="0" i="0" dirty="0" err="1">
                <a:solidFill>
                  <a:srgbClr val="ECECEC"/>
                </a:solidFill>
                <a:effectLst/>
                <a:latin typeface="+mj-lt"/>
              </a:rPr>
              <a:t>Edmonds-Karp</a:t>
            </a:r>
            <a:r>
              <a:rPr lang="pt-PT" sz="1400" b="0" i="0" dirty="0">
                <a:solidFill>
                  <a:srgbClr val="ECECEC"/>
                </a:solidFill>
                <a:effectLst/>
                <a:latin typeface="+mj-lt"/>
              </a:rPr>
              <a:t>. Ela utiliza as funções anteriores para encontrar o fluxo máximo na rede de fluxo representada </a:t>
            </a:r>
            <a:r>
              <a:rPr lang="pt-PT" sz="1400" b="0" i="0" dirty="0" err="1">
                <a:solidFill>
                  <a:srgbClr val="ECECEC"/>
                </a:solidFill>
                <a:effectLst/>
                <a:latin typeface="+mj-lt"/>
              </a:rPr>
              <a:t>pelo</a:t>
            </a:r>
            <a:r>
              <a:rPr lang="pt-PT" sz="1400" b="0" i="0" dirty="0">
                <a:solidFill>
                  <a:srgbClr val="ECECEC"/>
                </a:solidFill>
                <a:effectLst/>
                <a:latin typeface="+mj-lt"/>
              </a:rPr>
              <a:t> grafo. Ele itera sobre os caminhos aumentadores até que não seja possível encontrar mais nenhum, aumentando gradualmente o fluxo ao longo desses caminhos.</a:t>
            </a:r>
          </a:p>
          <a:p>
            <a:r>
              <a:rPr lang="pt-PT" sz="1400" dirty="0" err="1">
                <a:solidFill>
                  <a:srgbClr val="FFFFFF"/>
                </a:solidFill>
                <a:latin typeface="+mj-lt"/>
              </a:rPr>
              <a:t>edmondsKarpPipe</a:t>
            </a:r>
            <a:r>
              <a:rPr lang="pt-PT" sz="1400" dirty="0">
                <a:solidFill>
                  <a:srgbClr val="FFFFFF"/>
                </a:solidFill>
                <a:latin typeface="+mj-lt"/>
              </a:rPr>
              <a:t>: Esta função é uma variação do algoritmo de </a:t>
            </a:r>
            <a:r>
              <a:rPr lang="pt-PT" sz="1400" dirty="0" err="1">
                <a:solidFill>
                  <a:srgbClr val="FFFFFF"/>
                </a:solidFill>
                <a:latin typeface="+mj-lt"/>
              </a:rPr>
              <a:t>Edmonds-Karp</a:t>
            </a:r>
            <a:r>
              <a:rPr lang="pt-PT" sz="1400" dirty="0">
                <a:solidFill>
                  <a:srgbClr val="FFFFFF"/>
                </a:solidFill>
                <a:latin typeface="+mj-lt"/>
              </a:rPr>
              <a:t>, na qual você pode especificar determinadas arestas (tubulações) que devem ser consideradas para o fluxo máximo. Isso pode ser útil em cenários onde certas tubulações estão inutilizáveis devido a falhas ou manutenção.</a:t>
            </a:r>
            <a:endParaRPr lang="en-US" sz="1400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6758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0" t="-5377" r="-30529" b="-50443"/>
            </a:stretch>
          </a:blipFill>
        </p:spPr>
        <p:txBody>
          <a:bodyPr/>
          <a:lstStyle/>
          <a:p>
            <a:endParaRPr lang="pt-PT" dirty="0"/>
          </a:p>
        </p:txBody>
      </p:sp>
      <p:sp>
        <p:nvSpPr>
          <p:cNvPr id="3" name="TextBox 3"/>
          <p:cNvSpPr txBox="1"/>
          <p:nvPr/>
        </p:nvSpPr>
        <p:spPr>
          <a:xfrm>
            <a:off x="42794" y="169718"/>
            <a:ext cx="9668013" cy="1269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 dirty="0">
                <a:solidFill>
                  <a:srgbClr val="FFFFFF"/>
                </a:solidFill>
                <a:latin typeface="Libre Baskerville Bold"/>
              </a:rPr>
              <a:t>Dijkstra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0F2504-274B-B9B5-5CFD-44E97FC73FD0}"/>
              </a:ext>
            </a:extLst>
          </p:cNvPr>
          <p:cNvSpPr txBox="1"/>
          <p:nvPr/>
        </p:nvSpPr>
        <p:spPr>
          <a:xfrm>
            <a:off x="42793" y="1608793"/>
            <a:ext cx="966801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1"/>
                </a:solidFill>
              </a:rPr>
              <a:t>O algoritmo apresentado é uma implementação do algoritmo de </a:t>
            </a:r>
            <a:r>
              <a:rPr lang="pt-PT" sz="1600" dirty="0" err="1">
                <a:solidFill>
                  <a:schemeClr val="bg1"/>
                </a:solidFill>
              </a:rPr>
              <a:t>Dijkstra</a:t>
            </a:r>
            <a:r>
              <a:rPr lang="pt-PT" sz="1600" dirty="0">
                <a:solidFill>
                  <a:schemeClr val="bg1"/>
                </a:solidFill>
              </a:rPr>
              <a:t>, que é utilizado para encontrar o caminho mais curto em um grafo ponderado, </a:t>
            </a:r>
            <a:r>
              <a:rPr lang="pt-PT" sz="1600" dirty="0" err="1">
                <a:solidFill>
                  <a:schemeClr val="bg1"/>
                </a:solidFill>
              </a:rPr>
              <a:t>direcionado</a:t>
            </a:r>
            <a:r>
              <a:rPr lang="pt-PT" sz="1600" dirty="0">
                <a:solidFill>
                  <a:schemeClr val="bg1"/>
                </a:solidFill>
              </a:rPr>
              <a:t> ou não </a:t>
            </a:r>
            <a:r>
              <a:rPr lang="pt-PT" sz="1600" dirty="0" err="1">
                <a:solidFill>
                  <a:schemeClr val="bg1"/>
                </a:solidFill>
              </a:rPr>
              <a:t>direcionado</a:t>
            </a:r>
            <a:r>
              <a:rPr lang="pt-PT" sz="1600" dirty="0">
                <a:solidFill>
                  <a:schemeClr val="bg1"/>
                </a:solidFill>
              </a:rPr>
              <a:t>, com arestas não negativas. Aqui está uma breve descrição do algoritmo:</a:t>
            </a:r>
          </a:p>
          <a:p>
            <a:r>
              <a:rPr lang="pt-PT" sz="1600" dirty="0">
                <a:solidFill>
                  <a:schemeClr val="bg1"/>
                </a:solidFill>
              </a:rPr>
              <a:t>Inicialização: O algoritmo começa inicializando a distância de todos os vértices do grafo como infinito (</a:t>
            </a:r>
            <a:r>
              <a:rPr lang="pt-PT" sz="1600" dirty="0" err="1">
                <a:solidFill>
                  <a:schemeClr val="bg1"/>
                </a:solidFill>
              </a:rPr>
              <a:t>exceto</a:t>
            </a:r>
            <a:r>
              <a:rPr lang="pt-PT" sz="1600" dirty="0">
                <a:solidFill>
                  <a:schemeClr val="bg1"/>
                </a:solidFill>
              </a:rPr>
              <a:t> o vértice de origem), e define o caminho para cada vértice como nulo. A distância do vértice de origem é definida como 0.</a:t>
            </a:r>
          </a:p>
          <a:p>
            <a:r>
              <a:rPr lang="pt-PT" sz="1600" dirty="0">
                <a:solidFill>
                  <a:schemeClr val="bg1"/>
                </a:solidFill>
              </a:rPr>
              <a:t>Loop Principal: O algoritmo então entra em um </a:t>
            </a:r>
            <a:r>
              <a:rPr lang="pt-PT" sz="1600" dirty="0" err="1">
                <a:solidFill>
                  <a:schemeClr val="bg1"/>
                </a:solidFill>
              </a:rPr>
              <a:t>loop</a:t>
            </a:r>
            <a:r>
              <a:rPr lang="pt-PT" sz="1600" dirty="0">
                <a:solidFill>
                  <a:schemeClr val="bg1"/>
                </a:solidFill>
              </a:rPr>
              <a:t> principal que continua enquanto houver vértices na fila de prioridade </a:t>
            </a:r>
            <a:r>
              <a:rPr lang="pt-PT" sz="1600" dirty="0" err="1">
                <a:solidFill>
                  <a:schemeClr val="bg1"/>
                </a:solidFill>
              </a:rPr>
              <a:t>vertexQueue</a:t>
            </a:r>
            <a:r>
              <a:rPr lang="pt-PT" sz="1600" dirty="0">
                <a:solidFill>
                  <a:schemeClr val="bg1"/>
                </a:solidFill>
              </a:rPr>
              <a:t>. Em cada iteração deste </a:t>
            </a:r>
            <a:r>
              <a:rPr lang="pt-PT" sz="1600" dirty="0" err="1">
                <a:solidFill>
                  <a:schemeClr val="bg1"/>
                </a:solidFill>
              </a:rPr>
              <a:t>loop</a:t>
            </a:r>
            <a:r>
              <a:rPr lang="pt-PT" sz="1600" dirty="0">
                <a:solidFill>
                  <a:schemeClr val="bg1"/>
                </a:solidFill>
              </a:rPr>
              <a:t>, ele extrai o vértice com a menor distância da fila, o que é feito utilizando uma fila de prioridade mínima (ou um </a:t>
            </a:r>
            <a:r>
              <a:rPr lang="pt-PT" sz="1600" dirty="0" err="1">
                <a:solidFill>
                  <a:schemeClr val="bg1"/>
                </a:solidFill>
              </a:rPr>
              <a:t>heap</a:t>
            </a:r>
            <a:r>
              <a:rPr lang="pt-PT" sz="1600" dirty="0">
                <a:solidFill>
                  <a:schemeClr val="bg1"/>
                </a:solidFill>
              </a:rPr>
              <a:t> binário, como é o caso da </a:t>
            </a:r>
            <a:r>
              <a:rPr lang="pt-PT" sz="1600" dirty="0" err="1">
                <a:solidFill>
                  <a:schemeClr val="bg1"/>
                </a:solidFill>
              </a:rPr>
              <a:t>MutablePriorityQueue</a:t>
            </a:r>
            <a:r>
              <a:rPr lang="pt-PT" sz="1600" dirty="0">
                <a:solidFill>
                  <a:schemeClr val="bg1"/>
                </a:solidFill>
              </a:rPr>
              <a:t> neste código).</a:t>
            </a:r>
          </a:p>
          <a:p>
            <a:r>
              <a:rPr lang="pt-PT" sz="1600" dirty="0">
                <a:solidFill>
                  <a:schemeClr val="bg1"/>
                </a:solidFill>
              </a:rPr>
              <a:t>Relaxamento das Arestas: Para cada aresta saindo do vértice </a:t>
            </a:r>
            <a:r>
              <a:rPr lang="pt-PT" sz="1600" dirty="0" err="1">
                <a:solidFill>
                  <a:schemeClr val="bg1"/>
                </a:solidFill>
              </a:rPr>
              <a:t>atual</a:t>
            </a:r>
            <a:r>
              <a:rPr lang="pt-PT" sz="1600" dirty="0">
                <a:solidFill>
                  <a:schemeClr val="bg1"/>
                </a:solidFill>
              </a:rPr>
              <a:t> (u), o algoritmo verifica se a distância até o vértice de destino (v) pode ser reduzida ao considerar a aresta. Se a distância </a:t>
            </a:r>
            <a:r>
              <a:rPr lang="pt-PT" sz="1600" dirty="0" err="1">
                <a:solidFill>
                  <a:schemeClr val="bg1"/>
                </a:solidFill>
              </a:rPr>
              <a:t>atual</a:t>
            </a:r>
            <a:r>
              <a:rPr lang="pt-PT" sz="1600" dirty="0">
                <a:solidFill>
                  <a:schemeClr val="bg1"/>
                </a:solidFill>
              </a:rPr>
              <a:t> até v for maior que a soma da distância até u mais o peso da aresta (neste caso, o fluxo da aresta), a distância de v é </a:t>
            </a:r>
            <a:r>
              <a:rPr lang="pt-PT" sz="1600" dirty="0" err="1">
                <a:solidFill>
                  <a:schemeClr val="bg1"/>
                </a:solidFill>
              </a:rPr>
              <a:t>atualizada</a:t>
            </a:r>
            <a:r>
              <a:rPr lang="pt-PT" sz="1600" dirty="0">
                <a:solidFill>
                  <a:schemeClr val="bg1"/>
                </a:solidFill>
              </a:rPr>
              <a:t> para esta nova distância e o caminho até v é </a:t>
            </a:r>
            <a:r>
              <a:rPr lang="pt-PT" sz="1600" dirty="0" err="1">
                <a:solidFill>
                  <a:schemeClr val="bg1"/>
                </a:solidFill>
              </a:rPr>
              <a:t>atualizado</a:t>
            </a:r>
            <a:r>
              <a:rPr lang="pt-PT" sz="1600" dirty="0">
                <a:solidFill>
                  <a:schemeClr val="bg1"/>
                </a:solidFill>
              </a:rPr>
              <a:t> para incluir a aresta relaxada.</a:t>
            </a:r>
          </a:p>
          <a:p>
            <a:r>
              <a:rPr lang="pt-PT" sz="1600" dirty="0">
                <a:solidFill>
                  <a:schemeClr val="bg1"/>
                </a:solidFill>
              </a:rPr>
              <a:t>Conclusão: Após o </a:t>
            </a:r>
            <a:r>
              <a:rPr lang="pt-PT" sz="1600" dirty="0" err="1">
                <a:solidFill>
                  <a:schemeClr val="bg1"/>
                </a:solidFill>
              </a:rPr>
              <a:t>loop</a:t>
            </a:r>
            <a:r>
              <a:rPr lang="pt-PT" sz="1600" dirty="0">
                <a:solidFill>
                  <a:schemeClr val="bg1"/>
                </a:solidFill>
              </a:rPr>
              <a:t> principal, o algoritmo terá determinado o caminho mais curto do vértice de origem para todos os outros vértices alcançáveis no grafo. No entanto, no código fornecido, parece haver uma parte do algoritmo faltando. Geralmente, o algoritmo de </a:t>
            </a:r>
            <a:r>
              <a:rPr lang="pt-PT" sz="1600" dirty="0" err="1">
                <a:solidFill>
                  <a:schemeClr val="bg1"/>
                </a:solidFill>
              </a:rPr>
              <a:t>Dijkstra</a:t>
            </a:r>
            <a:r>
              <a:rPr lang="pt-PT" sz="1600" dirty="0">
                <a:solidFill>
                  <a:schemeClr val="bg1"/>
                </a:solidFill>
              </a:rPr>
              <a:t> inclui uma verificação adicional para determinar o caminho mais curto até um vértice de destino específico. No código fornecido, esta parte parece estar ausente, pois o código apenas define a distância do vértice de destino como infinito após o término do </a:t>
            </a:r>
            <a:r>
              <a:rPr lang="pt-PT" sz="1600" dirty="0" err="1">
                <a:solidFill>
                  <a:schemeClr val="bg1"/>
                </a:solidFill>
              </a:rPr>
              <a:t>loop</a:t>
            </a:r>
            <a:r>
              <a:rPr lang="pt-PT" sz="1600" dirty="0">
                <a:solidFill>
                  <a:schemeClr val="bg1"/>
                </a:solidFill>
              </a:rPr>
              <a:t> principal, sem realmente calcular o caminho mais curto até este vértice.</a:t>
            </a:r>
          </a:p>
          <a:p>
            <a:endParaRPr lang="pt-PT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85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0" t="-5377" r="-30529" b="-50443"/>
            </a:stretch>
          </a:blipFill>
        </p:spPr>
        <p:txBody>
          <a:bodyPr/>
          <a:lstStyle/>
          <a:p>
            <a:endParaRPr lang="pt-PT" dirty="0"/>
          </a:p>
        </p:txBody>
      </p:sp>
      <p:sp>
        <p:nvSpPr>
          <p:cNvPr id="3" name="TextBox 3"/>
          <p:cNvSpPr txBox="1"/>
          <p:nvPr/>
        </p:nvSpPr>
        <p:spPr>
          <a:xfrm>
            <a:off x="42794" y="169718"/>
            <a:ext cx="9668013" cy="1248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 dirty="0">
                <a:solidFill>
                  <a:srgbClr val="FFFFFF"/>
                </a:solidFill>
                <a:latin typeface="Libre Baskerville Bold"/>
              </a:rPr>
              <a:t>Ui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2401" y="1752600"/>
            <a:ext cx="9448800" cy="45243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PT" sz="1400" dirty="0">
                <a:solidFill>
                  <a:srgbClr val="FFFFFF"/>
                </a:solidFill>
                <a:latin typeface="Libre Baskerville"/>
              </a:rPr>
              <a:t>Menu </a:t>
            </a:r>
            <a:r>
              <a:rPr lang="pt-PT" sz="1400" dirty="0" err="1">
                <a:solidFill>
                  <a:srgbClr val="FFFFFF"/>
                </a:solidFill>
                <a:latin typeface="Libre Baskerville"/>
              </a:rPr>
              <a:t>Interativo</a:t>
            </a:r>
            <a:r>
              <a:rPr lang="pt-PT" sz="1400" dirty="0">
                <a:solidFill>
                  <a:srgbClr val="FFFFFF"/>
                </a:solidFill>
                <a:latin typeface="Libre Baskerville"/>
              </a:rPr>
              <a:t>:</a:t>
            </a:r>
          </a:p>
          <a:p>
            <a:r>
              <a:rPr lang="pt-PT" sz="1400" dirty="0">
                <a:solidFill>
                  <a:srgbClr val="FFFFFF"/>
                </a:solidFill>
                <a:latin typeface="Libre Baskerville"/>
              </a:rPr>
              <a:t>O sistema conta com um menu </a:t>
            </a:r>
            <a:r>
              <a:rPr lang="pt-PT" sz="1400" dirty="0" err="1">
                <a:solidFill>
                  <a:srgbClr val="FFFFFF"/>
                </a:solidFill>
                <a:latin typeface="Libre Baskerville"/>
              </a:rPr>
              <a:t>interativo</a:t>
            </a:r>
            <a:r>
              <a:rPr lang="pt-PT" sz="1400" dirty="0">
                <a:solidFill>
                  <a:srgbClr val="FFFFFF"/>
                </a:solidFill>
                <a:latin typeface="Libre Baskerville"/>
              </a:rPr>
              <a:t> implementado no arquivo FlightManagementSystemMenu.cpp. Este menu oferece</a:t>
            </a:r>
          </a:p>
          <a:p>
            <a:r>
              <a:rPr lang="pt-PT" sz="1400" dirty="0">
                <a:solidFill>
                  <a:srgbClr val="FFFFFF"/>
                </a:solidFill>
                <a:latin typeface="Libre Baskerville"/>
              </a:rPr>
              <a:t>uma interface de usuário amigável e fácil de usar.</a:t>
            </a:r>
          </a:p>
          <a:p>
            <a:r>
              <a:rPr lang="pt-PT" sz="1400" dirty="0">
                <a:solidFill>
                  <a:srgbClr val="FFFFFF"/>
                </a:solidFill>
                <a:latin typeface="Libre Baskerville"/>
              </a:rPr>
              <a:t>Opções Disponíveis: Os usuários têm à disposição diversas opções, incluindo:</a:t>
            </a:r>
          </a:p>
          <a:p>
            <a:r>
              <a:rPr lang="pt-PT" sz="1400" dirty="0">
                <a:solidFill>
                  <a:srgbClr val="FFFFFF"/>
                </a:solidFill>
                <a:latin typeface="Libre Baskerville"/>
              </a:rPr>
              <a:t>Visualização de estatísticas detalhadas sobre a rede de voos.</a:t>
            </a:r>
          </a:p>
          <a:p>
            <a:r>
              <a:rPr lang="pt-PT" sz="1400" dirty="0">
                <a:solidFill>
                  <a:srgbClr val="FFFFFF"/>
                </a:solidFill>
                <a:latin typeface="Libre Baskerville"/>
              </a:rPr>
              <a:t>Consulta de melhores opções de voo com base em critérios como distância e escalas.</a:t>
            </a:r>
          </a:p>
          <a:p>
            <a:r>
              <a:rPr lang="pt-PT" sz="1400" dirty="0" err="1">
                <a:solidFill>
                  <a:srgbClr val="FFFFFF"/>
                </a:solidFill>
                <a:latin typeface="Libre Baskerville"/>
              </a:rPr>
              <a:t>Seleção</a:t>
            </a:r>
            <a:r>
              <a:rPr lang="pt-PT" sz="1400" dirty="0">
                <a:solidFill>
                  <a:srgbClr val="FFFFFF"/>
                </a:solidFill>
                <a:latin typeface="Libre Baskerville"/>
              </a:rPr>
              <a:t> personalizada de voos com filtros.</a:t>
            </a:r>
          </a:p>
          <a:p>
            <a:r>
              <a:rPr lang="pt-PT" sz="1400" dirty="0">
                <a:solidFill>
                  <a:srgbClr val="FFFFFF"/>
                </a:solidFill>
                <a:latin typeface="Libre Baskerville"/>
              </a:rPr>
              <a:t>Estatísticas de Rede</a:t>
            </a:r>
          </a:p>
          <a:p>
            <a:r>
              <a:rPr lang="pt-PT" sz="1400" dirty="0">
                <a:solidFill>
                  <a:srgbClr val="FFFFFF"/>
                </a:solidFill>
                <a:latin typeface="Libre Baskerville"/>
              </a:rPr>
              <a:t>Estatísticas Detalhadas: Utilizamos a classe </a:t>
            </a:r>
            <a:r>
              <a:rPr lang="pt-PT" sz="1400" dirty="0" err="1">
                <a:solidFill>
                  <a:srgbClr val="FFFFFF"/>
                </a:solidFill>
                <a:latin typeface="Libre Baskerville"/>
              </a:rPr>
              <a:t>NetworkStatistic</a:t>
            </a:r>
            <a:r>
              <a:rPr lang="pt-PT" sz="1400" dirty="0">
                <a:solidFill>
                  <a:srgbClr val="FFFFFF"/>
                </a:solidFill>
                <a:latin typeface="Libre Baskerville"/>
              </a:rPr>
              <a:t> para calcular e apresentar estatísticas abrangentes sobre a rede</a:t>
            </a:r>
          </a:p>
          <a:p>
            <a:r>
              <a:rPr lang="pt-PT" sz="1400" dirty="0">
                <a:solidFill>
                  <a:srgbClr val="FFFFFF"/>
                </a:solidFill>
                <a:latin typeface="Libre Baskerville"/>
              </a:rPr>
              <a:t>de voos.</a:t>
            </a:r>
          </a:p>
          <a:p>
            <a:r>
              <a:rPr lang="pt-PT" sz="1400" dirty="0">
                <a:solidFill>
                  <a:srgbClr val="FFFFFF"/>
                </a:solidFill>
                <a:latin typeface="Libre Baskerville"/>
              </a:rPr>
              <a:t>Informações Disponíveis: As estatísticas incluem o número total de aeroportos, voos disponíveis e outras métricas essenciais.</a:t>
            </a:r>
          </a:p>
          <a:p>
            <a:r>
              <a:rPr lang="pt-PT" sz="1400" dirty="0">
                <a:solidFill>
                  <a:srgbClr val="FFFFFF"/>
                </a:solidFill>
                <a:latin typeface="Libre Baskerville"/>
              </a:rPr>
              <a:t>Complexidade: A complexidade das operações no menu é O(N), simplificando a </a:t>
            </a:r>
            <a:r>
              <a:rPr lang="pt-PT" sz="1400" dirty="0" err="1">
                <a:solidFill>
                  <a:srgbClr val="FFFFFF"/>
                </a:solidFill>
                <a:latin typeface="Libre Baskerville"/>
              </a:rPr>
              <a:t>interação</a:t>
            </a:r>
            <a:r>
              <a:rPr lang="pt-PT" sz="1400" dirty="0">
                <a:solidFill>
                  <a:srgbClr val="FFFFFF"/>
                </a:solidFill>
                <a:latin typeface="Libre Baskerville"/>
              </a:rPr>
              <a:t> do usuário. As estatísticas de rede</a:t>
            </a:r>
          </a:p>
          <a:p>
            <a:r>
              <a:rPr lang="pt-PT" sz="1400" dirty="0">
                <a:solidFill>
                  <a:srgbClr val="FFFFFF"/>
                </a:solidFill>
                <a:latin typeface="Libre Baskerville"/>
              </a:rPr>
              <a:t>são calculadas com uma complexidade de O(N), garantindo eficiência.</a:t>
            </a:r>
          </a:p>
          <a:p>
            <a:r>
              <a:rPr lang="pt-PT" sz="1400" dirty="0">
                <a:solidFill>
                  <a:srgbClr val="FFFFFF"/>
                </a:solidFill>
                <a:latin typeface="Libre Baskerville"/>
              </a:rPr>
              <a:t>Este menu </a:t>
            </a:r>
            <a:r>
              <a:rPr lang="pt-PT" sz="1400" dirty="0" err="1">
                <a:solidFill>
                  <a:srgbClr val="FFFFFF"/>
                </a:solidFill>
                <a:latin typeface="Libre Baskerville"/>
              </a:rPr>
              <a:t>interativo</a:t>
            </a:r>
            <a:r>
              <a:rPr lang="pt-PT" sz="1400" dirty="0">
                <a:solidFill>
                  <a:srgbClr val="FFFFFF"/>
                </a:solidFill>
                <a:latin typeface="Libre Baskerville"/>
              </a:rPr>
              <a:t> e as estatísticas detalhadas tornam o sistema de gerenciamento de voos acessível e informativo para os</a:t>
            </a:r>
          </a:p>
          <a:p>
            <a:r>
              <a:rPr lang="pt-PT" sz="1400" dirty="0">
                <a:solidFill>
                  <a:srgbClr val="FFFFFF"/>
                </a:solidFill>
                <a:latin typeface="Libre Baskerville"/>
              </a:rPr>
              <a:t>usuários, contribuindo para uma experiência de usuário agradável e informada.</a:t>
            </a:r>
          </a:p>
          <a:p>
            <a:endParaRPr lang="en-US" sz="1400" dirty="0">
              <a:solidFill>
                <a:srgbClr val="FFFFFF"/>
              </a:solidFill>
              <a:latin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1228890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0" t="-5377" r="-30529" b="-50443"/>
            </a:stretch>
          </a:blipFill>
        </p:spPr>
        <p:txBody>
          <a:bodyPr/>
          <a:lstStyle/>
          <a:p>
            <a:endParaRPr lang="pt-PT" dirty="0"/>
          </a:p>
        </p:txBody>
      </p:sp>
      <p:sp>
        <p:nvSpPr>
          <p:cNvPr id="3" name="TextBox 3"/>
          <p:cNvSpPr txBox="1"/>
          <p:nvPr/>
        </p:nvSpPr>
        <p:spPr>
          <a:xfrm>
            <a:off x="42794" y="169718"/>
            <a:ext cx="9668013" cy="1269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>
                <a:solidFill>
                  <a:srgbClr val="FFFFFF"/>
                </a:solidFill>
                <a:latin typeface="Libre Baskerville Bold"/>
              </a:rPr>
              <a:t>EDMONDS KARP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20691" y="4500880"/>
            <a:ext cx="912217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dirty="0" err="1">
                <a:solidFill>
                  <a:srgbClr val="FFFFFF"/>
                </a:solidFill>
                <a:latin typeface="Libre Baskerville"/>
              </a:rPr>
              <a:t>Corpo</a:t>
            </a:r>
            <a:endParaRPr lang="en-US" sz="2199" dirty="0">
              <a:solidFill>
                <a:srgbClr val="FFFFFF"/>
              </a:solidFill>
              <a:latin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4034233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3181807-abd2-474a-b813-5d09948435a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B44703B96FC5D44BE60685FA44B2F43" ma:contentTypeVersion="8" ma:contentTypeDescription="Criar um novo documento." ma:contentTypeScope="" ma:versionID="27d19a0f1a4db7564c932d22c7ed0b74">
  <xsd:schema xmlns:xsd="http://www.w3.org/2001/XMLSchema" xmlns:xs="http://www.w3.org/2001/XMLSchema" xmlns:p="http://schemas.microsoft.com/office/2006/metadata/properties" xmlns:ns3="4b71ed24-2eb2-4a02-9296-9ab9d1ab5d0a" xmlns:ns4="e3181807-abd2-474a-b813-5d09948435a1" targetNamespace="http://schemas.microsoft.com/office/2006/metadata/properties" ma:root="true" ma:fieldsID="281a00674e4b32b8707f47a1dedd2320" ns3:_="" ns4:_="">
    <xsd:import namespace="4b71ed24-2eb2-4a02-9296-9ab9d1ab5d0a"/>
    <xsd:import namespace="e3181807-abd2-474a-b813-5d09948435a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_activity" minOccurs="0"/>
                <xsd:element ref="ns4:MediaServiceMetadata" minOccurs="0"/>
                <xsd:element ref="ns4:MediaServiceFastMetadata" minOccurs="0"/>
                <xsd:element ref="ns4:MediaServiceSearchProperties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71ed24-2eb2-4a02-9296-9ab9d1ab5d0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Sugestão de Partilha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181807-abd2-474a-b813-5d09948435a1" elementFormDefault="qualified">
    <xsd:import namespace="http://schemas.microsoft.com/office/2006/documentManagement/types"/>
    <xsd:import namespace="http://schemas.microsoft.com/office/infopath/2007/PartnerControls"/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2A9A84-E593-4AFE-ACE7-C638BCF4E8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4A2080-F76F-422C-A8A4-7F2ECAACEEC1}">
  <ds:schemaRefs>
    <ds:schemaRef ds:uri="e3181807-abd2-474a-b813-5d09948435a1"/>
    <ds:schemaRef ds:uri="4b71ed24-2eb2-4a02-9296-9ab9d1ab5d0a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3BC1864-B852-4993-AAB4-4BE6D02347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71ed24-2eb2-4a02-9296-9ab9d1ab5d0a"/>
    <ds:schemaRef ds:uri="e3181807-abd2-474a-b813-5d09948435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1484</Words>
  <Application>Microsoft Office PowerPoint</Application>
  <PresentationFormat>Custom</PresentationFormat>
  <Paragraphs>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Open Sans</vt:lpstr>
      <vt:lpstr>Arial</vt:lpstr>
      <vt:lpstr>Libre Baskerville Italics</vt:lpstr>
      <vt:lpstr>Libre Baskerville</vt:lpstr>
      <vt:lpstr>Calibri</vt:lpstr>
      <vt:lpstr>Open Sans Bold</vt:lpstr>
      <vt:lpstr>YAFdJt8dAY0 0</vt:lpstr>
      <vt:lpstr>Libre Baskerville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Neat Water Supply Presentation</dc:title>
  <dc:creator>User</dc:creator>
  <cp:lastModifiedBy>Bruno Miguel Ataide Fortes</cp:lastModifiedBy>
  <cp:revision>5</cp:revision>
  <dcterms:created xsi:type="dcterms:W3CDTF">2006-08-16T00:00:00Z</dcterms:created>
  <dcterms:modified xsi:type="dcterms:W3CDTF">2024-04-05T00:19:34Z</dcterms:modified>
  <dc:identifier>DAGBZvty9-A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0x010100AB44703B96FC5D44BE60685FA44B2F43</vt:lpwstr>
  </property>
</Properties>
</file>