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60" r:id="rId7"/>
    <p:sldId id="261" r:id="rId8"/>
    <p:sldId id="258" r:id="rId9"/>
    <p:sldId id="263" r:id="rId10"/>
    <p:sldId id="271" r:id="rId11"/>
    <p:sldId id="264" r:id="rId12"/>
    <p:sldId id="278" r:id="rId13"/>
    <p:sldId id="265" r:id="rId14"/>
    <p:sldId id="266" r:id="rId15"/>
    <p:sldId id="267" r:id="rId16"/>
    <p:sldId id="268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9753600" cy="73152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ibre Baskerville" panose="02000000000000000000" pitchFamily="2" charset="0"/>
      <p:regular r:id="rId29"/>
      <p:bold r:id="rId30"/>
      <p:italic r:id="rId31"/>
    </p:embeddedFont>
    <p:embeddedFont>
      <p:font typeface="Libre Baskerville Bold" panose="02000000000000000000" charset="0"/>
      <p:regular r:id="rId32"/>
    </p:embeddedFont>
    <p:embeddedFont>
      <p:font typeface="Libre Baskerville Italics" panose="020B0604020202020204" charset="0"/>
      <p:regular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Bold" panose="020B0806030504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2F10E5-22A4-4E9E-80CD-FDFFC89A5A8E}">
          <p14:sldIdLst>
            <p14:sldId id="256"/>
            <p14:sldId id="257"/>
            <p14:sldId id="260"/>
            <p14:sldId id="261"/>
            <p14:sldId id="258"/>
            <p14:sldId id="263"/>
            <p14:sldId id="271"/>
            <p14:sldId id="264"/>
            <p14:sldId id="278"/>
            <p14:sldId id="265"/>
            <p14:sldId id="266"/>
            <p14:sldId id="267"/>
            <p14:sldId id="268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950DE-4BC8-4C67-B1BA-34756E5EAC5A}" v="69" dt="2024-04-06T12:13:51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17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158" t="-54156" r="-47801" b="-16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8625" y="1814652"/>
            <a:ext cx="9040229" cy="905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8"/>
              </a:lnSpc>
            </a:pPr>
            <a:r>
              <a:rPr lang="en-US" sz="2592">
                <a:solidFill>
                  <a:srgbClr val="FFFFFF"/>
                </a:solidFill>
                <a:latin typeface="Libre Baskerville Bold"/>
              </a:rPr>
              <a:t>ANALYSIS TOOL FOR WATER SUPPLY MANAGEMENT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8625" y="3253764"/>
            <a:ext cx="7293009" cy="53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131">
                <a:solidFill>
                  <a:srgbClr val="FFFFFF"/>
                </a:solidFill>
                <a:latin typeface="Libre Baskerville Italics"/>
              </a:rPr>
              <a:t>DA Projeto 1 - 2023/2024 – Turma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625" y="5119169"/>
            <a:ext cx="9040229" cy="124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Elementos do Grupo:</a:t>
            </a:r>
          </a:p>
          <a:p>
            <a:pPr marL="391049" lvl="1" indent="-195524" algn="just">
              <a:lnSpc>
                <a:spcPts val="2535"/>
              </a:lnSpc>
              <a:buAutoNum type="arabicPeriod"/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Ângelo Oliveira</a:t>
            </a:r>
          </a:p>
          <a:p>
            <a:pPr marL="391049" lvl="1" indent="-195524" algn="just">
              <a:lnSpc>
                <a:spcPts val="2535"/>
              </a:lnSpc>
              <a:buAutoNum type="arabicPeriod"/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Bruno Fortes</a:t>
            </a:r>
          </a:p>
          <a:p>
            <a:pPr marL="391049" lvl="1" indent="-195524" algn="just">
              <a:lnSpc>
                <a:spcPts val="2535"/>
              </a:lnSpc>
              <a:buAutoNum type="arabicPeriod"/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José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120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3600" dirty="0" err="1">
                <a:solidFill>
                  <a:srgbClr val="FFFFFF"/>
                </a:solidFill>
                <a:latin typeface="Libre Baskerville Bold"/>
              </a:rPr>
              <a:t>Dificuldades</a:t>
            </a:r>
            <a:r>
              <a:rPr lang="en-US" sz="3600" dirty="0">
                <a:solidFill>
                  <a:srgbClr val="FFFFFF"/>
                </a:solidFill>
                <a:latin typeface="Libre Baskerville Bold"/>
              </a:rPr>
              <a:t> do </a:t>
            </a:r>
            <a:r>
              <a:rPr lang="en-US" sz="3600" dirty="0" err="1">
                <a:solidFill>
                  <a:srgbClr val="FFFFFF"/>
                </a:solidFill>
                <a:latin typeface="Libre Baskerville Bold"/>
              </a:rPr>
              <a:t>Trabalho</a:t>
            </a:r>
            <a:r>
              <a:rPr lang="en-US" sz="3600" dirty="0">
                <a:solidFill>
                  <a:srgbClr val="FFFFFF"/>
                </a:solidFill>
                <a:latin typeface="Libre Baskerville Bold"/>
              </a:rPr>
              <a:t> e </a:t>
            </a:r>
            <a:r>
              <a:rPr lang="en-US" sz="3600" dirty="0" err="1">
                <a:solidFill>
                  <a:srgbClr val="FFFFFF"/>
                </a:solidFill>
                <a:latin typeface="Libre Baskerville Bold"/>
              </a:rPr>
              <a:t>Participação</a:t>
            </a:r>
            <a:endParaRPr lang="en-US" sz="3600" dirty="0">
              <a:solidFill>
                <a:srgbClr val="FFFFFF"/>
              </a:solidFill>
              <a:latin typeface="Libre Baskervill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2795" y="1608793"/>
            <a:ext cx="9668012" cy="3154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Libre Baskerville"/>
              </a:rPr>
              <a:t>As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dificuldades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deste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trabalho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foram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:</a:t>
            </a:r>
          </a:p>
          <a:p>
            <a:pPr>
              <a:lnSpc>
                <a:spcPts val="3079"/>
              </a:lnSpc>
            </a:pPr>
            <a:r>
              <a:rPr lang="en-US" sz="2199" b="1" dirty="0">
                <a:solidFill>
                  <a:srgbClr val="FFFFFF"/>
                </a:solidFill>
                <a:latin typeface="Libre Baskerville"/>
              </a:rPr>
              <a:t>O </a:t>
            </a:r>
            <a:r>
              <a:rPr lang="en-US" sz="2199" b="1" dirty="0" err="1">
                <a:solidFill>
                  <a:srgbClr val="FFFFFF"/>
                </a:solidFill>
                <a:latin typeface="Libre Baskerville"/>
              </a:rPr>
              <a:t>algoritmo</a:t>
            </a:r>
            <a:r>
              <a:rPr lang="en-US" sz="2199" b="1" dirty="0">
                <a:solidFill>
                  <a:srgbClr val="FFFFFF"/>
                </a:solidFill>
                <a:latin typeface="Libre Baskerville"/>
              </a:rPr>
              <a:t> de Edmonds </a:t>
            </a:r>
            <a:r>
              <a:rPr lang="en-US" sz="2199" b="1" dirty="0" err="1">
                <a:solidFill>
                  <a:srgbClr val="FFFFFF"/>
                </a:solidFill>
                <a:latin typeface="Libre Baskerville"/>
              </a:rPr>
              <a:t>karp</a:t>
            </a:r>
            <a:r>
              <a:rPr lang="en-US" sz="2199" b="1" dirty="0">
                <a:solidFill>
                  <a:srgbClr val="FFFFFF"/>
                </a:solidFill>
                <a:latin typeface="Libre Baskerville"/>
              </a:rPr>
              <a:t>: 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pois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houve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muita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discussao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sobre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o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resultado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do maxflow, e com isso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tentou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-se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chegar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a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moda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do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resultado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.</a:t>
            </a:r>
          </a:p>
          <a:p>
            <a:pPr>
              <a:lnSpc>
                <a:spcPts val="3079"/>
              </a:lnSpc>
            </a:pPr>
            <a:r>
              <a:rPr lang="en-US" sz="2199" b="1" dirty="0">
                <a:solidFill>
                  <a:srgbClr val="FFFFFF"/>
                </a:solidFill>
                <a:latin typeface="Libre Baskerville"/>
              </a:rPr>
              <a:t>A </a:t>
            </a:r>
            <a:r>
              <a:rPr lang="en-US" sz="2199" b="1" dirty="0" err="1">
                <a:solidFill>
                  <a:srgbClr val="FFFFFF"/>
                </a:solidFill>
                <a:latin typeface="Libre Baskerville"/>
              </a:rPr>
              <a:t>Heuristica</a:t>
            </a:r>
            <a:r>
              <a:rPr lang="en-US" sz="2199" b="1" dirty="0">
                <a:solidFill>
                  <a:srgbClr val="FFFFFF"/>
                </a:solidFill>
                <a:latin typeface="Libre Baskerville"/>
              </a:rPr>
              <a:t>: 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pois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queriamos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econtrar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uma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melhor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forma de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balancear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e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melhorar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</a:t>
            </a: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os</a:t>
            </a:r>
            <a:r>
              <a:rPr lang="en-US" sz="2199" dirty="0">
                <a:solidFill>
                  <a:srgbClr val="FFFFFF"/>
                </a:solidFill>
                <a:latin typeface="Libre Baskerville"/>
              </a:rPr>
              <a:t> status.</a:t>
            </a:r>
          </a:p>
          <a:p>
            <a:pPr>
              <a:lnSpc>
                <a:spcPts val="3079"/>
              </a:lnSpc>
            </a:pPr>
            <a:r>
              <a:rPr lang="en-US" sz="2199" b="1" dirty="0">
                <a:solidFill>
                  <a:srgbClr val="FFFFFF"/>
                </a:solidFill>
                <a:latin typeface="Libre Baskerville"/>
              </a:rPr>
              <a:t>A </a:t>
            </a:r>
            <a:r>
              <a:rPr lang="en-US" sz="2199" b="1" dirty="0" err="1">
                <a:solidFill>
                  <a:srgbClr val="FFFFFF"/>
                </a:solidFill>
                <a:latin typeface="Libre Baskerville"/>
              </a:rPr>
              <a:t>Resiliencia</a:t>
            </a:r>
            <a:r>
              <a:rPr lang="en-US" sz="2199" b="1" dirty="0">
                <a:solidFill>
                  <a:srgbClr val="FFFFFF"/>
                </a:solidFill>
                <a:latin typeface="Libre Baskerville"/>
              </a:rPr>
              <a:t> da rede:</a:t>
            </a:r>
          </a:p>
          <a:p>
            <a:pPr>
              <a:lnSpc>
                <a:spcPts val="3079"/>
              </a:lnSpc>
            </a:pPr>
            <a:endParaRPr lang="en-US" sz="2199" b="1" dirty="0">
              <a:solidFill>
                <a:srgbClr val="FFFFFF"/>
              </a:solidFill>
              <a:latin typeface="Libre Baskervill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35FD8-328F-2726-FBFB-6E246D5CD1BB}"/>
              </a:ext>
            </a:extLst>
          </p:cNvPr>
          <p:cNvSpPr txBox="1"/>
          <p:nvPr/>
        </p:nvSpPr>
        <p:spPr>
          <a:xfrm>
            <a:off x="228600" y="6055254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Up202209730 – Bruno Fortes – 33,3% </a:t>
            </a:r>
          </a:p>
          <a:p>
            <a:r>
              <a:rPr lang="en-US" dirty="0">
                <a:solidFill>
                  <a:schemeClr val="bg2"/>
                </a:solidFill>
              </a:rPr>
              <a:t>Up202209730 – </a:t>
            </a:r>
            <a:r>
              <a:rPr lang="en-US" dirty="0" err="1">
                <a:solidFill>
                  <a:schemeClr val="bg2"/>
                </a:solidFill>
              </a:rPr>
              <a:t>Ângelo</a:t>
            </a:r>
            <a:r>
              <a:rPr lang="en-US" dirty="0">
                <a:solidFill>
                  <a:schemeClr val="bg2"/>
                </a:solidFill>
              </a:rPr>
              <a:t> Oliveira– 33,3%</a:t>
            </a:r>
          </a:p>
          <a:p>
            <a:r>
              <a:rPr lang="en-US" dirty="0">
                <a:solidFill>
                  <a:schemeClr val="bg2"/>
                </a:solidFill>
              </a:rPr>
              <a:t>Up202209730 – José Costa – 33,3%</a:t>
            </a:r>
            <a:endParaRPr lang="pt-PT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23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14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4400" dirty="0">
                <a:solidFill>
                  <a:srgbClr val="FFFFFF"/>
                </a:solidFill>
                <a:latin typeface="Libre Baskerville Bold"/>
              </a:rPr>
              <a:t>Highlight functions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8381" y="1487122"/>
            <a:ext cx="9472820" cy="7693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dirty="0">
                <a:solidFill>
                  <a:srgbClr val="FFFFFF"/>
                </a:solidFill>
                <a:latin typeface="Libre Baskerville"/>
              </a:rPr>
              <a:t>The highlights functions where:</a:t>
            </a:r>
          </a:p>
          <a:p>
            <a:pPr>
              <a:lnSpc>
                <a:spcPts val="3079"/>
              </a:lnSpc>
            </a:pP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89469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Libre Baskerville Bold"/>
              </a:rPr>
              <a:t>Test Cases</a:t>
            </a:r>
          </a:p>
        </p:txBody>
      </p:sp>
    </p:spTree>
    <p:extLst>
      <p:ext uri="{BB962C8B-B14F-4D97-AF65-F5344CB8AC3E}">
        <p14:creationId xmlns:p14="http://schemas.microsoft.com/office/powerpoint/2010/main" val="172045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4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Libre Baskerville Bold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308452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1629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723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396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8946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179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258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56756" y="160020"/>
            <a:ext cx="324008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Open Sans Bold"/>
              </a:rPr>
              <a:t>Objetivo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442652"/>
            <a:ext cx="9753600" cy="113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143" dirty="0" err="1">
                <a:solidFill>
                  <a:srgbClr val="FFFFFF"/>
                </a:solidFill>
                <a:latin typeface="Open Sans"/>
              </a:rPr>
              <a:t>objetivo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deste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trabalho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é para o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desenvolvimento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de um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algoritmo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para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análise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gerenciamento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abastecimento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água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Portugal</a:t>
            </a:r>
          </a:p>
          <a:p>
            <a:pPr algn="ctr">
              <a:lnSpc>
                <a:spcPts val="3000"/>
              </a:lnSpc>
            </a:pPr>
            <a:endParaRPr lang="en-US" sz="2143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206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pt-PT" sz="8000" b="1" i="0" dirty="0">
                <a:solidFill>
                  <a:srgbClr val="FFFFFF"/>
                </a:solidFill>
                <a:effectLst/>
              </a:rPr>
              <a:t>O Grafo</a:t>
            </a:r>
            <a:endParaRPr lang="en-US" sz="7400" dirty="0">
              <a:solidFill>
                <a:srgbClr val="FFFFFF"/>
              </a:solidFill>
              <a:latin typeface="Libre Baskervill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4800" y="1828800"/>
            <a:ext cx="8991599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O arquivo </a:t>
            </a:r>
            <a:r>
              <a:rPr lang="pt-PT" sz="1600" i="0" dirty="0" err="1">
                <a:solidFill>
                  <a:srgbClr val="FFFFFF"/>
                </a:solidFill>
                <a:effectLst/>
                <a:latin typeface="+mj-lt"/>
              </a:rPr>
              <a:t>graph.h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 define uma estrutura de dados fundamental para o sistema de gerenciamento de distribuição de água. Ele representa o sistema como um grafo, onde cada cidade é um nó e as estações de bombeamento são as arestas conectando os nós. Esta estrutura oferece uma representação </a:t>
            </a:r>
            <a:r>
              <a:rPr lang="pt-PT" sz="1600" i="0" dirty="0" err="1">
                <a:solidFill>
                  <a:srgbClr val="FFFFFF"/>
                </a:solidFill>
                <a:effectLst/>
                <a:latin typeface="+mj-lt"/>
              </a:rPr>
              <a:t>abstrata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 e eficiente das relações entre as cidades e as capacidades de bombeamento entre elas.</a:t>
            </a:r>
          </a:p>
          <a:p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Principais características:</a:t>
            </a:r>
          </a:p>
          <a:p>
            <a:r>
              <a:rPr lang="pt-PT" sz="1600" b="1" i="0" dirty="0">
                <a:solidFill>
                  <a:srgbClr val="FFFFFF"/>
                </a:solidFill>
                <a:effectLst/>
                <a:latin typeface="+mj-lt"/>
              </a:rPr>
              <a:t>Estrutura do Grafo: 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As cidades são representadas como nós e as estações de bombeamento como arestas. Cada aresta conecta duas cidades, </a:t>
            </a:r>
            <a:r>
              <a:rPr lang="pt-PT" sz="1600" i="0" dirty="0" err="1">
                <a:solidFill>
                  <a:srgbClr val="FFFFFF"/>
                </a:solidFill>
                <a:effectLst/>
                <a:latin typeface="+mj-lt"/>
              </a:rPr>
              <a:t>refletindo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 a </a:t>
            </a:r>
            <a:r>
              <a:rPr lang="pt-PT" sz="1600" i="0" dirty="0" err="1">
                <a:solidFill>
                  <a:srgbClr val="FFFFFF"/>
                </a:solidFill>
                <a:effectLst/>
                <a:latin typeface="+mj-lt"/>
              </a:rPr>
              <a:t>infraestrutura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 física do sistema de distribuição de água.</a:t>
            </a:r>
          </a:p>
          <a:p>
            <a:r>
              <a:rPr lang="pt-PT" sz="1600" b="1" i="0" dirty="0">
                <a:solidFill>
                  <a:srgbClr val="FFFFFF"/>
                </a:solidFill>
                <a:effectLst/>
                <a:latin typeface="+mj-lt"/>
              </a:rPr>
              <a:t>Dados do Grafo: 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As informações das cidades e estações de bombeamento são incorporadas ao grafo, incluindo localizações das cidades e capacidades de bombeamento. Esses dados são fundamentais para a análise e operação eficiente do sistema.</a:t>
            </a:r>
          </a:p>
          <a:p>
            <a:r>
              <a:rPr lang="pt-PT" sz="1600" b="1" i="0" dirty="0">
                <a:solidFill>
                  <a:srgbClr val="FFFFFF"/>
                </a:solidFill>
                <a:effectLst/>
                <a:latin typeface="+mj-lt"/>
              </a:rPr>
              <a:t>Funcionalidades do Grafo</a:t>
            </a:r>
            <a:r>
              <a:rPr lang="pt-PT" sz="1600" b="1" dirty="0">
                <a:solidFill>
                  <a:srgbClr val="FFFFFF"/>
                </a:solidFill>
                <a:latin typeface="+mj-lt"/>
              </a:rPr>
              <a:t>: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 O grafo é utilizado para calcular rotas </a:t>
            </a:r>
            <a:r>
              <a:rPr lang="pt-PT" sz="1600" i="0" dirty="0" err="1">
                <a:solidFill>
                  <a:srgbClr val="FFFFFF"/>
                </a:solidFill>
                <a:effectLst/>
                <a:latin typeface="+mj-lt"/>
              </a:rPr>
              <a:t>ótimas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, identificar conexões entre cidades e analisar a rede de distribuição de água. Algoritmos de busca e </a:t>
            </a:r>
            <a:r>
              <a:rPr lang="pt-PT" sz="1600" i="0" dirty="0" err="1">
                <a:solidFill>
                  <a:srgbClr val="FFFFFF"/>
                </a:solidFill>
                <a:effectLst/>
                <a:latin typeface="+mj-lt"/>
              </a:rPr>
              <a:t>otimização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 são aplicados para encontrar as melhores rotas, considerando </a:t>
            </a:r>
            <a:r>
              <a:rPr lang="pt-PT" sz="1600" i="0" dirty="0" err="1">
                <a:solidFill>
                  <a:srgbClr val="FFFFFF"/>
                </a:solidFill>
                <a:effectLst/>
                <a:latin typeface="+mj-lt"/>
              </a:rPr>
              <a:t>fatores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 como distância e capacidade de bombeamento.</a:t>
            </a:r>
          </a:p>
          <a:p>
            <a:r>
              <a:rPr lang="pt-PT" sz="1600" b="1" i="0" dirty="0">
                <a:solidFill>
                  <a:srgbClr val="FFFFFF"/>
                </a:solidFill>
                <a:effectLst/>
                <a:latin typeface="+mj-lt"/>
              </a:rPr>
              <a:t>Componentes do Grafo: 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Os vértices representam as cidades, armazenando informações como nome e localização. As arestas representam as conexões entre as cidades, com dados como capacidade de bombeamento.</a:t>
            </a:r>
          </a:p>
          <a:p>
            <a:r>
              <a:rPr lang="pt-PT" sz="1600" b="1" i="0" dirty="0">
                <a:solidFill>
                  <a:srgbClr val="FFFFFF"/>
                </a:solidFill>
                <a:effectLst/>
                <a:latin typeface="+mj-lt"/>
              </a:rPr>
              <a:t>Características do Grafo: </a:t>
            </a:r>
            <a:r>
              <a:rPr lang="pt-PT" sz="1600" i="0" dirty="0">
                <a:solidFill>
                  <a:srgbClr val="FFFFFF"/>
                </a:solidFill>
                <a:effectLst/>
                <a:latin typeface="+mj-lt"/>
              </a:rPr>
              <a:t>A estrutura do grafo permite uma modelagem flexível e eficiente do sistema de distribuição de água, facilitando a análise de suas propriedades e o planejamento de operações.</a:t>
            </a:r>
            <a:endParaRPr lang="en-US" sz="16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61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5" y="169719"/>
            <a:ext cx="9634606" cy="1248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+mj-lt"/>
              </a:rPr>
              <a:t>O </a:t>
            </a:r>
            <a:r>
              <a:rPr lang="en-US" sz="7400" dirty="0" err="1">
                <a:solidFill>
                  <a:srgbClr val="FFFFFF"/>
                </a:solidFill>
                <a:latin typeface="+mj-lt"/>
              </a:rPr>
              <a:t>Grafo</a:t>
            </a:r>
            <a:endParaRPr lang="en-US" sz="7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296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36277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8838C-1C1A-F7EC-ECA4-AE8960ED7C04}"/>
              </a:ext>
            </a:extLst>
          </p:cNvPr>
          <p:cNvSpPr txBox="1"/>
          <p:nvPr/>
        </p:nvSpPr>
        <p:spPr>
          <a:xfrm>
            <a:off x="228600" y="291302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dirty="0">
                <a:solidFill>
                  <a:schemeClr val="bg1"/>
                </a:solidFill>
              </a:rPr>
              <a:t>Descrição da leitura do </a:t>
            </a:r>
            <a:r>
              <a:rPr lang="pt-PT" sz="2800" dirty="0" err="1">
                <a:solidFill>
                  <a:schemeClr val="bg1"/>
                </a:solidFill>
              </a:rPr>
              <a:t>dataset</a:t>
            </a:r>
            <a:r>
              <a:rPr lang="pt-PT" sz="2800" dirty="0">
                <a:solidFill>
                  <a:schemeClr val="bg1"/>
                </a:solidFill>
              </a:rPr>
              <a:t> a partir dos ficheiros dados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BB323-14B6-CB0F-85BB-FC794C556BFC}"/>
              </a:ext>
            </a:extLst>
          </p:cNvPr>
          <p:cNvSpPr txBox="1"/>
          <p:nvPr/>
        </p:nvSpPr>
        <p:spPr>
          <a:xfrm>
            <a:off x="609600" y="838201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A leitura e processamento dos </a:t>
            </a:r>
            <a:r>
              <a:rPr lang="pt-PT" sz="1600" dirty="0" err="1">
                <a:solidFill>
                  <a:schemeClr val="bg1"/>
                </a:solidFill>
              </a:rPr>
              <a:t>datasets</a:t>
            </a:r>
            <a:r>
              <a:rPr lang="pt-PT" sz="1600" dirty="0">
                <a:solidFill>
                  <a:schemeClr val="bg1"/>
                </a:solidFill>
              </a:rPr>
              <a:t> são cruciais para o funcionamento do sistema de gerenciamento de abastecimento de água. Esta operação é realizada por meio de várias classes e métodos específicos, garantindo que os dados sejam carregados de forma </a:t>
            </a:r>
            <a:r>
              <a:rPr lang="pt-PT" sz="1600" dirty="0" err="1">
                <a:solidFill>
                  <a:schemeClr val="bg1"/>
                </a:solidFill>
              </a:rPr>
              <a:t>correta</a:t>
            </a:r>
            <a:r>
              <a:rPr lang="pt-PT" sz="1600" dirty="0">
                <a:solidFill>
                  <a:schemeClr val="bg1"/>
                </a:solidFill>
              </a:rPr>
              <a:t> e eficientemente no sistema.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E0F5A-766F-B6B1-EBF0-AFF8CE5C1D45}"/>
              </a:ext>
            </a:extLst>
          </p:cNvPr>
          <p:cNvSpPr txBox="1"/>
          <p:nvPr/>
        </p:nvSpPr>
        <p:spPr>
          <a:xfrm>
            <a:off x="609600" y="1981200"/>
            <a:ext cx="868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As etapas e características principais incluem: </a:t>
            </a:r>
          </a:p>
          <a:p>
            <a:r>
              <a:rPr lang="pt-PT" sz="1600" b="1" dirty="0">
                <a:solidFill>
                  <a:schemeClr val="bg1"/>
                </a:solidFill>
              </a:rPr>
              <a:t>Estrutura de Dados:</a:t>
            </a:r>
            <a:r>
              <a:rPr lang="pt-PT" sz="1600" dirty="0">
                <a:solidFill>
                  <a:schemeClr val="bg1"/>
                </a:solidFill>
              </a:rPr>
              <a:t> Utilização de classes </a:t>
            </a:r>
            <a:r>
              <a:rPr lang="pt-PT" sz="1600" dirty="0" err="1">
                <a:solidFill>
                  <a:schemeClr val="bg1"/>
                </a:solidFill>
              </a:rPr>
              <a:t>como,city</a:t>
            </a:r>
            <a:r>
              <a:rPr lang="pt-PT" sz="1600" dirty="0">
                <a:solidFill>
                  <a:schemeClr val="bg1"/>
                </a:solidFill>
              </a:rPr>
              <a:t>, </a:t>
            </a:r>
            <a:r>
              <a:rPr lang="pt-PT" sz="1600" dirty="0" err="1">
                <a:solidFill>
                  <a:schemeClr val="bg1"/>
                </a:solidFill>
              </a:rPr>
              <a:t>water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reservoir</a:t>
            </a:r>
            <a:r>
              <a:rPr lang="pt-PT" sz="1600" dirty="0">
                <a:solidFill>
                  <a:schemeClr val="bg1"/>
                </a:solidFill>
              </a:rPr>
              <a:t>, </a:t>
            </a:r>
            <a:r>
              <a:rPr lang="pt-PT" sz="1600" dirty="0" err="1">
                <a:solidFill>
                  <a:schemeClr val="bg1"/>
                </a:solidFill>
              </a:rPr>
              <a:t>pipes</a:t>
            </a:r>
            <a:r>
              <a:rPr lang="pt-PT" sz="1600" dirty="0">
                <a:solidFill>
                  <a:schemeClr val="bg1"/>
                </a:solidFill>
              </a:rPr>
              <a:t> e estacoes de bombeamento, para armazenar e gerenciar os dados. Cada classe possui atributos específicos que correspondem às colunas dos </a:t>
            </a:r>
            <a:r>
              <a:rPr lang="pt-PT" sz="1600" dirty="0" err="1">
                <a:solidFill>
                  <a:schemeClr val="bg1"/>
                </a:solidFill>
              </a:rPr>
              <a:t>datasets</a:t>
            </a:r>
            <a:r>
              <a:rPr lang="pt-PT" sz="1600" dirty="0">
                <a:solidFill>
                  <a:schemeClr val="bg1"/>
                </a:solidFill>
              </a:rPr>
              <a:t>, como nome das </a:t>
            </a:r>
            <a:r>
              <a:rPr lang="pt-PT" sz="1600" dirty="0" err="1">
                <a:solidFill>
                  <a:schemeClr val="bg1"/>
                </a:solidFill>
              </a:rPr>
              <a:t>cidades,numero</a:t>
            </a:r>
            <a:r>
              <a:rPr lang="pt-PT" sz="1600" dirty="0">
                <a:solidFill>
                  <a:schemeClr val="bg1"/>
                </a:solidFill>
              </a:rPr>
              <a:t> das estacoes, nome dos reservatórios, capacidade dos </a:t>
            </a:r>
            <a:r>
              <a:rPr lang="pt-PT" sz="1600" dirty="0" err="1">
                <a:solidFill>
                  <a:schemeClr val="bg1"/>
                </a:solidFill>
              </a:rPr>
              <a:t>pipes</a:t>
            </a:r>
            <a:r>
              <a:rPr lang="pt-PT" sz="1600" dirty="0">
                <a:solidFill>
                  <a:schemeClr val="bg1"/>
                </a:solidFill>
              </a:rPr>
              <a:t>, a demanda das cidade e, etc. </a:t>
            </a:r>
          </a:p>
          <a:p>
            <a:r>
              <a:rPr lang="pt-PT" sz="1600" b="1" dirty="0">
                <a:solidFill>
                  <a:schemeClr val="bg1"/>
                </a:solidFill>
              </a:rPr>
              <a:t>Leitura de Ficheiros: </a:t>
            </a:r>
            <a:r>
              <a:rPr lang="pt-PT" sz="1600" dirty="0">
                <a:solidFill>
                  <a:schemeClr val="bg1"/>
                </a:solidFill>
              </a:rPr>
              <a:t>Processo de leitura dos ficheiros de dados, em formato de CSV. Métodos dentro da classe Data são responsáveis por abrir, ler e interpretar os dados contidos nos ficheiros. </a:t>
            </a:r>
          </a:p>
          <a:p>
            <a:r>
              <a:rPr lang="pt-PT" sz="1600" b="1" dirty="0" err="1">
                <a:solidFill>
                  <a:schemeClr val="bg1"/>
                </a:solidFill>
              </a:rPr>
              <a:t>Parsing</a:t>
            </a:r>
            <a:r>
              <a:rPr lang="pt-PT" sz="1600" b="1" dirty="0">
                <a:solidFill>
                  <a:schemeClr val="bg1"/>
                </a:solidFill>
              </a:rPr>
              <a:t> e Validação: </a:t>
            </a:r>
            <a:r>
              <a:rPr lang="pt-PT" sz="1600" dirty="0">
                <a:solidFill>
                  <a:schemeClr val="bg1"/>
                </a:solidFill>
              </a:rPr>
              <a:t>Após a leitura, os dados são analisados (</a:t>
            </a:r>
            <a:r>
              <a:rPr lang="pt-PT" sz="1600" dirty="0" err="1">
                <a:solidFill>
                  <a:schemeClr val="bg1"/>
                </a:solidFill>
              </a:rPr>
              <a:t>parsing</a:t>
            </a:r>
            <a:r>
              <a:rPr lang="pt-PT" sz="1600" dirty="0">
                <a:solidFill>
                  <a:schemeClr val="bg1"/>
                </a:solidFill>
              </a:rPr>
              <a:t>) e validados para garantir a sua integridade e formato </a:t>
            </a:r>
            <a:r>
              <a:rPr lang="pt-PT" sz="1600" dirty="0" err="1">
                <a:solidFill>
                  <a:schemeClr val="bg1"/>
                </a:solidFill>
              </a:rPr>
              <a:t>correto</a:t>
            </a:r>
            <a:r>
              <a:rPr lang="pt-PT" sz="1600" dirty="0">
                <a:solidFill>
                  <a:schemeClr val="bg1"/>
                </a:solidFill>
              </a:rPr>
              <a:t>. Esta etapa inclui a verificação de erros, a conversão de tipos de dados e a garantia de que todos os dados necessários estão presentes.</a:t>
            </a:r>
            <a:br>
              <a:rPr lang="pt-PT" sz="1600" dirty="0">
                <a:solidFill>
                  <a:schemeClr val="bg1"/>
                </a:solidFill>
              </a:rPr>
            </a:br>
            <a:r>
              <a:rPr lang="pt-PT" sz="1600" b="1" dirty="0">
                <a:solidFill>
                  <a:schemeClr val="bg1"/>
                </a:solidFill>
              </a:rPr>
              <a:t>Carregamento dos Dados:</a:t>
            </a:r>
            <a:r>
              <a:rPr lang="pt-PT" sz="1600" dirty="0">
                <a:solidFill>
                  <a:schemeClr val="bg1"/>
                </a:solidFill>
              </a:rPr>
              <a:t> Os dados validados são então carregados nas estruturas de dados apropriadas. Isso inclui a criação de instâncias das classes com os dados lidos, como a criação de </a:t>
            </a:r>
            <a:r>
              <a:rPr lang="pt-PT" sz="1600" dirty="0" err="1">
                <a:solidFill>
                  <a:schemeClr val="bg1"/>
                </a:solidFill>
              </a:rPr>
              <a:t>objetos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city</a:t>
            </a:r>
            <a:r>
              <a:rPr lang="pt-PT" sz="1600" dirty="0">
                <a:solidFill>
                  <a:schemeClr val="bg1"/>
                </a:solidFill>
              </a:rPr>
              <a:t> para cada cidade no </a:t>
            </a:r>
            <a:r>
              <a:rPr lang="pt-PT" sz="1600" dirty="0" err="1">
                <a:solidFill>
                  <a:schemeClr val="bg1"/>
                </a:solidFill>
              </a:rPr>
              <a:t>dataset</a:t>
            </a:r>
            <a:r>
              <a:rPr lang="pt-PT" sz="1600" dirty="0">
                <a:solidFill>
                  <a:schemeClr val="bg1"/>
                </a:solidFill>
              </a:rPr>
              <a:t>. Integração com o Sistema Uma vez carregados, os dados são integrados ao sistema. Isso permite que outras partes do sistema, como o módulo de gerenciamento de escoamento de agua ou o algoritmo do grafo, </a:t>
            </a:r>
            <a:r>
              <a:rPr lang="pt-PT" sz="1600" dirty="0" err="1">
                <a:solidFill>
                  <a:schemeClr val="bg1"/>
                </a:solidFill>
              </a:rPr>
              <a:t>acessem</a:t>
            </a:r>
            <a:r>
              <a:rPr lang="pt-PT" sz="1600" dirty="0">
                <a:solidFill>
                  <a:schemeClr val="bg1"/>
                </a:solidFill>
              </a:rPr>
              <a:t> e utilizem esses dados para diversas operações, como cálculo do </a:t>
            </a:r>
            <a:r>
              <a:rPr lang="pt-PT" sz="1600" dirty="0" err="1">
                <a:solidFill>
                  <a:schemeClr val="bg1"/>
                </a:solidFill>
              </a:rPr>
              <a:t>maxfloe</a:t>
            </a:r>
            <a:r>
              <a:rPr lang="pt-PT" sz="1600" dirty="0">
                <a:solidFill>
                  <a:schemeClr val="bg1"/>
                </a:solidFill>
              </a:rPr>
              <a:t>, etc. Este processo de leitura e processamento de dados é fundamental para garantir que o sistema de gerenciamento de escoamento de agua funcione com informações precisas e </a:t>
            </a:r>
            <a:r>
              <a:rPr lang="pt-PT" sz="1600" dirty="0" err="1">
                <a:solidFill>
                  <a:schemeClr val="bg1"/>
                </a:solidFill>
              </a:rPr>
              <a:t>atualizadas</a:t>
            </a:r>
            <a:r>
              <a:rPr lang="pt-PT" sz="1600" dirty="0">
                <a:solidFill>
                  <a:schemeClr val="bg1"/>
                </a:solidFill>
              </a:rPr>
              <a:t>, proporcionando uma base sólida para todas as funcionalidades do sistema.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600" y="1439075"/>
            <a:ext cx="9220199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O algoritmo de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Edmonds-Karp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é uma técnica para encontrar o fluxo máximo em uma rede de fluxo, que é representada por um grafo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direcionado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ponderado, onde os vértices representam os nós da rede e as arestas representam os canais de fluxo, entre esses nós. Aqui está uma breve explicação das funções implementadas:</a:t>
            </a:r>
          </a:p>
          <a:p>
            <a:endParaRPr lang="pt-PT" sz="1400" b="0" i="0" dirty="0">
              <a:solidFill>
                <a:srgbClr val="ECECEC"/>
              </a:solidFill>
              <a:effectLst/>
              <a:latin typeface="+mj-lt"/>
            </a:endParaRPr>
          </a:p>
          <a:p>
            <a:r>
              <a:rPr lang="pt-PT" sz="1400" b="1" i="0" dirty="0" err="1">
                <a:solidFill>
                  <a:srgbClr val="ECECEC"/>
                </a:solidFill>
                <a:effectLst/>
                <a:latin typeface="+mj-lt"/>
              </a:rPr>
              <a:t>findMinResidualAlongPath</a:t>
            </a:r>
            <a:r>
              <a:rPr lang="pt-PT" sz="1400" b="1" i="0" dirty="0">
                <a:solidFill>
                  <a:srgbClr val="ECECEC"/>
                </a:solidFill>
                <a:effectLst/>
                <a:latin typeface="+mj-lt"/>
              </a:rPr>
              <a:t>: 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Esta função encontra a capacidade residual mínima ao longo de um caminho aumentador de um vértice de origem para um vértice de destino. Isso é útil para determinar quanto fluxo pode ser adicionado ao longo do caminho.</a:t>
            </a:r>
          </a:p>
          <a:p>
            <a:endParaRPr lang="pt-PT" sz="1400" b="0" i="0" dirty="0">
              <a:solidFill>
                <a:srgbClr val="ECECEC"/>
              </a:solidFill>
              <a:effectLst/>
              <a:latin typeface="+mj-lt"/>
            </a:endParaRPr>
          </a:p>
          <a:p>
            <a:r>
              <a:rPr lang="pt-PT" sz="1400" b="1" i="0" dirty="0" err="1">
                <a:solidFill>
                  <a:srgbClr val="ECECEC"/>
                </a:solidFill>
                <a:effectLst/>
                <a:latin typeface="+mj-lt"/>
              </a:rPr>
              <a:t>findAugmentingPath</a:t>
            </a:r>
            <a:r>
              <a:rPr lang="pt-PT" sz="1400" b="1" i="0" dirty="0">
                <a:solidFill>
                  <a:srgbClr val="ECECEC"/>
                </a:solidFill>
                <a:effectLst/>
                <a:latin typeface="+mj-lt"/>
              </a:rPr>
              <a:t>: 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Esta função utiliza a busca em largura (BFS) para encontrar um caminho aumentador no grafo. Um caminho aumentador é um caminho do vértice de origem ao vértice de destino no qual o fluxo pode ser aumentado. Ele marca os vértices visitados durante a busca.</a:t>
            </a:r>
          </a:p>
          <a:p>
            <a:endParaRPr lang="pt-PT" sz="1400" b="0" i="0" dirty="0">
              <a:solidFill>
                <a:srgbClr val="ECECEC"/>
              </a:solidFill>
              <a:effectLst/>
              <a:latin typeface="+mj-lt"/>
            </a:endParaRPr>
          </a:p>
          <a:p>
            <a:r>
              <a:rPr lang="pt-PT" sz="1400" b="1" i="0" dirty="0" err="1">
                <a:solidFill>
                  <a:srgbClr val="ECECEC"/>
                </a:solidFill>
                <a:effectLst/>
                <a:latin typeface="+mj-lt"/>
              </a:rPr>
              <a:t>augmentFlowAlongPath</a:t>
            </a:r>
            <a:r>
              <a:rPr lang="pt-PT" sz="1400" b="1" i="0" dirty="0">
                <a:solidFill>
                  <a:srgbClr val="ECECEC"/>
                </a:solidFill>
                <a:effectLst/>
                <a:latin typeface="+mj-lt"/>
              </a:rPr>
              <a:t>: 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Esta função aumenta o fluxo ao longo do caminho aumentador encontrado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pelo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BFS. Ela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atualiza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os valores de fluxo das arestas ao longo do caminho com base na capacidade residual mínima encontrada.</a:t>
            </a:r>
          </a:p>
          <a:p>
            <a:endParaRPr lang="pt-PT" sz="1400" b="0" i="0" dirty="0">
              <a:solidFill>
                <a:srgbClr val="ECECEC"/>
              </a:solidFill>
              <a:effectLst/>
              <a:latin typeface="+mj-lt"/>
            </a:endParaRPr>
          </a:p>
          <a:p>
            <a:r>
              <a:rPr lang="pt-PT" sz="1400" b="1" i="0" dirty="0" err="1">
                <a:solidFill>
                  <a:srgbClr val="ECECEC"/>
                </a:solidFill>
                <a:effectLst/>
                <a:latin typeface="+mj-lt"/>
              </a:rPr>
              <a:t>edmondsKarp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: Esta é a implementação principal do algoritmo de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Edmonds-Karp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. Ela utiliza as funções anteriores para encontrar o fluxo máximo na rede de fluxo representada </a:t>
            </a:r>
            <a:r>
              <a:rPr lang="pt-PT" sz="1400" b="0" i="0" dirty="0" err="1">
                <a:solidFill>
                  <a:srgbClr val="ECECEC"/>
                </a:solidFill>
                <a:effectLst/>
                <a:latin typeface="+mj-lt"/>
              </a:rPr>
              <a:t>pelo</a:t>
            </a:r>
            <a:r>
              <a:rPr lang="pt-PT" sz="1400" b="0" i="0" dirty="0">
                <a:solidFill>
                  <a:srgbClr val="ECECEC"/>
                </a:solidFill>
                <a:effectLst/>
                <a:latin typeface="+mj-lt"/>
              </a:rPr>
              <a:t> grafo. Ele itera sobre os caminhos aumentadores até que não seja possível encontrar mais nenhum, aumentando gradualmente o fluxo ao longo desses caminhos.</a:t>
            </a:r>
          </a:p>
          <a:p>
            <a:endParaRPr lang="pt-PT" sz="1400" dirty="0">
              <a:solidFill>
                <a:srgbClr val="ECECEC"/>
              </a:solidFill>
              <a:latin typeface="+mj-lt"/>
            </a:endParaRPr>
          </a:p>
          <a:p>
            <a:r>
              <a:rPr lang="pt-PT" sz="1400" b="1" dirty="0" err="1">
                <a:solidFill>
                  <a:srgbClr val="FFFFFF"/>
                </a:solidFill>
                <a:latin typeface="+mj-lt"/>
              </a:rPr>
              <a:t>edmondsKarpPipe</a:t>
            </a:r>
            <a:r>
              <a:rPr lang="pt-PT" sz="1400" b="1" dirty="0">
                <a:solidFill>
                  <a:srgbClr val="FFFFFF"/>
                </a:solidFill>
                <a:latin typeface="+mj-lt"/>
              </a:rPr>
              <a:t>: </a:t>
            </a:r>
            <a:r>
              <a:rPr lang="pt-PT" sz="1400" dirty="0">
                <a:solidFill>
                  <a:srgbClr val="FFFFFF"/>
                </a:solidFill>
                <a:latin typeface="+mj-lt"/>
              </a:rPr>
              <a:t>Esta função é uma variação do algoritmo de </a:t>
            </a:r>
            <a:r>
              <a:rPr lang="pt-PT" sz="1400" dirty="0" err="1">
                <a:solidFill>
                  <a:srgbClr val="FFFFFF"/>
                </a:solidFill>
                <a:latin typeface="+mj-lt"/>
              </a:rPr>
              <a:t>Edmonds-Karp</a:t>
            </a:r>
            <a:r>
              <a:rPr lang="pt-PT" sz="1400" dirty="0">
                <a:solidFill>
                  <a:srgbClr val="FFFFFF"/>
                </a:solidFill>
                <a:latin typeface="+mj-lt"/>
              </a:rPr>
              <a:t>, na qual você pode especificar determinadas arestas (tubulações) que devem ser consideradas para o fluxo máximo. Isso pode ser útil em cenários onde certas tubulações estão inutilizáveis devido a falhas ou manutenção.</a:t>
            </a:r>
            <a:endParaRPr lang="en-US" sz="14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675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Libre Baskerville Bold"/>
              </a:rPr>
              <a:t>Dijkstra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F2504-274B-B9B5-5CFD-44E97FC73FD0}"/>
              </a:ext>
            </a:extLst>
          </p:cNvPr>
          <p:cNvSpPr txBox="1"/>
          <p:nvPr/>
        </p:nvSpPr>
        <p:spPr>
          <a:xfrm>
            <a:off x="42793" y="1608793"/>
            <a:ext cx="96680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O algoritmo apresentado é uma implementação do algoritmo de </a:t>
            </a:r>
            <a:r>
              <a:rPr lang="pt-PT" sz="1600" dirty="0" err="1">
                <a:solidFill>
                  <a:schemeClr val="bg1"/>
                </a:solidFill>
              </a:rPr>
              <a:t>Dijkstra</a:t>
            </a:r>
            <a:r>
              <a:rPr lang="pt-PT" sz="1600" dirty="0">
                <a:solidFill>
                  <a:schemeClr val="bg1"/>
                </a:solidFill>
              </a:rPr>
              <a:t>, que é utilizado para encontrar o caminho mais curto em um grafo ponderado, </a:t>
            </a:r>
            <a:r>
              <a:rPr lang="pt-PT" sz="1600" dirty="0" err="1">
                <a:solidFill>
                  <a:schemeClr val="bg1"/>
                </a:solidFill>
              </a:rPr>
              <a:t>direcionado</a:t>
            </a:r>
            <a:r>
              <a:rPr lang="pt-PT" sz="1600" dirty="0">
                <a:solidFill>
                  <a:schemeClr val="bg1"/>
                </a:solidFill>
              </a:rPr>
              <a:t> ou não </a:t>
            </a:r>
            <a:r>
              <a:rPr lang="pt-PT" sz="1600" dirty="0" err="1">
                <a:solidFill>
                  <a:schemeClr val="bg1"/>
                </a:solidFill>
              </a:rPr>
              <a:t>direcionado</a:t>
            </a:r>
            <a:r>
              <a:rPr lang="pt-PT" sz="1600" dirty="0">
                <a:solidFill>
                  <a:schemeClr val="bg1"/>
                </a:solidFill>
              </a:rPr>
              <a:t>, com arestas não negativas. Aqui está uma breve descrição do algoritmo:</a:t>
            </a:r>
          </a:p>
          <a:p>
            <a:r>
              <a:rPr lang="pt-PT" sz="1600" b="1" dirty="0">
                <a:solidFill>
                  <a:schemeClr val="bg1"/>
                </a:solidFill>
              </a:rPr>
              <a:t>Inicialização</a:t>
            </a:r>
            <a:r>
              <a:rPr lang="pt-PT" sz="1600" dirty="0">
                <a:solidFill>
                  <a:schemeClr val="bg1"/>
                </a:solidFill>
              </a:rPr>
              <a:t>: O algoritmo começa inicializando a distância de todos os vértices do grafo como infinito (</a:t>
            </a:r>
            <a:r>
              <a:rPr lang="pt-PT" sz="1600" dirty="0" err="1">
                <a:solidFill>
                  <a:schemeClr val="bg1"/>
                </a:solidFill>
              </a:rPr>
              <a:t>exceto</a:t>
            </a:r>
            <a:r>
              <a:rPr lang="pt-PT" sz="1600" dirty="0">
                <a:solidFill>
                  <a:schemeClr val="bg1"/>
                </a:solidFill>
              </a:rPr>
              <a:t> o vértice de origem), e define o caminho para cada vértice como nulo. A distância do vértice de origem é definida como 0.</a:t>
            </a:r>
          </a:p>
          <a:p>
            <a:r>
              <a:rPr lang="pt-PT" sz="1600" b="1" dirty="0">
                <a:solidFill>
                  <a:schemeClr val="bg1"/>
                </a:solidFill>
              </a:rPr>
              <a:t>Loop Principal: </a:t>
            </a:r>
            <a:r>
              <a:rPr lang="pt-PT" sz="1600" dirty="0">
                <a:solidFill>
                  <a:schemeClr val="bg1"/>
                </a:solidFill>
              </a:rPr>
              <a:t>O algoritmo então entra em um </a:t>
            </a:r>
            <a:r>
              <a:rPr lang="pt-PT" sz="1600" dirty="0" err="1">
                <a:solidFill>
                  <a:schemeClr val="bg1"/>
                </a:solidFill>
              </a:rPr>
              <a:t>loop</a:t>
            </a:r>
            <a:r>
              <a:rPr lang="pt-PT" sz="1600" dirty="0">
                <a:solidFill>
                  <a:schemeClr val="bg1"/>
                </a:solidFill>
              </a:rPr>
              <a:t> principal que continua enquanto houver vértices na fila de prioridade </a:t>
            </a:r>
            <a:r>
              <a:rPr lang="pt-PT" sz="1600" dirty="0" err="1">
                <a:solidFill>
                  <a:schemeClr val="bg1"/>
                </a:solidFill>
              </a:rPr>
              <a:t>vertexQueue</a:t>
            </a:r>
            <a:r>
              <a:rPr lang="pt-PT" sz="1600" dirty="0">
                <a:solidFill>
                  <a:schemeClr val="bg1"/>
                </a:solidFill>
              </a:rPr>
              <a:t>. Em cada iteração deste </a:t>
            </a:r>
            <a:r>
              <a:rPr lang="pt-PT" sz="1600" dirty="0" err="1">
                <a:solidFill>
                  <a:schemeClr val="bg1"/>
                </a:solidFill>
              </a:rPr>
              <a:t>loop</a:t>
            </a:r>
            <a:r>
              <a:rPr lang="pt-PT" sz="1600" dirty="0">
                <a:solidFill>
                  <a:schemeClr val="bg1"/>
                </a:solidFill>
              </a:rPr>
              <a:t>, ele extrai o vértice com a menor distância da fila, o que é feito utilizando uma fila de prioridade mínima (ou um </a:t>
            </a:r>
            <a:r>
              <a:rPr lang="pt-PT" sz="1600" dirty="0" err="1">
                <a:solidFill>
                  <a:schemeClr val="bg1"/>
                </a:solidFill>
              </a:rPr>
              <a:t>heap</a:t>
            </a:r>
            <a:r>
              <a:rPr lang="pt-PT" sz="1600" dirty="0">
                <a:solidFill>
                  <a:schemeClr val="bg1"/>
                </a:solidFill>
              </a:rPr>
              <a:t> binário, como é o caso da </a:t>
            </a:r>
            <a:r>
              <a:rPr lang="pt-PT" sz="1600" dirty="0" err="1">
                <a:solidFill>
                  <a:schemeClr val="bg1"/>
                </a:solidFill>
              </a:rPr>
              <a:t>MutablePriorityQueue</a:t>
            </a:r>
            <a:r>
              <a:rPr lang="pt-PT" sz="1600" dirty="0">
                <a:solidFill>
                  <a:schemeClr val="bg1"/>
                </a:solidFill>
              </a:rPr>
              <a:t> neste código).</a:t>
            </a:r>
          </a:p>
          <a:p>
            <a:r>
              <a:rPr lang="pt-PT" sz="1600" b="1" dirty="0">
                <a:solidFill>
                  <a:schemeClr val="bg1"/>
                </a:solidFill>
              </a:rPr>
              <a:t>Relaxamento das Arestas: </a:t>
            </a:r>
            <a:r>
              <a:rPr lang="pt-PT" sz="1600" dirty="0">
                <a:solidFill>
                  <a:schemeClr val="bg1"/>
                </a:solidFill>
              </a:rPr>
              <a:t>Para cada aresta saindo do vértice </a:t>
            </a:r>
            <a:r>
              <a:rPr lang="pt-PT" sz="1600" dirty="0" err="1">
                <a:solidFill>
                  <a:schemeClr val="bg1"/>
                </a:solidFill>
              </a:rPr>
              <a:t>atual</a:t>
            </a:r>
            <a:r>
              <a:rPr lang="pt-PT" sz="1600" dirty="0">
                <a:solidFill>
                  <a:schemeClr val="bg1"/>
                </a:solidFill>
              </a:rPr>
              <a:t> (u), o algoritmo verifica se a distância até o vértice de destino (v) pode ser reduzida ao considerar a aresta. Se a distância </a:t>
            </a:r>
            <a:r>
              <a:rPr lang="pt-PT" sz="1600" dirty="0" err="1">
                <a:solidFill>
                  <a:schemeClr val="bg1"/>
                </a:solidFill>
              </a:rPr>
              <a:t>atual</a:t>
            </a:r>
            <a:r>
              <a:rPr lang="pt-PT" sz="1600" dirty="0">
                <a:solidFill>
                  <a:schemeClr val="bg1"/>
                </a:solidFill>
              </a:rPr>
              <a:t> até v for maior que a soma da distância até u mais o peso da aresta (neste caso, o fluxo da aresta), a distância de v é </a:t>
            </a:r>
            <a:r>
              <a:rPr lang="pt-PT" sz="1600" dirty="0" err="1">
                <a:solidFill>
                  <a:schemeClr val="bg1"/>
                </a:solidFill>
              </a:rPr>
              <a:t>atualizada</a:t>
            </a:r>
            <a:r>
              <a:rPr lang="pt-PT" sz="1600" dirty="0">
                <a:solidFill>
                  <a:schemeClr val="bg1"/>
                </a:solidFill>
              </a:rPr>
              <a:t> para esta nova distância e o caminho até v é </a:t>
            </a:r>
            <a:r>
              <a:rPr lang="pt-PT" sz="1600" dirty="0" err="1">
                <a:solidFill>
                  <a:schemeClr val="bg1"/>
                </a:solidFill>
              </a:rPr>
              <a:t>atualizado</a:t>
            </a:r>
            <a:r>
              <a:rPr lang="pt-PT" sz="1600" dirty="0">
                <a:solidFill>
                  <a:schemeClr val="bg1"/>
                </a:solidFill>
              </a:rPr>
              <a:t> para incluir a aresta relaxada.</a:t>
            </a:r>
          </a:p>
          <a:p>
            <a:endParaRPr lang="pt-PT" sz="1600" dirty="0">
              <a:solidFill>
                <a:schemeClr val="bg1"/>
              </a:solidFill>
            </a:endParaRPr>
          </a:p>
          <a:p>
            <a:endParaRPr lang="pt-P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85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4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Libre Baskerville Bold"/>
              </a:rPr>
              <a:t>Ui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401" y="1752600"/>
            <a:ext cx="9448800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PT" sz="1400" b="1" dirty="0">
                <a:solidFill>
                  <a:srgbClr val="FFFFFF"/>
                </a:solidFill>
                <a:latin typeface="Libre Baskerville"/>
              </a:rPr>
              <a:t>Menu </a:t>
            </a:r>
            <a:r>
              <a:rPr lang="pt-PT" sz="1400" b="1" dirty="0" err="1">
                <a:solidFill>
                  <a:srgbClr val="FFFFFF"/>
                </a:solidFill>
                <a:latin typeface="Libre Baskerville"/>
              </a:rPr>
              <a:t>Interativo</a:t>
            </a:r>
            <a:r>
              <a:rPr lang="pt-PT" sz="1400" b="1" dirty="0">
                <a:solidFill>
                  <a:srgbClr val="FFFFFF"/>
                </a:solidFill>
                <a:latin typeface="Libre Baskerville"/>
              </a:rPr>
              <a:t>: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O sistema conta com um menu </a:t>
            </a:r>
            <a:r>
              <a:rPr lang="pt-PT" sz="1400" dirty="0" err="1">
                <a:solidFill>
                  <a:srgbClr val="FFFFFF"/>
                </a:solidFill>
                <a:latin typeface="Libre Baskerville"/>
              </a:rPr>
              <a:t>interativo</a:t>
            </a:r>
            <a:r>
              <a:rPr lang="pt-PT" sz="1400" dirty="0">
                <a:solidFill>
                  <a:srgbClr val="FFFFFF"/>
                </a:solidFill>
                <a:latin typeface="Libre Baskerville"/>
              </a:rPr>
              <a:t> implementado no arquivo UI.cpp. Este menu oferece</a:t>
            </a:r>
          </a:p>
          <a:p>
            <a:r>
              <a:rPr lang="pt-PT" sz="1400" dirty="0">
                <a:solidFill>
                  <a:srgbClr val="FFFFFF"/>
                </a:solidFill>
                <a:latin typeface="Libre Baskerville"/>
              </a:rPr>
              <a:t>uma interface de usuário amigável e fácil de usar, que contém a implementação das funções necessárias para interagir com o usuário e conduzir as operações principais do sistema de análise de gerenciamento de abastecimento de água.</a:t>
            </a:r>
          </a:p>
          <a:p>
            <a:pPr algn="l"/>
            <a:r>
              <a:rPr lang="pt-PT" b="1" i="0" dirty="0">
                <a:solidFill>
                  <a:srgbClr val="ECECEC"/>
                </a:solidFill>
                <a:effectLst/>
                <a:latin typeface="Söhne"/>
              </a:rPr>
              <a:t>Funcionalidades Principais:</a:t>
            </a:r>
            <a:endParaRPr lang="pt-PT" b="0" i="0" dirty="0">
              <a:solidFill>
                <a:srgbClr val="ECECEC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pt-PT" b="1" i="0" dirty="0">
                <a:solidFill>
                  <a:srgbClr val="ECECEC"/>
                </a:solidFill>
                <a:effectLst/>
                <a:latin typeface="Söhne"/>
              </a:rPr>
              <a:t>Validação de Entrada:</a:t>
            </a:r>
            <a:r>
              <a:rPr lang="pt-PT" dirty="0">
                <a:solidFill>
                  <a:srgbClr val="ECECEC"/>
                </a:solidFill>
                <a:latin typeface="Söhne"/>
              </a:rPr>
              <a:t> </a:t>
            </a:r>
            <a:r>
              <a:rPr lang="pt-PT" b="0" i="0" dirty="0">
                <a:solidFill>
                  <a:srgbClr val="ECECEC"/>
                </a:solidFill>
                <a:effectLst/>
                <a:latin typeface="Söhne"/>
              </a:rPr>
              <a:t>Fornece validar as entradas do usuário, garantindo que apenas opções válidas sejam aceitas.</a:t>
            </a:r>
          </a:p>
          <a:p>
            <a:pPr algn="l">
              <a:buFont typeface="+mj-lt"/>
              <a:buAutoNum type="arabicPeriod"/>
            </a:pPr>
            <a:r>
              <a:rPr lang="pt-PT" b="1" i="0" dirty="0">
                <a:solidFill>
                  <a:srgbClr val="ECECEC"/>
                </a:solidFill>
                <a:effectLst/>
                <a:latin typeface="Söhne"/>
              </a:rPr>
              <a:t>Menu Principal e Operações Básicas: </a:t>
            </a:r>
            <a:r>
              <a:rPr lang="pt-PT" b="0" i="0" dirty="0">
                <a:solidFill>
                  <a:srgbClr val="ECECEC"/>
                </a:solidFill>
                <a:effectLst/>
                <a:latin typeface="Söhne"/>
              </a:rPr>
              <a:t>Apresenta um menu principal com opções para executar diferentes operações, como calcular o fluxo máximo, verificar a demanda de água das cidades, avaliar estatísticas heurísticas do fluxo máximo e avaliar a resiliência da rede em caso de falhas.</a:t>
            </a:r>
          </a:p>
          <a:p>
            <a:pPr algn="l"/>
            <a:r>
              <a:rPr lang="pt-PT" b="1" i="0" dirty="0">
                <a:solidFill>
                  <a:srgbClr val="ECECEC"/>
                </a:solidFill>
                <a:effectLst/>
                <a:latin typeface="Söhne"/>
              </a:rPr>
              <a:t>3.Tratamento de Casos Especiais: </a:t>
            </a:r>
            <a:r>
              <a:rPr lang="pt-PT" b="0" i="0" dirty="0">
                <a:solidFill>
                  <a:srgbClr val="ECECEC"/>
                </a:solidFill>
                <a:effectLst/>
                <a:latin typeface="Söhne"/>
              </a:rPr>
              <a:t>Lida com casos especiais, como a remoção temporária de reservatórios, estações de bombeamento e falhas de pipeline, fornecendo informações detalhadas sobre o impacto desses eventos na rede de abastecimento de água.</a:t>
            </a:r>
          </a:p>
          <a:p>
            <a:endParaRPr lang="pt-PT" sz="1400" dirty="0">
              <a:solidFill>
                <a:srgbClr val="FFFFFF"/>
              </a:solidFill>
              <a:latin typeface="Libre Baskerville"/>
            </a:endParaRPr>
          </a:p>
          <a:p>
            <a:endParaRPr lang="en-US" sz="1400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22889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4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dirty="0">
                <a:solidFill>
                  <a:srgbClr val="FFFFFF"/>
                </a:solidFill>
                <a:latin typeface="Libre Baskerville Bold"/>
              </a:rPr>
              <a:t>Ui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401" y="1752600"/>
            <a:ext cx="94488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pt-PT" sz="1400" dirty="0">
              <a:solidFill>
                <a:srgbClr val="FFFFFF"/>
              </a:solidFill>
              <a:latin typeface="Libre Baskerville"/>
            </a:endParaRPr>
          </a:p>
          <a:p>
            <a:endParaRPr lang="en-US" sz="1400" dirty="0">
              <a:solidFill>
                <a:srgbClr val="FFFFFF"/>
              </a:solidFill>
              <a:latin typeface="Libre Baskervill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973F8-2D7C-4445-72B5-C671DC5B5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52600"/>
            <a:ext cx="654458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7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181807-abd2-474a-b813-5d09948435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44703B96FC5D44BE60685FA44B2F43" ma:contentTypeVersion="8" ma:contentTypeDescription="Criar um novo documento." ma:contentTypeScope="" ma:versionID="27d19a0f1a4db7564c932d22c7ed0b74">
  <xsd:schema xmlns:xsd="http://www.w3.org/2001/XMLSchema" xmlns:xs="http://www.w3.org/2001/XMLSchema" xmlns:p="http://schemas.microsoft.com/office/2006/metadata/properties" xmlns:ns3="4b71ed24-2eb2-4a02-9296-9ab9d1ab5d0a" xmlns:ns4="e3181807-abd2-474a-b813-5d09948435a1" targetNamespace="http://schemas.microsoft.com/office/2006/metadata/properties" ma:root="true" ma:fieldsID="281a00674e4b32b8707f47a1dedd2320" ns3:_="" ns4:_="">
    <xsd:import namespace="4b71ed24-2eb2-4a02-9296-9ab9d1ab5d0a"/>
    <xsd:import namespace="e3181807-abd2-474a-b813-5d09948435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1ed24-2eb2-4a02-9296-9ab9d1ab5d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81807-abd2-474a-b813-5d09948435a1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2A9A84-E593-4AFE-ACE7-C638BCF4E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4A2080-F76F-422C-A8A4-7F2ECAACEEC1}">
  <ds:schemaRefs>
    <ds:schemaRef ds:uri="http://schemas.microsoft.com/office/2006/documentManagement/types"/>
    <ds:schemaRef ds:uri="http://www.w3.org/XML/1998/namespace"/>
    <ds:schemaRef ds:uri="http://purl.org/dc/dcmitype/"/>
    <ds:schemaRef ds:uri="4b71ed24-2eb2-4a02-9296-9ab9d1ab5d0a"/>
    <ds:schemaRef ds:uri="http://purl.org/dc/terms/"/>
    <ds:schemaRef ds:uri="http://purl.org/dc/elements/1.1/"/>
    <ds:schemaRef ds:uri="e3181807-abd2-474a-b813-5d09948435a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3BC1864-B852-4993-AAB4-4BE6D02347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1ed24-2eb2-4a02-9296-9ab9d1ab5d0a"/>
    <ds:schemaRef ds:uri="e3181807-abd2-474a-b813-5d0994843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1450</Words>
  <Application>Microsoft Office PowerPoint</Application>
  <PresentationFormat>Custom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Libre Baskerville</vt:lpstr>
      <vt:lpstr>Open Sans</vt:lpstr>
      <vt:lpstr>Libre Baskerville Bold</vt:lpstr>
      <vt:lpstr>Open Sans Bold</vt:lpstr>
      <vt:lpstr>Arial</vt:lpstr>
      <vt:lpstr>Libre Baskerville Italics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Neat Water Supply Presentation</dc:title>
  <dc:creator>User</dc:creator>
  <cp:lastModifiedBy>Bruno Miguel Ataide Fortes</cp:lastModifiedBy>
  <cp:revision>5</cp:revision>
  <dcterms:created xsi:type="dcterms:W3CDTF">2006-08-16T00:00:00Z</dcterms:created>
  <dcterms:modified xsi:type="dcterms:W3CDTF">2024-04-06T14:38:18Z</dcterms:modified>
  <dc:identifier>DAGBZvty9-A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0x010100AB44703B96FC5D44BE60685FA44B2F43</vt:lpwstr>
  </property>
</Properties>
</file>