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4"/>
  </p:notesMasterIdLst>
  <p:sldIdLst>
    <p:sldId id="256" r:id="rId5"/>
    <p:sldId id="257" r:id="rId6"/>
    <p:sldId id="270" r:id="rId7"/>
    <p:sldId id="281" r:id="rId8"/>
    <p:sldId id="260" r:id="rId9"/>
    <p:sldId id="261" r:id="rId10"/>
    <p:sldId id="258" r:id="rId11"/>
    <p:sldId id="280" r:id="rId12"/>
    <p:sldId id="263" r:id="rId13"/>
    <p:sldId id="271" r:id="rId14"/>
    <p:sldId id="279" r:id="rId15"/>
    <p:sldId id="264" r:id="rId16"/>
    <p:sldId id="278" r:id="rId17"/>
    <p:sldId id="267" r:id="rId18"/>
    <p:sldId id="284" r:id="rId19"/>
    <p:sldId id="266" r:id="rId20"/>
    <p:sldId id="265" r:id="rId21"/>
    <p:sldId id="282" r:id="rId22"/>
    <p:sldId id="283" r:id="rId23"/>
  </p:sldIdLst>
  <p:sldSz cx="9753600" cy="7315200"/>
  <p:notesSz cx="6858000" cy="9144000"/>
  <p:embeddedFontLst>
    <p:embeddedFont>
      <p:font typeface="Calibri" panose="020F0502020204030204" pitchFamily="34" charset="0"/>
      <p:regular r:id="rId25"/>
      <p:bold r:id="rId26"/>
      <p:italic r:id="rId27"/>
      <p:boldItalic r:id="rId28"/>
    </p:embeddedFont>
    <p:embeddedFont>
      <p:font typeface="Libre Baskerville" panose="02000000000000000000" pitchFamily="2" charset="0"/>
      <p:regular r:id="rId29"/>
      <p:bold r:id="rId30"/>
      <p:italic r:id="rId31"/>
    </p:embeddedFont>
    <p:embeddedFont>
      <p:font typeface="Libre Baskerville Bold" panose="02000000000000000000" charset="0"/>
      <p:regular r:id="rId32"/>
    </p:embeddedFont>
    <p:embeddedFont>
      <p:font typeface="Libre Baskerville Italics" panose="020B0604020202020204" charset="0"/>
      <p:regular r:id="rId33"/>
    </p:embeddedFont>
    <p:embeddedFont>
      <p:font typeface="Open Sans" panose="020B060603050402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2F10E5-22A4-4E9E-80CD-FDFFC89A5A8E}">
          <p14:sldIdLst>
            <p14:sldId id="256"/>
            <p14:sldId id="257"/>
            <p14:sldId id="270"/>
            <p14:sldId id="281"/>
            <p14:sldId id="260"/>
            <p14:sldId id="261"/>
            <p14:sldId id="258"/>
            <p14:sldId id="280"/>
            <p14:sldId id="263"/>
            <p14:sldId id="271"/>
            <p14:sldId id="279"/>
            <p14:sldId id="264"/>
            <p14:sldId id="278"/>
            <p14:sldId id="267"/>
            <p14:sldId id="284"/>
            <p14:sldId id="266"/>
            <p14:sldId id="265"/>
            <p14:sldId id="282"/>
            <p14:sldId id="2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E3F3F-E376-49AF-8C38-0F2E38D98B44}" v="1950" dt="2024-04-06T20:14:33.810"/>
    <p1510:client id="{C22950DE-4BC8-4C67-B1BA-34756E5EAC5A}" v="246" dt="2024-04-07T11:44:45.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78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9FF98-2707-4A63-8BC8-5F7E7B9A73D7}" type="datetimeFigureOut">
              <a:rPr lang="pt-PT" smtClean="0"/>
              <a:t>07/04/2024</a:t>
            </a:fld>
            <a:endParaRPr lang="pt-P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BD9A8-C2CF-4267-9040-CCFB8F7E1030}" type="slidenum">
              <a:rPr lang="pt-PT" smtClean="0"/>
              <a:t>‹#›</a:t>
            </a:fld>
            <a:endParaRPr lang="pt-PT"/>
          </a:p>
        </p:txBody>
      </p:sp>
    </p:spTree>
    <p:extLst>
      <p:ext uri="{BB962C8B-B14F-4D97-AF65-F5344CB8AC3E}">
        <p14:creationId xmlns:p14="http://schemas.microsoft.com/office/powerpoint/2010/main" val="724560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fld id="{496BD9A8-C2CF-4267-9040-CCFB8F7E1030}" type="slidenum">
              <a:rPr lang="pt-PT" smtClean="0"/>
              <a:t>16</a:t>
            </a:fld>
            <a:endParaRPr lang="pt-PT"/>
          </a:p>
        </p:txBody>
      </p:sp>
    </p:spTree>
    <p:extLst>
      <p:ext uri="{BB962C8B-B14F-4D97-AF65-F5344CB8AC3E}">
        <p14:creationId xmlns:p14="http://schemas.microsoft.com/office/powerpoint/2010/main" val="248311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35158" t="-54156" r="-47801" b="-1664"/>
            </a:stretch>
          </a:blipFill>
        </p:spPr>
        <p:txBody>
          <a:bodyPr/>
          <a:lstStyle/>
          <a:p>
            <a:endParaRPr lang="en-US"/>
          </a:p>
        </p:txBody>
      </p:sp>
      <p:sp>
        <p:nvSpPr>
          <p:cNvPr id="3" name="TextBox 3"/>
          <p:cNvSpPr txBox="1"/>
          <p:nvPr/>
        </p:nvSpPr>
        <p:spPr>
          <a:xfrm>
            <a:off x="178625" y="1814652"/>
            <a:ext cx="9040229" cy="905712"/>
          </a:xfrm>
          <a:prstGeom prst="rect">
            <a:avLst/>
          </a:prstGeom>
        </p:spPr>
        <p:txBody>
          <a:bodyPr lIns="0" tIns="0" rIns="0" bIns="0" rtlCol="0" anchor="t">
            <a:spAutoFit/>
          </a:bodyPr>
          <a:lstStyle/>
          <a:p>
            <a:pPr>
              <a:lnSpc>
                <a:spcPts val="3628"/>
              </a:lnSpc>
            </a:pPr>
            <a:r>
              <a:rPr lang="en-US" sz="2592">
                <a:solidFill>
                  <a:srgbClr val="FFFFFF"/>
                </a:solidFill>
                <a:latin typeface="Libre Baskerville Bold"/>
              </a:rPr>
              <a:t>ANALYSIS TOOL FOR WATER SUPPLY MANAGEMENT </a:t>
            </a:r>
          </a:p>
        </p:txBody>
      </p:sp>
      <p:sp>
        <p:nvSpPr>
          <p:cNvPr id="4" name="TextBox 4"/>
          <p:cNvSpPr txBox="1"/>
          <p:nvPr/>
        </p:nvSpPr>
        <p:spPr>
          <a:xfrm>
            <a:off x="178625" y="3253764"/>
            <a:ext cx="7293009" cy="530867"/>
          </a:xfrm>
          <a:prstGeom prst="rect">
            <a:avLst/>
          </a:prstGeom>
        </p:spPr>
        <p:txBody>
          <a:bodyPr lIns="0" tIns="0" rIns="0" bIns="0" rtlCol="0" anchor="t">
            <a:spAutoFit/>
          </a:bodyPr>
          <a:lstStyle/>
          <a:p>
            <a:pPr>
              <a:lnSpc>
                <a:spcPts val="4383"/>
              </a:lnSpc>
            </a:pPr>
            <a:r>
              <a:rPr lang="en-US" sz="3131">
                <a:solidFill>
                  <a:srgbClr val="FFFFFF"/>
                </a:solidFill>
                <a:latin typeface="Libre Baskerville Italics"/>
              </a:rPr>
              <a:t>DA Projeto 1 - 2023/2024 – Turma 4</a:t>
            </a:r>
          </a:p>
        </p:txBody>
      </p:sp>
      <p:sp>
        <p:nvSpPr>
          <p:cNvPr id="5" name="TextBox 5"/>
          <p:cNvSpPr txBox="1"/>
          <p:nvPr/>
        </p:nvSpPr>
        <p:spPr>
          <a:xfrm>
            <a:off x="178625" y="5119169"/>
            <a:ext cx="9040229" cy="1262910"/>
          </a:xfrm>
          <a:prstGeom prst="rect">
            <a:avLst/>
          </a:prstGeom>
        </p:spPr>
        <p:txBody>
          <a:bodyPr lIns="0" tIns="0" rIns="0" bIns="0" rtlCol="0" anchor="t">
            <a:spAutoFit/>
          </a:bodyPr>
          <a:lstStyle/>
          <a:p>
            <a:pPr algn="ctr">
              <a:lnSpc>
                <a:spcPts val="2535"/>
              </a:lnSpc>
            </a:pPr>
            <a:r>
              <a:rPr lang="en-US" sz="1811" err="1">
                <a:solidFill>
                  <a:srgbClr val="FFFFFF"/>
                </a:solidFill>
                <a:latin typeface="Libre Baskerville"/>
              </a:rPr>
              <a:t>Elementos</a:t>
            </a:r>
            <a:r>
              <a:rPr lang="en-US" sz="1811">
                <a:solidFill>
                  <a:srgbClr val="FFFFFF"/>
                </a:solidFill>
                <a:latin typeface="Libre Baskerville"/>
              </a:rPr>
              <a:t> do Grupo:</a:t>
            </a:r>
          </a:p>
          <a:p>
            <a:pPr marL="391049" lvl="1" indent="-195524" algn="just">
              <a:lnSpc>
                <a:spcPts val="2535"/>
              </a:lnSpc>
              <a:buAutoNum type="arabicPeriod"/>
            </a:pPr>
            <a:r>
              <a:rPr lang="en-US" sz="1811" err="1">
                <a:solidFill>
                  <a:srgbClr val="FFFFFF"/>
                </a:solidFill>
                <a:latin typeface="Libre Baskerville"/>
              </a:rPr>
              <a:t>Ângelo</a:t>
            </a:r>
            <a:r>
              <a:rPr lang="en-US" sz="1811">
                <a:solidFill>
                  <a:srgbClr val="FFFFFF"/>
                </a:solidFill>
                <a:latin typeface="Libre Baskerville"/>
              </a:rPr>
              <a:t> Oliveira(</a:t>
            </a:r>
            <a:r>
              <a:rPr lang="en-US" sz="2000">
                <a:solidFill>
                  <a:schemeClr val="bg2"/>
                </a:solidFill>
              </a:rPr>
              <a:t>202207798</a:t>
            </a:r>
            <a:r>
              <a:rPr lang="en-US" sz="1811">
                <a:solidFill>
                  <a:srgbClr val="FFFFFF"/>
                </a:solidFill>
                <a:latin typeface="Libre Baskerville"/>
              </a:rPr>
              <a:t>)</a:t>
            </a:r>
          </a:p>
          <a:p>
            <a:pPr marL="391049" lvl="1" indent="-195524" algn="just">
              <a:lnSpc>
                <a:spcPts val="2535"/>
              </a:lnSpc>
              <a:buAutoNum type="arabicPeriod"/>
            </a:pPr>
            <a:r>
              <a:rPr lang="en-US" sz="1811">
                <a:solidFill>
                  <a:srgbClr val="FFFFFF"/>
                </a:solidFill>
                <a:latin typeface="Libre Baskerville"/>
              </a:rPr>
              <a:t>Bruno Fortes(</a:t>
            </a:r>
            <a:r>
              <a:rPr lang="en-US" sz="2000">
                <a:solidFill>
                  <a:schemeClr val="bg2"/>
                </a:solidFill>
              </a:rPr>
              <a:t>202209730</a:t>
            </a:r>
            <a:r>
              <a:rPr lang="en-US" sz="1811">
                <a:solidFill>
                  <a:srgbClr val="FFFFFF"/>
                </a:solidFill>
                <a:latin typeface="Libre Baskerville"/>
              </a:rPr>
              <a:t>)</a:t>
            </a:r>
          </a:p>
          <a:p>
            <a:pPr marL="391049" lvl="1" indent="-195524" algn="just">
              <a:lnSpc>
                <a:spcPts val="2535"/>
              </a:lnSpc>
              <a:buAutoNum type="arabicPeriod"/>
            </a:pPr>
            <a:r>
              <a:rPr lang="en-US" sz="1811">
                <a:solidFill>
                  <a:srgbClr val="FFFFFF"/>
                </a:solidFill>
                <a:latin typeface="Libre Baskerville"/>
              </a:rPr>
              <a:t>José Costa(</a:t>
            </a:r>
            <a:r>
              <a:rPr lang="en-US" sz="2000">
                <a:solidFill>
                  <a:schemeClr val="bg2"/>
                </a:solidFill>
              </a:rPr>
              <a:t>202207871</a:t>
            </a:r>
            <a:r>
              <a:rPr lang="en-US" sz="1811">
                <a:solidFill>
                  <a:srgbClr val="FFFFFF"/>
                </a:solidFill>
                <a:latin typeface="Libre Baskerville"/>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en-US" sz="7400" err="1">
                <a:solidFill>
                  <a:srgbClr val="FFFFFF"/>
                </a:solidFill>
                <a:latin typeface="+mj-lt"/>
              </a:rPr>
              <a:t>Heuristica</a:t>
            </a:r>
            <a:endParaRPr lang="en-US" sz="7400">
              <a:solidFill>
                <a:srgbClr val="FFFFFF"/>
              </a:solidFill>
              <a:latin typeface="+mj-lt"/>
            </a:endParaRPr>
          </a:p>
        </p:txBody>
      </p:sp>
      <p:sp>
        <p:nvSpPr>
          <p:cNvPr id="6" name="TextBox 5">
            <a:extLst>
              <a:ext uri="{FF2B5EF4-FFF2-40B4-BE49-F238E27FC236}">
                <a16:creationId xmlns:a16="http://schemas.microsoft.com/office/drawing/2014/main" id="{840F2504-274B-B9B5-5CFD-44E97FC73FD0}"/>
              </a:ext>
            </a:extLst>
          </p:cNvPr>
          <p:cNvSpPr txBox="1"/>
          <p:nvPr/>
        </p:nvSpPr>
        <p:spPr>
          <a:xfrm>
            <a:off x="42793" y="1608793"/>
            <a:ext cx="9668013" cy="584775"/>
          </a:xfrm>
          <a:prstGeom prst="rect">
            <a:avLst/>
          </a:prstGeom>
          <a:noFill/>
        </p:spPr>
        <p:txBody>
          <a:bodyPr wrap="square" rtlCol="0">
            <a:spAutoFit/>
          </a:bodyPr>
          <a:lstStyle/>
          <a:p>
            <a:endParaRPr lang="pt-PT" sz="1600">
              <a:solidFill>
                <a:schemeClr val="bg1"/>
              </a:solidFill>
            </a:endParaRPr>
          </a:p>
          <a:p>
            <a:endParaRPr lang="pt-PT" sz="1600">
              <a:solidFill>
                <a:schemeClr val="bg1"/>
              </a:solidFill>
            </a:endParaRPr>
          </a:p>
        </p:txBody>
      </p:sp>
      <p:sp>
        <p:nvSpPr>
          <p:cNvPr id="4" name="TextBox 3">
            <a:extLst>
              <a:ext uri="{FF2B5EF4-FFF2-40B4-BE49-F238E27FC236}">
                <a16:creationId xmlns:a16="http://schemas.microsoft.com/office/drawing/2014/main" id="{3C0ACE4D-D4DD-06AA-63BB-8AE97D2C6E1F}"/>
              </a:ext>
            </a:extLst>
          </p:cNvPr>
          <p:cNvSpPr txBox="1"/>
          <p:nvPr/>
        </p:nvSpPr>
        <p:spPr>
          <a:xfrm>
            <a:off x="228600" y="1608793"/>
            <a:ext cx="4495800" cy="4801314"/>
          </a:xfrm>
          <a:prstGeom prst="rect">
            <a:avLst/>
          </a:prstGeom>
          <a:noFill/>
        </p:spPr>
        <p:txBody>
          <a:bodyPr wrap="square" rtlCol="0">
            <a:spAutoFit/>
          </a:bodyPr>
          <a:lstStyle/>
          <a:p>
            <a:r>
              <a:rPr lang="pt-BR">
                <a:solidFill>
                  <a:schemeClr val="bg1"/>
                </a:solidFill>
              </a:rPr>
              <a:t>A heurística é projetada para redistribuir a água de forma eficiente em uma rede de entrega, considerando tanto a capacidade máxima de entrega em cada local de entrega quanto a demanda de água em cada cidade. Ela realiza o cálculo das métricas do grafo, que são utilizadas para acompanhar o progresso da redistribuição de água. Essas métricas incluem valores como a média e a variância do fluxo de água, entre outros, e são atualizadas ao longo do processo de redistribuição. O objetivo é otimizar a distribuição de água de modo a atender às demandas das cidades e respeitar as capacidades máximas de entrega em cada local, buscando minimizar a variância e outras métricas relevantes do fluxo.</a:t>
            </a:r>
            <a:endParaRPr lang="en-US">
              <a:solidFill>
                <a:schemeClr val="bg1"/>
              </a:solidFill>
            </a:endParaRPr>
          </a:p>
        </p:txBody>
      </p:sp>
      <p:pic>
        <p:nvPicPr>
          <p:cNvPr id="7" name="Picture 6" descr="A screen shot of a computer screen&#10;&#10;Description automatically generated">
            <a:extLst>
              <a:ext uri="{FF2B5EF4-FFF2-40B4-BE49-F238E27FC236}">
                <a16:creationId xmlns:a16="http://schemas.microsoft.com/office/drawing/2014/main" id="{A03F403F-7F6F-2F99-60FD-9BC8897AA3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582003"/>
            <a:ext cx="3106290" cy="4854894"/>
          </a:xfrm>
          <a:prstGeom prst="rect">
            <a:avLst/>
          </a:prstGeom>
        </p:spPr>
      </p:pic>
    </p:spTree>
    <p:extLst>
      <p:ext uri="{BB962C8B-B14F-4D97-AF65-F5344CB8AC3E}">
        <p14:creationId xmlns:p14="http://schemas.microsoft.com/office/powerpoint/2010/main" val="1552856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en-US" sz="7400" err="1">
                <a:solidFill>
                  <a:srgbClr val="FFFFFF"/>
                </a:solidFill>
                <a:latin typeface="+mj-lt"/>
              </a:rPr>
              <a:t>Resiliência</a:t>
            </a:r>
            <a:endParaRPr lang="en-US" sz="7400">
              <a:solidFill>
                <a:srgbClr val="FFFFFF"/>
              </a:solidFill>
              <a:latin typeface="+mj-lt"/>
            </a:endParaRPr>
          </a:p>
        </p:txBody>
      </p:sp>
      <p:sp>
        <p:nvSpPr>
          <p:cNvPr id="6" name="TextBox 5">
            <a:extLst>
              <a:ext uri="{FF2B5EF4-FFF2-40B4-BE49-F238E27FC236}">
                <a16:creationId xmlns:a16="http://schemas.microsoft.com/office/drawing/2014/main" id="{840F2504-274B-B9B5-5CFD-44E97FC73FD0}"/>
              </a:ext>
            </a:extLst>
          </p:cNvPr>
          <p:cNvSpPr txBox="1"/>
          <p:nvPr/>
        </p:nvSpPr>
        <p:spPr>
          <a:xfrm>
            <a:off x="42793" y="1608793"/>
            <a:ext cx="9668013" cy="584775"/>
          </a:xfrm>
          <a:prstGeom prst="rect">
            <a:avLst/>
          </a:prstGeom>
          <a:noFill/>
        </p:spPr>
        <p:txBody>
          <a:bodyPr wrap="square" rtlCol="0">
            <a:spAutoFit/>
          </a:bodyPr>
          <a:lstStyle/>
          <a:p>
            <a:endParaRPr lang="pt-PT" sz="1600">
              <a:solidFill>
                <a:schemeClr val="bg1"/>
              </a:solidFill>
            </a:endParaRPr>
          </a:p>
          <a:p>
            <a:endParaRPr lang="pt-PT" sz="1600">
              <a:solidFill>
                <a:schemeClr val="bg1"/>
              </a:solidFill>
            </a:endParaRPr>
          </a:p>
        </p:txBody>
      </p:sp>
      <p:sp>
        <p:nvSpPr>
          <p:cNvPr id="4" name="TextBox 3">
            <a:extLst>
              <a:ext uri="{FF2B5EF4-FFF2-40B4-BE49-F238E27FC236}">
                <a16:creationId xmlns:a16="http://schemas.microsoft.com/office/drawing/2014/main" id="{E0345803-B720-759E-C063-A3B154A7418E}"/>
              </a:ext>
            </a:extLst>
          </p:cNvPr>
          <p:cNvSpPr txBox="1"/>
          <p:nvPr/>
        </p:nvSpPr>
        <p:spPr>
          <a:xfrm>
            <a:off x="135697" y="2193568"/>
            <a:ext cx="4224407" cy="3970318"/>
          </a:xfrm>
          <a:prstGeom prst="rect">
            <a:avLst/>
          </a:prstGeom>
          <a:noFill/>
        </p:spPr>
        <p:txBody>
          <a:bodyPr wrap="square" rtlCol="0">
            <a:spAutoFit/>
          </a:bodyPr>
          <a:lstStyle/>
          <a:p>
            <a:r>
              <a:rPr lang="pt-BR">
                <a:solidFill>
                  <a:schemeClr val="bg1"/>
                </a:solidFill>
              </a:rPr>
              <a:t>implementa a redistribuição de água em uma rede de entrega sem usar o algoritmo de fluxo máximo. Ela define as necessidades e quantidades de água já distribuídas para cada vértice na rede, </a:t>
            </a:r>
          </a:p>
          <a:p>
            <a:r>
              <a:rPr lang="pt-BR">
                <a:solidFill>
                  <a:schemeClr val="bg1"/>
                </a:solidFill>
              </a:rPr>
              <a:t>Identifica as cidades e atualiza as suas necessidades de água com base nos caminhos fornecidos. Redução do fluxo ao longo dos caminhos fornecidos, ajustando as quantidades de água distribuídas. Determina  caminhos de aumento de capacidade e ajusta os fluxos de água ao longo desses caminhos para satisfazer as necessidades das cidades.</a:t>
            </a:r>
            <a:endParaRPr lang="en-US">
              <a:solidFill>
                <a:schemeClr val="bg1"/>
              </a:solidFill>
            </a:endParaRPr>
          </a:p>
        </p:txBody>
      </p:sp>
      <p:pic>
        <p:nvPicPr>
          <p:cNvPr id="7" name="Picture 6" descr="A screen shot of a computer&#10;&#10;Description automatically generated">
            <a:extLst>
              <a:ext uri="{FF2B5EF4-FFF2-40B4-BE49-F238E27FC236}">
                <a16:creationId xmlns:a16="http://schemas.microsoft.com/office/drawing/2014/main" id="{0E5AB1FF-E2EB-EE72-BAE8-628D1F33F7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1312718"/>
            <a:ext cx="4767755" cy="5773882"/>
          </a:xfrm>
          <a:prstGeom prst="rect">
            <a:avLst/>
          </a:prstGeom>
        </p:spPr>
      </p:pic>
    </p:spTree>
    <p:extLst>
      <p:ext uri="{BB962C8B-B14F-4D97-AF65-F5344CB8AC3E}">
        <p14:creationId xmlns:p14="http://schemas.microsoft.com/office/powerpoint/2010/main" val="919126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48227"/>
          </a:xfrm>
          <a:prstGeom prst="rect">
            <a:avLst/>
          </a:prstGeom>
        </p:spPr>
        <p:txBody>
          <a:bodyPr lIns="0" tIns="0" rIns="0" bIns="0" rtlCol="0" anchor="t">
            <a:spAutoFit/>
          </a:bodyPr>
          <a:lstStyle/>
          <a:p>
            <a:pPr algn="ctr">
              <a:lnSpc>
                <a:spcPts val="10360"/>
              </a:lnSpc>
            </a:pPr>
            <a:r>
              <a:rPr lang="en-US" sz="7400">
                <a:solidFill>
                  <a:srgbClr val="FFFFFF"/>
                </a:solidFill>
                <a:latin typeface="+mj-lt"/>
              </a:rPr>
              <a:t>Ui</a:t>
            </a:r>
          </a:p>
        </p:txBody>
      </p:sp>
      <p:sp>
        <p:nvSpPr>
          <p:cNvPr id="4" name="TextBox 4"/>
          <p:cNvSpPr txBox="1"/>
          <p:nvPr/>
        </p:nvSpPr>
        <p:spPr>
          <a:xfrm>
            <a:off x="152401" y="1752600"/>
            <a:ext cx="3733799" cy="707886"/>
          </a:xfrm>
          <a:prstGeom prst="rect">
            <a:avLst/>
          </a:prstGeom>
        </p:spPr>
        <p:txBody>
          <a:bodyPr wrap="square" lIns="0" tIns="0" rIns="0" bIns="0" rtlCol="0" anchor="t">
            <a:spAutoFit/>
          </a:bodyPr>
          <a:lstStyle/>
          <a:p>
            <a:pPr algn="l"/>
            <a:endParaRPr lang="pt-PT" b="0" i="0">
              <a:solidFill>
                <a:srgbClr val="ECECEC"/>
              </a:solidFill>
              <a:effectLst/>
              <a:latin typeface="Söhne"/>
            </a:endParaRPr>
          </a:p>
          <a:p>
            <a:endParaRPr lang="pt-PT" sz="1400">
              <a:solidFill>
                <a:srgbClr val="FFFFFF"/>
              </a:solidFill>
              <a:latin typeface="Libre Baskerville"/>
            </a:endParaRPr>
          </a:p>
          <a:p>
            <a:endParaRPr lang="en-US" sz="1400">
              <a:solidFill>
                <a:srgbClr val="FFFFFF"/>
              </a:solidFill>
              <a:latin typeface="Libre Baskerville"/>
            </a:endParaRPr>
          </a:p>
        </p:txBody>
      </p:sp>
      <p:pic>
        <p:nvPicPr>
          <p:cNvPr id="6" name="Picture 5">
            <a:extLst>
              <a:ext uri="{FF2B5EF4-FFF2-40B4-BE49-F238E27FC236}">
                <a16:creationId xmlns:a16="http://schemas.microsoft.com/office/drawing/2014/main" id="{A46DAB11-F97F-0466-FF36-6CB9D7622137}"/>
              </a:ext>
            </a:extLst>
          </p:cNvPr>
          <p:cNvPicPr>
            <a:picLocks noChangeAspect="1"/>
          </p:cNvPicPr>
          <p:nvPr/>
        </p:nvPicPr>
        <p:blipFill>
          <a:blip r:embed="rId3"/>
          <a:stretch>
            <a:fillRect/>
          </a:stretch>
        </p:blipFill>
        <p:spPr>
          <a:xfrm>
            <a:off x="4419600" y="1752600"/>
            <a:ext cx="5054396" cy="3653177"/>
          </a:xfrm>
          <a:prstGeom prst="rect">
            <a:avLst/>
          </a:prstGeom>
        </p:spPr>
      </p:pic>
      <p:sp>
        <p:nvSpPr>
          <p:cNvPr id="5" name="TextBox 4">
            <a:extLst>
              <a:ext uri="{FF2B5EF4-FFF2-40B4-BE49-F238E27FC236}">
                <a16:creationId xmlns:a16="http://schemas.microsoft.com/office/drawing/2014/main" id="{99A90858-F432-09A6-CE95-BE4894503406}"/>
              </a:ext>
            </a:extLst>
          </p:cNvPr>
          <p:cNvSpPr txBox="1"/>
          <p:nvPr/>
        </p:nvSpPr>
        <p:spPr>
          <a:xfrm>
            <a:off x="152401" y="2144643"/>
            <a:ext cx="3733799" cy="3693319"/>
          </a:xfrm>
          <a:prstGeom prst="rect">
            <a:avLst/>
          </a:prstGeom>
          <a:noFill/>
        </p:spPr>
        <p:txBody>
          <a:bodyPr wrap="square" rtlCol="0">
            <a:spAutoFit/>
          </a:bodyPr>
          <a:lstStyle/>
          <a:p>
            <a:r>
              <a:rPr lang="pt-BR" b="1">
                <a:solidFill>
                  <a:schemeClr val="bg1"/>
                </a:solidFill>
              </a:rPr>
              <a:t>Menu Interativo:</a:t>
            </a:r>
          </a:p>
          <a:p>
            <a:r>
              <a:rPr lang="pt-BR">
                <a:solidFill>
                  <a:schemeClr val="bg1"/>
                </a:solidFill>
              </a:rPr>
              <a:t>O sistema conta com um menu interativo implementado no arquivo UI.cpp. Este menu oferece</a:t>
            </a:r>
          </a:p>
          <a:p>
            <a:r>
              <a:rPr lang="pt-BR">
                <a:solidFill>
                  <a:schemeClr val="bg1"/>
                </a:solidFill>
              </a:rPr>
              <a:t>uma interface de usuário amigável e fácil de usar, que contém a implementação das funções necessárias para interagir com o usuário e conduzir as operações principais do sistema de análise de gerenciamento de abastecimento de água.</a:t>
            </a:r>
          </a:p>
          <a:p>
            <a:endParaRPr lang="en-US"/>
          </a:p>
        </p:txBody>
      </p:sp>
    </p:spTree>
    <p:extLst>
      <p:ext uri="{BB962C8B-B14F-4D97-AF65-F5344CB8AC3E}">
        <p14:creationId xmlns:p14="http://schemas.microsoft.com/office/powerpoint/2010/main" val="122889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48227"/>
          </a:xfrm>
          <a:prstGeom prst="rect">
            <a:avLst/>
          </a:prstGeom>
        </p:spPr>
        <p:txBody>
          <a:bodyPr lIns="0" tIns="0" rIns="0" bIns="0" rtlCol="0" anchor="t">
            <a:spAutoFit/>
          </a:bodyPr>
          <a:lstStyle/>
          <a:p>
            <a:pPr algn="ctr">
              <a:lnSpc>
                <a:spcPts val="10360"/>
              </a:lnSpc>
            </a:pPr>
            <a:r>
              <a:rPr lang="en-US" sz="7400">
                <a:solidFill>
                  <a:srgbClr val="FFFFFF"/>
                </a:solidFill>
                <a:latin typeface="+mj-lt"/>
              </a:rPr>
              <a:t>Ui</a:t>
            </a:r>
          </a:p>
        </p:txBody>
      </p:sp>
      <p:sp>
        <p:nvSpPr>
          <p:cNvPr id="4" name="TextBox 4"/>
          <p:cNvSpPr txBox="1"/>
          <p:nvPr/>
        </p:nvSpPr>
        <p:spPr>
          <a:xfrm>
            <a:off x="152401" y="1752600"/>
            <a:ext cx="9448800" cy="430887"/>
          </a:xfrm>
          <a:prstGeom prst="rect">
            <a:avLst/>
          </a:prstGeom>
        </p:spPr>
        <p:txBody>
          <a:bodyPr wrap="square" lIns="0" tIns="0" rIns="0" bIns="0" rtlCol="0" anchor="t">
            <a:spAutoFit/>
          </a:bodyPr>
          <a:lstStyle/>
          <a:p>
            <a:endParaRPr lang="pt-PT" sz="1400">
              <a:solidFill>
                <a:srgbClr val="FFFFFF"/>
              </a:solidFill>
              <a:latin typeface="Libre Baskerville"/>
            </a:endParaRPr>
          </a:p>
          <a:p>
            <a:endParaRPr lang="en-US" sz="1400">
              <a:solidFill>
                <a:srgbClr val="FFFFFF"/>
              </a:solidFill>
              <a:latin typeface="Libre Baskerville"/>
            </a:endParaRPr>
          </a:p>
        </p:txBody>
      </p:sp>
      <p:pic>
        <p:nvPicPr>
          <p:cNvPr id="6" name="Picture 5">
            <a:extLst>
              <a:ext uri="{FF2B5EF4-FFF2-40B4-BE49-F238E27FC236}">
                <a16:creationId xmlns:a16="http://schemas.microsoft.com/office/drawing/2014/main" id="{1EC973F8-2D7C-4445-72B5-C671DC5B5BFD}"/>
              </a:ext>
            </a:extLst>
          </p:cNvPr>
          <p:cNvPicPr>
            <a:picLocks noChangeAspect="1"/>
          </p:cNvPicPr>
          <p:nvPr/>
        </p:nvPicPr>
        <p:blipFill>
          <a:blip r:embed="rId3"/>
          <a:stretch>
            <a:fillRect/>
          </a:stretch>
        </p:blipFill>
        <p:spPr>
          <a:xfrm>
            <a:off x="1828800" y="1752600"/>
            <a:ext cx="6544588" cy="4467849"/>
          </a:xfrm>
          <a:prstGeom prst="rect">
            <a:avLst/>
          </a:prstGeom>
        </p:spPr>
      </p:pic>
    </p:spTree>
    <p:extLst>
      <p:ext uri="{BB962C8B-B14F-4D97-AF65-F5344CB8AC3E}">
        <p14:creationId xmlns:p14="http://schemas.microsoft.com/office/powerpoint/2010/main" val="3199771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en-US" sz="7400">
                <a:solidFill>
                  <a:srgbClr val="FFFFFF"/>
                </a:solidFill>
                <a:latin typeface="+mj-lt"/>
              </a:rPr>
              <a:t>Test Cases</a:t>
            </a:r>
          </a:p>
        </p:txBody>
      </p:sp>
      <p:pic>
        <p:nvPicPr>
          <p:cNvPr id="7" name="Picture 6">
            <a:extLst>
              <a:ext uri="{FF2B5EF4-FFF2-40B4-BE49-F238E27FC236}">
                <a16:creationId xmlns:a16="http://schemas.microsoft.com/office/drawing/2014/main" id="{2195EC11-18DB-81AE-A235-90FA9034A0E4}"/>
              </a:ext>
            </a:extLst>
          </p:cNvPr>
          <p:cNvPicPr>
            <a:picLocks noChangeAspect="1"/>
          </p:cNvPicPr>
          <p:nvPr/>
        </p:nvPicPr>
        <p:blipFill>
          <a:blip r:embed="rId3"/>
          <a:stretch>
            <a:fillRect/>
          </a:stretch>
        </p:blipFill>
        <p:spPr>
          <a:xfrm>
            <a:off x="276225" y="2118587"/>
            <a:ext cx="3772426" cy="257211"/>
          </a:xfrm>
          <a:prstGeom prst="rect">
            <a:avLst/>
          </a:prstGeom>
        </p:spPr>
      </p:pic>
      <p:sp>
        <p:nvSpPr>
          <p:cNvPr id="8" name="TextBox 7">
            <a:extLst>
              <a:ext uri="{FF2B5EF4-FFF2-40B4-BE49-F238E27FC236}">
                <a16:creationId xmlns:a16="http://schemas.microsoft.com/office/drawing/2014/main" id="{F9705394-0654-44DA-CF0E-569748BB20C0}"/>
              </a:ext>
            </a:extLst>
          </p:cNvPr>
          <p:cNvSpPr txBox="1"/>
          <p:nvPr/>
        </p:nvSpPr>
        <p:spPr>
          <a:xfrm>
            <a:off x="304800" y="1439075"/>
            <a:ext cx="3352800" cy="369332"/>
          </a:xfrm>
          <a:prstGeom prst="rect">
            <a:avLst/>
          </a:prstGeom>
          <a:noFill/>
        </p:spPr>
        <p:txBody>
          <a:bodyPr wrap="square" rtlCol="0">
            <a:spAutoFit/>
          </a:bodyPr>
          <a:lstStyle/>
          <a:p>
            <a:r>
              <a:rPr lang="en-US">
                <a:solidFill>
                  <a:schemeClr val="bg1"/>
                </a:solidFill>
              </a:rPr>
              <a:t>Max Flow:</a:t>
            </a:r>
            <a:endParaRPr lang="pt-PT">
              <a:solidFill>
                <a:schemeClr val="bg1"/>
              </a:solidFill>
            </a:endParaRPr>
          </a:p>
        </p:txBody>
      </p:sp>
      <p:pic>
        <p:nvPicPr>
          <p:cNvPr id="10" name="Picture 9">
            <a:extLst>
              <a:ext uri="{FF2B5EF4-FFF2-40B4-BE49-F238E27FC236}">
                <a16:creationId xmlns:a16="http://schemas.microsoft.com/office/drawing/2014/main" id="{511E40C7-237E-6FE1-6CAC-F4399BA1AB6B}"/>
              </a:ext>
            </a:extLst>
          </p:cNvPr>
          <p:cNvPicPr>
            <a:picLocks noChangeAspect="1"/>
          </p:cNvPicPr>
          <p:nvPr/>
        </p:nvPicPr>
        <p:blipFill>
          <a:blip r:embed="rId4"/>
          <a:stretch>
            <a:fillRect/>
          </a:stretch>
        </p:blipFill>
        <p:spPr>
          <a:xfrm>
            <a:off x="276225" y="2708432"/>
            <a:ext cx="2125012" cy="695422"/>
          </a:xfrm>
          <a:prstGeom prst="rect">
            <a:avLst/>
          </a:prstGeom>
        </p:spPr>
      </p:pic>
      <p:pic>
        <p:nvPicPr>
          <p:cNvPr id="12" name="Picture 11">
            <a:extLst>
              <a:ext uri="{FF2B5EF4-FFF2-40B4-BE49-F238E27FC236}">
                <a16:creationId xmlns:a16="http://schemas.microsoft.com/office/drawing/2014/main" id="{354527E7-DA02-9CD6-8CD2-4682EC87D003}"/>
              </a:ext>
            </a:extLst>
          </p:cNvPr>
          <p:cNvPicPr>
            <a:picLocks noChangeAspect="1"/>
          </p:cNvPicPr>
          <p:nvPr/>
        </p:nvPicPr>
        <p:blipFill>
          <a:blip r:embed="rId5"/>
          <a:stretch>
            <a:fillRect/>
          </a:stretch>
        </p:blipFill>
        <p:spPr>
          <a:xfrm>
            <a:off x="2667000" y="4343400"/>
            <a:ext cx="6878010" cy="2495898"/>
          </a:xfrm>
          <a:prstGeom prst="rect">
            <a:avLst/>
          </a:prstGeom>
        </p:spPr>
      </p:pic>
      <p:sp>
        <p:nvSpPr>
          <p:cNvPr id="13" name="TextBox 12">
            <a:extLst>
              <a:ext uri="{FF2B5EF4-FFF2-40B4-BE49-F238E27FC236}">
                <a16:creationId xmlns:a16="http://schemas.microsoft.com/office/drawing/2014/main" id="{1581A610-F3DC-8F8F-11B1-0E4FEAE30D42}"/>
              </a:ext>
            </a:extLst>
          </p:cNvPr>
          <p:cNvSpPr txBox="1"/>
          <p:nvPr/>
        </p:nvSpPr>
        <p:spPr>
          <a:xfrm>
            <a:off x="3124200" y="3581400"/>
            <a:ext cx="6248400" cy="369332"/>
          </a:xfrm>
          <a:prstGeom prst="rect">
            <a:avLst/>
          </a:prstGeom>
          <a:noFill/>
        </p:spPr>
        <p:txBody>
          <a:bodyPr wrap="square" rtlCol="0">
            <a:spAutoFit/>
          </a:bodyPr>
          <a:lstStyle/>
          <a:p>
            <a:pPr algn="ctr"/>
            <a:r>
              <a:rPr lang="en-US">
                <a:solidFill>
                  <a:schemeClr val="bg1"/>
                </a:solidFill>
              </a:rPr>
              <a:t>Water Demand</a:t>
            </a:r>
            <a:endParaRPr lang="pt-PT">
              <a:solidFill>
                <a:schemeClr val="bg1"/>
              </a:solidFill>
            </a:endParaRPr>
          </a:p>
        </p:txBody>
      </p:sp>
    </p:spTree>
    <p:extLst>
      <p:ext uri="{BB962C8B-B14F-4D97-AF65-F5344CB8AC3E}">
        <p14:creationId xmlns:p14="http://schemas.microsoft.com/office/powerpoint/2010/main" val="17204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en-US" sz="7400">
                <a:solidFill>
                  <a:srgbClr val="FFFFFF"/>
                </a:solidFill>
                <a:latin typeface="+mj-lt"/>
              </a:rPr>
              <a:t>Test Cases</a:t>
            </a:r>
          </a:p>
        </p:txBody>
      </p:sp>
      <p:sp>
        <p:nvSpPr>
          <p:cNvPr id="8" name="TextBox 7">
            <a:extLst>
              <a:ext uri="{FF2B5EF4-FFF2-40B4-BE49-F238E27FC236}">
                <a16:creationId xmlns:a16="http://schemas.microsoft.com/office/drawing/2014/main" id="{F9705394-0654-44DA-CF0E-569748BB20C0}"/>
              </a:ext>
            </a:extLst>
          </p:cNvPr>
          <p:cNvSpPr txBox="1"/>
          <p:nvPr/>
        </p:nvSpPr>
        <p:spPr>
          <a:xfrm>
            <a:off x="304800" y="1439075"/>
            <a:ext cx="3352800" cy="369332"/>
          </a:xfrm>
          <a:prstGeom prst="rect">
            <a:avLst/>
          </a:prstGeom>
          <a:noFill/>
        </p:spPr>
        <p:txBody>
          <a:bodyPr wrap="square" rtlCol="0">
            <a:spAutoFit/>
          </a:bodyPr>
          <a:lstStyle/>
          <a:p>
            <a:r>
              <a:rPr lang="pt-PT" dirty="0" err="1">
                <a:solidFill>
                  <a:schemeClr val="bg1"/>
                </a:solidFill>
              </a:rPr>
              <a:t>Heuristica</a:t>
            </a:r>
            <a:r>
              <a:rPr lang="en-US" dirty="0">
                <a:solidFill>
                  <a:schemeClr val="bg1"/>
                </a:solidFill>
              </a:rPr>
              <a:t>:</a:t>
            </a:r>
            <a:endParaRPr lang="pt-PT" dirty="0">
              <a:solidFill>
                <a:schemeClr val="bg1"/>
              </a:solidFill>
            </a:endParaRPr>
          </a:p>
        </p:txBody>
      </p:sp>
      <p:sp>
        <p:nvSpPr>
          <p:cNvPr id="13" name="TextBox 12">
            <a:extLst>
              <a:ext uri="{FF2B5EF4-FFF2-40B4-BE49-F238E27FC236}">
                <a16:creationId xmlns:a16="http://schemas.microsoft.com/office/drawing/2014/main" id="{1581A610-F3DC-8F8F-11B1-0E4FEAE30D42}"/>
              </a:ext>
            </a:extLst>
          </p:cNvPr>
          <p:cNvSpPr txBox="1"/>
          <p:nvPr/>
        </p:nvSpPr>
        <p:spPr>
          <a:xfrm>
            <a:off x="2767526" y="4362449"/>
            <a:ext cx="6248400" cy="369332"/>
          </a:xfrm>
          <a:prstGeom prst="rect">
            <a:avLst/>
          </a:prstGeom>
          <a:noFill/>
        </p:spPr>
        <p:txBody>
          <a:bodyPr wrap="square" rtlCol="0">
            <a:spAutoFit/>
          </a:bodyPr>
          <a:lstStyle/>
          <a:p>
            <a:pPr algn="ctr"/>
            <a:r>
              <a:rPr lang="en-US" err="1">
                <a:solidFill>
                  <a:schemeClr val="bg1"/>
                </a:solidFill>
              </a:rPr>
              <a:t>Resiliência</a:t>
            </a:r>
            <a:endParaRPr lang="en-US">
              <a:solidFill>
                <a:schemeClr val="bg1"/>
              </a:solidFill>
            </a:endParaRPr>
          </a:p>
        </p:txBody>
      </p:sp>
      <p:pic>
        <p:nvPicPr>
          <p:cNvPr id="5" name="Picture 4">
            <a:extLst>
              <a:ext uri="{FF2B5EF4-FFF2-40B4-BE49-F238E27FC236}">
                <a16:creationId xmlns:a16="http://schemas.microsoft.com/office/drawing/2014/main" id="{DA0591C0-11F8-BA28-EC79-F45C9A879F98}"/>
              </a:ext>
            </a:extLst>
          </p:cNvPr>
          <p:cNvPicPr>
            <a:picLocks noChangeAspect="1"/>
          </p:cNvPicPr>
          <p:nvPr/>
        </p:nvPicPr>
        <p:blipFill>
          <a:blip r:embed="rId3"/>
          <a:stretch>
            <a:fillRect/>
          </a:stretch>
        </p:blipFill>
        <p:spPr>
          <a:xfrm>
            <a:off x="285417" y="1910025"/>
            <a:ext cx="4763165" cy="1962424"/>
          </a:xfrm>
          <a:prstGeom prst="rect">
            <a:avLst/>
          </a:prstGeom>
        </p:spPr>
      </p:pic>
      <p:pic>
        <p:nvPicPr>
          <p:cNvPr id="9" name="Picture 8">
            <a:extLst>
              <a:ext uri="{FF2B5EF4-FFF2-40B4-BE49-F238E27FC236}">
                <a16:creationId xmlns:a16="http://schemas.microsoft.com/office/drawing/2014/main" id="{450526F5-12D8-60F3-C14D-B5AE2CA88977}"/>
              </a:ext>
            </a:extLst>
          </p:cNvPr>
          <p:cNvPicPr>
            <a:picLocks noChangeAspect="1"/>
          </p:cNvPicPr>
          <p:nvPr/>
        </p:nvPicPr>
        <p:blipFill>
          <a:blip r:embed="rId4"/>
          <a:stretch>
            <a:fillRect/>
          </a:stretch>
        </p:blipFill>
        <p:spPr>
          <a:xfrm>
            <a:off x="2209800" y="5023222"/>
            <a:ext cx="7363853" cy="685896"/>
          </a:xfrm>
          <a:prstGeom prst="rect">
            <a:avLst/>
          </a:prstGeom>
        </p:spPr>
      </p:pic>
    </p:spTree>
    <p:extLst>
      <p:ext uri="{BB962C8B-B14F-4D97-AF65-F5344CB8AC3E}">
        <p14:creationId xmlns:p14="http://schemas.microsoft.com/office/powerpoint/2010/main" val="83838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3"/>
            <a:stretch>
              <a:fillRect l="-52430" t="-5377" r="-30529" b="-50443"/>
            </a:stretch>
          </a:blipFill>
        </p:spPr>
        <p:txBody>
          <a:bodyPr/>
          <a:lstStyle/>
          <a:p>
            <a:endParaRPr lang="pt-PT"/>
          </a:p>
        </p:txBody>
      </p:sp>
      <p:sp>
        <p:nvSpPr>
          <p:cNvPr id="3" name="TextBox 3"/>
          <p:cNvSpPr txBox="1"/>
          <p:nvPr/>
        </p:nvSpPr>
        <p:spPr>
          <a:xfrm>
            <a:off x="42794" y="169718"/>
            <a:ext cx="9668013" cy="1147686"/>
          </a:xfrm>
          <a:prstGeom prst="rect">
            <a:avLst/>
          </a:prstGeom>
        </p:spPr>
        <p:txBody>
          <a:bodyPr lIns="0" tIns="0" rIns="0" bIns="0" rtlCol="0" anchor="t">
            <a:spAutoFit/>
          </a:bodyPr>
          <a:lstStyle/>
          <a:p>
            <a:pPr algn="ctr">
              <a:lnSpc>
                <a:spcPts val="10360"/>
              </a:lnSpc>
            </a:pPr>
            <a:r>
              <a:rPr lang="en-US" sz="4400" err="1">
                <a:solidFill>
                  <a:srgbClr val="FFFFFF"/>
                </a:solidFill>
                <a:latin typeface="+mj-lt"/>
              </a:rPr>
              <a:t>Destaque</a:t>
            </a:r>
            <a:r>
              <a:rPr lang="en-US" sz="4400">
                <a:solidFill>
                  <a:srgbClr val="FFFFFF"/>
                </a:solidFill>
                <a:latin typeface="+mj-lt"/>
              </a:rPr>
              <a:t> de </a:t>
            </a:r>
            <a:r>
              <a:rPr lang="en-US" sz="4400" err="1">
                <a:solidFill>
                  <a:srgbClr val="FFFFFF"/>
                </a:solidFill>
                <a:latin typeface="+mj-lt"/>
              </a:rPr>
              <a:t>Funcionalidades</a:t>
            </a:r>
            <a:endParaRPr lang="en-US" sz="4400">
              <a:solidFill>
                <a:srgbClr val="FFFFFF"/>
              </a:solidFill>
              <a:latin typeface="+mj-lt"/>
            </a:endParaRPr>
          </a:p>
        </p:txBody>
      </p:sp>
      <p:sp>
        <p:nvSpPr>
          <p:cNvPr id="4" name="TextBox 4"/>
          <p:cNvSpPr txBox="1"/>
          <p:nvPr/>
        </p:nvSpPr>
        <p:spPr>
          <a:xfrm>
            <a:off x="128381" y="1487122"/>
            <a:ext cx="9472820" cy="3998531"/>
          </a:xfrm>
          <a:prstGeom prst="rect">
            <a:avLst/>
          </a:prstGeom>
        </p:spPr>
        <p:txBody>
          <a:bodyPr wrap="square" lIns="0" tIns="0" rIns="0" bIns="0" rtlCol="0" anchor="t">
            <a:spAutoFit/>
          </a:bodyPr>
          <a:lstStyle/>
          <a:p>
            <a:pPr>
              <a:lnSpc>
                <a:spcPts val="3079"/>
              </a:lnSpc>
            </a:pPr>
            <a:r>
              <a:rPr lang="en-US" err="1">
                <a:solidFill>
                  <a:srgbClr val="FFFFFF"/>
                </a:solidFill>
                <a:latin typeface="+mj-lt"/>
              </a:rPr>
              <a:t>Os</a:t>
            </a:r>
            <a:r>
              <a:rPr lang="en-US">
                <a:solidFill>
                  <a:srgbClr val="FFFFFF"/>
                </a:solidFill>
                <a:latin typeface="+mj-lt"/>
              </a:rPr>
              <a:t> </a:t>
            </a:r>
            <a:r>
              <a:rPr lang="en-US" err="1">
                <a:solidFill>
                  <a:srgbClr val="FFFFFF"/>
                </a:solidFill>
                <a:latin typeface="+mj-lt"/>
              </a:rPr>
              <a:t>Destaques</a:t>
            </a:r>
            <a:r>
              <a:rPr lang="en-US">
                <a:solidFill>
                  <a:srgbClr val="FFFFFF"/>
                </a:solidFill>
                <a:latin typeface="+mj-lt"/>
              </a:rPr>
              <a:t> </a:t>
            </a:r>
            <a:r>
              <a:rPr lang="en-US" err="1">
                <a:solidFill>
                  <a:srgbClr val="FFFFFF"/>
                </a:solidFill>
                <a:latin typeface="+mj-lt"/>
              </a:rPr>
              <a:t>foram</a:t>
            </a:r>
            <a:r>
              <a:rPr lang="en-US">
                <a:solidFill>
                  <a:srgbClr val="FFFFFF"/>
                </a:solidFill>
                <a:latin typeface="+mj-lt"/>
              </a:rPr>
              <a:t>:</a:t>
            </a:r>
          </a:p>
          <a:p>
            <a:pPr algn="l"/>
            <a:r>
              <a:rPr lang="pt-PT" b="1" i="0">
                <a:solidFill>
                  <a:srgbClr val="ECECEC"/>
                </a:solidFill>
                <a:effectLst/>
                <a:latin typeface="+mj-lt"/>
              </a:rPr>
              <a:t>O algoritmo de </a:t>
            </a:r>
            <a:r>
              <a:rPr lang="pt-PT" b="1" i="0" err="1">
                <a:solidFill>
                  <a:srgbClr val="ECECEC"/>
                </a:solidFill>
                <a:effectLst/>
                <a:latin typeface="+mj-lt"/>
              </a:rPr>
              <a:t>Edmonds-Karp</a:t>
            </a:r>
            <a:r>
              <a:rPr lang="pt-PT" b="1" i="0">
                <a:solidFill>
                  <a:srgbClr val="ECECEC"/>
                </a:solidFill>
                <a:effectLst/>
                <a:latin typeface="+mj-lt"/>
              </a:rPr>
              <a:t>:</a:t>
            </a:r>
            <a:r>
              <a:rPr lang="pt-PT" b="0" i="0">
                <a:solidFill>
                  <a:srgbClr val="ECECEC"/>
                </a:solidFill>
                <a:effectLst/>
                <a:latin typeface="+mj-lt"/>
              </a:rPr>
              <a:t> Após intensa discussão e várias iterações de testes, finalmente conseguimos implementar o algoritmo de </a:t>
            </a:r>
            <a:r>
              <a:rPr lang="pt-PT" b="0" i="0" err="1">
                <a:solidFill>
                  <a:srgbClr val="ECECEC"/>
                </a:solidFill>
                <a:effectLst/>
                <a:latin typeface="+mj-lt"/>
              </a:rPr>
              <a:t>Edmonds-Karp</a:t>
            </a:r>
            <a:r>
              <a:rPr lang="pt-PT" b="0" i="0">
                <a:solidFill>
                  <a:srgbClr val="ECECEC"/>
                </a:solidFill>
                <a:effectLst/>
                <a:latin typeface="+mj-lt"/>
              </a:rPr>
              <a:t> com sucesso. </a:t>
            </a:r>
          </a:p>
          <a:p>
            <a:pPr algn="l"/>
            <a:endParaRPr lang="pt-PT">
              <a:solidFill>
                <a:srgbClr val="ECECEC"/>
              </a:solidFill>
              <a:latin typeface="+mj-lt"/>
            </a:endParaRPr>
          </a:p>
          <a:p>
            <a:pPr algn="l"/>
            <a:r>
              <a:rPr lang="pt-PT" b="1" i="0">
                <a:solidFill>
                  <a:srgbClr val="ECECEC"/>
                </a:solidFill>
                <a:effectLst/>
                <a:latin typeface="+mj-lt"/>
              </a:rPr>
              <a:t>A Heurística: </a:t>
            </a:r>
            <a:r>
              <a:rPr lang="pt-PT" b="0" i="0">
                <a:solidFill>
                  <a:srgbClr val="ECECEC"/>
                </a:solidFill>
                <a:effectLst/>
                <a:latin typeface="+mj-lt"/>
              </a:rPr>
              <a:t>Nosso </a:t>
            </a:r>
            <a:r>
              <a:rPr lang="pt-PT" b="0" i="0" err="1">
                <a:solidFill>
                  <a:srgbClr val="ECECEC"/>
                </a:solidFill>
                <a:effectLst/>
                <a:latin typeface="+mj-lt"/>
              </a:rPr>
              <a:t>objetivo</a:t>
            </a:r>
            <a:r>
              <a:rPr lang="pt-PT" b="0" i="0">
                <a:solidFill>
                  <a:srgbClr val="ECECEC"/>
                </a:solidFill>
                <a:effectLst/>
                <a:latin typeface="+mj-lt"/>
              </a:rPr>
              <a:t> era encontrar uma abordagem mais inteligente e eficiente para balancear o fluxo e melhorar o status geral da rede. Após uma série de iterações e ajustes, finalmente conseguimos desenvolver uma heurística que oferece resultados significativamente melhores e contribui para uma gestão mais eficaz dos recursos de água.</a:t>
            </a:r>
          </a:p>
          <a:p>
            <a:pPr algn="l"/>
            <a:endParaRPr lang="pt-PT" b="0" i="0">
              <a:solidFill>
                <a:srgbClr val="ECECEC"/>
              </a:solidFill>
              <a:effectLst/>
              <a:latin typeface="+mj-lt"/>
            </a:endParaRPr>
          </a:p>
          <a:p>
            <a:pPr algn="l"/>
            <a:r>
              <a:rPr lang="pt-PT" b="1" i="0">
                <a:solidFill>
                  <a:srgbClr val="ECECEC"/>
                </a:solidFill>
                <a:effectLst/>
                <a:latin typeface="+mj-lt"/>
              </a:rPr>
              <a:t>A Resiliência da Rede:</a:t>
            </a:r>
            <a:r>
              <a:rPr lang="pt-PT" b="0" i="0">
                <a:solidFill>
                  <a:srgbClr val="ECECEC"/>
                </a:solidFill>
                <a:effectLst/>
                <a:latin typeface="+mj-lt"/>
              </a:rPr>
              <a:t> Este foi um dos desafios mais complexos que enfrentamos. Passamos dias trabalhando na avaliação da resiliência da rede, buscando identificar e mitigar possíveis pontos de falha. Após muita pesquisa e experimentação, conseguimos desenvolver estratégias robustas para lidar com falhas em diferentes componentes da rede, garantindo assim uma operação mais confiável e resiliente no fornecimento de água.</a:t>
            </a:r>
            <a:endParaRPr lang="en-US">
              <a:solidFill>
                <a:srgbClr val="FFFFFF"/>
              </a:solidFill>
              <a:latin typeface="+mj-lt"/>
            </a:endParaRPr>
          </a:p>
        </p:txBody>
      </p:sp>
    </p:spTree>
    <p:extLst>
      <p:ext uri="{BB962C8B-B14F-4D97-AF65-F5344CB8AC3E}">
        <p14:creationId xmlns:p14="http://schemas.microsoft.com/office/powerpoint/2010/main" val="894697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120884"/>
          </a:xfrm>
          <a:prstGeom prst="rect">
            <a:avLst/>
          </a:prstGeom>
        </p:spPr>
        <p:txBody>
          <a:bodyPr lIns="0" tIns="0" rIns="0" bIns="0" rtlCol="0" anchor="t">
            <a:spAutoFit/>
          </a:bodyPr>
          <a:lstStyle/>
          <a:p>
            <a:pPr algn="ctr">
              <a:lnSpc>
                <a:spcPts val="10360"/>
              </a:lnSpc>
            </a:pPr>
            <a:r>
              <a:rPr lang="en-US" sz="3600" err="1">
                <a:solidFill>
                  <a:srgbClr val="FFFFFF"/>
                </a:solidFill>
                <a:latin typeface="Libre Baskerville Bold"/>
              </a:rPr>
              <a:t>Dificuldades</a:t>
            </a:r>
            <a:r>
              <a:rPr lang="en-US" sz="3600">
                <a:solidFill>
                  <a:srgbClr val="FFFFFF"/>
                </a:solidFill>
                <a:latin typeface="Libre Baskerville Bold"/>
              </a:rPr>
              <a:t> do </a:t>
            </a:r>
            <a:r>
              <a:rPr lang="en-US" sz="3600" err="1">
                <a:solidFill>
                  <a:srgbClr val="FFFFFF"/>
                </a:solidFill>
                <a:latin typeface="Libre Baskerville Bold"/>
              </a:rPr>
              <a:t>Trabalho</a:t>
            </a:r>
            <a:r>
              <a:rPr lang="en-US" sz="3600">
                <a:solidFill>
                  <a:srgbClr val="FFFFFF"/>
                </a:solidFill>
                <a:latin typeface="Libre Baskerville Bold"/>
              </a:rPr>
              <a:t> e </a:t>
            </a:r>
            <a:r>
              <a:rPr lang="en-US" sz="3600" err="1">
                <a:solidFill>
                  <a:srgbClr val="FFFFFF"/>
                </a:solidFill>
                <a:latin typeface="Libre Baskerville Bold"/>
              </a:rPr>
              <a:t>Participação</a:t>
            </a:r>
            <a:endParaRPr lang="en-US" sz="3600">
              <a:solidFill>
                <a:srgbClr val="FFFFFF"/>
              </a:solidFill>
              <a:latin typeface="Libre Baskerville Bold"/>
            </a:endParaRPr>
          </a:p>
        </p:txBody>
      </p:sp>
      <p:sp>
        <p:nvSpPr>
          <p:cNvPr id="4" name="TextBox 4"/>
          <p:cNvSpPr txBox="1"/>
          <p:nvPr/>
        </p:nvSpPr>
        <p:spPr>
          <a:xfrm>
            <a:off x="228599" y="1608792"/>
            <a:ext cx="9144001" cy="3268008"/>
          </a:xfrm>
          <a:prstGeom prst="rect">
            <a:avLst/>
          </a:prstGeom>
        </p:spPr>
        <p:txBody>
          <a:bodyPr wrap="square" lIns="0" tIns="0" rIns="0" bIns="0" rtlCol="0" anchor="t">
            <a:spAutoFit/>
          </a:bodyPr>
          <a:lstStyle/>
          <a:p>
            <a:pPr>
              <a:lnSpc>
                <a:spcPts val="3079"/>
              </a:lnSpc>
            </a:pPr>
            <a:r>
              <a:rPr lang="en-US" sz="2199" dirty="0">
                <a:solidFill>
                  <a:srgbClr val="FFFFFF"/>
                </a:solidFill>
                <a:latin typeface="+mj-lt"/>
              </a:rPr>
              <a:t>As </a:t>
            </a:r>
            <a:r>
              <a:rPr lang="en-US" sz="2199" dirty="0" err="1">
                <a:solidFill>
                  <a:srgbClr val="FFFFFF"/>
                </a:solidFill>
                <a:latin typeface="+mj-lt"/>
              </a:rPr>
              <a:t>dificuldades</a:t>
            </a:r>
            <a:r>
              <a:rPr lang="en-US" sz="2199" dirty="0">
                <a:solidFill>
                  <a:srgbClr val="FFFFFF"/>
                </a:solidFill>
                <a:latin typeface="+mj-lt"/>
              </a:rPr>
              <a:t> </a:t>
            </a:r>
            <a:r>
              <a:rPr lang="en-US" sz="2199" dirty="0" err="1">
                <a:solidFill>
                  <a:srgbClr val="FFFFFF"/>
                </a:solidFill>
                <a:latin typeface="+mj-lt"/>
              </a:rPr>
              <a:t>deste</a:t>
            </a:r>
            <a:r>
              <a:rPr lang="en-US" sz="2199" dirty="0">
                <a:solidFill>
                  <a:srgbClr val="FFFFFF"/>
                </a:solidFill>
                <a:latin typeface="+mj-lt"/>
              </a:rPr>
              <a:t> </a:t>
            </a:r>
            <a:r>
              <a:rPr lang="en-US" sz="2199" dirty="0" err="1">
                <a:solidFill>
                  <a:srgbClr val="FFFFFF"/>
                </a:solidFill>
                <a:latin typeface="+mj-lt"/>
              </a:rPr>
              <a:t>trabalho</a:t>
            </a:r>
            <a:r>
              <a:rPr lang="en-US" sz="2199" dirty="0">
                <a:solidFill>
                  <a:srgbClr val="FFFFFF"/>
                </a:solidFill>
                <a:latin typeface="+mj-lt"/>
              </a:rPr>
              <a:t> </a:t>
            </a:r>
            <a:r>
              <a:rPr lang="en-US" sz="2199" dirty="0" err="1">
                <a:solidFill>
                  <a:srgbClr val="FFFFFF"/>
                </a:solidFill>
                <a:latin typeface="+mj-lt"/>
              </a:rPr>
              <a:t>foram</a:t>
            </a:r>
            <a:r>
              <a:rPr lang="en-US" sz="2199" dirty="0">
                <a:solidFill>
                  <a:srgbClr val="FFFFFF"/>
                </a:solidFill>
                <a:latin typeface="+mj-lt"/>
              </a:rPr>
              <a:t>:</a:t>
            </a:r>
          </a:p>
          <a:p>
            <a:pPr>
              <a:lnSpc>
                <a:spcPts val="3079"/>
              </a:lnSpc>
            </a:pPr>
            <a:r>
              <a:rPr lang="en-US" sz="2199" b="1" dirty="0">
                <a:solidFill>
                  <a:srgbClr val="FFFFFF"/>
                </a:solidFill>
                <a:latin typeface="+mj-lt"/>
              </a:rPr>
              <a:t>O </a:t>
            </a:r>
            <a:r>
              <a:rPr lang="en-US" sz="2199" b="1" dirty="0" err="1">
                <a:solidFill>
                  <a:srgbClr val="FFFFFF"/>
                </a:solidFill>
                <a:latin typeface="+mj-lt"/>
              </a:rPr>
              <a:t>algoritmo</a:t>
            </a:r>
            <a:r>
              <a:rPr lang="en-US" sz="2199" b="1" dirty="0">
                <a:solidFill>
                  <a:srgbClr val="FFFFFF"/>
                </a:solidFill>
                <a:latin typeface="+mj-lt"/>
              </a:rPr>
              <a:t> de Edmonds </a:t>
            </a:r>
            <a:r>
              <a:rPr lang="en-US" sz="2199" b="1" dirty="0" err="1">
                <a:solidFill>
                  <a:srgbClr val="FFFFFF"/>
                </a:solidFill>
                <a:latin typeface="+mj-lt"/>
              </a:rPr>
              <a:t>karp</a:t>
            </a:r>
            <a:r>
              <a:rPr lang="en-US" sz="2199" b="1" dirty="0">
                <a:solidFill>
                  <a:srgbClr val="FFFFFF"/>
                </a:solidFill>
                <a:latin typeface="+mj-lt"/>
              </a:rPr>
              <a:t>: </a:t>
            </a:r>
            <a:r>
              <a:rPr lang="en-US" sz="2199" dirty="0">
                <a:solidFill>
                  <a:srgbClr val="FFFFFF"/>
                </a:solidFill>
                <a:latin typeface="+mj-lt"/>
              </a:rPr>
              <a:t>pois </a:t>
            </a:r>
            <a:r>
              <a:rPr lang="en-US" sz="2199" dirty="0" err="1">
                <a:solidFill>
                  <a:srgbClr val="FFFFFF"/>
                </a:solidFill>
                <a:latin typeface="+mj-lt"/>
              </a:rPr>
              <a:t>houve</a:t>
            </a:r>
            <a:r>
              <a:rPr lang="en-US" sz="2199" dirty="0">
                <a:solidFill>
                  <a:srgbClr val="FFFFFF"/>
                </a:solidFill>
                <a:latin typeface="+mj-lt"/>
              </a:rPr>
              <a:t> </a:t>
            </a:r>
            <a:r>
              <a:rPr lang="en-US" sz="2199" dirty="0" err="1">
                <a:solidFill>
                  <a:srgbClr val="FFFFFF"/>
                </a:solidFill>
                <a:latin typeface="+mj-lt"/>
              </a:rPr>
              <a:t>muita</a:t>
            </a:r>
            <a:r>
              <a:rPr lang="en-US" sz="2199" dirty="0">
                <a:solidFill>
                  <a:srgbClr val="FFFFFF"/>
                </a:solidFill>
                <a:latin typeface="+mj-lt"/>
              </a:rPr>
              <a:t> </a:t>
            </a:r>
            <a:r>
              <a:rPr lang="en-US" sz="2199" dirty="0" err="1">
                <a:solidFill>
                  <a:srgbClr val="FFFFFF"/>
                </a:solidFill>
                <a:latin typeface="+mj-lt"/>
              </a:rPr>
              <a:t>discussao</a:t>
            </a:r>
            <a:r>
              <a:rPr lang="en-US" sz="2199" dirty="0">
                <a:solidFill>
                  <a:srgbClr val="FFFFFF"/>
                </a:solidFill>
                <a:latin typeface="+mj-lt"/>
              </a:rPr>
              <a:t> </a:t>
            </a:r>
            <a:r>
              <a:rPr lang="en-US" sz="2199" dirty="0" err="1">
                <a:solidFill>
                  <a:srgbClr val="FFFFFF"/>
                </a:solidFill>
                <a:latin typeface="+mj-lt"/>
              </a:rPr>
              <a:t>sobre</a:t>
            </a:r>
            <a:r>
              <a:rPr lang="en-US" sz="2199" dirty="0">
                <a:solidFill>
                  <a:srgbClr val="FFFFFF"/>
                </a:solidFill>
                <a:latin typeface="+mj-lt"/>
              </a:rPr>
              <a:t> o </a:t>
            </a:r>
            <a:r>
              <a:rPr lang="en-US" sz="2199" dirty="0" err="1">
                <a:solidFill>
                  <a:srgbClr val="FFFFFF"/>
                </a:solidFill>
                <a:latin typeface="+mj-lt"/>
              </a:rPr>
              <a:t>resultado</a:t>
            </a:r>
            <a:r>
              <a:rPr lang="en-US" sz="2199" dirty="0">
                <a:solidFill>
                  <a:srgbClr val="FFFFFF"/>
                </a:solidFill>
                <a:latin typeface="+mj-lt"/>
              </a:rPr>
              <a:t> do maxflow, e com isso </a:t>
            </a:r>
            <a:r>
              <a:rPr lang="en-US" sz="2199" dirty="0" err="1">
                <a:solidFill>
                  <a:srgbClr val="FFFFFF"/>
                </a:solidFill>
                <a:latin typeface="+mj-lt"/>
              </a:rPr>
              <a:t>tentou</a:t>
            </a:r>
            <a:r>
              <a:rPr lang="en-US" sz="2199" dirty="0">
                <a:solidFill>
                  <a:srgbClr val="FFFFFF"/>
                </a:solidFill>
                <a:latin typeface="+mj-lt"/>
              </a:rPr>
              <a:t>-se </a:t>
            </a:r>
            <a:r>
              <a:rPr lang="en-US" sz="2199" dirty="0" err="1">
                <a:solidFill>
                  <a:srgbClr val="FFFFFF"/>
                </a:solidFill>
                <a:latin typeface="+mj-lt"/>
              </a:rPr>
              <a:t>chegar</a:t>
            </a:r>
            <a:r>
              <a:rPr lang="en-US" sz="2199" dirty="0">
                <a:solidFill>
                  <a:srgbClr val="FFFFFF"/>
                </a:solidFill>
                <a:latin typeface="+mj-lt"/>
              </a:rPr>
              <a:t> a </a:t>
            </a:r>
            <a:r>
              <a:rPr lang="en-US" sz="2199" dirty="0" err="1">
                <a:solidFill>
                  <a:srgbClr val="FFFFFF"/>
                </a:solidFill>
                <a:latin typeface="+mj-lt"/>
              </a:rPr>
              <a:t>moda</a:t>
            </a:r>
            <a:r>
              <a:rPr lang="en-US" sz="2199" dirty="0">
                <a:solidFill>
                  <a:srgbClr val="FFFFFF"/>
                </a:solidFill>
                <a:latin typeface="+mj-lt"/>
              </a:rPr>
              <a:t> do </a:t>
            </a:r>
            <a:r>
              <a:rPr lang="en-US" sz="2199" dirty="0" err="1">
                <a:solidFill>
                  <a:srgbClr val="FFFFFF"/>
                </a:solidFill>
                <a:latin typeface="+mj-lt"/>
              </a:rPr>
              <a:t>resultado</a:t>
            </a:r>
            <a:r>
              <a:rPr lang="en-US" sz="2199" dirty="0">
                <a:solidFill>
                  <a:srgbClr val="FFFFFF"/>
                </a:solidFill>
                <a:latin typeface="+mj-lt"/>
              </a:rPr>
              <a:t>.</a:t>
            </a:r>
          </a:p>
          <a:p>
            <a:pPr>
              <a:lnSpc>
                <a:spcPts val="3079"/>
              </a:lnSpc>
            </a:pPr>
            <a:r>
              <a:rPr lang="en-US" sz="2199" b="1" dirty="0">
                <a:solidFill>
                  <a:srgbClr val="FFFFFF"/>
                </a:solidFill>
                <a:latin typeface="+mj-lt"/>
              </a:rPr>
              <a:t>A </a:t>
            </a:r>
            <a:r>
              <a:rPr lang="pt-PT" sz="2199" b="1" dirty="0" err="1">
                <a:solidFill>
                  <a:srgbClr val="FFFFFF"/>
                </a:solidFill>
                <a:latin typeface="+mj-lt"/>
              </a:rPr>
              <a:t>Heuristica</a:t>
            </a:r>
            <a:r>
              <a:rPr lang="en-US" sz="2199" b="1" dirty="0">
                <a:solidFill>
                  <a:srgbClr val="FFFFFF"/>
                </a:solidFill>
                <a:latin typeface="+mj-lt"/>
              </a:rPr>
              <a:t>: </a:t>
            </a:r>
            <a:r>
              <a:rPr lang="en-US" sz="2199" dirty="0">
                <a:solidFill>
                  <a:srgbClr val="FFFFFF"/>
                </a:solidFill>
                <a:latin typeface="+mj-lt"/>
              </a:rPr>
              <a:t>pois </a:t>
            </a:r>
            <a:r>
              <a:rPr lang="en-US" sz="2199" dirty="0" err="1">
                <a:solidFill>
                  <a:srgbClr val="FFFFFF"/>
                </a:solidFill>
                <a:latin typeface="+mj-lt"/>
              </a:rPr>
              <a:t>queriamos</a:t>
            </a:r>
            <a:r>
              <a:rPr lang="en-US" sz="2199" dirty="0">
                <a:solidFill>
                  <a:srgbClr val="FFFFFF"/>
                </a:solidFill>
                <a:latin typeface="+mj-lt"/>
              </a:rPr>
              <a:t> </a:t>
            </a:r>
            <a:r>
              <a:rPr lang="en-US" sz="2199" dirty="0" err="1">
                <a:solidFill>
                  <a:srgbClr val="FFFFFF"/>
                </a:solidFill>
                <a:latin typeface="+mj-lt"/>
              </a:rPr>
              <a:t>econtrar</a:t>
            </a:r>
            <a:r>
              <a:rPr lang="en-US" sz="2199" dirty="0">
                <a:solidFill>
                  <a:srgbClr val="FFFFFF"/>
                </a:solidFill>
                <a:latin typeface="+mj-lt"/>
              </a:rPr>
              <a:t> </a:t>
            </a:r>
            <a:r>
              <a:rPr lang="pt-PT" sz="2199" dirty="0">
                <a:solidFill>
                  <a:srgbClr val="FFFFFF"/>
                </a:solidFill>
                <a:latin typeface="+mj-lt"/>
              </a:rPr>
              <a:t>uma</a:t>
            </a:r>
            <a:r>
              <a:rPr lang="en-US" sz="2199" dirty="0">
                <a:solidFill>
                  <a:srgbClr val="FFFFFF"/>
                </a:solidFill>
                <a:latin typeface="+mj-lt"/>
              </a:rPr>
              <a:t> </a:t>
            </a:r>
            <a:r>
              <a:rPr lang="pt-PT" sz="2199" dirty="0">
                <a:solidFill>
                  <a:srgbClr val="FFFFFF"/>
                </a:solidFill>
                <a:latin typeface="+mj-lt"/>
              </a:rPr>
              <a:t>melhor</a:t>
            </a:r>
            <a:r>
              <a:rPr lang="en-US" sz="2199" dirty="0">
                <a:solidFill>
                  <a:srgbClr val="FFFFFF"/>
                </a:solidFill>
                <a:latin typeface="+mj-lt"/>
              </a:rPr>
              <a:t> forma de </a:t>
            </a:r>
            <a:r>
              <a:rPr lang="pt-PT" sz="2199" dirty="0">
                <a:solidFill>
                  <a:srgbClr val="FFFFFF"/>
                </a:solidFill>
                <a:latin typeface="+mj-lt"/>
              </a:rPr>
              <a:t>balancear</a:t>
            </a:r>
            <a:r>
              <a:rPr lang="en-US" sz="2199" dirty="0">
                <a:solidFill>
                  <a:srgbClr val="FFFFFF"/>
                </a:solidFill>
                <a:latin typeface="+mj-lt"/>
              </a:rPr>
              <a:t> e </a:t>
            </a:r>
            <a:r>
              <a:rPr lang="en-US" sz="2199" dirty="0" err="1">
                <a:solidFill>
                  <a:srgbClr val="FFFFFF"/>
                </a:solidFill>
                <a:latin typeface="+mj-lt"/>
              </a:rPr>
              <a:t>melhorar</a:t>
            </a:r>
            <a:r>
              <a:rPr lang="en-US" sz="2199" dirty="0">
                <a:solidFill>
                  <a:srgbClr val="FFFFFF"/>
                </a:solidFill>
                <a:latin typeface="+mj-lt"/>
              </a:rPr>
              <a:t> </a:t>
            </a:r>
            <a:r>
              <a:rPr lang="en-US" sz="2199" dirty="0" err="1">
                <a:solidFill>
                  <a:srgbClr val="FFFFFF"/>
                </a:solidFill>
                <a:latin typeface="+mj-lt"/>
              </a:rPr>
              <a:t>os</a:t>
            </a:r>
            <a:r>
              <a:rPr lang="en-US" sz="2199" dirty="0">
                <a:solidFill>
                  <a:srgbClr val="FFFFFF"/>
                </a:solidFill>
                <a:latin typeface="+mj-lt"/>
              </a:rPr>
              <a:t> status.</a:t>
            </a:r>
          </a:p>
          <a:p>
            <a:pPr>
              <a:lnSpc>
                <a:spcPts val="3079"/>
              </a:lnSpc>
            </a:pPr>
            <a:r>
              <a:rPr lang="en-US" sz="2199" b="1" dirty="0">
                <a:solidFill>
                  <a:srgbClr val="FFFFFF"/>
                </a:solidFill>
                <a:latin typeface="+mj-lt"/>
              </a:rPr>
              <a:t>A </a:t>
            </a:r>
            <a:r>
              <a:rPr lang="pt-PT" sz="2199" b="1" dirty="0">
                <a:solidFill>
                  <a:srgbClr val="FFFFFF"/>
                </a:solidFill>
                <a:latin typeface="+mj-lt"/>
              </a:rPr>
              <a:t>Resiliência</a:t>
            </a:r>
            <a:r>
              <a:rPr lang="en-US" sz="2199" b="1" dirty="0">
                <a:solidFill>
                  <a:srgbClr val="FFFFFF"/>
                </a:solidFill>
                <a:latin typeface="+mj-lt"/>
              </a:rPr>
              <a:t> da rede: </a:t>
            </a:r>
            <a:r>
              <a:rPr lang="pt-PT" sz="2199" dirty="0">
                <a:solidFill>
                  <a:srgbClr val="FFFFFF"/>
                </a:solidFill>
                <a:latin typeface="+mj-lt"/>
              </a:rPr>
              <a:t>houve</a:t>
            </a:r>
            <a:r>
              <a:rPr lang="en-US" sz="2199" dirty="0">
                <a:solidFill>
                  <a:srgbClr val="FFFFFF"/>
                </a:solidFill>
                <a:latin typeface="+mj-lt"/>
              </a:rPr>
              <a:t> </a:t>
            </a:r>
            <a:r>
              <a:rPr lang="pt-PT" sz="2199" dirty="0">
                <a:solidFill>
                  <a:srgbClr val="FFFFFF"/>
                </a:solidFill>
                <a:latin typeface="+mj-lt"/>
              </a:rPr>
              <a:t>uma</a:t>
            </a:r>
            <a:r>
              <a:rPr lang="en-US" sz="2199" dirty="0">
                <a:solidFill>
                  <a:srgbClr val="FFFFFF"/>
                </a:solidFill>
                <a:latin typeface="+mj-lt"/>
              </a:rPr>
              <a:t> </a:t>
            </a:r>
            <a:r>
              <a:rPr lang="pt-PT" sz="2199" dirty="0">
                <a:solidFill>
                  <a:srgbClr val="FFFFFF"/>
                </a:solidFill>
                <a:latin typeface="+mj-lt"/>
              </a:rPr>
              <a:t>grande</a:t>
            </a:r>
            <a:r>
              <a:rPr lang="en-US" sz="2199" dirty="0">
                <a:solidFill>
                  <a:srgbClr val="FFFFFF"/>
                </a:solidFill>
                <a:latin typeface="+mj-lt"/>
              </a:rPr>
              <a:t> </a:t>
            </a:r>
            <a:r>
              <a:rPr lang="pt-PT" sz="2199" dirty="0">
                <a:solidFill>
                  <a:srgbClr val="FFFFFF"/>
                </a:solidFill>
                <a:latin typeface="+mj-lt"/>
              </a:rPr>
              <a:t>dificuldade</a:t>
            </a:r>
            <a:r>
              <a:rPr lang="en-US" sz="2199" dirty="0">
                <a:solidFill>
                  <a:srgbClr val="FFFFFF"/>
                </a:solidFill>
                <a:latin typeface="+mj-lt"/>
              </a:rPr>
              <a:t> </a:t>
            </a:r>
            <a:r>
              <a:rPr lang="pt-PT" sz="2199" dirty="0">
                <a:solidFill>
                  <a:srgbClr val="FFFFFF"/>
                </a:solidFill>
                <a:latin typeface="+mj-lt"/>
              </a:rPr>
              <a:t>em</a:t>
            </a:r>
            <a:r>
              <a:rPr lang="en-US" sz="2199" dirty="0">
                <a:solidFill>
                  <a:srgbClr val="FFFFFF"/>
                </a:solidFill>
                <a:latin typeface="+mj-lt"/>
              </a:rPr>
              <a:t> determiner </a:t>
            </a:r>
            <a:r>
              <a:rPr lang="en-US" sz="2199" dirty="0" err="1">
                <a:solidFill>
                  <a:srgbClr val="FFFFFF"/>
                </a:solidFill>
                <a:latin typeface="+mj-lt"/>
              </a:rPr>
              <a:t>sem</a:t>
            </a:r>
            <a:r>
              <a:rPr lang="en-US" sz="2199" dirty="0">
                <a:solidFill>
                  <a:srgbClr val="FFFFFF"/>
                </a:solidFill>
                <a:latin typeface="+mj-lt"/>
              </a:rPr>
              <a:t> </a:t>
            </a:r>
            <a:r>
              <a:rPr lang="en-US" sz="2199" dirty="0" err="1">
                <a:solidFill>
                  <a:srgbClr val="FFFFFF"/>
                </a:solidFill>
                <a:latin typeface="+mj-lt"/>
              </a:rPr>
              <a:t>recalcular</a:t>
            </a:r>
            <a:r>
              <a:rPr lang="en-US" sz="2199" dirty="0">
                <a:solidFill>
                  <a:srgbClr val="FFFFFF"/>
                </a:solidFill>
                <a:latin typeface="+mj-lt"/>
              </a:rPr>
              <a:t> o maxflow.</a:t>
            </a:r>
          </a:p>
          <a:p>
            <a:pPr>
              <a:lnSpc>
                <a:spcPts val="3079"/>
              </a:lnSpc>
            </a:pPr>
            <a:endParaRPr lang="en-US" sz="2199" b="1" dirty="0">
              <a:solidFill>
                <a:srgbClr val="FFFFFF"/>
              </a:solidFill>
              <a:latin typeface="Libre Baskerville"/>
            </a:endParaRPr>
          </a:p>
        </p:txBody>
      </p:sp>
      <p:sp>
        <p:nvSpPr>
          <p:cNvPr id="5" name="TextBox 4">
            <a:extLst>
              <a:ext uri="{FF2B5EF4-FFF2-40B4-BE49-F238E27FC236}">
                <a16:creationId xmlns:a16="http://schemas.microsoft.com/office/drawing/2014/main" id="{44535FD8-328F-2726-FBFB-6E246D5CD1BB}"/>
              </a:ext>
            </a:extLst>
          </p:cNvPr>
          <p:cNvSpPr txBox="1"/>
          <p:nvPr/>
        </p:nvSpPr>
        <p:spPr>
          <a:xfrm>
            <a:off x="152400" y="6098826"/>
            <a:ext cx="8458200" cy="923330"/>
          </a:xfrm>
          <a:prstGeom prst="rect">
            <a:avLst/>
          </a:prstGeom>
          <a:noFill/>
        </p:spPr>
        <p:txBody>
          <a:bodyPr wrap="square" rtlCol="0">
            <a:spAutoFit/>
          </a:bodyPr>
          <a:lstStyle/>
          <a:p>
            <a:r>
              <a:rPr lang="en-US">
                <a:solidFill>
                  <a:schemeClr val="bg2"/>
                </a:solidFill>
              </a:rPr>
              <a:t>Up202207798 – </a:t>
            </a:r>
            <a:r>
              <a:rPr lang="en-US" err="1">
                <a:solidFill>
                  <a:schemeClr val="bg2"/>
                </a:solidFill>
              </a:rPr>
              <a:t>Ângelo</a:t>
            </a:r>
            <a:r>
              <a:rPr lang="en-US">
                <a:solidFill>
                  <a:schemeClr val="bg2"/>
                </a:solidFill>
              </a:rPr>
              <a:t> Oliveira– 33,3%</a:t>
            </a:r>
          </a:p>
          <a:p>
            <a:r>
              <a:rPr lang="en-US">
                <a:solidFill>
                  <a:schemeClr val="bg2"/>
                </a:solidFill>
              </a:rPr>
              <a:t>Up202209730 – Bruno Fortes – 33,3% </a:t>
            </a:r>
          </a:p>
          <a:p>
            <a:r>
              <a:rPr lang="en-US">
                <a:solidFill>
                  <a:schemeClr val="bg2"/>
                </a:solidFill>
              </a:rPr>
              <a:t>Up202207871 – José Costa – 33,3%</a:t>
            </a:r>
            <a:endParaRPr lang="pt-PT">
              <a:solidFill>
                <a:schemeClr val="bg2"/>
              </a:solidFill>
            </a:endParaRPr>
          </a:p>
        </p:txBody>
      </p:sp>
    </p:spTree>
    <p:extLst>
      <p:ext uri="{BB962C8B-B14F-4D97-AF65-F5344CB8AC3E}">
        <p14:creationId xmlns:p14="http://schemas.microsoft.com/office/powerpoint/2010/main" val="4034233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4" name="TextBox 4"/>
          <p:cNvSpPr txBox="1"/>
          <p:nvPr/>
        </p:nvSpPr>
        <p:spPr>
          <a:xfrm>
            <a:off x="304799" y="1608792"/>
            <a:ext cx="9144001" cy="4732065"/>
          </a:xfrm>
          <a:prstGeom prst="rect">
            <a:avLst/>
          </a:prstGeom>
        </p:spPr>
        <p:txBody>
          <a:bodyPr wrap="square" lIns="0" tIns="0" rIns="0" bIns="0" rtlCol="0" anchor="t">
            <a:spAutoFit/>
          </a:bodyPr>
          <a:lstStyle/>
          <a:p>
            <a:pPr>
              <a:lnSpc>
                <a:spcPts val="3079"/>
              </a:lnSpc>
            </a:pPr>
            <a:r>
              <a:rPr lang="pt-BR">
                <a:solidFill>
                  <a:srgbClr val="FFFFFF"/>
                </a:solidFill>
                <a:latin typeface="+mj-lt"/>
              </a:rPr>
              <a:t>Este projeto foi uma oportunidade valiosa para aplicar os algoritmos que aprendemos em sala de aula na resolução de problemas do mundo real. Foi uma prova concreta de que esses algoritmos não são apenas teoria acadêmica, mas ferramentas poderosas que têm aplicações práticas em diversos contextos. Pudemos tambem perceber como os algoritmos de grafos, cálculo de rotas mais curtas e determinação de fluxos máximos podem ser utilizados para resolver problemas reais. Essa experiência nos preparou para enfrentar desafios semelhantes no futuro, seja na academia, em ambientes profissionais ou até mesmo em projetos pessoais. Além disso, essa vivência nos mostrou a importância de compreender não apenas a teoria por trás dos algoritmos, mas também sua aplicação prática. Isso nos permite não apenas resolver problemas de forma eficiente, mas também nos dá uma base sólida para propor soluções inovadoras e eficazes em diversos cenários.</a:t>
            </a:r>
          </a:p>
          <a:p>
            <a:pPr>
              <a:lnSpc>
                <a:spcPts val="3079"/>
              </a:lnSpc>
            </a:pPr>
            <a:endParaRPr lang="en-US" b="1">
              <a:solidFill>
                <a:srgbClr val="FFFFFF"/>
              </a:solidFill>
              <a:latin typeface="+mj-lt"/>
            </a:endParaRPr>
          </a:p>
        </p:txBody>
      </p:sp>
      <p:sp>
        <p:nvSpPr>
          <p:cNvPr id="6" name="TextBox 5">
            <a:extLst>
              <a:ext uri="{FF2B5EF4-FFF2-40B4-BE49-F238E27FC236}">
                <a16:creationId xmlns:a16="http://schemas.microsoft.com/office/drawing/2014/main" id="{35532E57-4A8F-8854-1231-EFDE42B5E3BB}"/>
              </a:ext>
            </a:extLst>
          </p:cNvPr>
          <p:cNvSpPr txBox="1"/>
          <p:nvPr/>
        </p:nvSpPr>
        <p:spPr>
          <a:xfrm>
            <a:off x="266700" y="419676"/>
            <a:ext cx="9144000" cy="769441"/>
          </a:xfrm>
          <a:prstGeom prst="rect">
            <a:avLst/>
          </a:prstGeom>
          <a:noFill/>
        </p:spPr>
        <p:txBody>
          <a:bodyPr wrap="square" rtlCol="0">
            <a:spAutoFit/>
          </a:bodyPr>
          <a:lstStyle/>
          <a:p>
            <a:pPr algn="ctr"/>
            <a:r>
              <a:rPr lang="pt-PT" sz="4400" b="1" dirty="0">
                <a:solidFill>
                  <a:schemeClr val="bg1"/>
                </a:solidFill>
              </a:rPr>
              <a:t>Considerações</a:t>
            </a:r>
            <a:r>
              <a:rPr lang="en-US" sz="4400" b="1" dirty="0">
                <a:solidFill>
                  <a:schemeClr val="bg1"/>
                </a:solidFill>
              </a:rPr>
              <a:t> </a:t>
            </a:r>
            <a:r>
              <a:rPr lang="pt-PT" sz="4400" b="1" dirty="0">
                <a:solidFill>
                  <a:schemeClr val="bg1"/>
                </a:solidFill>
              </a:rPr>
              <a:t>finais</a:t>
            </a:r>
          </a:p>
        </p:txBody>
      </p:sp>
    </p:spTree>
    <p:extLst>
      <p:ext uri="{BB962C8B-B14F-4D97-AF65-F5344CB8AC3E}">
        <p14:creationId xmlns:p14="http://schemas.microsoft.com/office/powerpoint/2010/main" val="38876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6" name="TextBox 5">
            <a:extLst>
              <a:ext uri="{FF2B5EF4-FFF2-40B4-BE49-F238E27FC236}">
                <a16:creationId xmlns:a16="http://schemas.microsoft.com/office/drawing/2014/main" id="{35532E57-4A8F-8854-1231-EFDE42B5E3BB}"/>
              </a:ext>
            </a:extLst>
          </p:cNvPr>
          <p:cNvSpPr txBox="1"/>
          <p:nvPr/>
        </p:nvSpPr>
        <p:spPr>
          <a:xfrm>
            <a:off x="228600" y="3191936"/>
            <a:ext cx="9144000" cy="769441"/>
          </a:xfrm>
          <a:prstGeom prst="rect">
            <a:avLst/>
          </a:prstGeom>
          <a:noFill/>
        </p:spPr>
        <p:txBody>
          <a:bodyPr wrap="square" rtlCol="0">
            <a:spAutoFit/>
          </a:bodyPr>
          <a:lstStyle/>
          <a:p>
            <a:pPr algn="ctr"/>
            <a:r>
              <a:rPr lang="en-US" sz="4400" b="1">
                <a:solidFill>
                  <a:schemeClr val="bg1"/>
                </a:solidFill>
              </a:rPr>
              <a:t>FIM</a:t>
            </a:r>
          </a:p>
        </p:txBody>
      </p:sp>
    </p:spTree>
    <p:extLst>
      <p:ext uri="{BB962C8B-B14F-4D97-AF65-F5344CB8AC3E}">
        <p14:creationId xmlns:p14="http://schemas.microsoft.com/office/powerpoint/2010/main" val="35382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en-US"/>
          </a:p>
        </p:txBody>
      </p:sp>
      <p:sp>
        <p:nvSpPr>
          <p:cNvPr id="3" name="TextBox 3"/>
          <p:cNvSpPr txBox="1"/>
          <p:nvPr/>
        </p:nvSpPr>
        <p:spPr>
          <a:xfrm>
            <a:off x="3256756" y="160020"/>
            <a:ext cx="3240088" cy="1028700"/>
          </a:xfrm>
          <a:prstGeom prst="rect">
            <a:avLst/>
          </a:prstGeom>
        </p:spPr>
        <p:txBody>
          <a:bodyPr lIns="0" tIns="0" rIns="0" bIns="0" rtlCol="0" anchor="t">
            <a:spAutoFit/>
          </a:bodyPr>
          <a:lstStyle/>
          <a:p>
            <a:pPr algn="ctr">
              <a:lnSpc>
                <a:spcPts val="8400"/>
              </a:lnSpc>
            </a:pPr>
            <a:r>
              <a:rPr lang="en-US" sz="6000" err="1">
                <a:solidFill>
                  <a:srgbClr val="FFFFFF"/>
                </a:solidFill>
                <a:latin typeface="+mj-lt"/>
              </a:rPr>
              <a:t>Objetivo</a:t>
            </a:r>
            <a:endParaRPr lang="en-US" sz="6000">
              <a:solidFill>
                <a:srgbClr val="FFFFFF"/>
              </a:solidFill>
              <a:latin typeface="+mj-lt"/>
            </a:endParaRPr>
          </a:p>
        </p:txBody>
      </p:sp>
      <p:sp>
        <p:nvSpPr>
          <p:cNvPr id="4" name="TextBox 4"/>
          <p:cNvSpPr txBox="1"/>
          <p:nvPr/>
        </p:nvSpPr>
        <p:spPr>
          <a:xfrm>
            <a:off x="0" y="3442652"/>
            <a:ext cx="9753600" cy="1134570"/>
          </a:xfrm>
          <a:prstGeom prst="rect">
            <a:avLst/>
          </a:prstGeom>
        </p:spPr>
        <p:txBody>
          <a:bodyPr lIns="0" tIns="0" rIns="0" bIns="0" rtlCol="0" anchor="t">
            <a:spAutoFit/>
          </a:bodyPr>
          <a:lstStyle/>
          <a:p>
            <a:pPr algn="ctr">
              <a:lnSpc>
                <a:spcPts val="3000"/>
              </a:lnSpc>
            </a:pPr>
            <a:r>
              <a:rPr lang="en-US" sz="2143" err="1">
                <a:solidFill>
                  <a:srgbClr val="FFFFFF"/>
                </a:solidFill>
                <a:latin typeface="+mj-lt"/>
              </a:rPr>
              <a:t>objetivo</a:t>
            </a:r>
            <a:r>
              <a:rPr lang="en-US" sz="2143">
                <a:solidFill>
                  <a:srgbClr val="FFFFFF"/>
                </a:solidFill>
                <a:latin typeface="+mj-lt"/>
              </a:rPr>
              <a:t> </a:t>
            </a:r>
            <a:r>
              <a:rPr lang="en-US" sz="2143" err="1">
                <a:solidFill>
                  <a:srgbClr val="FFFFFF"/>
                </a:solidFill>
                <a:latin typeface="+mj-lt"/>
              </a:rPr>
              <a:t>deste</a:t>
            </a:r>
            <a:r>
              <a:rPr lang="en-US" sz="2143">
                <a:solidFill>
                  <a:srgbClr val="FFFFFF"/>
                </a:solidFill>
                <a:latin typeface="+mj-lt"/>
              </a:rPr>
              <a:t> </a:t>
            </a:r>
            <a:r>
              <a:rPr lang="en-US" sz="2143" err="1">
                <a:solidFill>
                  <a:srgbClr val="FFFFFF"/>
                </a:solidFill>
                <a:latin typeface="+mj-lt"/>
              </a:rPr>
              <a:t>trabalho</a:t>
            </a:r>
            <a:r>
              <a:rPr lang="en-US" sz="2143">
                <a:solidFill>
                  <a:srgbClr val="FFFFFF"/>
                </a:solidFill>
                <a:latin typeface="+mj-lt"/>
              </a:rPr>
              <a:t> é para o </a:t>
            </a:r>
            <a:r>
              <a:rPr lang="en-US" sz="2143" err="1">
                <a:solidFill>
                  <a:srgbClr val="FFFFFF"/>
                </a:solidFill>
                <a:latin typeface="+mj-lt"/>
              </a:rPr>
              <a:t>desenvolvimento</a:t>
            </a:r>
            <a:r>
              <a:rPr lang="en-US" sz="2143">
                <a:solidFill>
                  <a:srgbClr val="FFFFFF"/>
                </a:solidFill>
                <a:latin typeface="+mj-lt"/>
              </a:rPr>
              <a:t> de um </a:t>
            </a:r>
            <a:r>
              <a:rPr lang="en-US" sz="2143" err="1">
                <a:solidFill>
                  <a:srgbClr val="FFFFFF"/>
                </a:solidFill>
                <a:latin typeface="+mj-lt"/>
              </a:rPr>
              <a:t>algoritmo</a:t>
            </a:r>
            <a:r>
              <a:rPr lang="en-US" sz="2143">
                <a:solidFill>
                  <a:srgbClr val="FFFFFF"/>
                </a:solidFill>
                <a:latin typeface="+mj-lt"/>
              </a:rPr>
              <a:t> para </a:t>
            </a:r>
            <a:r>
              <a:rPr lang="en-US" sz="2143" err="1">
                <a:solidFill>
                  <a:srgbClr val="FFFFFF"/>
                </a:solidFill>
                <a:latin typeface="+mj-lt"/>
              </a:rPr>
              <a:t>análise</a:t>
            </a:r>
            <a:r>
              <a:rPr lang="en-US" sz="2143">
                <a:solidFill>
                  <a:srgbClr val="FFFFFF"/>
                </a:solidFill>
                <a:latin typeface="+mj-lt"/>
              </a:rPr>
              <a:t> e </a:t>
            </a:r>
            <a:r>
              <a:rPr lang="en-US" sz="2143" err="1">
                <a:solidFill>
                  <a:srgbClr val="FFFFFF"/>
                </a:solidFill>
                <a:latin typeface="+mj-lt"/>
              </a:rPr>
              <a:t>gerenciamento</a:t>
            </a:r>
            <a:r>
              <a:rPr lang="en-US" sz="2143">
                <a:solidFill>
                  <a:srgbClr val="FFFFFF"/>
                </a:solidFill>
                <a:latin typeface="+mj-lt"/>
              </a:rPr>
              <a:t> de </a:t>
            </a:r>
            <a:r>
              <a:rPr lang="en-US" sz="2143" err="1">
                <a:solidFill>
                  <a:srgbClr val="FFFFFF"/>
                </a:solidFill>
                <a:latin typeface="+mj-lt"/>
              </a:rPr>
              <a:t>abastecimento</a:t>
            </a:r>
            <a:r>
              <a:rPr lang="en-US" sz="2143">
                <a:solidFill>
                  <a:srgbClr val="FFFFFF"/>
                </a:solidFill>
                <a:latin typeface="+mj-lt"/>
              </a:rPr>
              <a:t> de </a:t>
            </a:r>
            <a:r>
              <a:rPr lang="en-US" sz="2143" err="1">
                <a:solidFill>
                  <a:srgbClr val="FFFFFF"/>
                </a:solidFill>
                <a:latin typeface="+mj-lt"/>
              </a:rPr>
              <a:t>água</a:t>
            </a:r>
            <a:r>
              <a:rPr lang="en-US" sz="2143">
                <a:solidFill>
                  <a:srgbClr val="FFFFFF"/>
                </a:solidFill>
                <a:latin typeface="+mj-lt"/>
              </a:rPr>
              <a:t> </a:t>
            </a:r>
            <a:r>
              <a:rPr lang="en-US" sz="2143" err="1">
                <a:solidFill>
                  <a:srgbClr val="FFFFFF"/>
                </a:solidFill>
                <a:latin typeface="+mj-lt"/>
              </a:rPr>
              <a:t>em</a:t>
            </a:r>
            <a:r>
              <a:rPr lang="en-US" sz="2143">
                <a:solidFill>
                  <a:srgbClr val="FFFFFF"/>
                </a:solidFill>
                <a:latin typeface="+mj-lt"/>
              </a:rPr>
              <a:t> Portugal</a:t>
            </a:r>
          </a:p>
          <a:p>
            <a:pPr algn="ctr">
              <a:lnSpc>
                <a:spcPts val="3000"/>
              </a:lnSpc>
            </a:pPr>
            <a:endParaRPr lang="en-US" sz="2143">
              <a:solidFill>
                <a:srgbClr val="FFFFFF"/>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2">
            <a:extLst>
              <a:ext uri="{FF2B5EF4-FFF2-40B4-BE49-F238E27FC236}">
                <a16:creationId xmlns:a16="http://schemas.microsoft.com/office/drawing/2014/main" id="{42223254-0579-53B6-0226-5A2620447543}"/>
              </a:ext>
            </a:extLst>
          </p:cNvPr>
          <p:cNvSpPr txBox="1"/>
          <p:nvPr/>
        </p:nvSpPr>
        <p:spPr>
          <a:xfrm>
            <a:off x="4038600" y="324535"/>
            <a:ext cx="2133600" cy="646331"/>
          </a:xfrm>
          <a:prstGeom prst="rect">
            <a:avLst/>
          </a:prstGeom>
          <a:noFill/>
        </p:spPr>
        <p:txBody>
          <a:bodyPr wrap="square" rtlCol="0">
            <a:spAutoFit/>
          </a:bodyPr>
          <a:lstStyle/>
          <a:p>
            <a:r>
              <a:rPr lang="en-US" sz="3600" b="1">
                <a:solidFill>
                  <a:schemeClr val="bg1"/>
                </a:solidFill>
              </a:rPr>
              <a:t>Classes</a:t>
            </a:r>
          </a:p>
        </p:txBody>
      </p:sp>
      <p:sp>
        <p:nvSpPr>
          <p:cNvPr id="4" name="TextBox 3">
            <a:extLst>
              <a:ext uri="{FF2B5EF4-FFF2-40B4-BE49-F238E27FC236}">
                <a16:creationId xmlns:a16="http://schemas.microsoft.com/office/drawing/2014/main" id="{66431CD1-34EF-34D4-DFE1-98294DCCC9B5}"/>
              </a:ext>
            </a:extLst>
          </p:cNvPr>
          <p:cNvSpPr txBox="1"/>
          <p:nvPr/>
        </p:nvSpPr>
        <p:spPr>
          <a:xfrm>
            <a:off x="304800" y="1295400"/>
            <a:ext cx="4191000" cy="4247317"/>
          </a:xfrm>
          <a:prstGeom prst="rect">
            <a:avLst/>
          </a:prstGeom>
          <a:noFill/>
        </p:spPr>
        <p:txBody>
          <a:bodyPr wrap="square" rtlCol="0">
            <a:spAutoFit/>
          </a:bodyPr>
          <a:lstStyle/>
          <a:p>
            <a:r>
              <a:rPr lang="en-US">
                <a:solidFill>
                  <a:schemeClr val="bg1"/>
                </a:solidFill>
              </a:rPr>
              <a:t>Graph: </a:t>
            </a:r>
            <a:r>
              <a:rPr lang="pt-BR">
                <a:solidFill>
                  <a:schemeClr val="bg1"/>
                </a:solidFill>
              </a:rPr>
              <a:t> Responsável por definir a</a:t>
            </a:r>
          </a:p>
          <a:p>
            <a:r>
              <a:rPr lang="pt-BR">
                <a:solidFill>
                  <a:schemeClr val="bg1"/>
                </a:solidFill>
              </a:rPr>
              <a:t>estrutura do grafo usada como base para</a:t>
            </a:r>
          </a:p>
          <a:p>
            <a:r>
              <a:rPr lang="pt-BR">
                <a:solidFill>
                  <a:schemeClr val="bg1"/>
                </a:solidFill>
              </a:rPr>
              <a:t>a elaboração do projeto.</a:t>
            </a:r>
          </a:p>
          <a:p>
            <a:endParaRPr lang="en-US">
              <a:solidFill>
                <a:schemeClr val="bg1"/>
              </a:solidFill>
            </a:endParaRPr>
          </a:p>
          <a:p>
            <a:r>
              <a:rPr lang="en-US">
                <a:solidFill>
                  <a:schemeClr val="bg1"/>
                </a:solidFill>
              </a:rPr>
              <a:t>Algorithm: </a:t>
            </a:r>
            <a:r>
              <a:rPr lang="pt-BR">
                <a:solidFill>
                  <a:schemeClr val="bg1"/>
                </a:solidFill>
              </a:rPr>
              <a:t>Este módulo contém os algoritmos utilizados para realizar operações específicas no grafo, como cálculo de rotas mais curtas, determinação de fluxos máximos. Ele fornece a lógica necessária para a aplicação dos algoritmos no contexto do problema.</a:t>
            </a:r>
          </a:p>
          <a:p>
            <a:endParaRPr lang="en-US">
              <a:solidFill>
                <a:schemeClr val="bg1"/>
              </a:solidFill>
            </a:endParaRPr>
          </a:p>
          <a:p>
            <a:r>
              <a:rPr lang="en-US" err="1">
                <a:solidFill>
                  <a:schemeClr val="bg1"/>
                </a:solidFill>
              </a:rPr>
              <a:t>DeliverySites</a:t>
            </a:r>
            <a:r>
              <a:rPr lang="en-US">
                <a:solidFill>
                  <a:schemeClr val="bg1"/>
                </a:solidFill>
              </a:rPr>
              <a:t>: </a:t>
            </a:r>
            <a:r>
              <a:rPr lang="en-US" err="1">
                <a:solidFill>
                  <a:schemeClr val="bg1"/>
                </a:solidFill>
              </a:rPr>
              <a:t>Objeto</a:t>
            </a:r>
            <a:r>
              <a:rPr lang="en-US">
                <a:solidFill>
                  <a:schemeClr val="bg1"/>
                </a:solidFill>
              </a:rPr>
              <a:t> </a:t>
            </a:r>
            <a:r>
              <a:rPr lang="en-US" err="1">
                <a:solidFill>
                  <a:schemeClr val="bg1"/>
                </a:solidFill>
              </a:rPr>
              <a:t>usado</a:t>
            </a:r>
            <a:r>
              <a:rPr lang="en-US">
                <a:solidFill>
                  <a:schemeClr val="bg1"/>
                </a:solidFill>
              </a:rPr>
              <a:t> no </a:t>
            </a:r>
            <a:r>
              <a:rPr lang="en-US" err="1">
                <a:solidFill>
                  <a:schemeClr val="bg1"/>
                </a:solidFill>
              </a:rPr>
              <a:t>grafo</a:t>
            </a:r>
            <a:r>
              <a:rPr lang="en-US">
                <a:solidFill>
                  <a:schemeClr val="bg1"/>
                </a:solidFill>
              </a:rPr>
              <a:t> para </a:t>
            </a:r>
            <a:r>
              <a:rPr lang="pt-BR">
                <a:solidFill>
                  <a:schemeClr val="bg1"/>
                </a:solidFill>
              </a:rPr>
              <a:t>representar e fornecer funcionalidades relacionadas aos locais de escoamento.</a:t>
            </a:r>
          </a:p>
        </p:txBody>
      </p:sp>
      <p:pic>
        <p:nvPicPr>
          <p:cNvPr id="3074" name="Picture 2" descr="Sistema de abastecimento de água urbano: dimensionamento de redes de  distribuição – Moura Lacerda">
            <a:extLst>
              <a:ext uri="{FF2B5EF4-FFF2-40B4-BE49-F238E27FC236}">
                <a16:creationId xmlns:a16="http://schemas.microsoft.com/office/drawing/2014/main" id="{FE7B8906-9628-16D7-4C60-2C339B6E3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95400"/>
            <a:ext cx="4953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29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2">
            <a:extLst>
              <a:ext uri="{FF2B5EF4-FFF2-40B4-BE49-F238E27FC236}">
                <a16:creationId xmlns:a16="http://schemas.microsoft.com/office/drawing/2014/main" id="{42223254-0579-53B6-0226-5A2620447543}"/>
              </a:ext>
            </a:extLst>
          </p:cNvPr>
          <p:cNvSpPr txBox="1"/>
          <p:nvPr/>
        </p:nvSpPr>
        <p:spPr>
          <a:xfrm>
            <a:off x="4191000" y="304800"/>
            <a:ext cx="2133600" cy="646331"/>
          </a:xfrm>
          <a:prstGeom prst="rect">
            <a:avLst/>
          </a:prstGeom>
          <a:noFill/>
        </p:spPr>
        <p:txBody>
          <a:bodyPr wrap="square" rtlCol="0">
            <a:spAutoFit/>
          </a:bodyPr>
          <a:lstStyle/>
          <a:p>
            <a:r>
              <a:rPr lang="en-US" sz="3600" b="1">
                <a:solidFill>
                  <a:schemeClr val="bg1"/>
                </a:solidFill>
              </a:rPr>
              <a:t>Classes</a:t>
            </a:r>
          </a:p>
        </p:txBody>
      </p:sp>
      <p:sp>
        <p:nvSpPr>
          <p:cNvPr id="4" name="TextBox 3">
            <a:extLst>
              <a:ext uri="{FF2B5EF4-FFF2-40B4-BE49-F238E27FC236}">
                <a16:creationId xmlns:a16="http://schemas.microsoft.com/office/drawing/2014/main" id="{66431CD1-34EF-34D4-DFE1-98294DCCC9B5}"/>
              </a:ext>
            </a:extLst>
          </p:cNvPr>
          <p:cNvSpPr txBox="1"/>
          <p:nvPr/>
        </p:nvSpPr>
        <p:spPr>
          <a:xfrm>
            <a:off x="304800" y="1295400"/>
            <a:ext cx="4191000" cy="5078313"/>
          </a:xfrm>
          <a:prstGeom prst="rect">
            <a:avLst/>
          </a:prstGeom>
          <a:noFill/>
        </p:spPr>
        <p:txBody>
          <a:bodyPr wrap="square" rtlCol="0">
            <a:spAutoFit/>
          </a:bodyPr>
          <a:lstStyle/>
          <a:p>
            <a:r>
              <a:rPr lang="en-US" dirty="0" err="1">
                <a:solidFill>
                  <a:schemeClr val="bg1"/>
                </a:solidFill>
              </a:rPr>
              <a:t>LoadingFunctions</a:t>
            </a:r>
            <a:r>
              <a:rPr lang="en-US" dirty="0">
                <a:solidFill>
                  <a:schemeClr val="bg1"/>
                </a:solidFill>
              </a:rPr>
              <a:t>:</a:t>
            </a:r>
            <a:r>
              <a:rPr lang="pt-BR" dirty="0">
                <a:solidFill>
                  <a:schemeClr val="bg1"/>
                </a:solidFill>
              </a:rPr>
              <a:t>Ponto de</a:t>
            </a:r>
          </a:p>
          <a:p>
            <a:r>
              <a:rPr lang="pt-BR" dirty="0">
                <a:solidFill>
                  <a:schemeClr val="bg1"/>
                </a:solidFill>
              </a:rPr>
              <a:t>partida da nossa aplicação, trata</a:t>
            </a:r>
          </a:p>
          <a:p>
            <a:r>
              <a:rPr lang="pt-BR" dirty="0">
                <a:solidFill>
                  <a:schemeClr val="bg1"/>
                </a:solidFill>
              </a:rPr>
              <a:t>do processamento dos dados</a:t>
            </a:r>
          </a:p>
          <a:p>
            <a:r>
              <a:rPr lang="pt-BR" dirty="0">
                <a:solidFill>
                  <a:schemeClr val="bg1"/>
                </a:solidFill>
              </a:rPr>
              <a:t>fornecidos nos ficheiros .csv</a:t>
            </a:r>
          </a:p>
          <a:p>
            <a:r>
              <a:rPr lang="pt-BR" dirty="0">
                <a:solidFill>
                  <a:schemeClr val="bg1"/>
                </a:solidFill>
              </a:rPr>
              <a:t>lendo-os e organizando-os nas</a:t>
            </a:r>
          </a:p>
          <a:p>
            <a:r>
              <a:rPr lang="pt-BR" dirty="0">
                <a:solidFill>
                  <a:schemeClr val="bg1"/>
                </a:solidFill>
              </a:rPr>
              <a:t>estruturas por nós escolhidas</a:t>
            </a:r>
          </a:p>
          <a:p>
            <a:endParaRPr lang="en-US" dirty="0">
              <a:solidFill>
                <a:schemeClr val="bg1"/>
              </a:solidFill>
            </a:endParaRPr>
          </a:p>
          <a:p>
            <a:r>
              <a:rPr lang="en-US" dirty="0">
                <a:solidFill>
                  <a:schemeClr val="bg1"/>
                </a:solidFill>
              </a:rPr>
              <a:t>Logic: </a:t>
            </a:r>
            <a:r>
              <a:rPr lang="pt-PT" dirty="0">
                <a:solidFill>
                  <a:schemeClr val="bg1"/>
                </a:solidFill>
              </a:rPr>
              <a:t>Esta envolvida com a manipulação e gerenciamento de uma rede de distribuição de agua, implementando funcionalidades como a identificação de fontes e destinos, criação de </a:t>
            </a:r>
            <a:r>
              <a:rPr lang="pt-PT" dirty="0" err="1">
                <a:solidFill>
                  <a:schemeClr val="bg1"/>
                </a:solidFill>
              </a:rPr>
              <a:t>super-nós</a:t>
            </a:r>
            <a:r>
              <a:rPr lang="pt-PT" dirty="0">
                <a:solidFill>
                  <a:schemeClr val="bg1"/>
                </a:solidFill>
              </a:rPr>
              <a:t> para cálculos de fluxo máximo e recuperação de informações sobre os tubos da rede.</a:t>
            </a:r>
          </a:p>
          <a:p>
            <a:endParaRPr lang="en-US" dirty="0">
              <a:solidFill>
                <a:schemeClr val="bg1"/>
              </a:solidFill>
            </a:endParaRPr>
          </a:p>
          <a:p>
            <a:r>
              <a:rPr lang="en-US" dirty="0">
                <a:solidFill>
                  <a:schemeClr val="bg1"/>
                </a:solidFill>
              </a:rPr>
              <a:t>UI:</a:t>
            </a:r>
            <a:r>
              <a:rPr lang="pt-BR" dirty="0">
                <a:solidFill>
                  <a:schemeClr val="bg1"/>
                </a:solidFill>
              </a:rPr>
              <a:t> Interface servil do utilizador</a:t>
            </a:r>
          </a:p>
          <a:p>
            <a:r>
              <a:rPr lang="pt-BR" dirty="0">
                <a:solidFill>
                  <a:schemeClr val="bg1"/>
                </a:solidFill>
              </a:rPr>
              <a:t>para a navegação do programa.</a:t>
            </a:r>
            <a:endParaRPr lang="en-US" dirty="0">
              <a:solidFill>
                <a:schemeClr val="bg1"/>
              </a:solidFill>
            </a:endParaRPr>
          </a:p>
        </p:txBody>
      </p:sp>
      <p:pic>
        <p:nvPicPr>
          <p:cNvPr id="2050" name="Picture 2" descr="Sistema de abastecimento de água urbano: dimensionamento de redes de  distribuição – Moura Lacerda">
            <a:extLst>
              <a:ext uri="{FF2B5EF4-FFF2-40B4-BE49-F238E27FC236}">
                <a16:creationId xmlns:a16="http://schemas.microsoft.com/office/drawing/2014/main" id="{FE852DDB-E412-5359-6E13-756052C42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00200"/>
            <a:ext cx="4343400" cy="449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0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pt-PT" sz="8000" b="1" i="0">
                <a:solidFill>
                  <a:srgbClr val="FFFFFF"/>
                </a:solidFill>
                <a:effectLst/>
              </a:rPr>
              <a:t>O Grafo</a:t>
            </a:r>
            <a:endParaRPr lang="en-US" sz="7400">
              <a:solidFill>
                <a:srgbClr val="FFFFFF"/>
              </a:solidFill>
              <a:latin typeface="Libre Baskerville Bold"/>
            </a:endParaRPr>
          </a:p>
        </p:txBody>
      </p:sp>
      <p:pic>
        <p:nvPicPr>
          <p:cNvPr id="5" name="Picture 4" descr="A screen shot of a computer&#10;&#10;Description automatically generated">
            <a:extLst>
              <a:ext uri="{FF2B5EF4-FFF2-40B4-BE49-F238E27FC236}">
                <a16:creationId xmlns:a16="http://schemas.microsoft.com/office/drawing/2014/main" id="{27F5AF13-3DD2-000A-A52C-EEBE78FDF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149247"/>
            <a:ext cx="3733800" cy="4005288"/>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FEDD2754-57C7-A24D-2BE5-FD11E05B59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5801" y="1654956"/>
            <a:ext cx="5029200" cy="3679044"/>
          </a:xfrm>
          <a:prstGeom prst="rect">
            <a:avLst/>
          </a:prstGeom>
        </p:spPr>
      </p:pic>
      <p:sp>
        <p:nvSpPr>
          <p:cNvPr id="9" name="TextBox 8">
            <a:extLst>
              <a:ext uri="{FF2B5EF4-FFF2-40B4-BE49-F238E27FC236}">
                <a16:creationId xmlns:a16="http://schemas.microsoft.com/office/drawing/2014/main" id="{A47B74CC-F412-8DBD-0C5E-4ED7A4C114FF}"/>
              </a:ext>
            </a:extLst>
          </p:cNvPr>
          <p:cNvSpPr txBox="1"/>
          <p:nvPr/>
        </p:nvSpPr>
        <p:spPr>
          <a:xfrm>
            <a:off x="228600" y="1439075"/>
            <a:ext cx="4038600" cy="1754326"/>
          </a:xfrm>
          <a:prstGeom prst="rect">
            <a:avLst/>
          </a:prstGeom>
          <a:noFill/>
        </p:spPr>
        <p:txBody>
          <a:bodyPr wrap="square" rtlCol="0">
            <a:spAutoFit/>
          </a:bodyPr>
          <a:lstStyle/>
          <a:p>
            <a:r>
              <a:rPr lang="pt-BR">
                <a:solidFill>
                  <a:schemeClr val="bg1"/>
                </a:solidFill>
              </a:rPr>
              <a:t> Vertex é parte de uma estrutura de dados que representa um grafo, onde cada vértice contém informações sobre estacoes de bombeamento, suas arestas adjacentes e seu estado durante a execução de algoritmos.</a:t>
            </a:r>
            <a:endParaRPr lang="en-US">
              <a:solidFill>
                <a:schemeClr val="bg1"/>
              </a:solidFill>
            </a:endParaRPr>
          </a:p>
        </p:txBody>
      </p:sp>
      <p:sp>
        <p:nvSpPr>
          <p:cNvPr id="12" name="TextBox 11">
            <a:extLst>
              <a:ext uri="{FF2B5EF4-FFF2-40B4-BE49-F238E27FC236}">
                <a16:creationId xmlns:a16="http://schemas.microsoft.com/office/drawing/2014/main" id="{AB80409E-278B-F3CF-D928-A5EA6F8104A6}"/>
              </a:ext>
            </a:extLst>
          </p:cNvPr>
          <p:cNvSpPr txBox="1"/>
          <p:nvPr/>
        </p:nvSpPr>
        <p:spPr>
          <a:xfrm>
            <a:off x="4648200" y="5660244"/>
            <a:ext cx="4724400" cy="923330"/>
          </a:xfrm>
          <a:prstGeom prst="rect">
            <a:avLst/>
          </a:prstGeom>
          <a:noFill/>
        </p:spPr>
        <p:txBody>
          <a:bodyPr wrap="square" rtlCol="0">
            <a:spAutoFit/>
          </a:bodyPr>
          <a:lstStyle/>
          <a:p>
            <a:r>
              <a:rPr lang="pt-BR">
                <a:solidFill>
                  <a:schemeClr val="bg1"/>
                </a:solidFill>
              </a:rPr>
              <a:t>Edge é parte de uma estrutura de dados que representa um grafo, onde cada vértice contém informações sobre as cidades.</a:t>
            </a:r>
            <a:endParaRPr lang="en-US">
              <a:solidFill>
                <a:schemeClr val="bg1"/>
              </a:solidFill>
            </a:endParaRPr>
          </a:p>
        </p:txBody>
      </p:sp>
    </p:spTree>
    <p:extLst>
      <p:ext uri="{BB962C8B-B14F-4D97-AF65-F5344CB8AC3E}">
        <p14:creationId xmlns:p14="http://schemas.microsoft.com/office/powerpoint/2010/main" val="3193617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5" y="169719"/>
            <a:ext cx="9634606" cy="1248227"/>
          </a:xfrm>
          <a:prstGeom prst="rect">
            <a:avLst/>
          </a:prstGeom>
        </p:spPr>
        <p:txBody>
          <a:bodyPr wrap="square" lIns="0" tIns="0" rIns="0" bIns="0" rtlCol="0" anchor="t">
            <a:spAutoFit/>
          </a:bodyPr>
          <a:lstStyle/>
          <a:p>
            <a:pPr algn="ctr">
              <a:lnSpc>
                <a:spcPts val="10360"/>
              </a:lnSpc>
            </a:pPr>
            <a:r>
              <a:rPr lang="en-US" sz="7400" b="1">
                <a:solidFill>
                  <a:srgbClr val="FFFFFF"/>
                </a:solidFill>
                <a:latin typeface="+mj-lt"/>
              </a:rPr>
              <a:t>O</a:t>
            </a:r>
            <a:r>
              <a:rPr lang="en-US" sz="7400">
                <a:solidFill>
                  <a:srgbClr val="FFFFFF"/>
                </a:solidFill>
                <a:latin typeface="+mj-lt"/>
              </a:rPr>
              <a:t> </a:t>
            </a:r>
            <a:r>
              <a:rPr lang="en-US" sz="7400" b="1" err="1">
                <a:solidFill>
                  <a:srgbClr val="FFFFFF"/>
                </a:solidFill>
                <a:latin typeface="+mj-lt"/>
              </a:rPr>
              <a:t>Grafo</a:t>
            </a:r>
            <a:endParaRPr lang="en-US" sz="7400" b="1">
              <a:solidFill>
                <a:srgbClr val="FFFFFF"/>
              </a:solidFill>
              <a:latin typeface="+mj-lt"/>
            </a:endParaRPr>
          </a:p>
        </p:txBody>
      </p:sp>
      <p:pic>
        <p:nvPicPr>
          <p:cNvPr id="9" name="Picture 8" descr="A screenshot of a computer program&#10;&#10;Description automatically generated">
            <a:extLst>
              <a:ext uri="{FF2B5EF4-FFF2-40B4-BE49-F238E27FC236}">
                <a16:creationId xmlns:a16="http://schemas.microsoft.com/office/drawing/2014/main" id="{52D19BBA-F90B-BB2B-913C-FEAAE0B08E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0600" y="1676400"/>
            <a:ext cx="4731651" cy="5185048"/>
          </a:xfrm>
          <a:prstGeom prst="rect">
            <a:avLst/>
          </a:prstGeom>
        </p:spPr>
      </p:pic>
      <p:sp>
        <p:nvSpPr>
          <p:cNvPr id="4" name="TextBox 3">
            <a:extLst>
              <a:ext uri="{FF2B5EF4-FFF2-40B4-BE49-F238E27FC236}">
                <a16:creationId xmlns:a16="http://schemas.microsoft.com/office/drawing/2014/main" id="{F69FEF97-8037-353B-E5E5-3AE5297E5AEE}"/>
              </a:ext>
            </a:extLst>
          </p:cNvPr>
          <p:cNvSpPr txBox="1"/>
          <p:nvPr/>
        </p:nvSpPr>
        <p:spPr>
          <a:xfrm>
            <a:off x="838200" y="2209800"/>
            <a:ext cx="3429000" cy="2031325"/>
          </a:xfrm>
          <a:prstGeom prst="rect">
            <a:avLst/>
          </a:prstGeom>
          <a:noFill/>
        </p:spPr>
        <p:txBody>
          <a:bodyPr wrap="square" rtlCol="0">
            <a:spAutoFit/>
          </a:bodyPr>
          <a:lstStyle/>
          <a:p>
            <a:r>
              <a:rPr lang="pt-BR">
                <a:solidFill>
                  <a:schemeClr val="bg1"/>
                </a:solidFill>
              </a:rPr>
              <a:t>Essa classe encapsula as operações e algoritmos comuns em grafos, fornecendo métodos para manipular vértices e arestas, realizar buscas e processamento de grafos, calcular métricas e realizar análises específicas.</a:t>
            </a:r>
            <a:endParaRPr lang="en-US">
              <a:solidFill>
                <a:schemeClr val="bg1"/>
              </a:solidFill>
            </a:endParaRPr>
          </a:p>
        </p:txBody>
      </p:sp>
    </p:spTree>
    <p:extLst>
      <p:ext uri="{BB962C8B-B14F-4D97-AF65-F5344CB8AC3E}">
        <p14:creationId xmlns:p14="http://schemas.microsoft.com/office/powerpoint/2010/main" val="424429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36277"/>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5" name="TextBox 4">
            <a:extLst>
              <a:ext uri="{FF2B5EF4-FFF2-40B4-BE49-F238E27FC236}">
                <a16:creationId xmlns:a16="http://schemas.microsoft.com/office/drawing/2014/main" id="{7468838C-1C1A-F7EC-ECA4-AE8960ED7C04}"/>
              </a:ext>
            </a:extLst>
          </p:cNvPr>
          <p:cNvSpPr txBox="1"/>
          <p:nvPr/>
        </p:nvSpPr>
        <p:spPr>
          <a:xfrm>
            <a:off x="228600" y="157491"/>
            <a:ext cx="9372600" cy="523220"/>
          </a:xfrm>
          <a:prstGeom prst="rect">
            <a:avLst/>
          </a:prstGeom>
          <a:noFill/>
        </p:spPr>
        <p:txBody>
          <a:bodyPr wrap="square" rtlCol="0">
            <a:spAutoFit/>
          </a:bodyPr>
          <a:lstStyle/>
          <a:p>
            <a:pPr algn="ctr"/>
            <a:r>
              <a:rPr lang="pt-PT" sz="2800" b="1">
                <a:solidFill>
                  <a:schemeClr val="bg1"/>
                </a:solidFill>
              </a:rPr>
              <a:t>Descrição da leitura do </a:t>
            </a:r>
            <a:r>
              <a:rPr lang="pt-PT" sz="2800" b="1" err="1">
                <a:solidFill>
                  <a:schemeClr val="bg1"/>
                </a:solidFill>
              </a:rPr>
              <a:t>dataset</a:t>
            </a:r>
            <a:r>
              <a:rPr lang="pt-PT" sz="2800" b="1">
                <a:solidFill>
                  <a:schemeClr val="bg1"/>
                </a:solidFill>
              </a:rPr>
              <a:t> a partir dos ficheiros dados</a:t>
            </a:r>
          </a:p>
        </p:txBody>
      </p:sp>
      <p:sp>
        <p:nvSpPr>
          <p:cNvPr id="6" name="TextBox 5">
            <a:extLst>
              <a:ext uri="{FF2B5EF4-FFF2-40B4-BE49-F238E27FC236}">
                <a16:creationId xmlns:a16="http://schemas.microsoft.com/office/drawing/2014/main" id="{69FBB323-14B6-CB0F-85BB-FC794C556BFC}"/>
              </a:ext>
            </a:extLst>
          </p:cNvPr>
          <p:cNvSpPr txBox="1"/>
          <p:nvPr/>
        </p:nvSpPr>
        <p:spPr>
          <a:xfrm>
            <a:off x="571500" y="693407"/>
            <a:ext cx="8686800" cy="1077218"/>
          </a:xfrm>
          <a:prstGeom prst="rect">
            <a:avLst/>
          </a:prstGeom>
          <a:noFill/>
        </p:spPr>
        <p:txBody>
          <a:bodyPr wrap="square" rtlCol="0">
            <a:spAutoFit/>
          </a:bodyPr>
          <a:lstStyle/>
          <a:p>
            <a:r>
              <a:rPr lang="pt-PT" sz="1600">
                <a:solidFill>
                  <a:schemeClr val="bg1"/>
                </a:solidFill>
              </a:rPr>
              <a:t>A leitura e processamento dos </a:t>
            </a:r>
            <a:r>
              <a:rPr lang="pt-PT" sz="1600" err="1">
                <a:solidFill>
                  <a:schemeClr val="bg1"/>
                </a:solidFill>
              </a:rPr>
              <a:t>datasets</a:t>
            </a:r>
            <a:r>
              <a:rPr lang="pt-PT" sz="1600">
                <a:solidFill>
                  <a:schemeClr val="bg1"/>
                </a:solidFill>
              </a:rPr>
              <a:t> são cruciais para o funcionamento do sistema de gerenciamento de abastecimento de água. Esta operação é realizada por meio de várias classes e métodos específicos, garantindo que os dados sejam carregados de forma </a:t>
            </a:r>
            <a:r>
              <a:rPr lang="pt-PT" sz="1600" err="1">
                <a:solidFill>
                  <a:schemeClr val="bg1"/>
                </a:solidFill>
              </a:rPr>
              <a:t>correta</a:t>
            </a:r>
            <a:r>
              <a:rPr lang="pt-PT" sz="1600">
                <a:solidFill>
                  <a:schemeClr val="bg1"/>
                </a:solidFill>
              </a:rPr>
              <a:t> e eficientemente no sistema.</a:t>
            </a:r>
          </a:p>
        </p:txBody>
      </p:sp>
      <p:pic>
        <p:nvPicPr>
          <p:cNvPr id="11" name="Picture 10" descr="A screen shot of a computer program&#10;&#10;Description automatically generated">
            <a:extLst>
              <a:ext uri="{FF2B5EF4-FFF2-40B4-BE49-F238E27FC236}">
                <a16:creationId xmlns:a16="http://schemas.microsoft.com/office/drawing/2014/main" id="{7271F405-EA6B-E77A-CED9-2C814504B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 y="3505200"/>
            <a:ext cx="4533900" cy="3712768"/>
          </a:xfrm>
          <a:prstGeom prst="rect">
            <a:avLst/>
          </a:prstGeom>
        </p:spPr>
      </p:pic>
      <p:pic>
        <p:nvPicPr>
          <p:cNvPr id="15" name="Picture 14" descr="A screen shot of a computer program&#10;&#10;Description automatically generated">
            <a:extLst>
              <a:ext uri="{FF2B5EF4-FFF2-40B4-BE49-F238E27FC236}">
                <a16:creationId xmlns:a16="http://schemas.microsoft.com/office/drawing/2014/main" id="{43FFF9E8-2EBA-A17F-6DB4-E5DC4ADA4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301" y="1924944"/>
            <a:ext cx="4400550" cy="3409056"/>
          </a:xfrm>
          <a:prstGeom prst="rect">
            <a:avLst/>
          </a:prstGeom>
        </p:spPr>
      </p:pic>
      <p:sp>
        <p:nvSpPr>
          <p:cNvPr id="3" name="TextBox 2">
            <a:extLst>
              <a:ext uri="{FF2B5EF4-FFF2-40B4-BE49-F238E27FC236}">
                <a16:creationId xmlns:a16="http://schemas.microsoft.com/office/drawing/2014/main" id="{501B5B95-FF45-8190-E29F-E099BEDE75AD}"/>
              </a:ext>
            </a:extLst>
          </p:cNvPr>
          <p:cNvSpPr txBox="1"/>
          <p:nvPr/>
        </p:nvSpPr>
        <p:spPr>
          <a:xfrm>
            <a:off x="285749" y="2047273"/>
            <a:ext cx="3962400" cy="1200329"/>
          </a:xfrm>
          <a:prstGeom prst="rect">
            <a:avLst/>
          </a:prstGeom>
          <a:noFill/>
        </p:spPr>
        <p:txBody>
          <a:bodyPr wrap="square" rtlCol="0">
            <a:spAutoFit/>
          </a:bodyPr>
          <a:lstStyle/>
          <a:p>
            <a:r>
              <a:rPr lang="pt-BR">
                <a:solidFill>
                  <a:schemeClr val="bg1"/>
                </a:solidFill>
              </a:rPr>
              <a:t>funcao responsável por carregar os dados das cidades a partir de um arquivo CSV e criar objetos DeliverySite para representar essas cidades. </a:t>
            </a:r>
            <a:endParaRPr lang="en-US">
              <a:solidFill>
                <a:schemeClr val="bg1"/>
              </a:solidFill>
            </a:endParaRPr>
          </a:p>
        </p:txBody>
      </p:sp>
      <p:sp>
        <p:nvSpPr>
          <p:cNvPr id="7" name="TextBox 6">
            <a:extLst>
              <a:ext uri="{FF2B5EF4-FFF2-40B4-BE49-F238E27FC236}">
                <a16:creationId xmlns:a16="http://schemas.microsoft.com/office/drawing/2014/main" id="{71CBB1E2-2A1F-C21A-28EF-57320DE879EC}"/>
              </a:ext>
            </a:extLst>
          </p:cNvPr>
          <p:cNvSpPr txBox="1"/>
          <p:nvPr/>
        </p:nvSpPr>
        <p:spPr>
          <a:xfrm>
            <a:off x="5257800" y="5638800"/>
            <a:ext cx="4000500" cy="1200329"/>
          </a:xfrm>
          <a:prstGeom prst="rect">
            <a:avLst/>
          </a:prstGeom>
          <a:noFill/>
        </p:spPr>
        <p:txBody>
          <a:bodyPr wrap="square" rtlCol="0">
            <a:spAutoFit/>
          </a:bodyPr>
          <a:lstStyle/>
          <a:p>
            <a:r>
              <a:rPr lang="pt-BR">
                <a:solidFill>
                  <a:schemeClr val="bg1"/>
                </a:solidFill>
              </a:rPr>
              <a:t>Funcao responsável por carregar os dados dos canos a partir de um arquivo CSV e criar objetos PumpingStations para representar os pipes.</a:t>
            </a:r>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36277"/>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5" name="TextBox 4">
            <a:extLst>
              <a:ext uri="{FF2B5EF4-FFF2-40B4-BE49-F238E27FC236}">
                <a16:creationId xmlns:a16="http://schemas.microsoft.com/office/drawing/2014/main" id="{7468838C-1C1A-F7EC-ECA4-AE8960ED7C04}"/>
              </a:ext>
            </a:extLst>
          </p:cNvPr>
          <p:cNvSpPr txBox="1"/>
          <p:nvPr/>
        </p:nvSpPr>
        <p:spPr>
          <a:xfrm>
            <a:off x="228600" y="291302"/>
            <a:ext cx="9372600" cy="523220"/>
          </a:xfrm>
          <a:prstGeom prst="rect">
            <a:avLst/>
          </a:prstGeom>
          <a:noFill/>
        </p:spPr>
        <p:txBody>
          <a:bodyPr wrap="square" rtlCol="0">
            <a:spAutoFit/>
          </a:bodyPr>
          <a:lstStyle/>
          <a:p>
            <a:pPr algn="ctr"/>
            <a:r>
              <a:rPr lang="pt-PT" sz="2800" b="1">
                <a:solidFill>
                  <a:schemeClr val="bg1"/>
                </a:solidFill>
              </a:rPr>
              <a:t>Descrição da leitura do </a:t>
            </a:r>
            <a:r>
              <a:rPr lang="pt-PT" sz="2800" b="1" err="1">
                <a:solidFill>
                  <a:schemeClr val="bg1"/>
                </a:solidFill>
              </a:rPr>
              <a:t>dataset</a:t>
            </a:r>
            <a:r>
              <a:rPr lang="pt-PT" sz="2800" b="1">
                <a:solidFill>
                  <a:schemeClr val="bg1"/>
                </a:solidFill>
              </a:rPr>
              <a:t> a partir dos ficheiros dados</a:t>
            </a:r>
          </a:p>
        </p:txBody>
      </p:sp>
      <p:pic>
        <p:nvPicPr>
          <p:cNvPr id="13" name="Picture 12" descr="A computer screen shot of a program&#10;&#10;Description automatically generated">
            <a:extLst>
              <a:ext uri="{FF2B5EF4-FFF2-40B4-BE49-F238E27FC236}">
                <a16:creationId xmlns:a16="http://schemas.microsoft.com/office/drawing/2014/main" id="{B7DE8031-37B1-0CE5-0E8E-97D0C1A8D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3642084"/>
            <a:ext cx="4458232" cy="3662698"/>
          </a:xfrm>
          <a:prstGeom prst="rect">
            <a:avLst/>
          </a:prstGeom>
        </p:spPr>
      </p:pic>
      <p:pic>
        <p:nvPicPr>
          <p:cNvPr id="17" name="Picture 16" descr="A screen shot of a computer program&#10;&#10;Description automatically generated">
            <a:extLst>
              <a:ext uri="{FF2B5EF4-FFF2-40B4-BE49-F238E27FC236}">
                <a16:creationId xmlns:a16="http://schemas.microsoft.com/office/drawing/2014/main" id="{5CC2DFCD-DEAD-8B25-937A-4E4C75F9C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726" y="1066800"/>
            <a:ext cx="5058480" cy="3724897"/>
          </a:xfrm>
          <a:prstGeom prst="rect">
            <a:avLst/>
          </a:prstGeom>
        </p:spPr>
      </p:pic>
      <p:sp>
        <p:nvSpPr>
          <p:cNvPr id="3" name="TextBox 2">
            <a:extLst>
              <a:ext uri="{FF2B5EF4-FFF2-40B4-BE49-F238E27FC236}">
                <a16:creationId xmlns:a16="http://schemas.microsoft.com/office/drawing/2014/main" id="{C3C46E37-DD0D-BD4A-DAA1-C2C49B0870E0}"/>
              </a:ext>
            </a:extLst>
          </p:cNvPr>
          <p:cNvSpPr txBox="1"/>
          <p:nvPr/>
        </p:nvSpPr>
        <p:spPr>
          <a:xfrm>
            <a:off x="316663" y="1683878"/>
            <a:ext cx="3962400" cy="1477328"/>
          </a:xfrm>
          <a:prstGeom prst="rect">
            <a:avLst/>
          </a:prstGeom>
          <a:noFill/>
        </p:spPr>
        <p:txBody>
          <a:bodyPr wrap="square" rtlCol="0">
            <a:spAutoFit/>
          </a:bodyPr>
          <a:lstStyle/>
          <a:p>
            <a:r>
              <a:rPr lang="pt-BR">
                <a:solidFill>
                  <a:schemeClr val="bg1"/>
                </a:solidFill>
              </a:rPr>
              <a:t>Esta função é responsável por carregar os dados dos reservatórios de água a partir de um arquivo CSV e criar objetos DeliverySite para representar esses reservatórios.</a:t>
            </a:r>
            <a:endParaRPr lang="en-US">
              <a:solidFill>
                <a:schemeClr val="bg1"/>
              </a:solidFill>
            </a:endParaRPr>
          </a:p>
        </p:txBody>
      </p:sp>
      <p:sp>
        <p:nvSpPr>
          <p:cNvPr id="6" name="TextBox 5">
            <a:extLst>
              <a:ext uri="{FF2B5EF4-FFF2-40B4-BE49-F238E27FC236}">
                <a16:creationId xmlns:a16="http://schemas.microsoft.com/office/drawing/2014/main" id="{D06F42AC-525D-5FA7-6DDF-844B3954C3A2}"/>
              </a:ext>
            </a:extLst>
          </p:cNvPr>
          <p:cNvSpPr txBox="1"/>
          <p:nvPr/>
        </p:nvSpPr>
        <p:spPr>
          <a:xfrm>
            <a:off x="4914900" y="5029200"/>
            <a:ext cx="4610100" cy="1200329"/>
          </a:xfrm>
          <a:prstGeom prst="rect">
            <a:avLst/>
          </a:prstGeom>
          <a:noFill/>
        </p:spPr>
        <p:txBody>
          <a:bodyPr wrap="square" rtlCol="0">
            <a:spAutoFit/>
          </a:bodyPr>
          <a:lstStyle/>
          <a:p>
            <a:r>
              <a:rPr lang="pt-BR" dirty="0">
                <a:solidFill>
                  <a:schemeClr val="bg1"/>
                </a:solidFill>
              </a:rPr>
              <a:t>função responsável por carregar os dados das estações de bombeamento a partir de um arquivo CSV e criar objetos DeliverySite para representar essas estações.</a:t>
            </a:r>
            <a:endParaRPr lang="en-US" dirty="0">
              <a:solidFill>
                <a:schemeClr val="bg1"/>
              </a:solidFill>
            </a:endParaRPr>
          </a:p>
        </p:txBody>
      </p:sp>
    </p:spTree>
    <p:extLst>
      <p:ext uri="{BB962C8B-B14F-4D97-AF65-F5344CB8AC3E}">
        <p14:creationId xmlns:p14="http://schemas.microsoft.com/office/powerpoint/2010/main" val="1102058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99"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52430" t="-5377" r="-30529" b="-50443"/>
            </a:stretch>
          </a:blipFill>
        </p:spPr>
        <p:txBody>
          <a:bodyPr/>
          <a:lstStyle/>
          <a:p>
            <a:endParaRPr lang="pt-PT"/>
          </a:p>
        </p:txBody>
      </p:sp>
      <p:sp>
        <p:nvSpPr>
          <p:cNvPr id="3" name="TextBox 3"/>
          <p:cNvSpPr txBox="1"/>
          <p:nvPr/>
        </p:nvSpPr>
        <p:spPr>
          <a:xfrm>
            <a:off x="42794" y="169718"/>
            <a:ext cx="9668013" cy="1269357"/>
          </a:xfrm>
          <a:prstGeom prst="rect">
            <a:avLst/>
          </a:prstGeom>
        </p:spPr>
        <p:txBody>
          <a:bodyPr lIns="0" tIns="0" rIns="0" bIns="0" rtlCol="0" anchor="t">
            <a:spAutoFit/>
          </a:bodyPr>
          <a:lstStyle/>
          <a:p>
            <a:pPr algn="ctr">
              <a:lnSpc>
                <a:spcPts val="10360"/>
              </a:lnSpc>
            </a:pPr>
            <a:r>
              <a:rPr lang="en-US" sz="7400">
                <a:solidFill>
                  <a:srgbClr val="FFFFFF"/>
                </a:solidFill>
                <a:latin typeface="+mj-lt"/>
              </a:rPr>
              <a:t>EDMONDS</a:t>
            </a:r>
            <a:r>
              <a:rPr lang="en-US" sz="7400">
                <a:solidFill>
                  <a:srgbClr val="FFFFFF"/>
                </a:solidFill>
                <a:latin typeface="Libre Baskerville Bold"/>
              </a:rPr>
              <a:t> </a:t>
            </a:r>
            <a:r>
              <a:rPr lang="en-US" sz="7400">
                <a:solidFill>
                  <a:srgbClr val="FFFFFF"/>
                </a:solidFill>
                <a:latin typeface="+mj-lt"/>
              </a:rPr>
              <a:t>KARP</a:t>
            </a:r>
          </a:p>
        </p:txBody>
      </p:sp>
      <p:pic>
        <p:nvPicPr>
          <p:cNvPr id="6" name="Picture 5" descr="A screen shot of a computer screen&#10;&#10;Description automatically generated">
            <a:extLst>
              <a:ext uri="{FF2B5EF4-FFF2-40B4-BE49-F238E27FC236}">
                <a16:creationId xmlns:a16="http://schemas.microsoft.com/office/drawing/2014/main" id="{46E2D9AE-151E-F160-6D0E-E9D353C4C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1439075"/>
            <a:ext cx="5715000" cy="5509536"/>
          </a:xfrm>
          <a:prstGeom prst="rect">
            <a:avLst/>
          </a:prstGeom>
        </p:spPr>
      </p:pic>
      <p:sp>
        <p:nvSpPr>
          <p:cNvPr id="8" name="TextBox 7">
            <a:extLst>
              <a:ext uri="{FF2B5EF4-FFF2-40B4-BE49-F238E27FC236}">
                <a16:creationId xmlns:a16="http://schemas.microsoft.com/office/drawing/2014/main" id="{6D494D17-0604-6D76-E4AF-E64BF4BBD512}"/>
              </a:ext>
            </a:extLst>
          </p:cNvPr>
          <p:cNvSpPr txBox="1"/>
          <p:nvPr/>
        </p:nvSpPr>
        <p:spPr>
          <a:xfrm>
            <a:off x="152400" y="1439075"/>
            <a:ext cx="3581401" cy="5355312"/>
          </a:xfrm>
          <a:prstGeom prst="rect">
            <a:avLst/>
          </a:prstGeom>
          <a:noFill/>
        </p:spPr>
        <p:txBody>
          <a:bodyPr wrap="square" rtlCol="0">
            <a:spAutoFit/>
          </a:bodyPr>
          <a:lstStyle/>
          <a:p>
            <a:r>
              <a:rPr lang="pt-BR">
                <a:solidFill>
                  <a:schemeClr val="bg1"/>
                </a:solidFill>
              </a:rPr>
              <a:t>O algoritmo de Edmonds-Karp é uma implementação para encontrar o fluxo máximo em uma rede de fluxo. Ele usa a  (BFS) para encontrar caminhos de aumento na rede, onde o fluxo pode ser aumentado. Ele encontra um caminho de aumento usando e aumenta o fluxo ao longo desse caminho. O processo continua até que não seja mais possível encontrar caminhos de aumento na rede. O fluxo máximo é então determinado somando-se todos os fluxos aumentados ao longo dos caminhos de aumento encontrados. Este algoritmo garante que o fluxo máximo seja encontrado em redes de fluxo com capacidades definidas em suas arestas.</a:t>
            </a:r>
          </a:p>
        </p:txBody>
      </p:sp>
    </p:spTree>
    <p:extLst>
      <p:ext uri="{BB962C8B-B14F-4D97-AF65-F5344CB8AC3E}">
        <p14:creationId xmlns:p14="http://schemas.microsoft.com/office/powerpoint/2010/main" val="2316758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AB44703B96FC5D44BE60685FA44B2F43" ma:contentTypeVersion="8" ma:contentTypeDescription="Criar um novo documento." ma:contentTypeScope="" ma:versionID="27d19a0f1a4db7564c932d22c7ed0b74">
  <xsd:schema xmlns:xsd="http://www.w3.org/2001/XMLSchema" xmlns:xs="http://www.w3.org/2001/XMLSchema" xmlns:p="http://schemas.microsoft.com/office/2006/metadata/properties" xmlns:ns3="4b71ed24-2eb2-4a02-9296-9ab9d1ab5d0a" xmlns:ns4="e3181807-abd2-474a-b813-5d09948435a1" targetNamespace="http://schemas.microsoft.com/office/2006/metadata/properties" ma:root="true" ma:fieldsID="281a00674e4b32b8707f47a1dedd2320" ns3:_="" ns4:_="">
    <xsd:import namespace="4b71ed24-2eb2-4a02-9296-9ab9d1ab5d0a"/>
    <xsd:import namespace="e3181807-abd2-474a-b813-5d09948435a1"/>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SearchProperties"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71ed24-2eb2-4a02-9296-9ab9d1ab5d0a" elementFormDefault="qualified">
    <xsd:import namespace="http://schemas.microsoft.com/office/2006/documentManagement/types"/>
    <xsd:import namespace="http://schemas.microsoft.com/office/infopath/2007/PartnerControls"/>
    <xsd:element name="SharedWithUsers" ma:index="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Partilhado Com" ma:internalName="SharedWithDetails" ma:readOnly="true">
      <xsd:simpleType>
        <xsd:restriction base="dms:Note">
          <xsd:maxLength value="255"/>
        </xsd:restriction>
      </xsd:simpleType>
    </xsd:element>
    <xsd:element name="SharingHintHash" ma:index="10" nillable="true" ma:displayName="Hash de Sugestão de Partilha"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181807-abd2-474a-b813-5d09948435a1"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3181807-abd2-474a-b813-5d09948435a1" xsi:nil="true"/>
  </documentManagement>
</p:properties>
</file>

<file path=customXml/itemProps1.xml><?xml version="1.0" encoding="utf-8"?>
<ds:datastoreItem xmlns:ds="http://schemas.openxmlformats.org/officeDocument/2006/customXml" ds:itemID="{382A9A84-E593-4AFE-ACE7-C638BCF4E8D1}">
  <ds:schemaRefs>
    <ds:schemaRef ds:uri="http://schemas.microsoft.com/sharepoint/v3/contenttype/forms"/>
  </ds:schemaRefs>
</ds:datastoreItem>
</file>

<file path=customXml/itemProps2.xml><?xml version="1.0" encoding="utf-8"?>
<ds:datastoreItem xmlns:ds="http://schemas.openxmlformats.org/officeDocument/2006/customXml" ds:itemID="{A3BC1864-B852-4993-AAB4-4BE6D023478B}">
  <ds:schemaRefs>
    <ds:schemaRef ds:uri="4b71ed24-2eb2-4a02-9296-9ab9d1ab5d0a"/>
    <ds:schemaRef ds:uri="e3181807-abd2-474a-b813-5d09948435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54A2080-F76F-422C-A8A4-7F2ECAACEEC1}">
  <ds:schemaRefs>
    <ds:schemaRef ds:uri="http://schemas.microsoft.com/office/2006/metadata/properties"/>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4b71ed24-2eb2-4a02-9296-9ab9d1ab5d0a"/>
    <ds:schemaRef ds:uri="http://schemas.microsoft.com/office/infopath/2007/PartnerControls"/>
    <ds:schemaRef ds:uri="e3181807-abd2-474a-b813-5d09948435a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1279</Words>
  <Application>Microsoft Office PowerPoint</Application>
  <PresentationFormat>Custom</PresentationFormat>
  <Paragraphs>78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Libre Baskerville</vt:lpstr>
      <vt:lpstr>Söhne</vt:lpstr>
      <vt:lpstr>Open Sans</vt:lpstr>
      <vt:lpstr>Libre Baskerville Bold</vt:lpstr>
      <vt:lpstr>Arial</vt:lpstr>
      <vt:lpstr>Libre Baskerville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Neat Water Supply Presentation</dc:title>
  <dc:creator>User</dc:creator>
  <cp:lastModifiedBy>Bruno Miguel Ataide Fortes</cp:lastModifiedBy>
  <cp:revision>1</cp:revision>
  <dcterms:created xsi:type="dcterms:W3CDTF">2006-08-16T00:00:00Z</dcterms:created>
  <dcterms:modified xsi:type="dcterms:W3CDTF">2024-04-07T14:35:44Z</dcterms:modified>
  <dc:identifier>DAGBZvty9-A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0x010100AB44703B96FC5D44BE60685FA44B2F43</vt:lpwstr>
  </property>
</Properties>
</file>