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5971C-D2A0-70B2-E847-8317DEF25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47385C-D2D9-2EF1-028B-1C728CE7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A83AE-2CDF-CA12-F4E1-3E44D2E1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5130B-11D3-3991-5C14-475AAB11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9FC5E-B1E8-7551-3332-A751394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6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DC6B6-13D4-C922-3093-3567C4EE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A1708-F061-3759-9D16-91E42989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2F145-A57B-0E82-36F9-87EE99F4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7310D-F65E-B254-1BED-47E554BB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DC72A-83F6-2B27-D7B0-F23062D0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2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069512-8913-5D5E-372C-2962F71B5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2AB653-8AC1-367F-804B-C3E3CBA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C8EFB-1B68-26B5-7B9E-3601D27B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B22385-0EBA-EF2E-35B5-4B63BA6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E0FD4-FFCE-E067-8E42-48BF39D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96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ACC27-139D-65F2-5410-D5807268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B470F-0697-4B39-672B-F9A568C4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2AE83-72DE-8EB8-4D3A-C1379309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3A3AD-028F-507F-C99B-6126F1DB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98438-37B6-675B-EF9E-8B84B721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4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F1E61-7AA0-EE13-5327-89DABAB1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251ADF-7BE1-6823-445C-027D02C3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90C6B0-330E-F4F6-24D7-D3345034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528B6-BD39-CFB9-8EC0-1267E239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AC8C3-51AB-2BB0-ABFA-E5DC40A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99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B3018-3EC1-1D02-BA7F-EB27455A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94981-F4D9-C271-D131-3108C6EBF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178DDD-E650-69DD-C5ED-8AD754B5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5C2BA1-48AB-5284-58E3-BB077ACC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6661A-489A-39CA-9C62-0AA11C04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26A180-0DCE-DAC2-75E5-CE48E6BF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11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41E30-2B19-F205-DFAD-5F954F96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AE880D-3516-4EC7-D7F8-92372B8D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4DE09-F733-8820-2D14-B5F5947A3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814625-2261-D2DB-053E-B3278E90E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C010A7-E897-7753-54BB-0D46FED16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9A5EF4-2B2B-8AF2-367C-FC98E6FF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D29B13-9188-6781-6A22-3848686D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B612C2-E647-1411-586B-086C5FEB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0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CA49D-3A50-6A07-D1BC-A935E2B1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CCE983-FD8B-CE9E-124A-2A90A0CA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C7C6D5-51CB-87A9-7EC2-2CFFC53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F56B9B-88FD-0376-FEDA-25E0277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1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2DBBBB-A9C7-96C7-900F-11051151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20BD87-AF51-8B83-FA40-ECAC5987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F7BAD-C116-FAD7-BEE5-4C8AD6F8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1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FCA58-0B47-91BC-EC2F-89E7081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075ED-FEF4-1FB7-6261-33031B30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095D0E-7526-2789-AC8B-40D45A61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5ADCB1-CC8F-CEEF-159D-EBC6257A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ADCB3A-7438-6692-4321-70B6D03B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EB52A5-714A-CF8B-3422-2281668F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64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06D4F-D2BA-A07D-EC51-41A4716A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7087F5-B8B5-9122-5814-3A05C67B2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8F6E61-55AF-A0DD-E796-D2738867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CFE722-DC75-C477-6D85-1C2BE9C9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BCC9A4-76B6-A12F-B655-A76CDED6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5388D2-693E-9FFA-B475-FEA9B8A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9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E316FB-D04D-ABA6-600C-A03ECA5C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5485B3-E787-AFC4-2BC1-13E77568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74F54A-3D4D-B9C2-4771-4DA07D060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B016-C2D9-4312-9E9F-385EF8437D19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C4F9A-4448-A7AF-C47C-00DF14F5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1BFA8F-4A62-08CE-73B4-1E472DA08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46E7-863D-40CB-896E-99CA42E29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84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0873FE9-E7D5-F051-D98B-BEF9A79A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A64D54-CA96-6DCD-2D59-16E89C8A50FB}"/>
              </a:ext>
            </a:extLst>
          </p:cNvPr>
          <p:cNvSpPr txBox="1"/>
          <p:nvPr/>
        </p:nvSpPr>
        <p:spPr>
          <a:xfrm>
            <a:off x="0" y="213859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AvenirNext LT Pro Regular" panose="020B0504020202020204" pitchFamily="34" charset="0"/>
              </a:rPr>
              <a:t>CheatSheet</a:t>
            </a:r>
            <a:r>
              <a:rPr lang="fr-FR" sz="3200" dirty="0">
                <a:latin typeface="AvenirNext LT Pro Regular" panose="020B0504020202020204" pitchFamily="34" charset="0"/>
              </a:rPr>
              <a:t> : Révision / Explications SQL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204281-F9E0-996B-1977-A301D933CEE4}"/>
              </a:ext>
            </a:extLst>
          </p:cNvPr>
          <p:cNvSpPr txBox="1"/>
          <p:nvPr/>
        </p:nvSpPr>
        <p:spPr>
          <a:xfrm>
            <a:off x="1" y="272336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latin typeface="AvenirNext LT Pro Regular" panose="020B0504020202020204" pitchFamily="34" charset="0"/>
              </a:rPr>
              <a:t>IUT Aix-Marseille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9B79AF-6A38-3FE0-9028-F3BBE06BB356}"/>
              </a:ext>
            </a:extLst>
          </p:cNvPr>
          <p:cNvSpPr txBox="1"/>
          <p:nvPr/>
        </p:nvSpPr>
        <p:spPr>
          <a:xfrm rot="19860420">
            <a:off x="8819155" y="5603767"/>
            <a:ext cx="366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venir Next LT Pro Demi" panose="020B0704020202020204" pitchFamily="34" charset="0"/>
              </a:rPr>
              <a:t>Ne pas utiliser lors des interros !</a:t>
            </a:r>
          </a:p>
        </p:txBody>
      </p:sp>
    </p:spTree>
    <p:extLst>
      <p:ext uri="{BB962C8B-B14F-4D97-AF65-F5344CB8AC3E}">
        <p14:creationId xmlns:p14="http://schemas.microsoft.com/office/powerpoint/2010/main" val="61944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CA4CFA-B34B-6214-64EF-0975A6DCCB62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(TD3)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0FFE79-F139-C616-2A05-55A2C24BE4F8}"/>
              </a:ext>
            </a:extLst>
          </p:cNvPr>
          <p:cNvSpPr txBox="1"/>
          <p:nvPr/>
        </p:nvSpPr>
        <p:spPr>
          <a:xfrm>
            <a:off x="654424" y="923365"/>
            <a:ext cx="109391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1ere forme normale </a:t>
            </a:r>
            <a:r>
              <a:rPr lang="fr-FR" dirty="0"/>
              <a:t>: Une relation R, est en 1NF SI et SEULEMENT SI tous les attributs sont atomiques (monovalué)</a:t>
            </a:r>
          </a:p>
          <a:p>
            <a:endParaRPr lang="fr-FR" dirty="0"/>
          </a:p>
          <a:p>
            <a:r>
              <a:rPr lang="fr-FR" b="1" dirty="0"/>
              <a:t>2eme forme normale </a:t>
            </a:r>
            <a:r>
              <a:rPr lang="fr-FR" dirty="0"/>
              <a:t>: Une Relation R1 est en 2NF </a:t>
            </a:r>
            <a:r>
              <a:rPr lang="fr-FR" u="sng" dirty="0"/>
              <a:t>SI et seulement si elle est en 1NF </a:t>
            </a:r>
          </a:p>
          <a:p>
            <a:r>
              <a:rPr lang="fr-FR" dirty="0"/>
              <a:t>ET qu’il n’y a </a:t>
            </a:r>
            <a:r>
              <a:rPr lang="fr-FR" u="sng" dirty="0"/>
              <a:t>aucunes dépendances interdite </a:t>
            </a:r>
            <a:r>
              <a:rPr lang="fr-FR" dirty="0"/>
              <a:t>sur R1. (</a:t>
            </a:r>
            <a:r>
              <a:rPr lang="fr-FR" i="1" dirty="0">
                <a:solidFill>
                  <a:srgbClr val="FF0000"/>
                </a:solidFill>
              </a:rPr>
              <a:t>X </a:t>
            </a:r>
            <a:r>
              <a:rPr lang="fr-FR" i="1" dirty="0">
                <a:solidFill>
                  <a:srgbClr val="FF0000"/>
                </a:solidFill>
                <a:sym typeface="Wingdings" panose="05000000000000000000" pitchFamily="2" charset="2"/>
              </a:rPr>
              <a:t> A, X fait partie d’une clef ET A n’est qu’un attribut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3eme forme normale </a:t>
            </a:r>
            <a:r>
              <a:rPr lang="fr-FR" dirty="0"/>
              <a:t>:  Une Relation R2 est en 3NF </a:t>
            </a:r>
            <a:r>
              <a:rPr lang="fr-FR" u="sng" dirty="0"/>
              <a:t>SI et seulement si elle est en 2NF </a:t>
            </a:r>
          </a:p>
          <a:p>
            <a:r>
              <a:rPr lang="fr-FR" dirty="0"/>
              <a:t>ET qu’il n’y a </a:t>
            </a:r>
            <a:r>
              <a:rPr lang="fr-FR" u="sng" dirty="0"/>
              <a:t>aucunes dépendances interdite </a:t>
            </a:r>
            <a:r>
              <a:rPr lang="fr-FR" dirty="0"/>
              <a:t>sur R2. (</a:t>
            </a:r>
            <a:r>
              <a:rPr lang="fr-FR" i="1" dirty="0">
                <a:solidFill>
                  <a:srgbClr val="FF0000"/>
                </a:solidFill>
              </a:rPr>
              <a:t>X </a:t>
            </a:r>
            <a:r>
              <a:rPr lang="fr-FR" i="1" dirty="0">
                <a:solidFill>
                  <a:srgbClr val="FF0000"/>
                </a:solidFill>
                <a:sym typeface="Wingdings" panose="05000000000000000000" pitchFamily="2" charset="2"/>
              </a:rPr>
              <a:t> A, X n’est pas une clé ou ne contient pas de clef </a:t>
            </a:r>
          </a:p>
          <a:p>
            <a:r>
              <a:rPr lang="fr-FR" i="1" dirty="0">
                <a:solidFill>
                  <a:srgbClr val="FF0000"/>
                </a:solidFill>
                <a:sym typeface="Wingdings" panose="05000000000000000000" pitchFamily="2" charset="2"/>
              </a:rPr>
              <a:t>ET A n’est qu’un attribut non clef !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fr-FR" dirty="0"/>
          </a:p>
        </p:txBody>
      </p:sp>
      <p:graphicFrame>
        <p:nvGraphicFramePr>
          <p:cNvPr id="5" name="Tableau 13">
            <a:extLst>
              <a:ext uri="{FF2B5EF4-FFF2-40B4-BE49-F238E27FC236}">
                <a16:creationId xmlns:a16="http://schemas.microsoft.com/office/drawing/2014/main" id="{797629B3-CA9D-20CB-DFEC-E7DEFC871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89719"/>
              </p:ext>
            </p:extLst>
          </p:nvPr>
        </p:nvGraphicFramePr>
        <p:xfrm>
          <a:off x="4744232" y="3682778"/>
          <a:ext cx="3512568" cy="1173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3270137859"/>
                    </a:ext>
                  </a:extLst>
                </a:gridCol>
                <a:gridCol w="753936">
                  <a:extLst>
                    <a:ext uri="{9D8B030D-6E8A-4147-A177-3AD203B41FA5}">
                      <a16:colId xmlns:a16="http://schemas.microsoft.com/office/drawing/2014/main" val="3892339430"/>
                    </a:ext>
                  </a:extLst>
                </a:gridCol>
                <a:gridCol w="831533">
                  <a:extLst>
                    <a:ext uri="{9D8B030D-6E8A-4147-A177-3AD203B41FA5}">
                      <a16:colId xmlns:a16="http://schemas.microsoft.com/office/drawing/2014/main" val="2605243576"/>
                    </a:ext>
                  </a:extLst>
                </a:gridCol>
                <a:gridCol w="773938">
                  <a:extLst>
                    <a:ext uri="{9D8B030D-6E8A-4147-A177-3AD203B41FA5}">
                      <a16:colId xmlns:a16="http://schemas.microsoft.com/office/drawing/2014/main" val="234951099"/>
                    </a:ext>
                  </a:extLst>
                </a:gridCol>
                <a:gridCol w="797243">
                  <a:extLst>
                    <a:ext uri="{9D8B030D-6E8A-4147-A177-3AD203B41FA5}">
                      <a16:colId xmlns:a16="http://schemas.microsoft.com/office/drawing/2014/main" val="2512880695"/>
                    </a:ext>
                  </a:extLst>
                </a:gridCol>
              </a:tblGrid>
              <a:tr h="257531">
                <a:tc>
                  <a:txBody>
                    <a:bodyPr/>
                    <a:lstStyle/>
                    <a:p>
                      <a:r>
                        <a:rPr lang="fr-FR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Etudiant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Modele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7412"/>
                  </a:ext>
                </a:extLst>
              </a:tr>
              <a:tr h="299639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Chiheb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AB123CD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08261"/>
                  </a:ext>
                </a:extLst>
              </a:tr>
              <a:tr h="299639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Aurore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Tesla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Model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EF456GH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15268"/>
                  </a:ext>
                </a:extLst>
              </a:tr>
              <a:tr h="299639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Twingo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IJ789KL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15523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2F2D12CD-54B1-25DF-B2FC-57377E0CA72A}"/>
              </a:ext>
            </a:extLst>
          </p:cNvPr>
          <p:cNvSpPr txBox="1"/>
          <p:nvPr/>
        </p:nvSpPr>
        <p:spPr>
          <a:xfrm>
            <a:off x="1488784" y="3669233"/>
            <a:ext cx="2878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sait que : </a:t>
            </a:r>
          </a:p>
          <a:p>
            <a:r>
              <a:rPr lang="fr-FR" dirty="0"/>
              <a:t>L’étudiant définit la plaque</a:t>
            </a:r>
          </a:p>
          <a:p>
            <a:r>
              <a:rPr lang="fr-FR" dirty="0"/>
              <a:t>Le modèle définit la marque </a:t>
            </a:r>
          </a:p>
          <a:p>
            <a:r>
              <a:rPr lang="fr-FR" b="1" i="1" u="sng" dirty="0"/>
              <a:t>ID est la clé primaire !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CB4608-1738-6433-2A17-54AD9195C50A}"/>
              </a:ext>
            </a:extLst>
          </p:cNvPr>
          <p:cNvSpPr txBox="1"/>
          <p:nvPr/>
        </p:nvSpPr>
        <p:spPr>
          <a:xfrm>
            <a:off x="1550893" y="5307106"/>
            <a:ext cx="8396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1NF =&gt; </a:t>
            </a:r>
            <a:r>
              <a:rPr lang="fr-FR" b="1" dirty="0">
                <a:solidFill>
                  <a:srgbClr val="00B050"/>
                </a:solidFill>
              </a:rPr>
              <a:t>OK</a:t>
            </a:r>
            <a:r>
              <a:rPr lang="fr-FR" dirty="0"/>
              <a:t> car tout est atomique</a:t>
            </a:r>
          </a:p>
          <a:p>
            <a:r>
              <a:rPr lang="fr-FR" dirty="0"/>
              <a:t>2NF =&gt; </a:t>
            </a:r>
            <a:r>
              <a:rPr lang="fr-FR" b="1" dirty="0">
                <a:solidFill>
                  <a:srgbClr val="00B050"/>
                </a:solidFill>
              </a:rPr>
              <a:t>OK</a:t>
            </a:r>
            <a:r>
              <a:rPr lang="fr-FR" dirty="0"/>
              <a:t> car clé simple, qui définit tout ! </a:t>
            </a:r>
          </a:p>
          <a:p>
            <a:r>
              <a:rPr lang="fr-FR" dirty="0"/>
              <a:t>3NF =&gt; </a:t>
            </a:r>
            <a:r>
              <a:rPr lang="fr-FR" b="1" dirty="0">
                <a:solidFill>
                  <a:srgbClr val="FF0000"/>
                </a:solidFill>
              </a:rPr>
              <a:t>NON</a:t>
            </a:r>
            <a:r>
              <a:rPr lang="fr-FR" dirty="0"/>
              <a:t> car X (</a:t>
            </a:r>
            <a:r>
              <a:rPr lang="fr-FR" dirty="0" err="1"/>
              <a:t>modele</a:t>
            </a:r>
            <a:r>
              <a:rPr lang="fr-FR" dirty="0"/>
              <a:t>) définit A (marque) et marque / </a:t>
            </a:r>
            <a:r>
              <a:rPr lang="fr-FR" dirty="0" err="1"/>
              <a:t>modele</a:t>
            </a:r>
            <a:r>
              <a:rPr lang="fr-FR" dirty="0"/>
              <a:t> ne sont pas des clés</a:t>
            </a:r>
          </a:p>
        </p:txBody>
      </p:sp>
    </p:spTree>
    <p:extLst>
      <p:ext uri="{BB962C8B-B14F-4D97-AF65-F5344CB8AC3E}">
        <p14:creationId xmlns:p14="http://schemas.microsoft.com/office/powerpoint/2010/main" val="401655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CA4CFA-B34B-6214-64EF-0975A6DCCB62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(TD3)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373389-BD67-B827-28C1-0C0968220200}"/>
              </a:ext>
            </a:extLst>
          </p:cNvPr>
          <p:cNvSpPr txBox="1"/>
          <p:nvPr/>
        </p:nvSpPr>
        <p:spPr>
          <a:xfrm>
            <a:off x="309280" y="707010"/>
            <a:ext cx="6122894" cy="5864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Réflexivité :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X</a:t>
            </a:r>
          </a:p>
          <a:p>
            <a:pPr>
              <a:lnSpc>
                <a:spcPct val="150000"/>
              </a:lnSpc>
            </a:pPr>
            <a:r>
              <a:rPr lang="fr-FR" dirty="0"/>
              <a:t>Augmentation : Si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 Alors X, W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Transitivité : Si X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Y et Y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Z Alors X</a:t>
            </a:r>
            <a:r>
              <a:rPr lang="fr-FR" dirty="0">
                <a:sym typeface="Wingdings" panose="05000000000000000000" pitchFamily="2" charset="2"/>
              </a:rPr>
              <a:t> </a:t>
            </a:r>
            <a:r>
              <a:rPr lang="fr-FR" dirty="0"/>
              <a:t> Z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Pseudo-transitivité: SI X</a:t>
            </a:r>
            <a:r>
              <a:rPr lang="fr-FR" dirty="0">
                <a:sym typeface="Wingdings" panose="05000000000000000000" pitchFamily="2" charset="2"/>
              </a:rPr>
              <a:t> </a:t>
            </a:r>
            <a:r>
              <a:rPr lang="fr-FR" dirty="0"/>
              <a:t> Y et Y, Z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 Alors X, Z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Union : Si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 et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Z Alors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Y, Z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Décomposition : Si X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Y, Z Alors X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/>
              <a:t>Y et X</a:t>
            </a:r>
            <a:r>
              <a:rPr lang="fr-FR" dirty="0">
                <a:sym typeface="Wingdings" panose="05000000000000000000" pitchFamily="2" charset="2"/>
              </a:rPr>
              <a:t> </a:t>
            </a:r>
            <a:r>
              <a:rPr lang="fr-FR" dirty="0"/>
              <a:t> Z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3EBC0AFF-D41F-E48B-A81B-13DE1A4DE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49291"/>
              </p:ext>
            </p:extLst>
          </p:nvPr>
        </p:nvGraphicFramePr>
        <p:xfrm>
          <a:off x="4524190" y="1130798"/>
          <a:ext cx="2808939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313">
                  <a:extLst>
                    <a:ext uri="{9D8B030D-6E8A-4147-A177-3AD203B41FA5}">
                      <a16:colId xmlns:a16="http://schemas.microsoft.com/office/drawing/2014/main" val="1431236357"/>
                    </a:ext>
                  </a:extLst>
                </a:gridCol>
                <a:gridCol w="936313">
                  <a:extLst>
                    <a:ext uri="{9D8B030D-6E8A-4147-A177-3AD203B41FA5}">
                      <a16:colId xmlns:a16="http://schemas.microsoft.com/office/drawing/2014/main" val="3071475347"/>
                    </a:ext>
                  </a:extLst>
                </a:gridCol>
                <a:gridCol w="936313">
                  <a:extLst>
                    <a:ext uri="{9D8B030D-6E8A-4147-A177-3AD203B41FA5}">
                      <a16:colId xmlns:a16="http://schemas.microsoft.com/office/drawing/2014/main" val="1308904104"/>
                    </a:ext>
                  </a:extLst>
                </a:gridCol>
              </a:tblGrid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73173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Classe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31990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318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Série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9268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57305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CABA1DD6-3E31-DF57-D4A4-3A119D70B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9908"/>
              </p:ext>
            </p:extLst>
          </p:nvPr>
        </p:nvGraphicFramePr>
        <p:xfrm>
          <a:off x="4691530" y="2305623"/>
          <a:ext cx="2808939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313">
                  <a:extLst>
                    <a:ext uri="{9D8B030D-6E8A-4147-A177-3AD203B41FA5}">
                      <a16:colId xmlns:a16="http://schemas.microsoft.com/office/drawing/2014/main" val="1431236357"/>
                    </a:ext>
                  </a:extLst>
                </a:gridCol>
                <a:gridCol w="936313">
                  <a:extLst>
                    <a:ext uri="{9D8B030D-6E8A-4147-A177-3AD203B41FA5}">
                      <a16:colId xmlns:a16="http://schemas.microsoft.com/office/drawing/2014/main" val="3071475347"/>
                    </a:ext>
                  </a:extLst>
                </a:gridCol>
                <a:gridCol w="936313">
                  <a:extLst>
                    <a:ext uri="{9D8B030D-6E8A-4147-A177-3AD203B41FA5}">
                      <a16:colId xmlns:a16="http://schemas.microsoft.com/office/drawing/2014/main" val="1308904104"/>
                    </a:ext>
                  </a:extLst>
                </a:gridCol>
              </a:tblGrid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73173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Classe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31990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318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Série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9268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57305"/>
                  </a:ext>
                </a:extLst>
              </a:tr>
            </a:tbl>
          </a:graphicData>
        </a:graphic>
      </p:graphicFrame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C57FAAAA-28FA-0C2F-86A4-BB6914F2B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13220"/>
              </p:ext>
            </p:extLst>
          </p:nvPr>
        </p:nvGraphicFramePr>
        <p:xfrm>
          <a:off x="5785222" y="3537546"/>
          <a:ext cx="3260164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041">
                  <a:extLst>
                    <a:ext uri="{9D8B030D-6E8A-4147-A177-3AD203B41FA5}">
                      <a16:colId xmlns:a16="http://schemas.microsoft.com/office/drawing/2014/main" val="1431236357"/>
                    </a:ext>
                  </a:extLst>
                </a:gridCol>
                <a:gridCol w="815041">
                  <a:extLst>
                    <a:ext uri="{9D8B030D-6E8A-4147-A177-3AD203B41FA5}">
                      <a16:colId xmlns:a16="http://schemas.microsoft.com/office/drawing/2014/main" val="3071475347"/>
                    </a:ext>
                  </a:extLst>
                </a:gridCol>
                <a:gridCol w="815041">
                  <a:extLst>
                    <a:ext uri="{9D8B030D-6E8A-4147-A177-3AD203B41FA5}">
                      <a16:colId xmlns:a16="http://schemas.microsoft.com/office/drawing/2014/main" val="1308904104"/>
                    </a:ext>
                  </a:extLst>
                </a:gridCol>
                <a:gridCol w="815041">
                  <a:extLst>
                    <a:ext uri="{9D8B030D-6E8A-4147-A177-3AD203B41FA5}">
                      <a16:colId xmlns:a16="http://schemas.microsoft.com/office/drawing/2014/main" val="760752004"/>
                    </a:ext>
                  </a:extLst>
                </a:gridCol>
              </a:tblGrid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73173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Classe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Berline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31990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318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Série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Berline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9268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Citadine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57305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22D21870-20A3-8EFA-4661-424B369F0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7149"/>
              </p:ext>
            </p:extLst>
          </p:nvPr>
        </p:nvGraphicFramePr>
        <p:xfrm>
          <a:off x="4380752" y="4643475"/>
          <a:ext cx="2808939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313">
                  <a:extLst>
                    <a:ext uri="{9D8B030D-6E8A-4147-A177-3AD203B41FA5}">
                      <a16:colId xmlns:a16="http://schemas.microsoft.com/office/drawing/2014/main" val="1431236357"/>
                    </a:ext>
                  </a:extLst>
                </a:gridCol>
                <a:gridCol w="936313">
                  <a:extLst>
                    <a:ext uri="{9D8B030D-6E8A-4147-A177-3AD203B41FA5}">
                      <a16:colId xmlns:a16="http://schemas.microsoft.com/office/drawing/2014/main" val="3071475347"/>
                    </a:ext>
                  </a:extLst>
                </a:gridCol>
                <a:gridCol w="936313">
                  <a:extLst>
                    <a:ext uri="{9D8B030D-6E8A-4147-A177-3AD203B41FA5}">
                      <a16:colId xmlns:a16="http://schemas.microsoft.com/office/drawing/2014/main" val="1308904104"/>
                    </a:ext>
                  </a:extLst>
                </a:gridCol>
              </a:tblGrid>
              <a:tr h="175291">
                <a:tc>
                  <a:txBody>
                    <a:bodyPr/>
                    <a:lstStyle/>
                    <a:p>
                      <a:r>
                        <a:rPr lang="fr-FR" sz="105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73173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Classe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31990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318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Série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9268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57305"/>
                  </a:ext>
                </a:extLst>
              </a:tr>
            </a:tbl>
          </a:graphicData>
        </a:graphic>
      </p:graphicFrame>
      <p:graphicFrame>
        <p:nvGraphicFramePr>
          <p:cNvPr id="16" name="Tableau 10">
            <a:extLst>
              <a:ext uri="{FF2B5EF4-FFF2-40B4-BE49-F238E27FC236}">
                <a16:creationId xmlns:a16="http://schemas.microsoft.com/office/drawing/2014/main" id="{7EFBDEAA-BFFF-FAD9-B422-CC82D5E0B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32446"/>
              </p:ext>
            </p:extLst>
          </p:nvPr>
        </p:nvGraphicFramePr>
        <p:xfrm>
          <a:off x="5232400" y="5802703"/>
          <a:ext cx="2808939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313">
                  <a:extLst>
                    <a:ext uri="{9D8B030D-6E8A-4147-A177-3AD203B41FA5}">
                      <a16:colId xmlns:a16="http://schemas.microsoft.com/office/drawing/2014/main" val="1431236357"/>
                    </a:ext>
                  </a:extLst>
                </a:gridCol>
                <a:gridCol w="936313">
                  <a:extLst>
                    <a:ext uri="{9D8B030D-6E8A-4147-A177-3AD203B41FA5}">
                      <a16:colId xmlns:a16="http://schemas.microsoft.com/office/drawing/2014/main" val="3071475347"/>
                    </a:ext>
                  </a:extLst>
                </a:gridCol>
                <a:gridCol w="936313">
                  <a:extLst>
                    <a:ext uri="{9D8B030D-6E8A-4147-A177-3AD203B41FA5}">
                      <a16:colId xmlns:a16="http://schemas.microsoft.com/office/drawing/2014/main" val="1308904104"/>
                    </a:ext>
                  </a:extLst>
                </a:gridCol>
              </a:tblGrid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73173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Classe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31990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318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Série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9268"/>
                  </a:ext>
                </a:extLst>
              </a:tr>
              <a:tr h="241108">
                <a:tc>
                  <a:txBody>
                    <a:bodyPr/>
                    <a:lstStyle/>
                    <a:p>
                      <a:r>
                        <a:rPr lang="fr-FR" sz="1050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5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0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CA4CFA-B34B-6214-64EF-0975A6DCCB62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(TD3)</a:t>
            </a:r>
          </a:p>
        </p:txBody>
      </p:sp>
      <p:graphicFrame>
        <p:nvGraphicFramePr>
          <p:cNvPr id="5" name="Tableau 13">
            <a:extLst>
              <a:ext uri="{FF2B5EF4-FFF2-40B4-BE49-F238E27FC236}">
                <a16:creationId xmlns:a16="http://schemas.microsoft.com/office/drawing/2014/main" id="{797629B3-CA9D-20CB-DFEC-E7DEFC871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69467"/>
              </p:ext>
            </p:extLst>
          </p:nvPr>
        </p:nvGraphicFramePr>
        <p:xfrm>
          <a:off x="4771124" y="1245326"/>
          <a:ext cx="4291776" cy="1472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845">
                  <a:extLst>
                    <a:ext uri="{9D8B030D-6E8A-4147-A177-3AD203B41FA5}">
                      <a16:colId xmlns:a16="http://schemas.microsoft.com/office/drawing/2014/main" val="3270137859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3892339430"/>
                    </a:ext>
                  </a:extLst>
                </a:gridCol>
                <a:gridCol w="882460">
                  <a:extLst>
                    <a:ext uri="{9D8B030D-6E8A-4147-A177-3AD203B41FA5}">
                      <a16:colId xmlns:a16="http://schemas.microsoft.com/office/drawing/2014/main" val="2605243576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34951099"/>
                    </a:ext>
                  </a:extLst>
                </a:gridCol>
                <a:gridCol w="995998">
                  <a:extLst>
                    <a:ext uri="{9D8B030D-6E8A-4147-A177-3AD203B41FA5}">
                      <a16:colId xmlns:a16="http://schemas.microsoft.com/office/drawing/2014/main" val="2512880695"/>
                    </a:ext>
                  </a:extLst>
                </a:gridCol>
              </a:tblGrid>
              <a:tr h="257531">
                <a:tc>
                  <a:txBody>
                    <a:bodyPr/>
                    <a:lstStyle/>
                    <a:p>
                      <a:r>
                        <a:rPr lang="fr-FR" sz="1200" dirty="0"/>
                        <a:t>NIM_PIECE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TAUX_TVA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LIBELLE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7412"/>
                  </a:ext>
                </a:extLst>
              </a:tr>
              <a:tr h="299639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Pack Lait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Alimentaire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08261"/>
                  </a:ext>
                </a:extLst>
              </a:tr>
              <a:tr h="299639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Boulon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Quincaillerie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15268"/>
                  </a:ext>
                </a:extLst>
              </a:tr>
              <a:tr h="299639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Alimentaire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15523"/>
                  </a:ext>
                </a:extLst>
              </a:tr>
              <a:tr h="299639"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Tourne 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Quincaillerie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6694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2F2D12CD-54B1-25DF-B2FC-57377E0CA72A}"/>
              </a:ext>
            </a:extLst>
          </p:cNvPr>
          <p:cNvSpPr txBox="1"/>
          <p:nvPr/>
        </p:nvSpPr>
        <p:spPr>
          <a:xfrm>
            <a:off x="386125" y="707010"/>
            <a:ext cx="851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: La relation suivante </a:t>
            </a:r>
            <a:r>
              <a:rPr lang="fr-FR" b="1" dirty="0"/>
              <a:t>PIECES </a:t>
            </a:r>
            <a:r>
              <a:rPr lang="fr-FR" dirty="0"/>
              <a:t>(NUM_PIECE, PRIX, TAUX_TVA, LIBELLE, CATEGORIE)</a:t>
            </a:r>
            <a:endParaRPr lang="fr-FR" b="1" i="1" u="sng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25A9BF-316E-2C00-176F-FB6FB438890D}"/>
              </a:ext>
            </a:extLst>
          </p:cNvPr>
          <p:cNvSpPr txBox="1"/>
          <p:nvPr/>
        </p:nvSpPr>
        <p:spPr>
          <a:xfrm>
            <a:off x="1196788" y="1381600"/>
            <a:ext cx="30614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 = {</a:t>
            </a:r>
            <a:r>
              <a:rPr lang="it-IT" dirty="0">
                <a:solidFill>
                  <a:srgbClr val="FF0000"/>
                </a:solidFill>
              </a:rPr>
              <a:t>NUM_PIECE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0000"/>
                </a:solidFill>
              </a:rPr>
              <a:t> PRIX </a:t>
            </a:r>
            <a:r>
              <a:rPr lang="it-IT" dirty="0"/>
              <a:t>; </a:t>
            </a:r>
          </a:p>
          <a:p>
            <a:r>
              <a:rPr lang="it-IT" dirty="0">
                <a:solidFill>
                  <a:srgbClr val="00B050"/>
                </a:solidFill>
              </a:rPr>
              <a:t>NUM_PIECE </a:t>
            </a:r>
            <a:r>
              <a:rPr lang="it-IT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00B050"/>
                </a:solidFill>
              </a:rPr>
              <a:t> LIBELLE </a:t>
            </a:r>
            <a:r>
              <a:rPr lang="it-IT" dirty="0"/>
              <a:t>; </a:t>
            </a:r>
          </a:p>
          <a:p>
            <a:r>
              <a:rPr lang="it-IT" dirty="0">
                <a:solidFill>
                  <a:srgbClr val="FFC000"/>
                </a:solidFill>
              </a:rPr>
              <a:t>CATEGORIE </a:t>
            </a:r>
            <a:r>
              <a:rPr lang="it-IT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C000"/>
                </a:solidFill>
              </a:rPr>
              <a:t> TAUX_TVA </a:t>
            </a:r>
            <a:r>
              <a:rPr lang="it-IT" dirty="0"/>
              <a:t>;</a:t>
            </a:r>
          </a:p>
          <a:p>
            <a:r>
              <a:rPr lang="it-IT" dirty="0">
                <a:solidFill>
                  <a:srgbClr val="7030A0"/>
                </a:solidFill>
              </a:rPr>
              <a:t>LIBELLE </a:t>
            </a:r>
            <a:r>
              <a:rPr lang="it-IT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7030A0"/>
                </a:solidFill>
              </a:rPr>
              <a:t> CATEGORIE</a:t>
            </a:r>
            <a:r>
              <a:rPr lang="it-IT" dirty="0"/>
              <a:t>}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8800ECD-A076-73A3-4B17-C425799A47AF}"/>
              </a:ext>
            </a:extLst>
          </p:cNvPr>
          <p:cNvSpPr/>
          <p:nvPr/>
        </p:nvSpPr>
        <p:spPr>
          <a:xfrm>
            <a:off x="1017912" y="3692462"/>
            <a:ext cx="1586753" cy="158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Numéro de Pièce 	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2B27D0C-8489-DB0A-5BD4-748844BE4E46}"/>
              </a:ext>
            </a:extLst>
          </p:cNvPr>
          <p:cNvSpPr/>
          <p:nvPr/>
        </p:nvSpPr>
        <p:spPr>
          <a:xfrm>
            <a:off x="3922477" y="4540404"/>
            <a:ext cx="1586753" cy="15867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Libellé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75C8CD1-6614-7A4A-17C9-95552A4D5A25}"/>
              </a:ext>
            </a:extLst>
          </p:cNvPr>
          <p:cNvSpPr/>
          <p:nvPr/>
        </p:nvSpPr>
        <p:spPr>
          <a:xfrm>
            <a:off x="3922477" y="2827146"/>
            <a:ext cx="1586753" cy="15867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Prix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F0A2EF1-883C-DEB7-71FB-15D8DD5EEA5B}"/>
              </a:ext>
            </a:extLst>
          </p:cNvPr>
          <p:cNvSpPr/>
          <p:nvPr/>
        </p:nvSpPr>
        <p:spPr>
          <a:xfrm>
            <a:off x="6827042" y="4540403"/>
            <a:ext cx="1586753" cy="15867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Catégorie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62EF1E7-9821-6140-2D25-FB21A0869A53}"/>
              </a:ext>
            </a:extLst>
          </p:cNvPr>
          <p:cNvSpPr/>
          <p:nvPr/>
        </p:nvSpPr>
        <p:spPr>
          <a:xfrm>
            <a:off x="9731607" y="4540402"/>
            <a:ext cx="1586753" cy="15867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Taux de TVA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07A7F90-B67E-876B-5C6C-158D39651A5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2604665" y="3620523"/>
            <a:ext cx="1317812" cy="865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DC2F61E-2174-2A9F-0E05-53CC0EE678B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04665" y="4485839"/>
            <a:ext cx="1317812" cy="8479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DBAEF44-A3B9-5443-7DBA-E24226DA381D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5509230" y="5333780"/>
            <a:ext cx="131781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AAE90BD-3B69-C4F4-8DD3-1320647FB470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8413795" y="5333779"/>
            <a:ext cx="1317812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B46295E0-B277-168A-E3B7-CAF20EB4C3CB}"/>
              </a:ext>
            </a:extLst>
          </p:cNvPr>
          <p:cNvCxnSpPr>
            <a:cxnSpLocks/>
            <a:stCxn id="11" idx="5"/>
            <a:endCxn id="12" idx="3"/>
          </p:cNvCxnSpPr>
          <p:nvPr/>
        </p:nvCxnSpPr>
        <p:spPr>
          <a:xfrm rot="16200000" flipH="1">
            <a:off x="2839600" y="4579530"/>
            <a:ext cx="847942" cy="1782562"/>
          </a:xfrm>
          <a:prstGeom prst="curvedConnector3">
            <a:avLst>
              <a:gd name="adj1" fmla="val 117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447C38C7-0E8B-778E-C924-2EB6FF7F22C3}"/>
              </a:ext>
            </a:extLst>
          </p:cNvPr>
          <p:cNvCxnSpPr>
            <a:cxnSpLocks/>
            <a:stCxn id="11" idx="4"/>
            <a:endCxn id="15" idx="4"/>
          </p:cNvCxnSpPr>
          <p:nvPr/>
        </p:nvCxnSpPr>
        <p:spPr>
          <a:xfrm rot="16200000" flipH="1">
            <a:off x="4291884" y="2798620"/>
            <a:ext cx="847941" cy="5809130"/>
          </a:xfrm>
          <a:prstGeom prst="curvedConnector3">
            <a:avLst>
              <a:gd name="adj1" fmla="val 126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06369968-5D9C-7F01-7425-C7B135FCCB0F}"/>
              </a:ext>
            </a:extLst>
          </p:cNvPr>
          <p:cNvCxnSpPr>
            <a:cxnSpLocks/>
            <a:stCxn id="11" idx="3"/>
            <a:endCxn id="16" idx="4"/>
          </p:cNvCxnSpPr>
          <p:nvPr/>
        </p:nvCxnSpPr>
        <p:spPr>
          <a:xfrm rot="16200000" flipH="1">
            <a:off x="5347478" y="949648"/>
            <a:ext cx="1080315" cy="9274697"/>
          </a:xfrm>
          <a:prstGeom prst="curvedConnector3">
            <a:avLst>
              <a:gd name="adj1" fmla="val 154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BD25728D-5239-87DA-4674-0F20443AC835}"/>
              </a:ext>
            </a:extLst>
          </p:cNvPr>
          <p:cNvCxnSpPr>
            <a:cxnSpLocks/>
            <a:stCxn id="12" idx="7"/>
            <a:endCxn id="16" idx="1"/>
          </p:cNvCxnSpPr>
          <p:nvPr/>
        </p:nvCxnSpPr>
        <p:spPr>
          <a:xfrm rot="5400000" flipH="1" flipV="1">
            <a:off x="7620417" y="2429215"/>
            <a:ext cx="2" cy="4687127"/>
          </a:xfrm>
          <a:prstGeom prst="curvedConnector3">
            <a:avLst>
              <a:gd name="adj1" fmla="val 230488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4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CA4CFA-B34B-6214-64EF-0975A6DCCB62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(TD3)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E19F1D-DECD-524F-0712-C568403D3331}"/>
              </a:ext>
            </a:extLst>
          </p:cNvPr>
          <p:cNvSpPr txBox="1"/>
          <p:nvPr/>
        </p:nvSpPr>
        <p:spPr>
          <a:xfrm>
            <a:off x="0" y="54018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Explications Exercice 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45F52B-1954-692A-AB4E-92F08E95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184" y="418954"/>
            <a:ext cx="5353199" cy="611794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A4B0FE0-FB18-0106-FBB6-B2041F47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38236"/>
              </p:ext>
            </p:extLst>
          </p:nvPr>
        </p:nvGraphicFramePr>
        <p:xfrm>
          <a:off x="660399" y="1569534"/>
          <a:ext cx="4032568" cy="754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159605279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3566761372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320348065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60044000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06XXYYVV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PEUGEOT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u="sng" dirty="0" err="1"/>
                        <a:t>Chiheb</a:t>
                      </a:r>
                      <a:endParaRPr lang="fr-FR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07XXYYVV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Essence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graphicFrame>
        <p:nvGraphicFramePr>
          <p:cNvPr id="14" name="Tableau 7">
            <a:extLst>
              <a:ext uri="{FF2B5EF4-FFF2-40B4-BE49-F238E27FC236}">
                <a16:creationId xmlns:a16="http://schemas.microsoft.com/office/drawing/2014/main" id="{BA0E6CF5-B378-5297-0D5A-B7D0CF28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91762"/>
              </p:ext>
            </p:extLst>
          </p:nvPr>
        </p:nvGraphicFramePr>
        <p:xfrm>
          <a:off x="6788784" y="1569534"/>
          <a:ext cx="4742817" cy="754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1596052791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3566761372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3203480651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1600440007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048076067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25440675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Pro.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B.D.D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Gr.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Peugeot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Enseignant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B.D.D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Lotfi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Gr.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F8F98BBC-B62B-BC1D-5960-166A6012FFAE}"/>
              </a:ext>
            </a:extLst>
          </p:cNvPr>
          <p:cNvSpPr txBox="1"/>
          <p:nvPr/>
        </p:nvSpPr>
        <p:spPr>
          <a:xfrm>
            <a:off x="3765318" y="235431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Décomposition en 3NF !</a:t>
            </a:r>
          </a:p>
        </p:txBody>
      </p:sp>
      <p:graphicFrame>
        <p:nvGraphicFramePr>
          <p:cNvPr id="18" name="Tableau 7">
            <a:extLst>
              <a:ext uri="{FF2B5EF4-FFF2-40B4-BE49-F238E27FC236}">
                <a16:creationId xmlns:a16="http://schemas.microsoft.com/office/drawing/2014/main" id="{EBBD3767-6334-F811-BB36-AE187B4F5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51267"/>
              </p:ext>
            </p:extLst>
          </p:nvPr>
        </p:nvGraphicFramePr>
        <p:xfrm>
          <a:off x="98264" y="2847042"/>
          <a:ext cx="3260725" cy="754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159605279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320348065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60044000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i="1" u="sng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PEUGEOT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i="1" u="sng" dirty="0" err="1"/>
                        <a:t>Chiheb</a:t>
                      </a:r>
                      <a:endParaRPr lang="fr-FR" sz="105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Essence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graphicFrame>
        <p:nvGraphicFramePr>
          <p:cNvPr id="19" name="Tableau 7">
            <a:extLst>
              <a:ext uri="{FF2B5EF4-FFF2-40B4-BE49-F238E27FC236}">
                <a16:creationId xmlns:a16="http://schemas.microsoft.com/office/drawing/2014/main" id="{355E3653-FA0A-7B87-EA82-BE6E20321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14848"/>
              </p:ext>
            </p:extLst>
          </p:nvPr>
        </p:nvGraphicFramePr>
        <p:xfrm>
          <a:off x="3856914" y="3647485"/>
          <a:ext cx="1446848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3566761372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06XXYYVV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 err="1"/>
                        <a:t>Chiheb</a:t>
                      </a:r>
                      <a:endParaRPr lang="fr-FR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07XXYYVV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7D9590F-C356-EC8E-9E6A-18E5646CAD1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676683" y="2323914"/>
            <a:ext cx="1903655" cy="1323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07323F6-188F-AE91-ED47-37591101482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1728626" y="2323914"/>
            <a:ext cx="948057" cy="523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7">
            <a:extLst>
              <a:ext uri="{FF2B5EF4-FFF2-40B4-BE49-F238E27FC236}">
                <a16:creationId xmlns:a16="http://schemas.microsoft.com/office/drawing/2014/main" id="{06E67849-F828-26D7-B308-3F3B0A4FB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88140"/>
              </p:ext>
            </p:extLst>
          </p:nvPr>
        </p:nvGraphicFramePr>
        <p:xfrm>
          <a:off x="215131" y="5055534"/>
          <a:ext cx="2199640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159605279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i="1" u="sng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i="1" dirty="0"/>
                        <a:t>PEUGEOT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i="1" u="sng" dirty="0" err="1"/>
                        <a:t>Chiheb</a:t>
                      </a:r>
                      <a:endParaRPr lang="fr-FR" sz="105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i="1" dirty="0"/>
                        <a:t>MERCEDES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graphicFrame>
        <p:nvGraphicFramePr>
          <p:cNvPr id="28" name="Tableau 7">
            <a:extLst>
              <a:ext uri="{FF2B5EF4-FFF2-40B4-BE49-F238E27FC236}">
                <a16:creationId xmlns:a16="http://schemas.microsoft.com/office/drawing/2014/main" id="{2F2152DC-1B40-234D-135E-2E922DDD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31259"/>
              </p:ext>
            </p:extLst>
          </p:nvPr>
        </p:nvGraphicFramePr>
        <p:xfrm>
          <a:off x="2818838" y="5517656"/>
          <a:ext cx="1872615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320348065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60044000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PEUGEOT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Essence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1EB8108-D762-213A-8C5C-EF0E8EF4FAAF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314951" y="3601422"/>
            <a:ext cx="413675" cy="1454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DAB6817-619A-67BD-D469-ED9B4AE307F0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1728626" y="3601422"/>
            <a:ext cx="2026519" cy="191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7">
            <a:extLst>
              <a:ext uri="{FF2B5EF4-FFF2-40B4-BE49-F238E27FC236}">
                <a16:creationId xmlns:a16="http://schemas.microsoft.com/office/drawing/2014/main" id="{8937E9DA-FE57-B42D-300D-24D8C2629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05014"/>
              </p:ext>
            </p:extLst>
          </p:nvPr>
        </p:nvGraphicFramePr>
        <p:xfrm>
          <a:off x="6095999" y="2893105"/>
          <a:ext cx="3990024" cy="754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1596052791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3566761372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3203480651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1600440007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04807606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dirty="0"/>
                        <a:t>Pro.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B.D.D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Gr.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dirty="0"/>
                        <a:t>Enseignant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B.D.D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Lotfi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Gr.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graphicFrame>
        <p:nvGraphicFramePr>
          <p:cNvPr id="36" name="Tableau 7">
            <a:extLst>
              <a:ext uri="{FF2B5EF4-FFF2-40B4-BE49-F238E27FC236}">
                <a16:creationId xmlns:a16="http://schemas.microsoft.com/office/drawing/2014/main" id="{E2BDFB65-ED43-2EAB-C5E6-A36C6E558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91350"/>
              </p:ext>
            </p:extLst>
          </p:nvPr>
        </p:nvGraphicFramePr>
        <p:xfrm>
          <a:off x="10834300" y="3690564"/>
          <a:ext cx="1235711" cy="754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3048076067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25440675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Peugeot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90F0D49-7F22-79A3-11F8-358066FB0D69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>
            <a:off x="9160192" y="2323914"/>
            <a:ext cx="2291963" cy="1366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5ED811-2C6D-4319-E73A-DC863C25EF0D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 flipH="1">
            <a:off x="8091011" y="2323914"/>
            <a:ext cx="1069181" cy="56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au 7">
            <a:extLst>
              <a:ext uri="{FF2B5EF4-FFF2-40B4-BE49-F238E27FC236}">
                <a16:creationId xmlns:a16="http://schemas.microsoft.com/office/drawing/2014/main" id="{4C39F9F4-B8FA-D14C-11D7-837C2AB9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09004"/>
              </p:ext>
            </p:extLst>
          </p:nvPr>
        </p:nvGraphicFramePr>
        <p:xfrm>
          <a:off x="5550376" y="5432724"/>
          <a:ext cx="3515044" cy="754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1596052791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3566761372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1600440007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04807606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i="1" dirty="0">
                          <a:solidFill>
                            <a:srgbClr val="7030A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i="1" dirty="0">
                          <a:solidFill>
                            <a:srgbClr val="7030A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i="1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Pro.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B.D.D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i="1" dirty="0">
                          <a:solidFill>
                            <a:srgbClr val="7030A0"/>
                          </a:solidFill>
                        </a:rPr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i="1" dirty="0">
                          <a:solidFill>
                            <a:srgbClr val="7030A0"/>
                          </a:solidFill>
                        </a:rPr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i="1" dirty="0"/>
                        <a:t>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Enseignant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B.D.D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i="1" dirty="0">
                          <a:solidFill>
                            <a:srgbClr val="7030A0"/>
                          </a:solidFill>
                        </a:rPr>
                        <a:t>Lotfi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i="1" dirty="0">
                          <a:solidFill>
                            <a:srgbClr val="7030A0"/>
                          </a:solidFill>
                        </a:rPr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i="1" dirty="0"/>
                        <a:t>CLK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graphicFrame>
        <p:nvGraphicFramePr>
          <p:cNvPr id="44" name="Tableau 7">
            <a:extLst>
              <a:ext uri="{FF2B5EF4-FFF2-40B4-BE49-F238E27FC236}">
                <a16:creationId xmlns:a16="http://schemas.microsoft.com/office/drawing/2014/main" id="{0871233C-03C1-2A4F-95F5-6B96F60A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97110"/>
              </p:ext>
            </p:extLst>
          </p:nvPr>
        </p:nvGraphicFramePr>
        <p:xfrm>
          <a:off x="10099382" y="5074433"/>
          <a:ext cx="1742440" cy="754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3566761372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3203480651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>
                          <a:solidFill>
                            <a:srgbClr val="7030A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>
                          <a:solidFill>
                            <a:srgbClr val="7030A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>
                          <a:solidFill>
                            <a:srgbClr val="7030A0"/>
                          </a:solidFill>
                        </a:rPr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>
                          <a:solidFill>
                            <a:srgbClr val="7030A0"/>
                          </a:solidFill>
                        </a:rPr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Gr.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>
                          <a:solidFill>
                            <a:srgbClr val="7030A0"/>
                          </a:solidFill>
                        </a:rPr>
                        <a:t>Lotfi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>
                          <a:solidFill>
                            <a:srgbClr val="7030A0"/>
                          </a:solidFill>
                        </a:rPr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Gr.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B4AD49E-831E-C34A-76CA-610A8CF2BE73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flipH="1">
            <a:off x="7307898" y="3647485"/>
            <a:ext cx="783113" cy="1785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FB9B068-5EED-F512-CD0F-B18EF1AEE59B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8091011" y="3647485"/>
            <a:ext cx="2879591" cy="1426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87F88671-D97B-6F10-4113-15FFEFF85024}"/>
              </a:ext>
            </a:extLst>
          </p:cNvPr>
          <p:cNvSpPr/>
          <p:nvPr/>
        </p:nvSpPr>
        <p:spPr>
          <a:xfrm>
            <a:off x="98264" y="1755803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E39B6D3-625F-F0D7-CFFF-12216358834E}"/>
              </a:ext>
            </a:extLst>
          </p:cNvPr>
          <p:cNvSpPr/>
          <p:nvPr/>
        </p:nvSpPr>
        <p:spPr>
          <a:xfrm>
            <a:off x="6272774" y="1793165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35206A0-EB9C-E590-0825-9BD82FC8E3A8}"/>
              </a:ext>
            </a:extLst>
          </p:cNvPr>
          <p:cNvSpPr/>
          <p:nvPr/>
        </p:nvSpPr>
        <p:spPr>
          <a:xfrm>
            <a:off x="98263" y="3224231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A2FB769-859A-7C58-EE92-3DD7EDB6E7F3}"/>
              </a:ext>
            </a:extLst>
          </p:cNvPr>
          <p:cNvSpPr/>
          <p:nvPr/>
        </p:nvSpPr>
        <p:spPr>
          <a:xfrm>
            <a:off x="5851926" y="3224232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6D65C22-A635-B01B-9A17-7E59F9A44F28}"/>
              </a:ext>
            </a:extLst>
          </p:cNvPr>
          <p:cNvSpPr/>
          <p:nvPr/>
        </p:nvSpPr>
        <p:spPr>
          <a:xfrm>
            <a:off x="10410438" y="3949900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5E1F06F-C56A-128E-CDCE-D0C3EF59BCCA}"/>
              </a:ext>
            </a:extLst>
          </p:cNvPr>
          <p:cNvSpPr/>
          <p:nvPr/>
        </p:nvSpPr>
        <p:spPr>
          <a:xfrm>
            <a:off x="9664518" y="5327051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A677B70-A239-534D-C1C0-F7EF96357FE6}"/>
              </a:ext>
            </a:extLst>
          </p:cNvPr>
          <p:cNvSpPr/>
          <p:nvPr/>
        </p:nvSpPr>
        <p:spPr>
          <a:xfrm>
            <a:off x="5146759" y="5702830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C0756E6-4459-E58C-3F08-C66CFA6F3B30}"/>
              </a:ext>
            </a:extLst>
          </p:cNvPr>
          <p:cNvSpPr/>
          <p:nvPr/>
        </p:nvSpPr>
        <p:spPr>
          <a:xfrm>
            <a:off x="3621678" y="4196321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A4397442-4E69-703B-5DD2-88036ED5FA9F}"/>
              </a:ext>
            </a:extLst>
          </p:cNvPr>
          <p:cNvSpPr/>
          <p:nvPr/>
        </p:nvSpPr>
        <p:spPr>
          <a:xfrm>
            <a:off x="2733476" y="6002901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8EA98FE-0264-2CFB-4BA6-96C35083B05F}"/>
              </a:ext>
            </a:extLst>
          </p:cNvPr>
          <p:cNvSpPr/>
          <p:nvPr/>
        </p:nvSpPr>
        <p:spPr>
          <a:xfrm>
            <a:off x="153379" y="5451623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</p:spTree>
    <p:extLst>
      <p:ext uri="{BB962C8B-B14F-4D97-AF65-F5344CB8AC3E}">
        <p14:creationId xmlns:p14="http://schemas.microsoft.com/office/powerpoint/2010/main" val="231449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CA4CFA-B34B-6214-64EF-0975A6DCCB62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(TD3)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E19F1D-DECD-524F-0712-C568403D3331}"/>
              </a:ext>
            </a:extLst>
          </p:cNvPr>
          <p:cNvSpPr txBox="1"/>
          <p:nvPr/>
        </p:nvSpPr>
        <p:spPr>
          <a:xfrm>
            <a:off x="0" y="54018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Explications Exercice 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45F52B-1954-692A-AB4E-92F08E95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184" y="418954"/>
            <a:ext cx="5353199" cy="611794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A4B0FE0-FB18-0106-FBB6-B2041F47C34E}"/>
              </a:ext>
            </a:extLst>
          </p:cNvPr>
          <p:cNvGraphicFramePr>
            <a:graphicFrameLocks noGrp="1"/>
          </p:cNvGraphicFramePr>
          <p:nvPr/>
        </p:nvGraphicFramePr>
        <p:xfrm>
          <a:off x="660399" y="1569534"/>
          <a:ext cx="4032568" cy="754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159605279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3566761372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320348065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60044000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06XXYYVV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PEUGEOT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u="sng" dirty="0"/>
                        <a:t>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u="sng" dirty="0" err="1"/>
                        <a:t>Chiheb</a:t>
                      </a:r>
                      <a:endParaRPr lang="fr-FR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07XXYYVV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Essence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graphicFrame>
        <p:nvGraphicFramePr>
          <p:cNvPr id="14" name="Tableau 7">
            <a:extLst>
              <a:ext uri="{FF2B5EF4-FFF2-40B4-BE49-F238E27FC236}">
                <a16:creationId xmlns:a16="http://schemas.microsoft.com/office/drawing/2014/main" id="{BA0E6CF5-B378-5297-0D5A-B7D0CF28AF5E}"/>
              </a:ext>
            </a:extLst>
          </p:cNvPr>
          <p:cNvGraphicFramePr>
            <a:graphicFrameLocks noGrp="1"/>
          </p:cNvGraphicFramePr>
          <p:nvPr/>
        </p:nvGraphicFramePr>
        <p:xfrm>
          <a:off x="6788784" y="1569534"/>
          <a:ext cx="4742817" cy="754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1596052791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92573119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3566761372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16925801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3203480651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1600440007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048076067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254406757"/>
                    </a:ext>
                  </a:extLst>
                </a:gridCol>
              </a:tblGrid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53136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Pro.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B.D.D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Gr.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Peugeot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01595"/>
                  </a:ext>
                </a:extLst>
              </a:tr>
              <a:tr h="147461">
                <a:tc>
                  <a:txBody>
                    <a:bodyPr/>
                    <a:lstStyle/>
                    <a:p>
                      <a:r>
                        <a:rPr lang="fr-FR" sz="1050" b="1" dirty="0"/>
                        <a:t>Enseignant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B.D.D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1" dirty="0"/>
                        <a:t>Lotfi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IUT 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Gr.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Mercedes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0268"/>
                  </a:ext>
                </a:extLst>
              </a:tr>
            </a:tbl>
          </a:graphicData>
        </a:graphic>
      </p:graphicFrame>
      <p:sp>
        <p:nvSpPr>
          <p:cNvPr id="54" name="Ellipse 53">
            <a:extLst>
              <a:ext uri="{FF2B5EF4-FFF2-40B4-BE49-F238E27FC236}">
                <a16:creationId xmlns:a16="http://schemas.microsoft.com/office/drawing/2014/main" id="{035206A0-EB9C-E590-0825-9BD82FC8E3A8}"/>
              </a:ext>
            </a:extLst>
          </p:cNvPr>
          <p:cNvSpPr/>
          <p:nvPr/>
        </p:nvSpPr>
        <p:spPr>
          <a:xfrm>
            <a:off x="2068113" y="2899601"/>
            <a:ext cx="553117" cy="55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br>
              <a:rPr lang="fr-FR" sz="1200" dirty="0"/>
            </a:br>
            <a:r>
              <a:rPr lang="fr-FR" sz="1200" dirty="0"/>
              <a:t>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D486F-4EB0-5BB2-FCBA-CAC4D4786481}"/>
              </a:ext>
            </a:extLst>
          </p:cNvPr>
          <p:cNvSpPr/>
          <p:nvPr/>
        </p:nvSpPr>
        <p:spPr>
          <a:xfrm>
            <a:off x="0" y="4403350"/>
            <a:ext cx="1563746" cy="1770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02EB82-3F98-4AA7-9233-619D70F531E7}"/>
              </a:ext>
            </a:extLst>
          </p:cNvPr>
          <p:cNvSpPr/>
          <p:nvPr/>
        </p:nvSpPr>
        <p:spPr>
          <a:xfrm>
            <a:off x="3911094" y="4403350"/>
            <a:ext cx="1563746" cy="1770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C9B84D-C774-3242-0B19-CDDC23A882D0}"/>
              </a:ext>
            </a:extLst>
          </p:cNvPr>
          <p:cNvSpPr/>
          <p:nvPr/>
        </p:nvSpPr>
        <p:spPr>
          <a:xfrm>
            <a:off x="1942194" y="2686510"/>
            <a:ext cx="1563746" cy="1770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10FE9-97B8-D3BD-FFB9-0984F8663C11}"/>
              </a:ext>
            </a:extLst>
          </p:cNvPr>
          <p:cNvSpPr/>
          <p:nvPr/>
        </p:nvSpPr>
        <p:spPr>
          <a:xfrm>
            <a:off x="6446705" y="2702748"/>
            <a:ext cx="1563746" cy="1753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A55249-54F2-F78F-6294-D6EF7E029119}"/>
              </a:ext>
            </a:extLst>
          </p:cNvPr>
          <p:cNvSpPr txBox="1"/>
          <p:nvPr/>
        </p:nvSpPr>
        <p:spPr>
          <a:xfrm>
            <a:off x="0" y="4419246"/>
            <a:ext cx="15637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Personnes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DFDDDB-4260-AA33-0F94-4AE78D3CB9CE}"/>
              </a:ext>
            </a:extLst>
          </p:cNvPr>
          <p:cNvSpPr txBox="1"/>
          <p:nvPr/>
        </p:nvSpPr>
        <p:spPr>
          <a:xfrm>
            <a:off x="3911093" y="4408459"/>
            <a:ext cx="15517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Vehicules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9627C71-EF2D-CA0D-5E3B-F714F4DD87B7}"/>
              </a:ext>
            </a:extLst>
          </p:cNvPr>
          <p:cNvSpPr txBox="1"/>
          <p:nvPr/>
        </p:nvSpPr>
        <p:spPr>
          <a:xfrm>
            <a:off x="1954170" y="2682609"/>
            <a:ext cx="15517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Localisations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F9D1CA4-996B-1DF6-C73A-6AFAD7CCEF9D}"/>
              </a:ext>
            </a:extLst>
          </p:cNvPr>
          <p:cNvSpPr txBox="1"/>
          <p:nvPr/>
        </p:nvSpPr>
        <p:spPr>
          <a:xfrm>
            <a:off x="46004" y="4781842"/>
            <a:ext cx="14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B (nom)</a:t>
            </a:r>
          </a:p>
          <a:p>
            <a:r>
              <a:rPr lang="fr-FR" dirty="0"/>
              <a:t>C (numéro)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2760A55-70D3-1FA4-F14F-0BF6F657D694}"/>
              </a:ext>
            </a:extLst>
          </p:cNvPr>
          <p:cNvSpPr txBox="1"/>
          <p:nvPr/>
        </p:nvSpPr>
        <p:spPr>
          <a:xfrm>
            <a:off x="3966820" y="4852461"/>
            <a:ext cx="144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 (Marque)</a:t>
            </a:r>
          </a:p>
          <a:p>
            <a:r>
              <a:rPr lang="fr-FR" dirty="0"/>
              <a:t>E (</a:t>
            </a:r>
            <a:r>
              <a:rPr lang="fr-FR" dirty="0" err="1"/>
              <a:t>Modele</a:t>
            </a:r>
            <a:r>
              <a:rPr lang="fr-FR" dirty="0"/>
              <a:t>)</a:t>
            </a:r>
          </a:p>
          <a:p>
            <a:r>
              <a:rPr lang="fr-FR" dirty="0"/>
              <a:t>F (Carburant)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B1CE3D3-92D1-0781-0F99-3FF0E535B040}"/>
              </a:ext>
            </a:extLst>
          </p:cNvPr>
          <p:cNvSpPr txBox="1"/>
          <p:nvPr/>
        </p:nvSpPr>
        <p:spPr>
          <a:xfrm>
            <a:off x="2003097" y="3104370"/>
            <a:ext cx="144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A (Ville)</a:t>
            </a:r>
          </a:p>
          <a:p>
            <a:r>
              <a:rPr lang="fr-FR" b="1" u="sng" dirty="0"/>
              <a:t>B (Nom)</a:t>
            </a:r>
          </a:p>
          <a:p>
            <a:r>
              <a:rPr lang="fr-FR" i="1" dirty="0"/>
              <a:t>D (Marque)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775C0E-B465-1891-1DD4-EDFF98CB05E0}"/>
              </a:ext>
            </a:extLst>
          </p:cNvPr>
          <p:cNvSpPr txBox="1"/>
          <p:nvPr/>
        </p:nvSpPr>
        <p:spPr>
          <a:xfrm>
            <a:off x="6451657" y="2702748"/>
            <a:ext cx="15517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Groupes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B4F9E1D-6B99-DE1E-64D7-7257FE9334F1}"/>
              </a:ext>
            </a:extLst>
          </p:cNvPr>
          <p:cNvSpPr txBox="1"/>
          <p:nvPr/>
        </p:nvSpPr>
        <p:spPr>
          <a:xfrm>
            <a:off x="6500584" y="3124509"/>
            <a:ext cx="144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[I (Nom)</a:t>
            </a:r>
          </a:p>
          <a:p>
            <a:r>
              <a:rPr lang="fr-FR" b="1" u="sng" dirty="0">
                <a:solidFill>
                  <a:srgbClr val="FF0000"/>
                </a:solidFill>
              </a:rPr>
              <a:t>J (Ecole)]</a:t>
            </a:r>
          </a:p>
          <a:p>
            <a:r>
              <a:rPr lang="fr-FR" dirty="0"/>
              <a:t>K Groupe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C7842-A464-BCFF-2A95-577A7E0883A2}"/>
              </a:ext>
            </a:extLst>
          </p:cNvPr>
          <p:cNvSpPr/>
          <p:nvPr/>
        </p:nvSpPr>
        <p:spPr>
          <a:xfrm>
            <a:off x="10666048" y="2649357"/>
            <a:ext cx="1563746" cy="1753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85760B-5A55-D4FB-DEB6-781F0DFAD791}"/>
              </a:ext>
            </a:extLst>
          </p:cNvPr>
          <p:cNvSpPr txBox="1"/>
          <p:nvPr/>
        </p:nvSpPr>
        <p:spPr>
          <a:xfrm>
            <a:off x="10671000" y="2649357"/>
            <a:ext cx="15517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Vehicules</a:t>
            </a:r>
            <a:endParaRPr lang="fr-FR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349352F-E2FC-796F-83C7-FF6B2EC01315}"/>
              </a:ext>
            </a:extLst>
          </p:cNvPr>
          <p:cNvSpPr txBox="1"/>
          <p:nvPr/>
        </p:nvSpPr>
        <p:spPr>
          <a:xfrm>
            <a:off x="10719927" y="3071118"/>
            <a:ext cx="14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M (Modèle)</a:t>
            </a:r>
          </a:p>
          <a:p>
            <a:r>
              <a:rPr lang="fr-FR" dirty="0"/>
              <a:t>N (Marque)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0B50C-9096-70BC-7C4E-B92CA48A58ED}"/>
              </a:ext>
            </a:extLst>
          </p:cNvPr>
          <p:cNvSpPr/>
          <p:nvPr/>
        </p:nvSpPr>
        <p:spPr>
          <a:xfrm>
            <a:off x="8606904" y="4591917"/>
            <a:ext cx="1563746" cy="2266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5959E4A-3F27-87F7-3C6D-1ED1B4917A88}"/>
              </a:ext>
            </a:extLst>
          </p:cNvPr>
          <p:cNvSpPr txBox="1"/>
          <p:nvPr/>
        </p:nvSpPr>
        <p:spPr>
          <a:xfrm>
            <a:off x="8611856" y="4591917"/>
            <a:ext cx="15517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Enseignants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2CED233-C7B1-4A7C-2522-39534B3B0006}"/>
              </a:ext>
            </a:extLst>
          </p:cNvPr>
          <p:cNvSpPr txBox="1"/>
          <p:nvPr/>
        </p:nvSpPr>
        <p:spPr>
          <a:xfrm>
            <a:off x="8660783" y="5013678"/>
            <a:ext cx="1440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G (Statut)</a:t>
            </a:r>
          </a:p>
          <a:p>
            <a:r>
              <a:rPr lang="fr-FR" b="1" u="sng" dirty="0"/>
              <a:t>H (Matière)</a:t>
            </a:r>
          </a:p>
          <a:p>
            <a:r>
              <a:rPr lang="fr-FR" b="1" i="1" u="sng" dirty="0">
                <a:solidFill>
                  <a:srgbClr val="FF0000"/>
                </a:solidFill>
              </a:rPr>
              <a:t>[I (Nom)</a:t>
            </a:r>
          </a:p>
          <a:p>
            <a:r>
              <a:rPr lang="fr-FR" i="1" dirty="0">
                <a:solidFill>
                  <a:srgbClr val="FF0000"/>
                </a:solidFill>
              </a:rPr>
              <a:t>J (Ecole)]</a:t>
            </a:r>
          </a:p>
          <a:p>
            <a:r>
              <a:rPr lang="fr-FR" dirty="0"/>
              <a:t>L (Titulaire)</a:t>
            </a:r>
          </a:p>
          <a:p>
            <a:r>
              <a:rPr lang="fr-FR" i="1" dirty="0"/>
              <a:t>M (Modèle)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5004D573-A111-6C45-936C-8EA163B1872E}"/>
              </a:ext>
            </a:extLst>
          </p:cNvPr>
          <p:cNvCxnSpPr>
            <a:cxnSpLocks/>
            <a:stCxn id="46" idx="2"/>
            <a:endCxn id="49" idx="6"/>
          </p:cNvCxnSpPr>
          <p:nvPr/>
        </p:nvCxnSpPr>
        <p:spPr>
          <a:xfrm rot="10800000" flipV="1">
            <a:off x="1662864" y="3558297"/>
            <a:ext cx="171304" cy="14029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BD7BAC22-2C4E-DEA1-DA51-724F164AAF7B}"/>
              </a:ext>
            </a:extLst>
          </p:cNvPr>
          <p:cNvSpPr/>
          <p:nvPr/>
        </p:nvSpPr>
        <p:spPr>
          <a:xfrm>
            <a:off x="1834168" y="3477211"/>
            <a:ext cx="162174" cy="16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865A436-3AAA-B70B-BBF9-A871053606F1}"/>
              </a:ext>
            </a:extLst>
          </p:cNvPr>
          <p:cNvSpPr/>
          <p:nvPr/>
        </p:nvSpPr>
        <p:spPr>
          <a:xfrm>
            <a:off x="3415827" y="3791723"/>
            <a:ext cx="162174" cy="16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50C09F7-1AEB-A981-AA4B-64EA10B5503E}"/>
              </a:ext>
            </a:extLst>
          </p:cNvPr>
          <p:cNvSpPr/>
          <p:nvPr/>
        </p:nvSpPr>
        <p:spPr>
          <a:xfrm>
            <a:off x="1500690" y="4880162"/>
            <a:ext cx="162174" cy="16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7EAD17A-B24F-E682-C785-E08A81B740C0}"/>
              </a:ext>
            </a:extLst>
          </p:cNvPr>
          <p:cNvSpPr/>
          <p:nvPr/>
        </p:nvSpPr>
        <p:spPr>
          <a:xfrm>
            <a:off x="3804646" y="4932591"/>
            <a:ext cx="162174" cy="16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FEE9B8A-7902-3E56-5A6A-A5B4D91BB2BC}"/>
              </a:ext>
            </a:extLst>
          </p:cNvPr>
          <p:cNvSpPr/>
          <p:nvPr/>
        </p:nvSpPr>
        <p:spPr>
          <a:xfrm>
            <a:off x="7942267" y="3371631"/>
            <a:ext cx="162174" cy="16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504100AB-6355-4B67-BA06-3DFD35EA461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3578001" y="3872810"/>
            <a:ext cx="226645" cy="11408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6EC7B921-A95A-69EF-7BEC-43AD8F30F7F2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 rot="10800000" flipV="1">
            <a:off x="10261491" y="3271106"/>
            <a:ext cx="323470" cy="33058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0313B693-84DE-D692-1DB0-A5861D7EC078}"/>
              </a:ext>
            </a:extLst>
          </p:cNvPr>
          <p:cNvSpPr/>
          <p:nvPr/>
        </p:nvSpPr>
        <p:spPr>
          <a:xfrm>
            <a:off x="10584961" y="3190019"/>
            <a:ext cx="162174" cy="16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D191D49-E8A8-64DC-A968-6AD791F5572A}"/>
              </a:ext>
            </a:extLst>
          </p:cNvPr>
          <p:cNvSpPr/>
          <p:nvPr/>
        </p:nvSpPr>
        <p:spPr>
          <a:xfrm>
            <a:off x="10099317" y="6495831"/>
            <a:ext cx="162174" cy="16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71E48AB-CC6E-F194-5C03-3D3E9A38D795}"/>
              </a:ext>
            </a:extLst>
          </p:cNvPr>
          <p:cNvSpPr/>
          <p:nvPr/>
        </p:nvSpPr>
        <p:spPr>
          <a:xfrm>
            <a:off x="8492637" y="5775791"/>
            <a:ext cx="162174" cy="16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4356B748-ACB1-17E7-8157-40DC5C632D81}"/>
              </a:ext>
            </a:extLst>
          </p:cNvPr>
          <p:cNvCxnSpPr>
            <a:cxnSpLocks/>
            <a:stCxn id="52" idx="6"/>
            <a:endCxn id="70" idx="2"/>
          </p:cNvCxnSpPr>
          <p:nvPr/>
        </p:nvCxnSpPr>
        <p:spPr>
          <a:xfrm>
            <a:off x="8104441" y="3452718"/>
            <a:ext cx="388196" cy="2404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9340F82-5136-E1D2-8B35-FDC537523F26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(TD1)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09FA04-545A-4D87-A124-869814BC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06" y="707010"/>
            <a:ext cx="6363588" cy="189574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05E6A7A-823A-A8AE-31CE-98F996A3A368}"/>
              </a:ext>
            </a:extLst>
          </p:cNvPr>
          <p:cNvSpPr/>
          <p:nvPr/>
        </p:nvSpPr>
        <p:spPr>
          <a:xfrm>
            <a:off x="2850776" y="2174613"/>
            <a:ext cx="2537012" cy="5126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11A090A-AF63-7DDA-0C05-35E7EC29C872}"/>
              </a:ext>
            </a:extLst>
          </p:cNvPr>
          <p:cNvSpPr/>
          <p:nvPr/>
        </p:nvSpPr>
        <p:spPr>
          <a:xfrm>
            <a:off x="5611905" y="2195528"/>
            <a:ext cx="2537012" cy="5126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06D9D-289B-01AA-A0DC-839CC9A3EB9F}"/>
              </a:ext>
            </a:extLst>
          </p:cNvPr>
          <p:cNvSpPr txBox="1"/>
          <p:nvPr/>
        </p:nvSpPr>
        <p:spPr>
          <a:xfrm>
            <a:off x="232503" y="3059668"/>
            <a:ext cx="11726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</a:rPr>
              <a:t>Dans les énoncés, vous aurez parfois une explication de ce qu’est la données (sans exemple). Ici on remarquera que PILOTE.ADR est une Ville </a:t>
            </a:r>
          </a:p>
          <a:p>
            <a:r>
              <a:rPr lang="fr-FR" sz="1400" dirty="0">
                <a:latin typeface="Avenir Next LT Pro" panose="020B0504020202020204" pitchFamily="34" charset="0"/>
              </a:rPr>
              <a:t>ET QUE AVION.LOC est aussi une ville. Cela voudra dire que l’on a des </a:t>
            </a:r>
            <a:r>
              <a:rPr lang="fr-FR" sz="1400" b="1" dirty="0">
                <a:latin typeface="Avenir Next LT Pro" panose="020B0504020202020204" pitchFamily="34" charset="0"/>
              </a:rPr>
              <a:t>données de même type</a:t>
            </a:r>
            <a:r>
              <a:rPr lang="fr-FR" sz="1400" dirty="0">
                <a:latin typeface="Avenir Next LT Pro" panose="020B0504020202020204" pitchFamily="34" charset="0"/>
              </a:rPr>
              <a:t>, et par extension que l’on peut faire </a:t>
            </a:r>
          </a:p>
          <a:p>
            <a:r>
              <a:rPr lang="fr-FR" sz="1400" dirty="0">
                <a:latin typeface="Avenir Next LT Pro" panose="020B0504020202020204" pitchFamily="34" charset="0"/>
              </a:rPr>
              <a:t>des </a:t>
            </a:r>
            <a:r>
              <a:rPr lang="fr-FR" sz="1400" b="1" u="sng" dirty="0">
                <a:latin typeface="Avenir Next LT Pro" panose="020B0504020202020204" pitchFamily="34" charset="0"/>
              </a:rPr>
              <a:t>Jointures</a:t>
            </a:r>
            <a:r>
              <a:rPr lang="fr-FR" sz="1400" dirty="0">
                <a:latin typeface="Avenir Next LT Pro" panose="020B0504020202020204" pitchFamily="34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C892B4-3954-286B-D47B-44EED705BEAE}"/>
              </a:ext>
            </a:extLst>
          </p:cNvPr>
          <p:cNvSpPr/>
          <p:nvPr/>
        </p:nvSpPr>
        <p:spPr>
          <a:xfrm>
            <a:off x="3196594" y="3953435"/>
            <a:ext cx="1264023" cy="2519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C71240-4029-78A4-CD29-DD66F6D331E3}"/>
              </a:ext>
            </a:extLst>
          </p:cNvPr>
          <p:cNvSpPr/>
          <p:nvPr/>
        </p:nvSpPr>
        <p:spPr>
          <a:xfrm>
            <a:off x="5675335" y="3953434"/>
            <a:ext cx="1264022" cy="2519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ADE01-2BEC-DBFE-6437-117066D2A6DD}"/>
              </a:ext>
            </a:extLst>
          </p:cNvPr>
          <p:cNvSpPr/>
          <p:nvPr/>
        </p:nvSpPr>
        <p:spPr>
          <a:xfrm>
            <a:off x="8615758" y="3953434"/>
            <a:ext cx="1264022" cy="2519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C601F1-1A06-7D7A-6022-3D7B01F7E260}"/>
              </a:ext>
            </a:extLst>
          </p:cNvPr>
          <p:cNvSpPr txBox="1"/>
          <p:nvPr/>
        </p:nvSpPr>
        <p:spPr>
          <a:xfrm>
            <a:off x="3196594" y="3953434"/>
            <a:ext cx="12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venir Next LT Pro" panose="020B0504020202020204" pitchFamily="34" charset="0"/>
              </a:rPr>
              <a:t>PILOTE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B47684-3F3E-C099-AF23-87D84991374A}"/>
              </a:ext>
            </a:extLst>
          </p:cNvPr>
          <p:cNvSpPr txBox="1"/>
          <p:nvPr/>
        </p:nvSpPr>
        <p:spPr>
          <a:xfrm>
            <a:off x="5675335" y="3953434"/>
            <a:ext cx="12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venir Next LT Pro" panose="020B0504020202020204" pitchFamily="34" charset="0"/>
              </a:rPr>
              <a:t>VOL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B461C5-611D-0D37-1A18-14BD4AE5E545}"/>
              </a:ext>
            </a:extLst>
          </p:cNvPr>
          <p:cNvSpPr txBox="1"/>
          <p:nvPr/>
        </p:nvSpPr>
        <p:spPr>
          <a:xfrm>
            <a:off x="8615758" y="3941484"/>
            <a:ext cx="12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venir Next LT Pro" panose="020B0504020202020204" pitchFamily="34" charset="0"/>
              </a:rPr>
              <a:t>AVION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7FA745-5B68-1A73-95DF-89410DBAED54}"/>
              </a:ext>
            </a:extLst>
          </p:cNvPr>
          <p:cNvSpPr txBox="1"/>
          <p:nvPr/>
        </p:nvSpPr>
        <p:spPr>
          <a:xfrm>
            <a:off x="3196594" y="4322766"/>
            <a:ext cx="12640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latin typeface="Avenir Next LT Pro" panose="020B0504020202020204" pitchFamily="34" charset="0"/>
              </a:rPr>
              <a:t>NUMPIL</a:t>
            </a:r>
          </a:p>
          <a:p>
            <a:pPr algn="ctr"/>
            <a:endParaRPr lang="fr-FR" sz="1400" u="sng" dirty="0">
              <a:latin typeface="Avenir Next LT Pro" panose="020B0504020202020204" pitchFamily="34" charset="0"/>
            </a:endParaRP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NOMPIL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ADR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SAL</a:t>
            </a:r>
            <a:endParaRPr lang="fr-FR" dirty="0">
              <a:latin typeface="Avenir Next LT Pro" panose="020B05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E9A75B-586C-4E81-8845-14F94ADB3084}"/>
              </a:ext>
            </a:extLst>
          </p:cNvPr>
          <p:cNvSpPr txBox="1"/>
          <p:nvPr/>
        </p:nvSpPr>
        <p:spPr>
          <a:xfrm>
            <a:off x="8615758" y="4322766"/>
            <a:ext cx="12640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latin typeface="Avenir Next LT Pro" panose="020B0504020202020204" pitchFamily="34" charset="0"/>
              </a:rPr>
              <a:t>NUMAV</a:t>
            </a:r>
          </a:p>
          <a:p>
            <a:pPr algn="ctr"/>
            <a:endParaRPr lang="fr-FR" sz="1400" u="sng" dirty="0">
              <a:latin typeface="Avenir Next LT Pro" panose="020B0504020202020204" pitchFamily="34" charset="0"/>
            </a:endParaRP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NOMAV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CAP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LOC</a:t>
            </a:r>
            <a:endParaRPr lang="fr-FR" dirty="0">
              <a:latin typeface="Avenir Next LT Pro" panose="020B05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60EA41-8146-6633-8406-5CC925187FB3}"/>
              </a:ext>
            </a:extLst>
          </p:cNvPr>
          <p:cNvSpPr txBox="1"/>
          <p:nvPr/>
        </p:nvSpPr>
        <p:spPr>
          <a:xfrm>
            <a:off x="5667046" y="4310816"/>
            <a:ext cx="1264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latin typeface="Avenir Next LT Pro" panose="020B0504020202020204" pitchFamily="34" charset="0"/>
              </a:rPr>
              <a:t>NUMVOL</a:t>
            </a:r>
          </a:p>
          <a:p>
            <a:pPr algn="ctr"/>
            <a:endParaRPr lang="fr-FR" sz="1400" u="sng" dirty="0">
              <a:latin typeface="Avenir Next LT Pro" panose="020B0504020202020204" pitchFamily="34" charset="0"/>
            </a:endParaRPr>
          </a:p>
          <a:p>
            <a:pPr algn="ctr"/>
            <a:r>
              <a:rPr lang="fr-FR" sz="1400" b="1" i="1" dirty="0">
                <a:latin typeface="Avenir Next LT Pro" panose="020B0504020202020204" pitchFamily="34" charset="0"/>
              </a:rPr>
              <a:t>NUMPIL</a:t>
            </a:r>
          </a:p>
          <a:p>
            <a:pPr algn="ctr"/>
            <a:endParaRPr lang="fr-FR" sz="1400" b="1" i="1" dirty="0">
              <a:latin typeface="Avenir Next LT Pro" panose="020B0504020202020204" pitchFamily="34" charset="0"/>
            </a:endParaRPr>
          </a:p>
          <a:p>
            <a:pPr algn="ctr"/>
            <a:r>
              <a:rPr lang="fr-FR" sz="1400" b="1" i="1" dirty="0">
                <a:latin typeface="Avenir Next LT Pro" panose="020B0504020202020204" pitchFamily="34" charset="0"/>
              </a:rPr>
              <a:t>NUMAV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VILLE_DEP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VILLE_ARR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H_DEP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H_ARR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29F33E-972B-0FFD-A375-2308E6553A56}"/>
              </a:ext>
            </a:extLst>
          </p:cNvPr>
          <p:cNvSpPr/>
          <p:nvPr/>
        </p:nvSpPr>
        <p:spPr>
          <a:xfrm>
            <a:off x="4251151" y="4427863"/>
            <a:ext cx="100012" cy="1000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5F0DAA7-4509-347E-7301-10EACF66089B}"/>
              </a:ext>
            </a:extLst>
          </p:cNvPr>
          <p:cNvSpPr/>
          <p:nvPr/>
        </p:nvSpPr>
        <p:spPr>
          <a:xfrm>
            <a:off x="5745123" y="4835250"/>
            <a:ext cx="100012" cy="1000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DF7903D-C5CA-DD04-F38A-1877B58D4239}"/>
              </a:ext>
            </a:extLst>
          </p:cNvPr>
          <p:cNvSpPr/>
          <p:nvPr/>
        </p:nvSpPr>
        <p:spPr>
          <a:xfrm>
            <a:off x="8708851" y="4427863"/>
            <a:ext cx="100012" cy="1000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3477C1F-8893-0B15-B52E-C29414D20CA2}"/>
              </a:ext>
            </a:extLst>
          </p:cNvPr>
          <p:cNvSpPr/>
          <p:nvPr/>
        </p:nvSpPr>
        <p:spPr>
          <a:xfrm>
            <a:off x="6785195" y="5258039"/>
            <a:ext cx="100012" cy="1000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53370A3-1C3E-7F18-62A9-40A5E3CE4426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351163" y="4477869"/>
            <a:ext cx="1393960" cy="407387"/>
          </a:xfrm>
          <a:prstGeom prst="bent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824493A6-9944-C9D9-0846-C0E836CE1443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6885207" y="4477869"/>
            <a:ext cx="1823644" cy="830176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02FBFDC-8E13-EB33-DB16-EEAE2D4F1173}"/>
              </a:ext>
            </a:extLst>
          </p:cNvPr>
          <p:cNvSpPr txBox="1"/>
          <p:nvPr/>
        </p:nvSpPr>
        <p:spPr>
          <a:xfrm>
            <a:off x="525434" y="4204709"/>
            <a:ext cx="244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Représentation Schéma</a:t>
            </a:r>
          </a:p>
          <a:p>
            <a:r>
              <a:rPr lang="fr-FR" sz="1400" dirty="0"/>
              <a:t>(</a:t>
            </a:r>
            <a:r>
              <a:rPr lang="fr-FR" sz="1400" i="1" dirty="0"/>
              <a:t>juste pour des explications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62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CA4CFA-B34B-6214-64EF-0975A6DCCB62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(TD1 + 2)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3570AC7-A5B9-7513-EF58-55DBAF71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24461"/>
              </p:ext>
            </p:extLst>
          </p:nvPr>
        </p:nvGraphicFramePr>
        <p:xfrm>
          <a:off x="3048000" y="675421"/>
          <a:ext cx="4924612" cy="1851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1153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328C71-77AF-271B-A8E0-96FE3170A6D7}"/>
              </a:ext>
            </a:extLst>
          </p:cNvPr>
          <p:cNvSpPr txBox="1"/>
          <p:nvPr/>
        </p:nvSpPr>
        <p:spPr>
          <a:xfrm>
            <a:off x="5111190" y="242364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A636CE-979D-6FA9-D977-92F53E5059CE}"/>
              </a:ext>
            </a:extLst>
          </p:cNvPr>
          <p:cNvSpPr txBox="1"/>
          <p:nvPr/>
        </p:nvSpPr>
        <p:spPr>
          <a:xfrm>
            <a:off x="80542" y="1673319"/>
            <a:ext cx="307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donnez la liste des avions dont la </a:t>
            </a:r>
          </a:p>
          <a:p>
            <a:r>
              <a:rPr lang="fr-FR" sz="1400" dirty="0">
                <a:solidFill>
                  <a:srgbClr val="0070C0"/>
                </a:solidFill>
              </a:rPr>
              <a:t>capacité est supérieure à 350 passagers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353A9D-6410-9654-8DB1-F96D3366362C}"/>
              </a:ext>
            </a:extLst>
          </p:cNvPr>
          <p:cNvSpPr txBox="1"/>
          <p:nvPr/>
        </p:nvSpPr>
        <p:spPr>
          <a:xfrm>
            <a:off x="8118142" y="1697207"/>
            <a:ext cx="336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Quels sont les numéros et noms des avions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localisés à Paris ?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085FA945-00D2-4B6A-FB59-951916176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6830"/>
              </p:ext>
            </p:extLst>
          </p:nvPr>
        </p:nvGraphicFramePr>
        <p:xfrm>
          <a:off x="455994" y="3785215"/>
          <a:ext cx="3872756" cy="123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8189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8303471-AA69-240C-AE33-423656894C73}"/>
              </a:ext>
            </a:extLst>
          </p:cNvPr>
          <p:cNvCxnSpPr>
            <a:cxnSpLocks/>
          </p:cNvCxnSpPr>
          <p:nvPr/>
        </p:nvCxnSpPr>
        <p:spPr>
          <a:xfrm flipH="1">
            <a:off x="2392372" y="2591106"/>
            <a:ext cx="2059918" cy="11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2551FCF-D88E-8FAC-F736-B51FE5529B6F}"/>
              </a:ext>
            </a:extLst>
          </p:cNvPr>
          <p:cNvSpPr txBox="1"/>
          <p:nvPr/>
        </p:nvSpPr>
        <p:spPr>
          <a:xfrm>
            <a:off x="453658" y="2930205"/>
            <a:ext cx="2988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R1a = SELECTION (AVION / CAP &gt; 350)</a:t>
            </a:r>
          </a:p>
          <a:p>
            <a:r>
              <a:rPr lang="fr-FR" sz="1400" dirty="0"/>
              <a:t>== Filtre des avions </a:t>
            </a:r>
          </a:p>
          <a:p>
            <a:r>
              <a:rPr lang="fr-FR" sz="1400" dirty="0"/>
              <a:t>&amp; (toutes colonnes !)</a:t>
            </a:r>
          </a:p>
        </p:txBody>
      </p:sp>
      <p:graphicFrame>
        <p:nvGraphicFramePr>
          <p:cNvPr id="16" name="Tableau 4">
            <a:extLst>
              <a:ext uri="{FF2B5EF4-FFF2-40B4-BE49-F238E27FC236}">
                <a16:creationId xmlns:a16="http://schemas.microsoft.com/office/drawing/2014/main" id="{ECA081EA-B20C-66D4-3A4B-DF49B2E3E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66116"/>
              </p:ext>
            </p:extLst>
          </p:nvPr>
        </p:nvGraphicFramePr>
        <p:xfrm>
          <a:off x="6265128" y="3138732"/>
          <a:ext cx="4216400" cy="925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571F41-B7D6-6640-35F1-85733E57089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689760" y="2629783"/>
            <a:ext cx="1683568" cy="508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91A6CED-9703-DD25-8980-D141E2C2B24B}"/>
              </a:ext>
            </a:extLst>
          </p:cNvPr>
          <p:cNvSpPr txBox="1"/>
          <p:nvPr/>
        </p:nvSpPr>
        <p:spPr>
          <a:xfrm>
            <a:off x="7713188" y="2601493"/>
            <a:ext cx="402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R1 = </a:t>
            </a:r>
            <a:r>
              <a:rPr lang="fr-FR" sz="1800" b="1" dirty="0">
                <a:solidFill>
                  <a:srgbClr val="FF0000"/>
                </a:solidFill>
              </a:rPr>
              <a:t>SELECTION (AVION / LOC = ‘Paris’)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EEC2F2D-AF66-5996-F0C5-7342948AF010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7319228" y="4064712"/>
            <a:ext cx="1054100" cy="589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4">
            <a:extLst>
              <a:ext uri="{FF2B5EF4-FFF2-40B4-BE49-F238E27FC236}">
                <a16:creationId xmlns:a16="http://schemas.microsoft.com/office/drawing/2014/main" id="{50128273-071A-EB53-E8C8-B24EA4D9B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9584"/>
              </p:ext>
            </p:extLst>
          </p:nvPr>
        </p:nvGraphicFramePr>
        <p:xfrm>
          <a:off x="6265128" y="4654580"/>
          <a:ext cx="2108200" cy="925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A6612135-DEEC-8117-F624-6157EC71EDEE}"/>
              </a:ext>
            </a:extLst>
          </p:cNvPr>
          <p:cNvSpPr txBox="1"/>
          <p:nvPr/>
        </p:nvSpPr>
        <p:spPr>
          <a:xfrm>
            <a:off x="7846278" y="4285248"/>
            <a:ext cx="41004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R2 = </a:t>
            </a:r>
            <a:r>
              <a:rPr lang="fr-FR" sz="1800" b="1" dirty="0">
                <a:solidFill>
                  <a:srgbClr val="FF0000"/>
                </a:solidFill>
              </a:rPr>
              <a:t>PROJECTION (R1 / NUMAV, NOMAV)</a:t>
            </a:r>
          </a:p>
          <a:p>
            <a:r>
              <a:rPr lang="fr-FR" b="1" dirty="0">
                <a:solidFill>
                  <a:srgbClr val="FF0000"/>
                </a:solidFill>
              </a:rPr>
              <a:t>         </a:t>
            </a:r>
            <a:r>
              <a:rPr lang="fr-FR" dirty="0">
                <a:solidFill>
                  <a:srgbClr val="FF0000"/>
                </a:solidFill>
              </a:rPr>
              <a:t>/!\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sz="1400" i="1" dirty="0"/>
              <a:t>on filtre R1 et non la table avion pour R2</a:t>
            </a:r>
          </a:p>
          <a:p>
            <a:r>
              <a:rPr lang="fr-FR" sz="1400" i="1" dirty="0"/>
              <a:t>	car ce sont les avions localisé à </a:t>
            </a:r>
            <a:r>
              <a:rPr lang="fr-FR" sz="1400" i="1" u="sng" dirty="0"/>
              <a:t>paris</a:t>
            </a:r>
            <a:r>
              <a:rPr lang="fr-FR" sz="1400" i="1" dirty="0"/>
              <a:t> </a:t>
            </a:r>
          </a:p>
          <a:p>
            <a:r>
              <a:rPr lang="fr-FR" sz="1400" i="1" dirty="0"/>
              <a:t>	(et pas les autres)</a:t>
            </a:r>
            <a:endParaRPr lang="fr-FR" sz="1800" i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8A00B71-6975-89F6-468B-9D3A6AE91627}"/>
              </a:ext>
            </a:extLst>
          </p:cNvPr>
          <p:cNvSpPr txBox="1"/>
          <p:nvPr/>
        </p:nvSpPr>
        <p:spPr>
          <a:xfrm>
            <a:off x="7155765" y="5882497"/>
            <a:ext cx="316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réponse : </a:t>
            </a:r>
          </a:p>
          <a:p>
            <a:r>
              <a:rPr lang="fr-FR" sz="1100" dirty="0">
                <a:solidFill>
                  <a:srgbClr val="FF0000"/>
                </a:solidFill>
              </a:rPr>
              <a:t>R1</a:t>
            </a:r>
            <a:r>
              <a:rPr lang="fr-FR" sz="1100" dirty="0"/>
              <a:t> = SELECTION (AVION / LOC = ‘Paris’)</a:t>
            </a:r>
          </a:p>
          <a:p>
            <a:r>
              <a:rPr lang="fr-FR" sz="1100" dirty="0"/>
              <a:t>R2 = PROJECTION (</a:t>
            </a:r>
            <a:r>
              <a:rPr lang="fr-FR" sz="1100" dirty="0">
                <a:solidFill>
                  <a:srgbClr val="FF0000"/>
                </a:solidFill>
              </a:rPr>
              <a:t>R1</a:t>
            </a:r>
            <a:r>
              <a:rPr lang="fr-FR" sz="1100" dirty="0"/>
              <a:t> / NUMAV, NOMAV)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16405BC-3C32-00D2-774B-8CEAB6FBD9B6}"/>
              </a:ext>
            </a:extLst>
          </p:cNvPr>
          <p:cNvSpPr txBox="1"/>
          <p:nvPr/>
        </p:nvSpPr>
        <p:spPr>
          <a:xfrm>
            <a:off x="1108894" y="5282333"/>
            <a:ext cx="31657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réponse : </a:t>
            </a:r>
          </a:p>
          <a:p>
            <a:r>
              <a:rPr lang="fr-FR" sz="1100" dirty="0"/>
              <a:t>R1a = SELECTION (AVION / CAP &gt; 350)</a:t>
            </a:r>
          </a:p>
        </p:txBody>
      </p:sp>
    </p:spTree>
    <p:extLst>
      <p:ext uri="{BB962C8B-B14F-4D97-AF65-F5344CB8AC3E}">
        <p14:creationId xmlns:p14="http://schemas.microsoft.com/office/powerpoint/2010/main" val="251700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CA4CFA-B34B-6214-64EF-0975A6DCCB62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(TD1 + 2)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3570AC7-A5B9-7513-EF58-55DBAF71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51384"/>
              </p:ext>
            </p:extLst>
          </p:nvPr>
        </p:nvGraphicFramePr>
        <p:xfrm>
          <a:off x="5011271" y="675421"/>
          <a:ext cx="4924612" cy="1851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1153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328C71-77AF-271B-A8E0-96FE3170A6D7}"/>
              </a:ext>
            </a:extLst>
          </p:cNvPr>
          <p:cNvSpPr txBox="1"/>
          <p:nvPr/>
        </p:nvSpPr>
        <p:spPr>
          <a:xfrm>
            <a:off x="7074461" y="242364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B24457-DE43-7997-8210-93C572625E0E}"/>
              </a:ext>
            </a:extLst>
          </p:cNvPr>
          <p:cNvSpPr txBox="1"/>
          <p:nvPr/>
        </p:nvSpPr>
        <p:spPr>
          <a:xfrm>
            <a:off x="152399" y="960530"/>
            <a:ext cx="4770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Quels sont les </a:t>
            </a:r>
            <a:r>
              <a:rPr lang="fr-FR" sz="1600" dirty="0">
                <a:solidFill>
                  <a:srgbClr val="00B050"/>
                </a:solidFill>
              </a:rPr>
              <a:t>avions</a:t>
            </a:r>
            <a:r>
              <a:rPr lang="fr-FR" sz="1600" dirty="0"/>
              <a:t> (numéro et nom) </a:t>
            </a:r>
            <a:r>
              <a:rPr lang="fr-FR" sz="1600" dirty="0">
                <a:solidFill>
                  <a:srgbClr val="00B050"/>
                </a:solidFill>
              </a:rPr>
              <a:t>localisés à Paris </a:t>
            </a:r>
          </a:p>
          <a:p>
            <a:r>
              <a:rPr lang="fr-FR" sz="1600" b="1" dirty="0">
                <a:solidFill>
                  <a:srgbClr val="FF0000"/>
                </a:solidFill>
              </a:rPr>
              <a:t>ou </a:t>
            </a:r>
          </a:p>
          <a:p>
            <a:r>
              <a:rPr lang="fr-FR" sz="1600" dirty="0">
                <a:solidFill>
                  <a:srgbClr val="7030A0"/>
                </a:solidFill>
              </a:rPr>
              <a:t>dont la capacité est inférieure à 350 passagers </a:t>
            </a:r>
            <a:r>
              <a:rPr lang="fr-FR" sz="1600" dirty="0"/>
              <a:t>? </a:t>
            </a:r>
          </a:p>
        </p:txBody>
      </p:sp>
      <p:pic>
        <p:nvPicPr>
          <p:cNvPr id="12" name="Graphique 11" descr="Personne avec une idée avec un remplissage uni">
            <a:extLst>
              <a:ext uri="{FF2B5EF4-FFF2-40B4-BE49-F238E27FC236}">
                <a16:creationId xmlns:a16="http://schemas.microsoft.com/office/drawing/2014/main" id="{13A17004-8EF0-9579-C500-3FF79F5BB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658" y="1812136"/>
            <a:ext cx="681319" cy="6813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2745441-14BB-E595-4D52-BEF5A5AB136F}"/>
              </a:ext>
            </a:extLst>
          </p:cNvPr>
          <p:cNvSpPr txBox="1"/>
          <p:nvPr/>
        </p:nvSpPr>
        <p:spPr>
          <a:xfrm>
            <a:off x="1109863" y="1847124"/>
            <a:ext cx="200798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XXXX </a:t>
            </a:r>
            <a:r>
              <a:rPr lang="fr-FR" b="1" dirty="0">
                <a:solidFill>
                  <a:srgbClr val="FF0000"/>
                </a:solidFill>
              </a:rPr>
              <a:t>ou</a:t>
            </a:r>
            <a:r>
              <a:rPr lang="fr-FR" dirty="0"/>
              <a:t> BBBBB </a:t>
            </a:r>
          </a:p>
          <a:p>
            <a:r>
              <a:rPr lang="fr-FR" dirty="0"/>
              <a:t>C’est de l’UNION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FC79D73-879D-6C19-AE9E-3FC2B71DD95B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4740461" y="2587113"/>
            <a:ext cx="1355539" cy="9635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BC78943-324E-CFF5-05C7-E8A9AC45383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702771" y="2588478"/>
            <a:ext cx="429442" cy="9686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4">
            <a:extLst>
              <a:ext uri="{FF2B5EF4-FFF2-40B4-BE49-F238E27FC236}">
                <a16:creationId xmlns:a16="http://schemas.microsoft.com/office/drawing/2014/main" id="{52F5058D-2F64-90D3-B247-0674F16FE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45569"/>
              </p:ext>
            </p:extLst>
          </p:nvPr>
        </p:nvGraphicFramePr>
        <p:xfrm>
          <a:off x="1495237" y="3087625"/>
          <a:ext cx="3245224" cy="925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</a:tbl>
          </a:graphicData>
        </a:graphic>
      </p:graphicFrame>
      <p:graphicFrame>
        <p:nvGraphicFramePr>
          <p:cNvPr id="28" name="Tableau 4">
            <a:extLst>
              <a:ext uri="{FF2B5EF4-FFF2-40B4-BE49-F238E27FC236}">
                <a16:creationId xmlns:a16="http://schemas.microsoft.com/office/drawing/2014/main" id="{B372419C-5E6E-2E50-BE02-87344E195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3674"/>
              </p:ext>
            </p:extLst>
          </p:nvPr>
        </p:nvGraphicFramePr>
        <p:xfrm>
          <a:off x="8132213" y="3094102"/>
          <a:ext cx="3607340" cy="925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1835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901835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901835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901835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1FC3A8AD-3A02-E389-063E-5E77A98CAB17}"/>
              </a:ext>
            </a:extLst>
          </p:cNvPr>
          <p:cNvSpPr txBox="1"/>
          <p:nvPr/>
        </p:nvSpPr>
        <p:spPr>
          <a:xfrm>
            <a:off x="8247529" y="2587113"/>
            <a:ext cx="402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S1 = </a:t>
            </a:r>
            <a:r>
              <a:rPr lang="fr-FR" sz="1800" b="1" dirty="0">
                <a:solidFill>
                  <a:srgbClr val="7030A0"/>
                </a:solidFill>
              </a:rPr>
              <a:t>SELECTION (AVION / CAP &lt; 150 )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C71859-5804-2AE7-69A5-0F19EF2D40B6}"/>
              </a:ext>
            </a:extLst>
          </p:cNvPr>
          <p:cNvSpPr txBox="1"/>
          <p:nvPr/>
        </p:nvSpPr>
        <p:spPr>
          <a:xfrm>
            <a:off x="1158841" y="2624635"/>
            <a:ext cx="402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R1 = </a:t>
            </a:r>
            <a:r>
              <a:rPr lang="fr-FR" sz="1800" b="1" dirty="0">
                <a:solidFill>
                  <a:srgbClr val="00B050"/>
                </a:solidFill>
              </a:rPr>
              <a:t>SELECTION (AVION / LOC =‘PARIS’ )</a:t>
            </a:r>
          </a:p>
        </p:txBody>
      </p:sp>
      <p:graphicFrame>
        <p:nvGraphicFramePr>
          <p:cNvPr id="32" name="Tableau 4">
            <a:extLst>
              <a:ext uri="{FF2B5EF4-FFF2-40B4-BE49-F238E27FC236}">
                <a16:creationId xmlns:a16="http://schemas.microsoft.com/office/drawing/2014/main" id="{3A376F6E-A0D9-5A5D-0358-9CDE4A0E6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14163"/>
              </p:ext>
            </p:extLst>
          </p:nvPr>
        </p:nvGraphicFramePr>
        <p:xfrm>
          <a:off x="3142874" y="4787737"/>
          <a:ext cx="1622612" cy="925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</a:tbl>
          </a:graphicData>
        </a:graphic>
      </p:graphicFrame>
      <p:graphicFrame>
        <p:nvGraphicFramePr>
          <p:cNvPr id="38" name="Tableau 4">
            <a:extLst>
              <a:ext uri="{FF2B5EF4-FFF2-40B4-BE49-F238E27FC236}">
                <a16:creationId xmlns:a16="http://schemas.microsoft.com/office/drawing/2014/main" id="{3B2E28C2-F21F-1FD4-FD90-00D39802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73266"/>
              </p:ext>
            </p:extLst>
          </p:nvPr>
        </p:nvGraphicFramePr>
        <p:xfrm>
          <a:off x="10186625" y="4533200"/>
          <a:ext cx="1803670" cy="925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1835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901835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</a:tbl>
          </a:graphicData>
        </a:graphic>
      </p:graphicFrame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C99C446-8462-A4F1-16A6-CD8FF4A3502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9935883" y="4020082"/>
            <a:ext cx="1152577" cy="5131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5391B00-09EB-7CCD-2FA2-B84F54E2E4DA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3117849" y="4013605"/>
            <a:ext cx="836331" cy="774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B18B4635-6535-E138-0525-185888E23EC8}"/>
              </a:ext>
            </a:extLst>
          </p:cNvPr>
          <p:cNvSpPr txBox="1"/>
          <p:nvPr/>
        </p:nvSpPr>
        <p:spPr>
          <a:xfrm>
            <a:off x="3048000" y="4200638"/>
            <a:ext cx="434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R2 = </a:t>
            </a:r>
            <a:r>
              <a:rPr lang="fr-FR" sz="1800" b="1" dirty="0">
                <a:solidFill>
                  <a:srgbClr val="00B050"/>
                </a:solidFill>
              </a:rPr>
              <a:t>PROJECTION (R1 / NUMAV, NOMAV 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0D978E-F1B8-BDEA-9836-34259AA79EB5}"/>
              </a:ext>
            </a:extLst>
          </p:cNvPr>
          <p:cNvSpPr txBox="1"/>
          <p:nvPr/>
        </p:nvSpPr>
        <p:spPr>
          <a:xfrm>
            <a:off x="7473577" y="4091975"/>
            <a:ext cx="434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S2 = </a:t>
            </a:r>
            <a:r>
              <a:rPr lang="fr-FR" sz="1800" b="1" dirty="0">
                <a:solidFill>
                  <a:srgbClr val="7030A0"/>
                </a:solidFill>
              </a:rPr>
              <a:t>PROJECTION (S1 / NUMAV, NOMAV 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16A7275-08CB-4BB4-6FDF-77CA28A0DC6C}"/>
              </a:ext>
            </a:extLst>
          </p:cNvPr>
          <p:cNvSpPr txBox="1"/>
          <p:nvPr/>
        </p:nvSpPr>
        <p:spPr>
          <a:xfrm>
            <a:off x="5937164" y="4937020"/>
            <a:ext cx="2195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 = </a:t>
            </a:r>
            <a:r>
              <a:rPr lang="fr-FR" sz="1800" b="1" dirty="0"/>
              <a:t>UNION (R2 , S2 )</a:t>
            </a:r>
          </a:p>
        </p:txBody>
      </p:sp>
      <p:graphicFrame>
        <p:nvGraphicFramePr>
          <p:cNvPr id="49" name="Tableau 4">
            <a:extLst>
              <a:ext uri="{FF2B5EF4-FFF2-40B4-BE49-F238E27FC236}">
                <a16:creationId xmlns:a16="http://schemas.microsoft.com/office/drawing/2014/main" id="{69F1DA8A-6A75-92C0-5102-8A37496F6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56463"/>
              </p:ext>
            </p:extLst>
          </p:nvPr>
        </p:nvGraphicFramePr>
        <p:xfrm>
          <a:off x="6100102" y="5432940"/>
          <a:ext cx="1622612" cy="1200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1306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81130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8610"/>
                  </a:ext>
                </a:extLst>
              </a:tr>
            </a:tbl>
          </a:graphicData>
        </a:graphic>
      </p:graphicFrame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613289B-1BC1-C387-BBDD-51BAC3171646}"/>
              </a:ext>
            </a:extLst>
          </p:cNvPr>
          <p:cNvCxnSpPr>
            <a:cxnSpLocks/>
            <a:stCxn id="32" idx="2"/>
            <a:endCxn id="49" idx="1"/>
          </p:cNvCxnSpPr>
          <p:nvPr/>
        </p:nvCxnSpPr>
        <p:spPr>
          <a:xfrm>
            <a:off x="3954180" y="5713717"/>
            <a:ext cx="2145922" cy="319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94A9C53-1ECD-48F5-F3EE-A6F4B39D8A3D}"/>
              </a:ext>
            </a:extLst>
          </p:cNvPr>
          <p:cNvCxnSpPr>
            <a:cxnSpLocks/>
            <a:stCxn id="38" idx="2"/>
            <a:endCxn id="49" idx="3"/>
          </p:cNvCxnSpPr>
          <p:nvPr/>
        </p:nvCxnSpPr>
        <p:spPr>
          <a:xfrm flipH="1">
            <a:off x="7722714" y="5459180"/>
            <a:ext cx="3365746" cy="5739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6E706DF-878F-A6AD-E9EA-E9068C96750B}"/>
              </a:ext>
            </a:extLst>
          </p:cNvPr>
          <p:cNvSpPr txBox="1"/>
          <p:nvPr/>
        </p:nvSpPr>
        <p:spPr>
          <a:xfrm>
            <a:off x="5675" y="4618165"/>
            <a:ext cx="31657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réponse : </a:t>
            </a:r>
          </a:p>
          <a:p>
            <a:r>
              <a:rPr lang="fr-FR" sz="1100" dirty="0">
                <a:solidFill>
                  <a:srgbClr val="FF0000"/>
                </a:solidFill>
              </a:rPr>
              <a:t>R1</a:t>
            </a:r>
            <a:r>
              <a:rPr lang="fr-FR" sz="1100" dirty="0"/>
              <a:t> = SELECTION (AVION / LOC = ‘Paris’)</a:t>
            </a:r>
          </a:p>
          <a:p>
            <a:r>
              <a:rPr lang="fr-FR" sz="1100" dirty="0"/>
              <a:t>R2 = PROJECTION (</a:t>
            </a:r>
            <a:r>
              <a:rPr lang="fr-FR" sz="1100" dirty="0">
                <a:solidFill>
                  <a:srgbClr val="FF0000"/>
                </a:solidFill>
              </a:rPr>
              <a:t>R1</a:t>
            </a:r>
            <a:r>
              <a:rPr lang="fr-FR" sz="1100" dirty="0"/>
              <a:t> / NUMAV, NOMAV)</a:t>
            </a:r>
          </a:p>
          <a:p>
            <a:endParaRPr lang="fr-FR" sz="1100" dirty="0"/>
          </a:p>
          <a:p>
            <a:r>
              <a:rPr lang="fr-FR" sz="1100" dirty="0">
                <a:solidFill>
                  <a:srgbClr val="00B0F0"/>
                </a:solidFill>
              </a:rPr>
              <a:t>S1</a:t>
            </a:r>
            <a:r>
              <a:rPr lang="fr-FR" sz="1100" dirty="0"/>
              <a:t> = SELECTION (AVION / CAP &lt; 150)</a:t>
            </a:r>
          </a:p>
          <a:p>
            <a:r>
              <a:rPr lang="fr-FR" sz="1100" dirty="0"/>
              <a:t>S2 = PROJECTION (</a:t>
            </a:r>
            <a:r>
              <a:rPr lang="fr-FR" sz="1100" dirty="0">
                <a:solidFill>
                  <a:srgbClr val="00B0F0"/>
                </a:solidFill>
              </a:rPr>
              <a:t>S1</a:t>
            </a:r>
            <a:r>
              <a:rPr lang="fr-FR" sz="1100" dirty="0"/>
              <a:t> / NUMAV, NOMAV)</a:t>
            </a:r>
          </a:p>
          <a:p>
            <a:endParaRPr lang="fr-FR" sz="1100" dirty="0"/>
          </a:p>
          <a:p>
            <a:r>
              <a:rPr lang="fr-FR" sz="1100" dirty="0"/>
              <a:t>T = UNION (R2, S2)</a:t>
            </a:r>
          </a:p>
        </p:txBody>
      </p:sp>
    </p:spTree>
    <p:extLst>
      <p:ext uri="{BB962C8B-B14F-4D97-AF65-F5344CB8AC3E}">
        <p14:creationId xmlns:p14="http://schemas.microsoft.com/office/powerpoint/2010/main" val="25041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3570AC7-A5B9-7513-EF58-55DBAF71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86319"/>
              </p:ext>
            </p:extLst>
          </p:nvPr>
        </p:nvGraphicFramePr>
        <p:xfrm>
          <a:off x="5011271" y="460823"/>
          <a:ext cx="4924612" cy="246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1153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1231153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430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CESSNA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8759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BOMBARDIER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2549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328C71-77AF-271B-A8E0-96FE3170A6D7}"/>
              </a:ext>
            </a:extLst>
          </p:cNvPr>
          <p:cNvSpPr txBox="1"/>
          <p:nvPr/>
        </p:nvSpPr>
        <p:spPr>
          <a:xfrm>
            <a:off x="7074461" y="27766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B24457-DE43-7997-8210-93C572625E0E}"/>
              </a:ext>
            </a:extLst>
          </p:cNvPr>
          <p:cNvSpPr txBox="1"/>
          <p:nvPr/>
        </p:nvSpPr>
        <p:spPr>
          <a:xfrm>
            <a:off x="152399" y="960530"/>
            <a:ext cx="4368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Quels sont les </a:t>
            </a:r>
            <a:r>
              <a:rPr lang="fr-FR" sz="1600" dirty="0">
                <a:solidFill>
                  <a:srgbClr val="00B050"/>
                </a:solidFill>
              </a:rPr>
              <a:t>avions</a:t>
            </a:r>
            <a:r>
              <a:rPr lang="fr-FR" sz="1600" dirty="0"/>
              <a:t> (numéro et nom) </a:t>
            </a:r>
            <a:r>
              <a:rPr lang="fr-FR" sz="1600" dirty="0">
                <a:solidFill>
                  <a:srgbClr val="7030A0"/>
                </a:solidFill>
              </a:rPr>
              <a:t>BOEING</a:t>
            </a:r>
            <a:r>
              <a:rPr lang="fr-FR" sz="1600" dirty="0">
                <a:solidFill>
                  <a:srgbClr val="00B050"/>
                </a:solidFill>
              </a:rPr>
              <a:t> </a:t>
            </a:r>
            <a:r>
              <a:rPr lang="fr-FR" sz="1600" dirty="0"/>
              <a:t>et</a:t>
            </a:r>
            <a:r>
              <a:rPr lang="fr-FR" sz="1600" dirty="0">
                <a:solidFill>
                  <a:srgbClr val="00B050"/>
                </a:solidFill>
              </a:rPr>
              <a:t> </a:t>
            </a:r>
          </a:p>
          <a:p>
            <a:r>
              <a:rPr lang="fr-FR" sz="1600" dirty="0">
                <a:solidFill>
                  <a:srgbClr val="00B050"/>
                </a:solidFill>
              </a:rPr>
              <a:t>AIRBUS </a:t>
            </a:r>
            <a:r>
              <a:rPr lang="fr-FR" sz="1600" dirty="0"/>
              <a:t>? </a:t>
            </a:r>
          </a:p>
        </p:txBody>
      </p:sp>
      <p:pic>
        <p:nvPicPr>
          <p:cNvPr id="12" name="Graphique 11" descr="Personne avec une idée avec un remplissage uni">
            <a:extLst>
              <a:ext uri="{FF2B5EF4-FFF2-40B4-BE49-F238E27FC236}">
                <a16:creationId xmlns:a16="http://schemas.microsoft.com/office/drawing/2014/main" id="{13A17004-8EF0-9579-C500-3FF79F5BB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047" y="1552721"/>
            <a:ext cx="681319" cy="6813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2745441-14BB-E595-4D52-BEF5A5AB136F}"/>
              </a:ext>
            </a:extLst>
          </p:cNvPr>
          <p:cNvSpPr txBox="1"/>
          <p:nvPr/>
        </p:nvSpPr>
        <p:spPr>
          <a:xfrm>
            <a:off x="1011252" y="1587709"/>
            <a:ext cx="388606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XX = 10 </a:t>
            </a:r>
            <a:r>
              <a:rPr lang="fr-FR" b="1" dirty="0">
                <a:solidFill>
                  <a:srgbClr val="FF0000"/>
                </a:solidFill>
              </a:rPr>
              <a:t>ET</a:t>
            </a:r>
            <a:r>
              <a:rPr lang="fr-FR" dirty="0"/>
              <a:t> XX = 15 c’est aussi de l’union</a:t>
            </a:r>
          </a:p>
          <a:p>
            <a:r>
              <a:rPr lang="fr-FR" dirty="0">
                <a:sym typeface="Wingdings" panose="05000000000000000000" pitchFamily="2" charset="2"/>
              </a:rPr>
              <a:t>si on traite la même table ! (relation) 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C3A8AD-3A02-E389-063E-5E77A98CAB17}"/>
              </a:ext>
            </a:extLst>
          </p:cNvPr>
          <p:cNvSpPr txBox="1"/>
          <p:nvPr/>
        </p:nvSpPr>
        <p:spPr>
          <a:xfrm>
            <a:off x="7566212" y="3055327"/>
            <a:ext cx="4831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S1 = </a:t>
            </a:r>
            <a:r>
              <a:rPr lang="fr-FR" sz="1800" b="1" dirty="0">
                <a:solidFill>
                  <a:srgbClr val="7030A0"/>
                </a:solidFill>
              </a:rPr>
              <a:t>SELECTION (AVION / NOMAV =‘BOEING’)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C71859-5804-2AE7-69A5-0F19EF2D40B6}"/>
              </a:ext>
            </a:extLst>
          </p:cNvPr>
          <p:cNvSpPr txBox="1"/>
          <p:nvPr/>
        </p:nvSpPr>
        <p:spPr>
          <a:xfrm>
            <a:off x="2715109" y="2958145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R1 = </a:t>
            </a:r>
            <a:r>
              <a:rPr lang="fr-FR" sz="1800" b="1" dirty="0">
                <a:solidFill>
                  <a:srgbClr val="00B050"/>
                </a:solidFill>
              </a:rPr>
              <a:t>SELECTION (AVION / NOMAV =‘AIRBUS’ )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C99C446-8462-A4F1-16A6-CD8FF4A35023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>
            <a:off x="7473577" y="2930103"/>
            <a:ext cx="1229761" cy="9575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5391B00-09EB-7CCD-2FA2-B84F54E2E4DA}"/>
              </a:ext>
            </a:extLst>
          </p:cNvPr>
          <p:cNvCxnSpPr>
            <a:cxnSpLocks/>
            <a:stCxn id="3" idx="2"/>
            <a:endCxn id="10" idx="3"/>
          </p:cNvCxnSpPr>
          <p:nvPr/>
        </p:nvCxnSpPr>
        <p:spPr>
          <a:xfrm flipH="1">
            <a:off x="6095385" y="2930103"/>
            <a:ext cx="1378192" cy="10960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B16A7275-08CB-4BB4-6FDF-77CA28A0DC6C}"/>
              </a:ext>
            </a:extLst>
          </p:cNvPr>
          <p:cNvSpPr txBox="1"/>
          <p:nvPr/>
        </p:nvSpPr>
        <p:spPr>
          <a:xfrm>
            <a:off x="6468687" y="4176098"/>
            <a:ext cx="2195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 = </a:t>
            </a:r>
            <a:r>
              <a:rPr lang="fr-FR" sz="1800" b="1" dirty="0"/>
              <a:t>UNION (R2 , S2 )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613289B-1BC1-C387-BBDD-51BAC317164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>
            <a:off x="4318077" y="4643516"/>
            <a:ext cx="1838024" cy="85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94A9C53-1ECD-48F5-F3EE-A6F4B39D8A3D}"/>
              </a:ext>
            </a:extLst>
          </p:cNvPr>
          <p:cNvCxnSpPr>
            <a:cxnSpLocks/>
            <a:stCxn id="11" idx="2"/>
            <a:endCxn id="26" idx="3"/>
          </p:cNvCxnSpPr>
          <p:nvPr/>
        </p:nvCxnSpPr>
        <p:spPr>
          <a:xfrm flipH="1">
            <a:off x="9589285" y="4350639"/>
            <a:ext cx="775319" cy="1150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71695D47-CC3F-3103-E8E8-9A89FD68D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31440"/>
              </p:ext>
            </p:extLst>
          </p:nvPr>
        </p:nvGraphicFramePr>
        <p:xfrm>
          <a:off x="2540769" y="3408876"/>
          <a:ext cx="3554616" cy="123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654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888654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888654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888654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</a:tbl>
          </a:graphicData>
        </a:graphic>
      </p:graphicFrame>
      <p:graphicFrame>
        <p:nvGraphicFramePr>
          <p:cNvPr id="11" name="Tableau 4">
            <a:extLst>
              <a:ext uri="{FF2B5EF4-FFF2-40B4-BE49-F238E27FC236}">
                <a16:creationId xmlns:a16="http://schemas.microsoft.com/office/drawing/2014/main" id="{1750A433-5E08-4CC5-7C9A-CEABCF769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61560"/>
              </p:ext>
            </p:extLst>
          </p:nvPr>
        </p:nvGraphicFramePr>
        <p:xfrm>
          <a:off x="8703338" y="3424659"/>
          <a:ext cx="3322532" cy="925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0633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830633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830633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830633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</a:tbl>
          </a:graphicData>
        </a:graphic>
      </p:graphicFrame>
      <p:graphicFrame>
        <p:nvGraphicFramePr>
          <p:cNvPr id="26" name="Tableau 4">
            <a:extLst>
              <a:ext uri="{FF2B5EF4-FFF2-40B4-BE49-F238E27FC236}">
                <a16:creationId xmlns:a16="http://schemas.microsoft.com/office/drawing/2014/main" id="{EDEFECE7-6895-288C-A135-DDE873424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76903"/>
              </p:ext>
            </p:extLst>
          </p:nvPr>
        </p:nvGraphicFramePr>
        <p:xfrm>
          <a:off x="6156101" y="4574749"/>
          <a:ext cx="3433184" cy="1851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296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85829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858296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858296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0228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44706"/>
                  </a:ext>
                </a:extLst>
              </a:tr>
            </a:tbl>
          </a:graphicData>
        </a:graphic>
      </p:graphicFrame>
      <p:graphicFrame>
        <p:nvGraphicFramePr>
          <p:cNvPr id="65" name="Tableau 4">
            <a:extLst>
              <a:ext uri="{FF2B5EF4-FFF2-40B4-BE49-F238E27FC236}">
                <a16:creationId xmlns:a16="http://schemas.microsoft.com/office/drawing/2014/main" id="{104E2A7D-9E35-4751-E1E3-FBE61F2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91579"/>
              </p:ext>
            </p:extLst>
          </p:nvPr>
        </p:nvGraphicFramePr>
        <p:xfrm>
          <a:off x="2804695" y="5010681"/>
          <a:ext cx="1716592" cy="1851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296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85829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0228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44706"/>
                  </a:ext>
                </a:extLst>
              </a:tr>
            </a:tbl>
          </a:graphicData>
        </a:graphic>
      </p:graphicFrame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4E4F1CCD-810E-4A9A-B259-092C6FA89B3A}"/>
              </a:ext>
            </a:extLst>
          </p:cNvPr>
          <p:cNvCxnSpPr>
            <a:cxnSpLocks/>
            <a:stCxn id="26" idx="1"/>
            <a:endCxn id="65" idx="3"/>
          </p:cNvCxnSpPr>
          <p:nvPr/>
        </p:nvCxnSpPr>
        <p:spPr>
          <a:xfrm flipH="1">
            <a:off x="4521287" y="5500729"/>
            <a:ext cx="1634814" cy="435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3F14F53C-E1FB-105A-DBFD-3E34821BD67F}"/>
              </a:ext>
            </a:extLst>
          </p:cNvPr>
          <p:cNvSpPr txBox="1"/>
          <p:nvPr/>
        </p:nvSpPr>
        <p:spPr>
          <a:xfrm>
            <a:off x="4318077" y="6475451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T1 = </a:t>
            </a:r>
            <a:r>
              <a:rPr lang="fr-FR" sz="1800" b="1" dirty="0">
                <a:solidFill>
                  <a:srgbClr val="FF0000"/>
                </a:solidFill>
              </a:rPr>
              <a:t>PROJECTION (T / NUMAV, NOMAV)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B31E924-B1A1-2ECF-5221-E3275A927BA9}"/>
              </a:ext>
            </a:extLst>
          </p:cNvPr>
          <p:cNvSpPr txBox="1"/>
          <p:nvPr/>
        </p:nvSpPr>
        <p:spPr>
          <a:xfrm>
            <a:off x="5675" y="4618165"/>
            <a:ext cx="316574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réponse : </a:t>
            </a:r>
          </a:p>
          <a:p>
            <a:r>
              <a:rPr lang="fr-FR" sz="1100" dirty="0">
                <a:solidFill>
                  <a:srgbClr val="FF0000"/>
                </a:solidFill>
              </a:rPr>
              <a:t>R1</a:t>
            </a:r>
            <a:r>
              <a:rPr lang="fr-FR" sz="1100" dirty="0"/>
              <a:t> = SELECTION (AVION / NOMAV = ‘AIRBUS’)</a:t>
            </a:r>
          </a:p>
          <a:p>
            <a:r>
              <a:rPr lang="fr-FR" sz="1100" dirty="0">
                <a:solidFill>
                  <a:srgbClr val="00B0F0"/>
                </a:solidFill>
              </a:rPr>
              <a:t>S1</a:t>
            </a:r>
            <a:r>
              <a:rPr lang="fr-FR" sz="1100" dirty="0"/>
              <a:t> = SELECTION (AVION / NOMAV = ‘BOEING’)</a:t>
            </a:r>
          </a:p>
          <a:p>
            <a:r>
              <a:rPr lang="fr-FR" sz="1100" dirty="0">
                <a:solidFill>
                  <a:srgbClr val="FFC000"/>
                </a:solidFill>
              </a:rPr>
              <a:t>T</a:t>
            </a:r>
            <a:r>
              <a:rPr lang="fr-FR" sz="1100" dirty="0"/>
              <a:t> = UNION (</a:t>
            </a:r>
            <a:r>
              <a:rPr lang="fr-FR" sz="1100" dirty="0">
                <a:solidFill>
                  <a:srgbClr val="FF0000"/>
                </a:solidFill>
              </a:rPr>
              <a:t>R1</a:t>
            </a:r>
            <a:r>
              <a:rPr lang="fr-FR" sz="1100" dirty="0"/>
              <a:t>, </a:t>
            </a:r>
            <a:r>
              <a:rPr lang="fr-FR" sz="1100" dirty="0">
                <a:solidFill>
                  <a:srgbClr val="00B0F0"/>
                </a:solidFill>
              </a:rPr>
              <a:t>S1</a:t>
            </a:r>
            <a:r>
              <a:rPr lang="fr-FR" sz="1100" dirty="0"/>
              <a:t>)</a:t>
            </a:r>
          </a:p>
          <a:p>
            <a:r>
              <a:rPr lang="fr-FR" sz="1100" dirty="0"/>
              <a:t>T1 = PROJECTION (</a:t>
            </a:r>
            <a:r>
              <a:rPr lang="fr-FR" sz="1100" dirty="0">
                <a:solidFill>
                  <a:srgbClr val="FFC000"/>
                </a:solidFill>
              </a:rPr>
              <a:t>T</a:t>
            </a:r>
            <a:r>
              <a:rPr lang="fr-FR" sz="1100" dirty="0"/>
              <a:t> / NUMAV, NOMAV)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46F133F3-19B9-A92F-7F7E-81425D5A9978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(TD1 + 2)</a:t>
            </a:r>
          </a:p>
        </p:txBody>
      </p:sp>
    </p:spTree>
    <p:extLst>
      <p:ext uri="{BB962C8B-B14F-4D97-AF65-F5344CB8AC3E}">
        <p14:creationId xmlns:p14="http://schemas.microsoft.com/office/powerpoint/2010/main" val="173610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3570AC7-A5B9-7513-EF58-55DBAF71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82133"/>
              </p:ext>
            </p:extLst>
          </p:nvPr>
        </p:nvGraphicFramePr>
        <p:xfrm>
          <a:off x="7500136" y="538025"/>
          <a:ext cx="3668599" cy="246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9698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1428522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583158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847221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NOMAV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CESSNA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8759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BOMBARDIER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2549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328C71-77AF-271B-A8E0-96FE3170A6D7}"/>
              </a:ext>
            </a:extLst>
          </p:cNvPr>
          <p:cNvSpPr txBox="1"/>
          <p:nvPr/>
        </p:nvSpPr>
        <p:spPr>
          <a:xfrm>
            <a:off x="8870445" y="246625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B24457-DE43-7997-8210-93C572625E0E}"/>
              </a:ext>
            </a:extLst>
          </p:cNvPr>
          <p:cNvSpPr txBox="1"/>
          <p:nvPr/>
        </p:nvSpPr>
        <p:spPr>
          <a:xfrm>
            <a:off x="122582" y="2777001"/>
            <a:ext cx="536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Quels sont les numéro des </a:t>
            </a:r>
            <a:r>
              <a:rPr lang="fr-FR" sz="1600" dirty="0">
                <a:solidFill>
                  <a:srgbClr val="00B050"/>
                </a:solidFill>
              </a:rPr>
              <a:t>avions</a:t>
            </a:r>
            <a:r>
              <a:rPr lang="fr-FR" sz="1600" dirty="0"/>
              <a:t> qui ne sont PAS en service ? </a:t>
            </a:r>
          </a:p>
        </p:txBody>
      </p:sp>
      <p:pic>
        <p:nvPicPr>
          <p:cNvPr id="12" name="Graphique 11" descr="Personne avec une idée avec un remplissage uni">
            <a:extLst>
              <a:ext uri="{FF2B5EF4-FFF2-40B4-BE49-F238E27FC236}">
                <a16:creationId xmlns:a16="http://schemas.microsoft.com/office/drawing/2014/main" id="{13A17004-8EF0-9579-C500-3FF79F5BB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093629"/>
            <a:ext cx="681319" cy="6813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2745441-14BB-E595-4D52-BEF5A5AB136F}"/>
              </a:ext>
            </a:extLst>
          </p:cNvPr>
          <p:cNvSpPr txBox="1"/>
          <p:nvPr/>
        </p:nvSpPr>
        <p:spPr>
          <a:xfrm>
            <a:off x="769205" y="3128617"/>
            <a:ext cx="2529667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un avion en service est</a:t>
            </a:r>
          </a:p>
          <a:p>
            <a:r>
              <a:rPr lang="fr-FR" dirty="0"/>
              <a:t>un avion affecté à un vol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C3A8AD-3A02-E389-063E-5E77A98CAB17}"/>
              </a:ext>
            </a:extLst>
          </p:cNvPr>
          <p:cNvSpPr txBox="1"/>
          <p:nvPr/>
        </p:nvSpPr>
        <p:spPr>
          <a:xfrm>
            <a:off x="8568266" y="3561394"/>
            <a:ext cx="4831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S1 = </a:t>
            </a:r>
            <a:r>
              <a:rPr lang="fr-FR" sz="1800" b="1" dirty="0">
                <a:solidFill>
                  <a:srgbClr val="7030A0"/>
                </a:solidFill>
              </a:rPr>
              <a:t>PROJECTION (AVION / NUMAV)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C71859-5804-2AE7-69A5-0F19EF2D40B6}"/>
              </a:ext>
            </a:extLst>
          </p:cNvPr>
          <p:cNvSpPr txBox="1"/>
          <p:nvPr/>
        </p:nvSpPr>
        <p:spPr>
          <a:xfrm>
            <a:off x="2091549" y="3930424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R1 = </a:t>
            </a:r>
            <a:r>
              <a:rPr lang="fr-FR" sz="1800" b="1" dirty="0">
                <a:solidFill>
                  <a:srgbClr val="00B050"/>
                </a:solidFill>
              </a:rPr>
              <a:t>PROJECTION (VOL / NUMAV)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94A9C53-1ECD-48F5-F3EE-A6F4B39D8A3D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>
            <a:off x="3974581" y="2495508"/>
            <a:ext cx="1491411" cy="13510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4E4F1CCD-810E-4A9A-B259-092C6FA89B3A}"/>
              </a:ext>
            </a:extLst>
          </p:cNvPr>
          <p:cNvCxnSpPr>
            <a:cxnSpLocks/>
            <a:stCxn id="25" idx="2"/>
            <a:endCxn id="32" idx="3"/>
          </p:cNvCxnSpPr>
          <p:nvPr/>
        </p:nvCxnSpPr>
        <p:spPr>
          <a:xfrm flipH="1">
            <a:off x="5693316" y="4618165"/>
            <a:ext cx="215858" cy="1372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3F14F53C-E1FB-105A-DBFD-3E34821BD67F}"/>
              </a:ext>
            </a:extLst>
          </p:cNvPr>
          <p:cNvSpPr txBox="1"/>
          <p:nvPr/>
        </p:nvSpPr>
        <p:spPr>
          <a:xfrm>
            <a:off x="5723912" y="6029786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 = DIFFERENCE</a:t>
            </a:r>
            <a:r>
              <a:rPr lang="fr-FR" sz="1800" b="1" dirty="0">
                <a:solidFill>
                  <a:srgbClr val="FF0000"/>
                </a:solidFill>
              </a:rPr>
              <a:t> (S1, R1)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B31E924-B1A1-2ECF-5221-E3275A927BA9}"/>
              </a:ext>
            </a:extLst>
          </p:cNvPr>
          <p:cNvSpPr txBox="1"/>
          <p:nvPr/>
        </p:nvSpPr>
        <p:spPr>
          <a:xfrm>
            <a:off x="451166" y="4518440"/>
            <a:ext cx="31657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réponse : </a:t>
            </a:r>
          </a:p>
          <a:p>
            <a:r>
              <a:rPr lang="fr-FR" sz="1200" dirty="0">
                <a:solidFill>
                  <a:srgbClr val="FF0000"/>
                </a:solidFill>
              </a:rPr>
              <a:t>R1</a:t>
            </a:r>
            <a:r>
              <a:rPr lang="fr-FR" sz="1200" dirty="0"/>
              <a:t> = PROJECTION (VOL / NUMAV)</a:t>
            </a:r>
          </a:p>
          <a:p>
            <a:r>
              <a:rPr lang="fr-FR" sz="1200" dirty="0">
                <a:solidFill>
                  <a:srgbClr val="00B0F0"/>
                </a:solidFill>
              </a:rPr>
              <a:t>S1</a:t>
            </a:r>
            <a:r>
              <a:rPr lang="fr-FR" sz="1200" dirty="0"/>
              <a:t> = PROJECTION (AVION / NUMAV)</a:t>
            </a:r>
          </a:p>
          <a:p>
            <a:r>
              <a:rPr lang="fr-FR" sz="1200" dirty="0">
                <a:solidFill>
                  <a:srgbClr val="FFC000"/>
                </a:solidFill>
              </a:rPr>
              <a:t>T</a:t>
            </a:r>
            <a:r>
              <a:rPr lang="fr-FR" sz="1200" dirty="0"/>
              <a:t> = DIFFERENCE (</a:t>
            </a:r>
            <a:r>
              <a:rPr lang="fr-FR" sz="1200" dirty="0">
                <a:solidFill>
                  <a:srgbClr val="00B0F0"/>
                </a:solidFill>
              </a:rPr>
              <a:t>S1</a:t>
            </a:r>
            <a:r>
              <a:rPr lang="fr-FR" sz="1200" dirty="0"/>
              <a:t>,</a:t>
            </a:r>
            <a:r>
              <a:rPr lang="fr-FR" sz="1200" dirty="0">
                <a:solidFill>
                  <a:srgbClr val="FF0000"/>
                </a:solidFill>
              </a:rPr>
              <a:t>R1</a:t>
            </a:r>
            <a:r>
              <a:rPr lang="fr-FR" sz="1200" dirty="0"/>
              <a:t>)</a:t>
            </a:r>
          </a:p>
        </p:txBody>
      </p:sp>
      <p:graphicFrame>
        <p:nvGraphicFramePr>
          <p:cNvPr id="15" name="Tableau 4">
            <a:extLst>
              <a:ext uri="{FF2B5EF4-FFF2-40B4-BE49-F238E27FC236}">
                <a16:creationId xmlns:a16="http://schemas.microsoft.com/office/drawing/2014/main" id="{874EAF67-C8CB-434A-BD55-2B751DF9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2219"/>
              </p:ext>
            </p:extLst>
          </p:nvPr>
        </p:nvGraphicFramePr>
        <p:xfrm>
          <a:off x="872307" y="643548"/>
          <a:ext cx="6204548" cy="1851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364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622276753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1022730135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1025102631"/>
                    </a:ext>
                  </a:extLst>
                </a:gridCol>
                <a:gridCol w="886364">
                  <a:extLst>
                    <a:ext uri="{9D8B030D-6E8A-4147-A177-3AD203B41FA5}">
                      <a16:colId xmlns:a16="http://schemas.microsoft.com/office/drawing/2014/main" val="3351156557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V_DEP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V_ARR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H_DEP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H_ARR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9h10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11h43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14h00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15h31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9h50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10h56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10h00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11h56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21h10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76008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AADDB392-6F19-489A-BD66-F8FF581ED267}"/>
              </a:ext>
            </a:extLst>
          </p:cNvPr>
          <p:cNvSpPr txBox="1"/>
          <p:nvPr/>
        </p:nvSpPr>
        <p:spPr>
          <a:xfrm>
            <a:off x="3785858" y="256358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VOL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1AAD53F-CDE1-4A92-DD3C-9ADD5804FD5C}"/>
              </a:ext>
            </a:extLst>
          </p:cNvPr>
          <p:cNvCxnSpPr>
            <a:cxnSpLocks/>
            <a:stCxn id="3" idx="2"/>
            <a:endCxn id="28" idx="3"/>
          </p:cNvCxnSpPr>
          <p:nvPr/>
        </p:nvCxnSpPr>
        <p:spPr>
          <a:xfrm flipH="1">
            <a:off x="8414003" y="3007305"/>
            <a:ext cx="920432" cy="13790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4">
            <a:extLst>
              <a:ext uri="{FF2B5EF4-FFF2-40B4-BE49-F238E27FC236}">
                <a16:creationId xmlns:a16="http://schemas.microsoft.com/office/drawing/2014/main" id="{AECFD115-AA91-6D8C-A3D2-E2031E09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2585"/>
              </p:ext>
            </p:extLst>
          </p:nvPr>
        </p:nvGraphicFramePr>
        <p:xfrm>
          <a:off x="5465992" y="3074865"/>
          <a:ext cx="886364" cy="1543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364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76008"/>
                  </a:ext>
                </a:extLst>
              </a:tr>
            </a:tbl>
          </a:graphicData>
        </a:graphic>
      </p:graphicFrame>
      <p:graphicFrame>
        <p:nvGraphicFramePr>
          <p:cNvPr id="28" name="Tableau 4">
            <a:extLst>
              <a:ext uri="{FF2B5EF4-FFF2-40B4-BE49-F238E27FC236}">
                <a16:creationId xmlns:a16="http://schemas.microsoft.com/office/drawing/2014/main" id="{08540A6A-1505-B388-68B3-075220240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38471"/>
              </p:ext>
            </p:extLst>
          </p:nvPr>
        </p:nvGraphicFramePr>
        <p:xfrm>
          <a:off x="7604305" y="3151692"/>
          <a:ext cx="809698" cy="246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9698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8759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25490"/>
                  </a:ext>
                </a:extLst>
              </a:tr>
            </a:tbl>
          </a:graphicData>
        </a:graphic>
      </p:graphicFrame>
      <p:graphicFrame>
        <p:nvGraphicFramePr>
          <p:cNvPr id="32" name="Tableau 4">
            <a:extLst>
              <a:ext uri="{FF2B5EF4-FFF2-40B4-BE49-F238E27FC236}">
                <a16:creationId xmlns:a16="http://schemas.microsoft.com/office/drawing/2014/main" id="{2B071EDD-42AF-D5A0-1AAA-C21648FC7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05085"/>
              </p:ext>
            </p:extLst>
          </p:nvPr>
        </p:nvGraphicFramePr>
        <p:xfrm>
          <a:off x="4883618" y="5390038"/>
          <a:ext cx="809698" cy="1200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9698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</a:tblGrid>
              <a:tr h="213644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8759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EA8D116-3708-1584-8EFB-9DF27B337DB8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flipH="1">
            <a:off x="5693316" y="4386332"/>
            <a:ext cx="1910989" cy="16038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que 40" descr="Personne avec une idée avec un remplissage uni">
            <a:extLst>
              <a:ext uri="{FF2B5EF4-FFF2-40B4-BE49-F238E27FC236}">
                <a16:creationId xmlns:a16="http://schemas.microsoft.com/office/drawing/2014/main" id="{2CE1B276-6FA3-0EE1-8E0B-07CA11CF2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9962" y="5533133"/>
            <a:ext cx="681319" cy="681319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905FEB1-50EF-BE65-86BE-5415F132CA43}"/>
              </a:ext>
            </a:extLst>
          </p:cNvPr>
          <p:cNvSpPr txBox="1"/>
          <p:nvPr/>
        </p:nvSpPr>
        <p:spPr>
          <a:xfrm>
            <a:off x="739243" y="5568121"/>
            <a:ext cx="4038606" cy="1138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S1 – R1 = avion qui ne sont pas en vol</a:t>
            </a:r>
          </a:p>
          <a:p>
            <a:r>
              <a:rPr lang="fr-FR" sz="1400" dirty="0"/>
              <a:t>R1 – S1 = avion qui vol qui ne sont pas </a:t>
            </a:r>
          </a:p>
          <a:p>
            <a:r>
              <a:rPr lang="fr-FR" sz="1400" dirty="0"/>
              <a:t>dans la table AVIONS ! (impossible car </a:t>
            </a:r>
          </a:p>
          <a:p>
            <a:r>
              <a:rPr lang="fr-FR" sz="1400" dirty="0"/>
              <a:t>NUMAV est une clé étrangère de AVION)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La clé doit exister dans la table à laquelle elle fait référence !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D559BC-2B6A-424E-9D96-8565D8A70A1C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(TD1 + 2)</a:t>
            </a:r>
          </a:p>
        </p:txBody>
      </p:sp>
    </p:spTree>
    <p:extLst>
      <p:ext uri="{BB962C8B-B14F-4D97-AF65-F5344CB8AC3E}">
        <p14:creationId xmlns:p14="http://schemas.microsoft.com/office/powerpoint/2010/main" val="166323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3570AC7-A5B9-7513-EF58-55DBAF71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23084"/>
              </p:ext>
            </p:extLst>
          </p:nvPr>
        </p:nvGraphicFramePr>
        <p:xfrm>
          <a:off x="7985273" y="454073"/>
          <a:ext cx="2731495" cy="1851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959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219931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NOMPIL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DURAND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DUBOIS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DURAND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4450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88759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DUPUIS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2549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328C71-77AF-271B-A8E0-96FE3170A6D7}"/>
              </a:ext>
            </a:extLst>
          </p:cNvPr>
          <p:cNvSpPr txBox="1"/>
          <p:nvPr/>
        </p:nvSpPr>
        <p:spPr>
          <a:xfrm>
            <a:off x="8887143" y="115697"/>
            <a:ext cx="92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PILOTES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B24457-DE43-7997-8210-93C572625E0E}"/>
              </a:ext>
            </a:extLst>
          </p:cNvPr>
          <p:cNvSpPr txBox="1"/>
          <p:nvPr/>
        </p:nvSpPr>
        <p:spPr>
          <a:xfrm>
            <a:off x="397522" y="511293"/>
            <a:ext cx="6177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Quels sont à </a:t>
            </a:r>
            <a:r>
              <a:rPr lang="fr-FR" sz="1600" dirty="0">
                <a:solidFill>
                  <a:srgbClr val="7030A0"/>
                </a:solidFill>
              </a:rPr>
              <a:t>l’exception de DURAND</a:t>
            </a:r>
            <a:r>
              <a:rPr lang="fr-FR" sz="1600" dirty="0"/>
              <a:t>, </a:t>
            </a:r>
            <a:r>
              <a:rPr lang="fr-FR" sz="1600" dirty="0">
                <a:solidFill>
                  <a:srgbClr val="00B050"/>
                </a:solidFill>
              </a:rPr>
              <a:t>les pilotes </a:t>
            </a:r>
            <a:r>
              <a:rPr lang="fr-FR" sz="1600" dirty="0"/>
              <a:t>(Numéros) </a:t>
            </a:r>
            <a:r>
              <a:rPr lang="fr-FR" sz="1600" dirty="0">
                <a:solidFill>
                  <a:srgbClr val="00B050"/>
                </a:solidFill>
              </a:rPr>
              <a:t>en service </a:t>
            </a:r>
            <a:r>
              <a:rPr lang="fr-FR" sz="1600" dirty="0"/>
              <a:t>?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C3A8AD-3A02-E389-063E-5E77A98CAB17}"/>
              </a:ext>
            </a:extLst>
          </p:cNvPr>
          <p:cNvSpPr txBox="1"/>
          <p:nvPr/>
        </p:nvSpPr>
        <p:spPr>
          <a:xfrm>
            <a:off x="6791595" y="2374801"/>
            <a:ext cx="4831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S1 = </a:t>
            </a:r>
            <a:r>
              <a:rPr lang="fr-FR" sz="1800" b="1" dirty="0">
                <a:solidFill>
                  <a:srgbClr val="7030A0"/>
                </a:solidFill>
              </a:rPr>
              <a:t>SELECTION (PILOTE / NOMPIL != ‘DURAND’)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C71859-5804-2AE7-69A5-0F19EF2D40B6}"/>
              </a:ext>
            </a:extLst>
          </p:cNvPr>
          <p:cNvSpPr txBox="1"/>
          <p:nvPr/>
        </p:nvSpPr>
        <p:spPr>
          <a:xfrm>
            <a:off x="2199271" y="3095853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R1 = </a:t>
            </a:r>
            <a:r>
              <a:rPr lang="fr-FR" sz="1800" b="1" dirty="0">
                <a:solidFill>
                  <a:srgbClr val="00B050"/>
                </a:solidFill>
              </a:rPr>
              <a:t>JOINTURE (VOL, S1 / NUMPIL = NUMPIL)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94A9C53-1ECD-48F5-F3EE-A6F4B39D8A3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3285781" y="2557052"/>
            <a:ext cx="751825" cy="172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3F14F53C-E1FB-105A-DBFD-3E34821BD67F}"/>
              </a:ext>
            </a:extLst>
          </p:cNvPr>
          <p:cNvSpPr txBox="1"/>
          <p:nvPr/>
        </p:nvSpPr>
        <p:spPr>
          <a:xfrm>
            <a:off x="6008589" y="5922239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 = PROJECTION</a:t>
            </a:r>
            <a:r>
              <a:rPr lang="fr-FR" sz="1800" b="1" dirty="0">
                <a:solidFill>
                  <a:srgbClr val="FF0000"/>
                </a:solidFill>
              </a:rPr>
              <a:t> (R1 / NUMPIL)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B31E924-B1A1-2ECF-5221-E3275A927BA9}"/>
              </a:ext>
            </a:extLst>
          </p:cNvPr>
          <p:cNvSpPr txBox="1"/>
          <p:nvPr/>
        </p:nvSpPr>
        <p:spPr>
          <a:xfrm>
            <a:off x="555812" y="5659438"/>
            <a:ext cx="36492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réponse : </a:t>
            </a:r>
          </a:p>
          <a:p>
            <a:r>
              <a:rPr lang="fr-FR" sz="1200" dirty="0">
                <a:solidFill>
                  <a:srgbClr val="FF0000"/>
                </a:solidFill>
              </a:rPr>
              <a:t>S1</a:t>
            </a:r>
            <a:r>
              <a:rPr lang="fr-FR" sz="1200" dirty="0"/>
              <a:t> = SELECTION (PILOTE / NOMPIL != ‘DURAND’)</a:t>
            </a:r>
          </a:p>
          <a:p>
            <a:r>
              <a:rPr lang="fr-FR" sz="1200" dirty="0">
                <a:solidFill>
                  <a:srgbClr val="00B0F0"/>
                </a:solidFill>
              </a:rPr>
              <a:t>R1</a:t>
            </a:r>
            <a:r>
              <a:rPr lang="fr-FR" sz="1200" dirty="0"/>
              <a:t> = JOINTURE (VOL , </a:t>
            </a:r>
            <a:r>
              <a:rPr lang="fr-FR" sz="1200" dirty="0">
                <a:solidFill>
                  <a:srgbClr val="FF0000"/>
                </a:solidFill>
              </a:rPr>
              <a:t>S1</a:t>
            </a:r>
            <a:r>
              <a:rPr lang="fr-FR" sz="1200" dirty="0"/>
              <a:t> / NUMPIL = NUMPIL)</a:t>
            </a:r>
          </a:p>
          <a:p>
            <a:r>
              <a:rPr lang="fr-FR" sz="1200" dirty="0">
                <a:solidFill>
                  <a:srgbClr val="FFC000"/>
                </a:solidFill>
              </a:rPr>
              <a:t>T</a:t>
            </a:r>
            <a:r>
              <a:rPr lang="fr-FR" sz="1200" dirty="0"/>
              <a:t> = PROJECTION (</a:t>
            </a:r>
            <a:r>
              <a:rPr lang="fr-FR" sz="1200" dirty="0">
                <a:solidFill>
                  <a:srgbClr val="00B0F0"/>
                </a:solidFill>
              </a:rPr>
              <a:t>R1</a:t>
            </a:r>
            <a:r>
              <a:rPr lang="fr-FR" sz="1200" dirty="0"/>
              <a:t> / NUMPIL)</a:t>
            </a:r>
          </a:p>
        </p:txBody>
      </p:sp>
      <p:graphicFrame>
        <p:nvGraphicFramePr>
          <p:cNvPr id="15" name="Tableau 4">
            <a:extLst>
              <a:ext uri="{FF2B5EF4-FFF2-40B4-BE49-F238E27FC236}">
                <a16:creationId xmlns:a16="http://schemas.microsoft.com/office/drawing/2014/main" id="{874EAF67-C8CB-434A-BD55-2B751DF9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0990"/>
              </p:ext>
            </p:extLst>
          </p:nvPr>
        </p:nvGraphicFramePr>
        <p:xfrm>
          <a:off x="796482" y="1176319"/>
          <a:ext cx="4978599" cy="13807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0568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72141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622276753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022730135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025102631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3351156557"/>
                    </a:ext>
                  </a:extLst>
                </a:gridCol>
              </a:tblGrid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V_DEP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V_ARR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H_DEP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H_ARR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3773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14h00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15h31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21h10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76008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AADDB392-6F19-489A-BD66-F8FF581ED267}"/>
              </a:ext>
            </a:extLst>
          </p:cNvPr>
          <p:cNvSpPr txBox="1"/>
          <p:nvPr/>
        </p:nvSpPr>
        <p:spPr>
          <a:xfrm>
            <a:off x="3004197" y="828417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VOL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1AAD53F-CDE1-4A92-DD3C-9ADD5804FD5C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9351019" y="2305733"/>
            <a:ext cx="1" cy="613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F0AC2205-53D8-47A0-C73A-B4968FD8A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206"/>
              </p:ext>
            </p:extLst>
          </p:nvPr>
        </p:nvGraphicFramePr>
        <p:xfrm>
          <a:off x="7979572" y="2919707"/>
          <a:ext cx="2742894" cy="146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0358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234680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NOMPIL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DUBOIS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  <a:tr h="242748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DUPUIS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25490"/>
                  </a:ext>
                </a:extLst>
              </a:tr>
            </a:tbl>
          </a:graphicData>
        </a:graphic>
      </p:graphicFrame>
      <p:graphicFrame>
        <p:nvGraphicFramePr>
          <p:cNvPr id="14" name="Tableau 4">
            <a:extLst>
              <a:ext uri="{FF2B5EF4-FFF2-40B4-BE49-F238E27FC236}">
                <a16:creationId xmlns:a16="http://schemas.microsoft.com/office/drawing/2014/main" id="{A51C970F-6C39-B0EE-A723-A7BF5A88B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49359"/>
              </p:ext>
            </p:extLst>
          </p:nvPr>
        </p:nvGraphicFramePr>
        <p:xfrm>
          <a:off x="215153" y="4281465"/>
          <a:ext cx="7644906" cy="10279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9468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622276753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1022730135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102510263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35115655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965249070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4092830240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465928185"/>
                    </a:ext>
                  </a:extLst>
                </a:gridCol>
                <a:gridCol w="669429">
                  <a:extLst>
                    <a:ext uri="{9D8B030D-6E8A-4147-A177-3AD203B41FA5}">
                      <a16:colId xmlns:a16="http://schemas.microsoft.com/office/drawing/2014/main" val="795636546"/>
                    </a:ext>
                  </a:extLst>
                </a:gridCol>
              </a:tblGrid>
              <a:tr h="256977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V_DEP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V_ARR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H_DEP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H_ARR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NOMPIL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DUBOIS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</a:tbl>
          </a:graphicData>
        </a:graphic>
      </p:graphicFrame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A80F093-4475-45C4-EE27-9015CE5439DC}"/>
              </a:ext>
            </a:extLst>
          </p:cNvPr>
          <p:cNvCxnSpPr>
            <a:cxnSpLocks/>
            <a:stCxn id="7" idx="1"/>
            <a:endCxn id="14" idx="0"/>
          </p:cNvCxnSpPr>
          <p:nvPr/>
        </p:nvCxnSpPr>
        <p:spPr>
          <a:xfrm flipH="1">
            <a:off x="4037606" y="3652307"/>
            <a:ext cx="3941966" cy="6291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au 4">
            <a:extLst>
              <a:ext uri="{FF2B5EF4-FFF2-40B4-BE49-F238E27FC236}">
                <a16:creationId xmlns:a16="http://schemas.microsoft.com/office/drawing/2014/main" id="{5AB4F4FF-FC6D-BA4E-CE83-4CA7C36F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82368"/>
              </p:ext>
            </p:extLst>
          </p:nvPr>
        </p:nvGraphicFramePr>
        <p:xfrm>
          <a:off x="9207583" y="5470194"/>
          <a:ext cx="744855" cy="10279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</a:tblGrid>
              <a:tr h="256977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</a:tbl>
          </a:graphicData>
        </a:graphic>
      </p:graphicFrame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BAAA4D1-DEE9-DEB7-A7A0-CF0D8C9C5196}"/>
              </a:ext>
            </a:extLst>
          </p:cNvPr>
          <p:cNvCxnSpPr>
            <a:cxnSpLocks/>
            <a:stCxn id="14" idx="2"/>
            <a:endCxn id="50" idx="1"/>
          </p:cNvCxnSpPr>
          <p:nvPr/>
        </p:nvCxnSpPr>
        <p:spPr>
          <a:xfrm>
            <a:off x="4037606" y="5309373"/>
            <a:ext cx="5169977" cy="6747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EA7D66DB-6558-F92D-D5B8-60811B0CC0E8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(TD1 + 2)</a:t>
            </a:r>
          </a:p>
        </p:txBody>
      </p:sp>
    </p:spTree>
    <p:extLst>
      <p:ext uri="{BB962C8B-B14F-4D97-AF65-F5344CB8AC3E}">
        <p14:creationId xmlns:p14="http://schemas.microsoft.com/office/powerpoint/2010/main" val="201933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3570AC7-A5B9-7513-EF58-55DBAF71B585}"/>
              </a:ext>
            </a:extLst>
          </p:cNvPr>
          <p:cNvGraphicFramePr>
            <a:graphicFrameLocks noGrp="1"/>
          </p:cNvGraphicFramePr>
          <p:nvPr/>
        </p:nvGraphicFramePr>
        <p:xfrm>
          <a:off x="7985273" y="454073"/>
          <a:ext cx="2731495" cy="1851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959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219931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NOMPIL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DUBOIS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8759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DUPUIS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2549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328C71-77AF-271B-A8E0-96FE3170A6D7}"/>
              </a:ext>
            </a:extLst>
          </p:cNvPr>
          <p:cNvSpPr txBox="1"/>
          <p:nvPr/>
        </p:nvSpPr>
        <p:spPr>
          <a:xfrm>
            <a:off x="8887143" y="115697"/>
            <a:ext cx="92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PILOTES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B24457-DE43-7997-8210-93C572625E0E}"/>
              </a:ext>
            </a:extLst>
          </p:cNvPr>
          <p:cNvSpPr txBox="1"/>
          <p:nvPr/>
        </p:nvSpPr>
        <p:spPr>
          <a:xfrm>
            <a:off x="397522" y="574927"/>
            <a:ext cx="404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Quels sont les pilotes (Numéros) en service ?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C3A8AD-3A02-E389-063E-5E77A98CAB17}"/>
              </a:ext>
            </a:extLst>
          </p:cNvPr>
          <p:cNvSpPr txBox="1"/>
          <p:nvPr/>
        </p:nvSpPr>
        <p:spPr>
          <a:xfrm>
            <a:off x="6891643" y="2468975"/>
            <a:ext cx="4831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S1 = </a:t>
            </a:r>
            <a:r>
              <a:rPr lang="fr-FR" sz="1800" b="1" dirty="0">
                <a:solidFill>
                  <a:srgbClr val="7030A0"/>
                </a:solidFill>
              </a:rPr>
              <a:t>PROJECTION (PILOTE / NUMPIL)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C71859-5804-2AE7-69A5-0F19EF2D40B6}"/>
              </a:ext>
            </a:extLst>
          </p:cNvPr>
          <p:cNvSpPr txBox="1"/>
          <p:nvPr/>
        </p:nvSpPr>
        <p:spPr>
          <a:xfrm>
            <a:off x="2970726" y="2726337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R1 = </a:t>
            </a:r>
            <a:r>
              <a:rPr lang="fr-FR" sz="1800" b="1" dirty="0">
                <a:solidFill>
                  <a:srgbClr val="00B050"/>
                </a:solidFill>
              </a:rPr>
              <a:t>PROJECTION (VOL / NUMPIL)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94A9C53-1ECD-48F5-F3EE-A6F4B39D8A3D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3285781" y="2547919"/>
            <a:ext cx="3062852" cy="12200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3F14F53C-E1FB-105A-DBFD-3E34821BD67F}"/>
              </a:ext>
            </a:extLst>
          </p:cNvPr>
          <p:cNvSpPr txBox="1"/>
          <p:nvPr/>
        </p:nvSpPr>
        <p:spPr>
          <a:xfrm>
            <a:off x="4595481" y="5659438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 = INTERSECTION</a:t>
            </a:r>
            <a:r>
              <a:rPr lang="fr-FR" sz="1800" b="1" dirty="0">
                <a:solidFill>
                  <a:srgbClr val="FF0000"/>
                </a:solidFill>
              </a:rPr>
              <a:t> (R1, S1)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B31E924-B1A1-2ECF-5221-E3275A927BA9}"/>
              </a:ext>
            </a:extLst>
          </p:cNvPr>
          <p:cNvSpPr txBox="1"/>
          <p:nvPr/>
        </p:nvSpPr>
        <p:spPr>
          <a:xfrm>
            <a:off x="526706" y="5266182"/>
            <a:ext cx="36492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réponse : </a:t>
            </a:r>
          </a:p>
          <a:p>
            <a:r>
              <a:rPr lang="fr-FR" sz="1200" dirty="0">
                <a:solidFill>
                  <a:srgbClr val="FF0000"/>
                </a:solidFill>
              </a:rPr>
              <a:t>S1</a:t>
            </a:r>
            <a:r>
              <a:rPr lang="fr-FR" sz="1200" dirty="0"/>
              <a:t> = PROJECTION (PILOTE / NUMPIL)</a:t>
            </a:r>
          </a:p>
          <a:p>
            <a:r>
              <a:rPr lang="fr-FR" sz="1200" dirty="0">
                <a:solidFill>
                  <a:srgbClr val="00B0F0"/>
                </a:solidFill>
              </a:rPr>
              <a:t>R1</a:t>
            </a:r>
            <a:r>
              <a:rPr lang="fr-FR" sz="1200" dirty="0"/>
              <a:t> = PROJECTION (VOL / NUMPIL)</a:t>
            </a:r>
          </a:p>
          <a:p>
            <a:r>
              <a:rPr lang="fr-FR" sz="1200" dirty="0">
                <a:solidFill>
                  <a:srgbClr val="FFC000"/>
                </a:solidFill>
              </a:rPr>
              <a:t>T</a:t>
            </a:r>
            <a:r>
              <a:rPr lang="fr-FR" sz="1200" dirty="0"/>
              <a:t> = INTERSECTION (</a:t>
            </a:r>
            <a:r>
              <a:rPr lang="fr-FR" sz="1200" dirty="0">
                <a:solidFill>
                  <a:srgbClr val="00B0F0"/>
                </a:solidFill>
              </a:rPr>
              <a:t>R1</a:t>
            </a:r>
            <a:r>
              <a:rPr lang="fr-FR" sz="1200" dirty="0"/>
              <a:t> , </a:t>
            </a:r>
            <a:r>
              <a:rPr lang="fr-FR" sz="1200" dirty="0">
                <a:solidFill>
                  <a:srgbClr val="FF0000"/>
                </a:solidFill>
              </a:rPr>
              <a:t>S1</a:t>
            </a:r>
            <a:r>
              <a:rPr lang="fr-FR" sz="1200" dirty="0"/>
              <a:t>)</a:t>
            </a:r>
          </a:p>
        </p:txBody>
      </p:sp>
      <p:graphicFrame>
        <p:nvGraphicFramePr>
          <p:cNvPr id="15" name="Tableau 4">
            <a:extLst>
              <a:ext uri="{FF2B5EF4-FFF2-40B4-BE49-F238E27FC236}">
                <a16:creationId xmlns:a16="http://schemas.microsoft.com/office/drawing/2014/main" id="{874EAF67-C8CB-434A-BD55-2B751DF9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48442"/>
              </p:ext>
            </p:extLst>
          </p:nvPr>
        </p:nvGraphicFramePr>
        <p:xfrm>
          <a:off x="796482" y="1176319"/>
          <a:ext cx="4978599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0568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72141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622276753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022730135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025102631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3351156557"/>
                    </a:ext>
                  </a:extLst>
                </a:gridCol>
              </a:tblGrid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V_DEP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V_ARR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H_DEP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H_ARR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14h00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15h31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21h10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76008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AADDB392-6F19-489A-BD66-F8FF581ED267}"/>
              </a:ext>
            </a:extLst>
          </p:cNvPr>
          <p:cNvSpPr txBox="1"/>
          <p:nvPr/>
        </p:nvSpPr>
        <p:spPr>
          <a:xfrm>
            <a:off x="3004197" y="828417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VOL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1AAD53F-CDE1-4A92-DD3C-9ADD5804FD5C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9351019" y="2305733"/>
            <a:ext cx="1" cy="9011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au 4">
            <a:extLst>
              <a:ext uri="{FF2B5EF4-FFF2-40B4-BE49-F238E27FC236}">
                <a16:creationId xmlns:a16="http://schemas.microsoft.com/office/drawing/2014/main" id="{5AB4F4FF-FC6D-BA4E-CE83-4CA7C36F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25118"/>
              </p:ext>
            </p:extLst>
          </p:nvPr>
        </p:nvGraphicFramePr>
        <p:xfrm>
          <a:off x="7405677" y="5386327"/>
          <a:ext cx="744855" cy="12848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</a:tblGrid>
              <a:tr h="256977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9435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rgbClr val="00B050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</a:tbl>
          </a:graphicData>
        </a:graphic>
      </p:graphicFrame>
      <p:pic>
        <p:nvPicPr>
          <p:cNvPr id="11" name="Graphique 10" descr="Personne avec une idée avec un remplissage uni">
            <a:extLst>
              <a:ext uri="{FF2B5EF4-FFF2-40B4-BE49-F238E27FC236}">
                <a16:creationId xmlns:a16="http://schemas.microsoft.com/office/drawing/2014/main" id="{C94BEBF7-96A4-6423-BDBD-091AB64E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17" y="3220478"/>
            <a:ext cx="681319" cy="6813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A700679-F08D-4683-0DC0-31C5E249785D}"/>
              </a:ext>
            </a:extLst>
          </p:cNvPr>
          <p:cNvSpPr txBox="1"/>
          <p:nvPr/>
        </p:nvSpPr>
        <p:spPr>
          <a:xfrm>
            <a:off x="873622" y="3255466"/>
            <a:ext cx="404187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ici une </a:t>
            </a:r>
            <a:r>
              <a:rPr lang="fr-FR" i="1" dirty="0">
                <a:solidFill>
                  <a:srgbClr val="FF0000"/>
                </a:solidFill>
              </a:rPr>
              <a:t>jointure est recommandé </a:t>
            </a:r>
            <a:r>
              <a:rPr lang="fr-FR" dirty="0"/>
              <a:t>! </a:t>
            </a:r>
          </a:p>
          <a:p>
            <a:r>
              <a:rPr lang="fr-FR" dirty="0"/>
              <a:t>mais </a:t>
            </a:r>
            <a:r>
              <a:rPr lang="fr-FR" b="1" u="sng" dirty="0"/>
              <a:t>on peut aussi faire une Intersection</a:t>
            </a:r>
          </a:p>
        </p:txBody>
      </p:sp>
      <p:graphicFrame>
        <p:nvGraphicFramePr>
          <p:cNvPr id="17" name="Tableau 4">
            <a:extLst>
              <a:ext uri="{FF2B5EF4-FFF2-40B4-BE49-F238E27FC236}">
                <a16:creationId xmlns:a16="http://schemas.microsoft.com/office/drawing/2014/main" id="{29A58F2C-80A0-6378-3BF1-CDC262FAB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08039"/>
              </p:ext>
            </p:extLst>
          </p:nvPr>
        </p:nvGraphicFramePr>
        <p:xfrm>
          <a:off x="8986540" y="3206904"/>
          <a:ext cx="728959" cy="1851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959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</a:tblGrid>
              <a:tr h="219931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6355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8759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25490"/>
                  </a:ext>
                </a:extLst>
              </a:tr>
            </a:tbl>
          </a:graphicData>
        </a:graphic>
      </p:graphicFrame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60D83B5B-1DA3-472B-BBE9-5EACE2AAF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75011"/>
              </p:ext>
            </p:extLst>
          </p:nvPr>
        </p:nvGraphicFramePr>
        <p:xfrm>
          <a:off x="6008589" y="3767944"/>
          <a:ext cx="680088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0088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</a:tblGrid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</a:tbl>
          </a:graphicData>
        </a:graphic>
      </p:graphicFrame>
      <p:pic>
        <p:nvPicPr>
          <p:cNvPr id="25" name="Graphique 24" descr="Personne avec une idée avec un remplissage uni">
            <a:extLst>
              <a:ext uri="{FF2B5EF4-FFF2-40B4-BE49-F238E27FC236}">
                <a16:creationId xmlns:a16="http://schemas.microsoft.com/office/drawing/2014/main" id="{A477678E-2711-9865-C41D-52FEC846E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17" y="3968608"/>
            <a:ext cx="681319" cy="68131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8C13EAD2-0761-EC6E-3DEF-1BFF7DB1AB67}"/>
              </a:ext>
            </a:extLst>
          </p:cNvPr>
          <p:cNvSpPr txBox="1"/>
          <p:nvPr/>
        </p:nvSpPr>
        <p:spPr>
          <a:xfrm>
            <a:off x="873622" y="4003596"/>
            <a:ext cx="42123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ATTENTION, une intersection n’est possible</a:t>
            </a:r>
          </a:p>
          <a:p>
            <a:r>
              <a:rPr lang="fr-FR" dirty="0"/>
              <a:t>QUE entre 2 relations de </a:t>
            </a:r>
            <a:r>
              <a:rPr lang="fr-FR" b="1" u="sng" dirty="0"/>
              <a:t>même SCHEMA</a:t>
            </a:r>
            <a:r>
              <a:rPr lang="fr-FR" dirty="0"/>
              <a:t> !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A61BAAE-7FBD-A0F3-A358-E9E34A8462B3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>
            <a:off x="6348633" y="4910944"/>
            <a:ext cx="1429471" cy="475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0BD7862-337F-20C7-E5FD-67C9804B43E5}"/>
              </a:ext>
            </a:extLst>
          </p:cNvPr>
          <p:cNvCxnSpPr>
            <a:cxnSpLocks/>
            <a:stCxn id="17" idx="1"/>
            <a:endCxn id="50" idx="0"/>
          </p:cNvCxnSpPr>
          <p:nvPr/>
        </p:nvCxnSpPr>
        <p:spPr>
          <a:xfrm flipH="1">
            <a:off x="7778104" y="4132734"/>
            <a:ext cx="1208436" cy="1253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BEF86A84-C917-3CB2-2332-71FD89CF66EC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(TD1 + 2)</a:t>
            </a:r>
          </a:p>
        </p:txBody>
      </p:sp>
    </p:spTree>
    <p:extLst>
      <p:ext uri="{BB962C8B-B14F-4D97-AF65-F5344CB8AC3E}">
        <p14:creationId xmlns:p14="http://schemas.microsoft.com/office/powerpoint/2010/main" val="180575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F23279-DD36-5C32-F93B-78C2CE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32" y="0"/>
            <a:ext cx="1542468" cy="7070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CA4CFA-B34B-6214-64EF-0975A6DCCB62}"/>
              </a:ext>
            </a:extLst>
          </p:cNvPr>
          <p:cNvSpPr txBox="1"/>
          <p:nvPr/>
        </p:nvSpPr>
        <p:spPr>
          <a:xfrm>
            <a:off x="1" y="168693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Next LT Pro Regular" panose="020B0504020202020204" pitchFamily="34" charset="0"/>
              </a:rPr>
              <a:t>Le langage Algébrique (TD1 + 2)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B24457-DE43-7997-8210-93C572625E0E}"/>
              </a:ext>
            </a:extLst>
          </p:cNvPr>
          <p:cNvSpPr txBox="1"/>
          <p:nvPr/>
        </p:nvSpPr>
        <p:spPr>
          <a:xfrm>
            <a:off x="0" y="653002"/>
            <a:ext cx="4230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Quels sont les </a:t>
            </a:r>
            <a:r>
              <a:rPr lang="fr-FR" sz="1600" dirty="0">
                <a:solidFill>
                  <a:srgbClr val="FF0000"/>
                </a:solidFill>
              </a:rPr>
              <a:t>avions</a:t>
            </a:r>
            <a:r>
              <a:rPr lang="fr-FR" sz="1600" dirty="0"/>
              <a:t> (numéro) </a:t>
            </a:r>
            <a:r>
              <a:rPr lang="fr-FR" sz="1600" dirty="0">
                <a:solidFill>
                  <a:srgbClr val="7030A0"/>
                </a:solidFill>
              </a:rPr>
              <a:t>pilotés</a:t>
            </a:r>
            <a:r>
              <a:rPr lang="fr-FR" sz="1600" dirty="0"/>
              <a:t> par </a:t>
            </a:r>
            <a:r>
              <a:rPr lang="fr-FR" sz="1600" dirty="0">
                <a:solidFill>
                  <a:srgbClr val="00B050"/>
                </a:solidFill>
              </a:rPr>
              <a:t>TOUS </a:t>
            </a:r>
          </a:p>
          <a:p>
            <a:r>
              <a:rPr lang="fr-FR" sz="1600" dirty="0">
                <a:solidFill>
                  <a:srgbClr val="00B050"/>
                </a:solidFill>
              </a:rPr>
              <a:t>les pilotes </a:t>
            </a:r>
            <a:r>
              <a:rPr lang="fr-FR" sz="1600" dirty="0"/>
              <a:t>? </a:t>
            </a:r>
          </a:p>
        </p:txBody>
      </p:sp>
      <p:pic>
        <p:nvPicPr>
          <p:cNvPr id="12" name="Graphique 11" descr="Personne avec une idée avec un remplissage uni">
            <a:extLst>
              <a:ext uri="{FF2B5EF4-FFF2-40B4-BE49-F238E27FC236}">
                <a16:creationId xmlns:a16="http://schemas.microsoft.com/office/drawing/2014/main" id="{13A17004-8EF0-9579-C500-3FF79F5BB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37777"/>
            <a:ext cx="681319" cy="6813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2745441-14BB-E595-4D52-BEF5A5AB136F}"/>
              </a:ext>
            </a:extLst>
          </p:cNvPr>
          <p:cNvSpPr txBox="1"/>
          <p:nvPr/>
        </p:nvSpPr>
        <p:spPr>
          <a:xfrm>
            <a:off x="769205" y="1272765"/>
            <a:ext cx="1958293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par tous </a:t>
            </a:r>
            <a:r>
              <a:rPr lang="fr-FR" dirty="0"/>
              <a:t>les …. </a:t>
            </a:r>
          </a:p>
          <a:p>
            <a:r>
              <a:rPr lang="fr-FR" dirty="0"/>
              <a:t>C’est une DIVISION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E1F148AE-060E-7B76-8899-6DEDEE34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97484"/>
              </p:ext>
            </p:extLst>
          </p:nvPr>
        </p:nvGraphicFramePr>
        <p:xfrm>
          <a:off x="3817628" y="1718167"/>
          <a:ext cx="2731495" cy="937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959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230691606"/>
                    </a:ext>
                  </a:extLst>
                </a:gridCol>
              </a:tblGrid>
              <a:tr h="219931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NOMPIL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DURAND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2444EB3-3784-FB83-4A30-E003037ED72B}"/>
              </a:ext>
            </a:extLst>
          </p:cNvPr>
          <p:cNvSpPr txBox="1"/>
          <p:nvPr/>
        </p:nvSpPr>
        <p:spPr>
          <a:xfrm>
            <a:off x="4719498" y="1379791"/>
            <a:ext cx="92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PILOTES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5A0F24E6-C15B-1813-6AF7-9F97916C2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24129"/>
              </p:ext>
            </p:extLst>
          </p:nvPr>
        </p:nvGraphicFramePr>
        <p:xfrm>
          <a:off x="7155385" y="770485"/>
          <a:ext cx="4978599" cy="205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0568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  <a:gridCol w="72141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622276753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022730135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025102631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3351156557"/>
                    </a:ext>
                  </a:extLst>
                </a:gridCol>
              </a:tblGrid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V_DEP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V_ARR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H_DEP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H_ARR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14h00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15h31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21h10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76008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9h50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88592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10h00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11h56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00857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21h10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400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55E116D6-E7ED-38B0-2E12-23CBB52F4C16}"/>
              </a:ext>
            </a:extLst>
          </p:cNvPr>
          <p:cNvSpPr txBox="1"/>
          <p:nvPr/>
        </p:nvSpPr>
        <p:spPr>
          <a:xfrm>
            <a:off x="9363100" y="422583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VOL</a:t>
            </a:r>
          </a:p>
        </p:txBody>
      </p:sp>
      <p:pic>
        <p:nvPicPr>
          <p:cNvPr id="11" name="Graphique 10" descr="Personne avec une idée avec un remplissage uni">
            <a:extLst>
              <a:ext uri="{FF2B5EF4-FFF2-40B4-BE49-F238E27FC236}">
                <a16:creationId xmlns:a16="http://schemas.microsoft.com/office/drawing/2014/main" id="{EE3A442F-9871-B700-AD9F-9F949EEF2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2254" y="2081330"/>
            <a:ext cx="681319" cy="68131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3513F1F-A8FD-1032-8798-5ED94CEB6AB4}"/>
              </a:ext>
            </a:extLst>
          </p:cNvPr>
          <p:cNvSpPr txBox="1"/>
          <p:nvPr/>
        </p:nvSpPr>
        <p:spPr>
          <a:xfrm>
            <a:off x="736951" y="2116318"/>
            <a:ext cx="181498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tous </a:t>
            </a:r>
            <a:r>
              <a:rPr lang="fr-FR" dirty="0"/>
              <a:t>les pilotes = </a:t>
            </a:r>
          </a:p>
          <a:p>
            <a:r>
              <a:rPr lang="fr-FR" dirty="0"/>
              <a:t>1, 2 et 3</a:t>
            </a:r>
          </a:p>
        </p:txBody>
      </p:sp>
      <p:graphicFrame>
        <p:nvGraphicFramePr>
          <p:cNvPr id="16" name="Tableau 4">
            <a:extLst>
              <a:ext uri="{FF2B5EF4-FFF2-40B4-BE49-F238E27FC236}">
                <a16:creationId xmlns:a16="http://schemas.microsoft.com/office/drawing/2014/main" id="{C8123864-76A6-F833-4833-2D7D9568A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19946"/>
              </p:ext>
            </p:extLst>
          </p:nvPr>
        </p:nvGraphicFramePr>
        <p:xfrm>
          <a:off x="7155385" y="3890202"/>
          <a:ext cx="1426739" cy="205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41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  <a:gridCol w="705323">
                  <a:extLst>
                    <a:ext uri="{9D8B030D-6E8A-4147-A177-3AD203B41FA5}">
                      <a16:colId xmlns:a16="http://schemas.microsoft.com/office/drawing/2014/main" val="146892642"/>
                    </a:ext>
                  </a:extLst>
                </a:gridCol>
              </a:tblGrid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  <a:tr h="21606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1525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35940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76008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8592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00857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2400"/>
                  </a:ext>
                </a:extLst>
              </a:tr>
            </a:tbl>
          </a:graphicData>
        </a:graphic>
      </p:graphicFrame>
      <p:pic>
        <p:nvPicPr>
          <p:cNvPr id="17" name="Graphique 16" descr="Personne avec une idée avec un remplissage uni">
            <a:extLst>
              <a:ext uri="{FF2B5EF4-FFF2-40B4-BE49-F238E27FC236}">
                <a16:creationId xmlns:a16="http://schemas.microsoft.com/office/drawing/2014/main" id="{198C758C-FC5E-0209-61F8-D5941DEF6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97981" y="4049565"/>
            <a:ext cx="681319" cy="68131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0B991EF-4EF8-F490-4451-4409B1B25E49}"/>
              </a:ext>
            </a:extLst>
          </p:cNvPr>
          <p:cNvSpPr txBox="1"/>
          <p:nvPr/>
        </p:nvSpPr>
        <p:spPr>
          <a:xfrm>
            <a:off x="9508765" y="4090388"/>
            <a:ext cx="2683235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par souci de visuel, je vous</a:t>
            </a:r>
          </a:p>
          <a:p>
            <a:r>
              <a:rPr lang="fr-FR" dirty="0"/>
              <a:t>ais fait un TRI sur </a:t>
            </a:r>
            <a:r>
              <a:rPr lang="fr-FR" b="1" u="sng" dirty="0"/>
              <a:t>NUMAV</a:t>
            </a:r>
            <a:r>
              <a:rPr lang="fr-FR" dirty="0"/>
              <a:t> </a:t>
            </a:r>
          </a:p>
          <a:p>
            <a:r>
              <a:rPr lang="fr-FR" dirty="0"/>
              <a:t>puis </a:t>
            </a:r>
            <a:r>
              <a:rPr lang="fr-FR" b="1" u="sng" dirty="0"/>
              <a:t>NUMPIL</a:t>
            </a:r>
          </a:p>
        </p:txBody>
      </p:sp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FC8919CE-93CD-4981-0625-4FF123938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33936"/>
              </p:ext>
            </p:extLst>
          </p:nvPr>
        </p:nvGraphicFramePr>
        <p:xfrm>
          <a:off x="5367041" y="3890202"/>
          <a:ext cx="728959" cy="937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959">
                  <a:extLst>
                    <a:ext uri="{9D8B030D-6E8A-4147-A177-3AD203B41FA5}">
                      <a16:colId xmlns:a16="http://schemas.microsoft.com/office/drawing/2014/main" val="3465255314"/>
                    </a:ext>
                  </a:extLst>
                </a:gridCol>
              </a:tblGrid>
              <a:tr h="219931">
                <a:tc>
                  <a:txBody>
                    <a:bodyPr/>
                    <a:lstStyle/>
                    <a:p>
                      <a:r>
                        <a:rPr lang="fr-FR" sz="1050" dirty="0">
                          <a:latin typeface="Avenir Next LT Pro" panose="020B0504020202020204" pitchFamily="34" charset="0"/>
                        </a:rPr>
                        <a:t>NUMPIL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2825"/>
                  </a:ext>
                </a:extLst>
              </a:tr>
              <a:tr h="219931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9610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7A43082-7CE8-FC6A-AA6D-33B8EC58A3AC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5183375" y="2655427"/>
            <a:ext cx="548145" cy="12347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8671CF9-6056-ABC1-D9D8-31ADEEA5FC4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7868754" y="2827885"/>
            <a:ext cx="1775930" cy="10623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au 4">
            <a:extLst>
              <a:ext uri="{FF2B5EF4-FFF2-40B4-BE49-F238E27FC236}">
                <a16:creationId xmlns:a16="http://schemas.microsoft.com/office/drawing/2014/main" id="{9AF8FD3B-2BC5-497F-B7B9-1A6574CAE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07375"/>
              </p:ext>
            </p:extLst>
          </p:nvPr>
        </p:nvGraphicFramePr>
        <p:xfrm>
          <a:off x="4461959" y="5719002"/>
          <a:ext cx="721416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416">
                  <a:extLst>
                    <a:ext uri="{9D8B030D-6E8A-4147-A177-3AD203B41FA5}">
                      <a16:colId xmlns:a16="http://schemas.microsoft.com/office/drawing/2014/main" val="3411244473"/>
                    </a:ext>
                  </a:extLst>
                </a:gridCol>
              </a:tblGrid>
              <a:tr h="197653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NUMAV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1027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fr-FR" sz="900" dirty="0"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27378"/>
                  </a:ext>
                </a:extLst>
              </a:tr>
            </a:tbl>
          </a:graphicData>
        </a:graphic>
      </p:graphicFrame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168ABEF-E8AC-9C2A-2100-6FDB567E8892}"/>
              </a:ext>
            </a:extLst>
          </p:cNvPr>
          <p:cNvCxnSpPr>
            <a:cxnSpLocks/>
            <a:stCxn id="16" idx="1"/>
            <a:endCxn id="31" idx="3"/>
          </p:cNvCxnSpPr>
          <p:nvPr/>
        </p:nvCxnSpPr>
        <p:spPr>
          <a:xfrm flipH="1">
            <a:off x="5183375" y="4918902"/>
            <a:ext cx="1972010" cy="1028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5BFCCF-DDAD-331B-09A7-4E528A30E816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 flipH="1">
            <a:off x="4822667" y="4827462"/>
            <a:ext cx="908853" cy="891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que 40" descr="Personne avec une idée avec un remplissage uni">
            <a:extLst>
              <a:ext uri="{FF2B5EF4-FFF2-40B4-BE49-F238E27FC236}">
                <a16:creationId xmlns:a16="http://schemas.microsoft.com/office/drawing/2014/main" id="{1453F655-9013-EBE6-9A56-94050C754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890" y="3861290"/>
            <a:ext cx="681319" cy="681319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81D1400E-5901-B09A-1F1C-31BE9C701D96}"/>
              </a:ext>
            </a:extLst>
          </p:cNvPr>
          <p:cNvSpPr txBox="1"/>
          <p:nvPr/>
        </p:nvSpPr>
        <p:spPr>
          <a:xfrm>
            <a:off x="918674" y="3902113"/>
            <a:ext cx="3676969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Dans notre relation R1, seul l’avion 2</a:t>
            </a:r>
          </a:p>
          <a:p>
            <a:r>
              <a:rPr lang="fr-FR" dirty="0"/>
              <a:t>est piloté par tous nos pilotes !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89777E3-4252-8698-85F4-91769A7B150D}"/>
              </a:ext>
            </a:extLst>
          </p:cNvPr>
          <p:cNvSpPr txBox="1"/>
          <p:nvPr/>
        </p:nvSpPr>
        <p:spPr>
          <a:xfrm>
            <a:off x="2526505" y="3096244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S1 = </a:t>
            </a:r>
            <a:r>
              <a:rPr lang="fr-FR" sz="1800" b="1" dirty="0">
                <a:solidFill>
                  <a:srgbClr val="00B050"/>
                </a:solidFill>
              </a:rPr>
              <a:t>PROJECTION (PILOTES / NUMPIL)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75EB550-9ECE-B5B9-10F1-5367C70A605A}"/>
              </a:ext>
            </a:extLst>
          </p:cNvPr>
          <p:cNvSpPr txBox="1"/>
          <p:nvPr/>
        </p:nvSpPr>
        <p:spPr>
          <a:xfrm>
            <a:off x="7868754" y="3174377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R1 = </a:t>
            </a:r>
            <a:r>
              <a:rPr lang="fr-FR" sz="1800" b="1" dirty="0">
                <a:solidFill>
                  <a:srgbClr val="7030A0"/>
                </a:solidFill>
              </a:rPr>
              <a:t>PROJECTION (VOL / NUMPIL, NUMAV)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4FF1965-EA1C-F4AD-ED38-BBAC31D261A2}"/>
              </a:ext>
            </a:extLst>
          </p:cNvPr>
          <p:cNvSpPr txBox="1"/>
          <p:nvPr/>
        </p:nvSpPr>
        <p:spPr>
          <a:xfrm>
            <a:off x="2980931" y="5223251"/>
            <a:ext cx="45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 = </a:t>
            </a:r>
            <a:r>
              <a:rPr lang="fr-FR" sz="1800" b="1" dirty="0">
                <a:solidFill>
                  <a:srgbClr val="FF0000"/>
                </a:solidFill>
              </a:rPr>
              <a:t>DIVISION (R1 , S1)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250D27B-E584-0770-9ED3-40861BA7C2BF}"/>
              </a:ext>
            </a:extLst>
          </p:cNvPr>
          <p:cNvSpPr/>
          <p:nvPr/>
        </p:nvSpPr>
        <p:spPr>
          <a:xfrm>
            <a:off x="7727350" y="4036143"/>
            <a:ext cx="681319" cy="82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68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2471</Words>
  <Application>Microsoft Office PowerPoint</Application>
  <PresentationFormat>Grand écran</PresentationFormat>
  <Paragraphs>1169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Demi</vt:lpstr>
      <vt:lpstr>AvenirNext LT Pro Regular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Tinson</dc:creator>
  <cp:lastModifiedBy>Anthony Tinson</cp:lastModifiedBy>
  <cp:revision>1</cp:revision>
  <dcterms:created xsi:type="dcterms:W3CDTF">2022-12-03T11:26:49Z</dcterms:created>
  <dcterms:modified xsi:type="dcterms:W3CDTF">2022-12-05T00:08:05Z</dcterms:modified>
</cp:coreProperties>
</file>