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9" r:id="rId4"/>
    <p:sldId id="267" r:id="rId5"/>
    <p:sldId id="269" r:id="rId6"/>
    <p:sldId id="260" r:id="rId7"/>
    <p:sldId id="261" r:id="rId8"/>
    <p:sldId id="270" r:id="rId9"/>
    <p:sldId id="263" r:id="rId10"/>
    <p:sldId id="264" r:id="rId11"/>
    <p:sldId id="268" r:id="rId12"/>
    <p:sldId id="266" r:id="rId13"/>
    <p:sldId id="258"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0000"/>
    <p:restoredTop sz="87750"/>
  </p:normalViewPr>
  <p:slideViewPr>
    <p:cSldViewPr snapToGrid="0" snapToObjects="1">
      <p:cViewPr>
        <p:scale>
          <a:sx n="110" d="100"/>
          <a:sy n="110" d="100"/>
        </p:scale>
        <p:origin x="144" y="264"/>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F20CD-5C2B-FE42-B7BC-54F3CF6EBB4E}" type="datetimeFigureOut">
              <a:rPr lang="en-US" smtClean="0"/>
              <a:t>5/4/18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C18AC1-7471-3A42-9BC9-00A87DC71104}" type="slidenum">
              <a:rPr lang="en-US" smtClean="0"/>
              <a:t>‹#›</a:t>
            </a:fld>
            <a:endParaRPr lang="en-US"/>
          </a:p>
        </p:txBody>
      </p:sp>
    </p:spTree>
    <p:extLst>
      <p:ext uri="{BB962C8B-B14F-4D97-AF65-F5344CB8AC3E}">
        <p14:creationId xmlns:p14="http://schemas.microsoft.com/office/powerpoint/2010/main" val="1764312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C18AC1-7471-3A42-9BC9-00A87DC71104}" type="slidenum">
              <a:rPr lang="en-US" smtClean="0"/>
              <a:t>2</a:t>
            </a:fld>
            <a:endParaRPr lang="en-US"/>
          </a:p>
        </p:txBody>
      </p:sp>
    </p:spTree>
    <p:extLst>
      <p:ext uri="{BB962C8B-B14F-4D97-AF65-F5344CB8AC3E}">
        <p14:creationId xmlns:p14="http://schemas.microsoft.com/office/powerpoint/2010/main" val="1990066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C18AC1-7471-3A42-9BC9-00A87DC71104}" type="slidenum">
              <a:rPr lang="en-US" smtClean="0"/>
              <a:t>3</a:t>
            </a:fld>
            <a:endParaRPr lang="en-US"/>
          </a:p>
        </p:txBody>
      </p:sp>
    </p:spTree>
    <p:extLst>
      <p:ext uri="{BB962C8B-B14F-4D97-AF65-F5344CB8AC3E}">
        <p14:creationId xmlns:p14="http://schemas.microsoft.com/office/powerpoint/2010/main" val="35025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C18AC1-7471-3A42-9BC9-00A87DC71104}" type="slidenum">
              <a:rPr lang="en-US" smtClean="0"/>
              <a:t>6</a:t>
            </a:fld>
            <a:endParaRPr lang="en-US"/>
          </a:p>
        </p:txBody>
      </p:sp>
    </p:spTree>
    <p:extLst>
      <p:ext uri="{BB962C8B-B14F-4D97-AF65-F5344CB8AC3E}">
        <p14:creationId xmlns:p14="http://schemas.microsoft.com/office/powerpoint/2010/main" val="174795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The JavaScript prototype property allows you to add new properties to an existing prototype</a:t>
            </a:r>
            <a:endParaRPr lang="en-US"/>
          </a:p>
        </p:txBody>
      </p:sp>
      <p:sp>
        <p:nvSpPr>
          <p:cNvPr id="4" name="Slide Number Placeholder 3"/>
          <p:cNvSpPr>
            <a:spLocks noGrp="1"/>
          </p:cNvSpPr>
          <p:nvPr>
            <p:ph type="sldNum" sz="quarter" idx="10"/>
          </p:nvPr>
        </p:nvSpPr>
        <p:spPr/>
        <p:txBody>
          <a:bodyPr/>
          <a:lstStyle/>
          <a:p>
            <a:fld id="{1AC18AC1-7471-3A42-9BC9-00A87DC71104}" type="slidenum">
              <a:rPr lang="en-US" smtClean="0"/>
              <a:t>11</a:t>
            </a:fld>
            <a:endParaRPr lang="en-US"/>
          </a:p>
        </p:txBody>
      </p:sp>
    </p:spTree>
    <p:extLst>
      <p:ext uri="{BB962C8B-B14F-4D97-AF65-F5344CB8AC3E}">
        <p14:creationId xmlns:p14="http://schemas.microsoft.com/office/powerpoint/2010/main" val="60107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nightwatchjs.org/" TargetMode="External"/><Relationship Id="rId4" Type="http://schemas.openxmlformats.org/officeDocument/2006/relationships/hyperlink" Target="http://phantomjs.org/" TargetMode="External"/><Relationship Id="rId5" Type="http://schemas.openxmlformats.org/officeDocument/2006/relationships/hyperlink" Target="http://casperjs.org/" TargetMode="External"/><Relationship Id="rId6" Type="http://schemas.openxmlformats.org/officeDocument/2006/relationships/hyperlink" Target="https://confluence.talkdev.co.uk/display/BAU/4.+Test+Approach:+3+layers+test+coverage" TargetMode="External"/><Relationship Id="rId7" Type="http://schemas.openxmlformats.org/officeDocument/2006/relationships/hyperlink" Target="https://confluence.talkdev.co.uk/pages/viewpage.action?pageId=28016661" TargetMode="External"/><Relationship Id="rId1" Type="http://schemas.openxmlformats.org/officeDocument/2006/relationships/slideLayout" Target="../slideLayouts/slideLayout2.xml"/><Relationship Id="rId2" Type="http://schemas.openxmlformats.org/officeDocument/2006/relationships/hyperlink" Target="http://www.protractortest.or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cypress.io/api/introduction/api.html" TargetMode="External"/><Relationship Id="rId4" Type="http://schemas.openxmlformats.org/officeDocument/2006/relationships/hyperlink" Target="https://www.protractortest.org/#/api" TargetMode="External"/><Relationship Id="rId5" Type="http://schemas.openxmlformats.org/officeDocument/2006/relationships/hyperlink" Target="https://docs.cypress.io/guides/guides/continuous-integration.html" TargetMode="External"/><Relationship Id="rId6" Type="http://schemas.openxmlformats.org/officeDocument/2006/relationships/hyperlink" Target="https://github.com/protractor-cucumber-framework/protractor-cucumber-framework" TargetMode="External"/><Relationship Id="rId7" Type="http://schemas.openxmlformats.org/officeDocument/2006/relationships/hyperlink" Target="https://www.npmjs.com/package/cypress-cucumber-preprocessor" TargetMode="External"/><Relationship Id="rId8" Type="http://schemas.openxmlformats.org/officeDocument/2006/relationships/hyperlink" Target="https://circleci.com/docs/2.0/" TargetMode="External"/><Relationship Id="rId1" Type="http://schemas.openxmlformats.org/officeDocument/2006/relationships/slideLayout" Target="../slideLayouts/slideLayout2.xml"/><Relationship Id="rId2" Type="http://schemas.openxmlformats.org/officeDocument/2006/relationships/hyperlink" Target="https://www.cypress.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cypress.io/" TargetMode="External"/><Relationship Id="rId4" Type="http://schemas.openxmlformats.org/officeDocument/2006/relationships/hyperlink" Target="https://confluence.talkdev.co.uk/display/BAU/1.+Cypress+Configuration" TargetMode="External"/><Relationship Id="rId5" Type="http://schemas.openxmlformats.org/officeDocument/2006/relationships/hyperlink" Target="https://confluence.talkdev.co.uk/display/BAU/2.+Cypress+branch+and+test+istances" TargetMode="External"/><Relationship Id="rId6" Type="http://schemas.openxmlformats.org/officeDocument/2006/relationships/hyperlink" Target="https://confluence.talkdev.co.uk/display/BAU/3.+Test+strategies:+stubbing+out+backend+calls" TargetMode="External"/><Relationship Id="rId7" Type="http://schemas.openxmlformats.org/officeDocument/2006/relationships/hyperlink" Target="https://confluence.talkdev.co.uk/display/BAU/4.+Test+Approach:+3+layers+test+coverage"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ocal.gen7.talkdev.co.uk:9000/" TargetMode="External"/><Relationship Id="rId4" Type="http://schemas.openxmlformats.org/officeDocument/2006/relationships/hyperlink" Target="https://m0.ttxm.co.uk/gen7/navigation" TargetMode="External"/><Relationship Id="rId5" Type="http://schemas.openxmlformats.org/officeDocument/2006/relationships/hyperlink" Target="https://npt-sales-bssaip.trio-2.nec.talkdev.co.uk/sales-api" TargetMode="External"/><Relationship Id="rId6" Type="http://schemas.openxmlformats.org/officeDocument/2006/relationships/hyperlink" Target="https://qzpeso8hle.execute-api.eu-west-1.amazonaws.com/" TargetMode="External"/><Relationship Id="rId7" Type="http://schemas.openxmlformats.org/officeDocument/2006/relationships/hyperlink" Target="https://cdn.contentful.com/spaces"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fluence.talkdev.co.uk/display/BAU/Create+and+configure+stubs+APIs" TargetMode="External"/><Relationship Id="rId3" Type="http://schemas.openxmlformats.org/officeDocument/2006/relationships/hyperlink" Target="https://confluence.talkdev.co.uk/display/BAU/Create+Commands+for+LoadScenar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248" y="2115417"/>
            <a:ext cx="4245089" cy="1553758"/>
          </a:xfrm>
          <a:prstGeom prst="rect">
            <a:avLst/>
          </a:prstGeom>
        </p:spPr>
      </p:pic>
      <p:sp>
        <p:nvSpPr>
          <p:cNvPr id="8" name="TextBox 7"/>
          <p:cNvSpPr txBox="1"/>
          <p:nvPr/>
        </p:nvSpPr>
        <p:spPr>
          <a:xfrm>
            <a:off x="2326511" y="3669175"/>
            <a:ext cx="5046562" cy="369332"/>
          </a:xfrm>
          <a:prstGeom prst="rect">
            <a:avLst/>
          </a:prstGeom>
          <a:noFill/>
        </p:spPr>
        <p:txBody>
          <a:bodyPr wrap="square" rtlCol="0">
            <a:spAutoFit/>
          </a:bodyPr>
          <a:lstStyle/>
          <a:p>
            <a:r>
              <a:rPr lang="en-US" dirty="0" smtClean="0"/>
              <a:t>TEST PLAN strategies for TOP team</a:t>
            </a:r>
            <a:endParaRPr lang="en-US" dirty="0"/>
          </a:p>
        </p:txBody>
      </p:sp>
    </p:spTree>
    <p:extLst>
      <p:ext uri="{BB962C8B-B14F-4D97-AF65-F5344CB8AC3E}">
        <p14:creationId xmlns:p14="http://schemas.microsoft.com/office/powerpoint/2010/main" val="696501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Fixtures</a:t>
            </a:r>
            <a:endParaRPr lang="en-US" dirty="0"/>
          </a:p>
        </p:txBody>
      </p:sp>
      <p:sp>
        <p:nvSpPr>
          <p:cNvPr id="3" name="Content Placeholder 2"/>
          <p:cNvSpPr>
            <a:spLocks noGrp="1"/>
          </p:cNvSpPr>
          <p:nvPr>
            <p:ph idx="1"/>
          </p:nvPr>
        </p:nvSpPr>
        <p:spPr>
          <a:xfrm>
            <a:off x="677334" y="1477683"/>
            <a:ext cx="8596668" cy="2330387"/>
          </a:xfrm>
        </p:spPr>
        <p:txBody>
          <a:bodyPr>
            <a:noAutofit/>
          </a:bodyPr>
          <a:lstStyle/>
          <a:p>
            <a:r>
              <a:rPr lang="en-US" dirty="0"/>
              <a:t>Once we start a server with </a:t>
            </a:r>
            <a:r>
              <a:rPr lang="en-US" b="1" dirty="0" err="1"/>
              <a:t>cy.server</a:t>
            </a:r>
            <a:r>
              <a:rPr lang="en-US" b="1" dirty="0"/>
              <a:t>(), </a:t>
            </a:r>
            <a:r>
              <a:rPr lang="en-US" dirty="0"/>
              <a:t>all requests will be controllable for the remainder of the test. When a new test runs, Cypress will restore the default behavior and remove all routing and stubbing. </a:t>
            </a:r>
          </a:p>
          <a:p>
            <a:r>
              <a:rPr lang="en-US" dirty="0"/>
              <a:t>A </a:t>
            </a:r>
            <a:r>
              <a:rPr lang="en-US" b="1" dirty="0"/>
              <a:t>fixture</a:t>
            </a:r>
            <a:r>
              <a:rPr lang="en-US" dirty="0"/>
              <a:t>, instead, is a fixed set of data located in a file that is used in </a:t>
            </a:r>
            <a:r>
              <a:rPr lang="en-US" dirty="0" smtClean="0"/>
              <a:t>our </a:t>
            </a:r>
            <a:r>
              <a:rPr lang="en-US" dirty="0"/>
              <a:t>tests. In our case, when stubbing a response we will manage JSON objects. Cypress integrates fixture syntax directly into responses as below</a:t>
            </a:r>
            <a:r>
              <a:rPr lang="en-US" dirty="0" smtClean="0"/>
              <a:t>:</a:t>
            </a:r>
          </a:p>
          <a:p>
            <a:pPr>
              <a:buFont typeface="Courier New" charset="0"/>
              <a:buChar char="o"/>
            </a:pPr>
            <a:r>
              <a:rPr lang="en-US" dirty="0" smtClean="0"/>
              <a:t>// </a:t>
            </a:r>
            <a:r>
              <a:rPr lang="en-US" dirty="0"/>
              <a:t>Routing format </a:t>
            </a:r>
            <a:r>
              <a:rPr lang="en-US" dirty="0" err="1"/>
              <a:t>cy.route</a:t>
            </a:r>
            <a:r>
              <a:rPr lang="en-US" dirty="0"/>
              <a:t>({ </a:t>
            </a:r>
            <a:r>
              <a:rPr lang="en-US" dirty="0" err="1"/>
              <a:t>method:'GET</a:t>
            </a:r>
            <a:r>
              <a:rPr lang="en-US" dirty="0"/>
              <a:t>', endpoint </a:t>
            </a:r>
            <a:r>
              <a:rPr lang="en-US" dirty="0" err="1"/>
              <a:t>Url</a:t>
            </a:r>
            <a:r>
              <a:rPr lang="en-US" dirty="0"/>
              <a:t>, '</a:t>
            </a:r>
            <a:r>
              <a:rPr lang="en-US" dirty="0" err="1"/>
              <a:t>fixture:api.json</a:t>
            </a:r>
            <a:r>
              <a:rPr lang="en-US" dirty="0"/>
              <a:t>', response[body, status, headers, delay]})</a:t>
            </a:r>
          </a:p>
        </p:txBody>
      </p:sp>
      <p:sp>
        <p:nvSpPr>
          <p:cNvPr id="4" name="Content Placeholder 2"/>
          <p:cNvSpPr txBox="1">
            <a:spLocks/>
          </p:cNvSpPr>
          <p:nvPr/>
        </p:nvSpPr>
        <p:spPr>
          <a:xfrm>
            <a:off x="677334" y="3935392"/>
            <a:ext cx="8596668" cy="23303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80293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110271" cy="1320800"/>
          </a:xfrm>
        </p:spPr>
        <p:txBody>
          <a:bodyPr/>
          <a:lstStyle/>
          <a:p>
            <a:r>
              <a:rPr lang="en-US" dirty="0" smtClean="0"/>
              <a:t>Create Commands for load Scenario</a:t>
            </a:r>
            <a:endParaRPr lang="en-US" dirty="0"/>
          </a:p>
        </p:txBody>
      </p:sp>
      <p:sp>
        <p:nvSpPr>
          <p:cNvPr id="3" name="Content Placeholder 2"/>
          <p:cNvSpPr>
            <a:spLocks noGrp="1"/>
          </p:cNvSpPr>
          <p:nvPr>
            <p:ph idx="1"/>
          </p:nvPr>
        </p:nvSpPr>
        <p:spPr>
          <a:xfrm>
            <a:off x="677333" y="1732326"/>
            <a:ext cx="8596668" cy="3880773"/>
          </a:xfrm>
        </p:spPr>
        <p:txBody>
          <a:bodyPr/>
          <a:lstStyle/>
          <a:p>
            <a:r>
              <a:rPr lang="en-US" dirty="0"/>
              <a:t>we </a:t>
            </a:r>
            <a:r>
              <a:rPr lang="en-US" dirty="0" smtClean="0"/>
              <a:t>had </a:t>
            </a:r>
            <a:r>
              <a:rPr lang="en-US" dirty="0"/>
              <a:t>to overwrite commands in </a:t>
            </a:r>
            <a:r>
              <a:rPr lang="en-US" b="1" dirty="0"/>
              <a:t>cypress/support/</a:t>
            </a:r>
            <a:r>
              <a:rPr lang="en-US" b="1" dirty="0" err="1"/>
              <a:t>commands.js</a:t>
            </a:r>
            <a:r>
              <a:rPr lang="en-US" dirty="0"/>
              <a:t> file repo, since it is loaded before any test files are evaluated via an import statement in </a:t>
            </a:r>
            <a:r>
              <a:rPr lang="en-US" b="1" dirty="0"/>
              <a:t>cypress/support/</a:t>
            </a:r>
            <a:r>
              <a:rPr lang="en-US" b="1" dirty="0" err="1"/>
              <a:t>index.js</a:t>
            </a:r>
            <a:r>
              <a:rPr lang="en-US" dirty="0" smtClean="0"/>
              <a:t>.:</a:t>
            </a:r>
            <a:endParaRPr lang="en-US" dirty="0"/>
          </a:p>
          <a:p>
            <a:pPr>
              <a:buFont typeface="Courier New" charset="0"/>
              <a:buChar char="o"/>
            </a:pPr>
            <a:r>
              <a:rPr lang="en-US" dirty="0"/>
              <a:t>// Command format </a:t>
            </a:r>
            <a:r>
              <a:rPr lang="en-US" dirty="0" err="1"/>
              <a:t>Cypress.Commands.add</a:t>
            </a:r>
            <a:r>
              <a:rPr lang="en-US" dirty="0"/>
              <a:t>("</a:t>
            </a:r>
            <a:r>
              <a:rPr lang="en-US" dirty="0" err="1"/>
              <a:t>loadScenario</a:t>
            </a:r>
            <a:r>
              <a:rPr lang="en-US" dirty="0"/>
              <a:t>",(scenario, variant, </a:t>
            </a:r>
            <a:r>
              <a:rPr lang="en-US" dirty="0" err="1"/>
              <a:t>pageUrl</a:t>
            </a:r>
            <a:r>
              <a:rPr lang="en-US" dirty="0"/>
              <a:t>) =&gt; { </a:t>
            </a:r>
            <a:endParaRPr lang="en-US" dirty="0" smtClean="0"/>
          </a:p>
          <a:p>
            <a:pPr>
              <a:buFont typeface="Courier New" charset="0"/>
              <a:buChar char="o"/>
            </a:pPr>
            <a:r>
              <a:rPr lang="en-US" dirty="0" smtClean="0"/>
              <a:t>//</a:t>
            </a:r>
            <a:r>
              <a:rPr lang="en-US" dirty="0"/>
              <a:t>list of domains </a:t>
            </a:r>
            <a:endParaRPr lang="en-US" dirty="0" smtClean="0"/>
          </a:p>
          <a:p>
            <a:pPr>
              <a:buFont typeface="Courier New" charset="0"/>
              <a:buChar char="o"/>
            </a:pPr>
            <a:r>
              <a:rPr lang="en-US" dirty="0" smtClean="0"/>
              <a:t>//</a:t>
            </a:r>
            <a:r>
              <a:rPr lang="en-US" dirty="0"/>
              <a:t>list of "availability" </a:t>
            </a:r>
            <a:r>
              <a:rPr lang="en-US" dirty="0" err="1"/>
              <a:t>EndPoint</a:t>
            </a:r>
            <a:r>
              <a:rPr lang="en-US" dirty="0"/>
              <a:t> </a:t>
            </a:r>
            <a:r>
              <a:rPr lang="en-US" dirty="0" err="1" smtClean="0"/>
              <a:t>Urls</a:t>
            </a:r>
            <a:endParaRPr lang="en-US" dirty="0" smtClean="0"/>
          </a:p>
          <a:p>
            <a:pPr>
              <a:buFont typeface="Courier New" charset="0"/>
              <a:buChar char="o"/>
            </a:pPr>
            <a:r>
              <a:rPr lang="en-US" dirty="0" smtClean="0"/>
              <a:t> //</a:t>
            </a:r>
            <a:r>
              <a:rPr lang="en-US" dirty="0"/>
              <a:t>routing stubs </a:t>
            </a:r>
            <a:r>
              <a:rPr lang="en-US" dirty="0" err="1"/>
              <a:t>apis</a:t>
            </a:r>
            <a:r>
              <a:rPr lang="en-US" dirty="0"/>
              <a:t> as </a:t>
            </a:r>
            <a:r>
              <a:rPr lang="en-US" dirty="0" err="1"/>
              <a:t>cy.route</a:t>
            </a:r>
            <a:r>
              <a:rPr lang="en-US" dirty="0"/>
              <a:t>(method, </a:t>
            </a:r>
            <a:r>
              <a:rPr lang="en-US" dirty="0" err="1"/>
              <a:t>endPoint</a:t>
            </a:r>
            <a:r>
              <a:rPr lang="en-US" dirty="0"/>
              <a:t> </a:t>
            </a:r>
            <a:r>
              <a:rPr lang="en-US" dirty="0" err="1"/>
              <a:t>Url</a:t>
            </a:r>
            <a:r>
              <a:rPr lang="en-US" dirty="0"/>
              <a:t> , fixture, body); </a:t>
            </a:r>
            <a:endParaRPr lang="en-US" dirty="0" smtClean="0"/>
          </a:p>
          <a:p>
            <a:pPr>
              <a:buFont typeface="Courier New" charset="0"/>
              <a:buChar char="o"/>
            </a:pPr>
            <a:r>
              <a:rPr lang="en-US" dirty="0" smtClean="0"/>
              <a:t>//</a:t>
            </a:r>
            <a:r>
              <a:rPr lang="en-US" dirty="0"/>
              <a:t>other functions: ex. </a:t>
            </a:r>
            <a:r>
              <a:rPr lang="en-US" dirty="0" err="1"/>
              <a:t>scenarioFolder</a:t>
            </a:r>
            <a:r>
              <a:rPr lang="en-US" dirty="0"/>
              <a:t>, variant, </a:t>
            </a:r>
            <a:r>
              <a:rPr lang="en-US" dirty="0" err="1"/>
              <a:t>localstorage</a:t>
            </a:r>
            <a:r>
              <a:rPr lang="en-US" dirty="0"/>
              <a:t> settings </a:t>
            </a:r>
            <a:endParaRPr lang="en-US" dirty="0" smtClean="0"/>
          </a:p>
          <a:p>
            <a:pPr>
              <a:buFont typeface="Courier New" charset="0"/>
              <a:buChar char="o"/>
            </a:pPr>
            <a:r>
              <a:rPr lang="en-US" dirty="0" smtClean="0"/>
              <a:t>});</a:t>
            </a:r>
            <a:endParaRPr lang="en-US" dirty="0"/>
          </a:p>
        </p:txBody>
      </p:sp>
    </p:spTree>
    <p:extLst>
      <p:ext uri="{BB962C8B-B14F-4D97-AF65-F5344CB8AC3E}">
        <p14:creationId xmlns:p14="http://schemas.microsoft.com/office/powerpoint/2010/main" val="1099268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structure: BDD format</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677334" y="1026269"/>
            <a:ext cx="8596668" cy="3880773"/>
          </a:xfrm>
        </p:spPr>
        <p:txBody>
          <a:bodyPr/>
          <a:lstStyle/>
          <a:p>
            <a:endParaRPr lang="en-US" b="1" dirty="0" smtClean="0"/>
          </a:p>
          <a:p>
            <a:r>
              <a:rPr lang="en-US" dirty="0" smtClean="0"/>
              <a:t>Cypress </a:t>
            </a:r>
            <a:r>
              <a:rPr lang="en-US" dirty="0"/>
              <a:t>is built on top of </a:t>
            </a:r>
            <a:r>
              <a:rPr lang="en-US" b="1" dirty="0"/>
              <a:t>Mocha </a:t>
            </a:r>
            <a:r>
              <a:rPr lang="en-US" dirty="0"/>
              <a:t>and </a:t>
            </a:r>
            <a:r>
              <a:rPr lang="en-US" b="1" dirty="0"/>
              <a:t>Chai </a:t>
            </a:r>
            <a:r>
              <a:rPr lang="en-US" dirty="0"/>
              <a:t>and we will support both Chai’s</a:t>
            </a:r>
            <a:r>
              <a:rPr lang="en-US" b="1" dirty="0"/>
              <a:t> BDD </a:t>
            </a:r>
            <a:r>
              <a:rPr lang="en-US" dirty="0"/>
              <a:t>and </a:t>
            </a:r>
            <a:r>
              <a:rPr lang="en-US" b="1" dirty="0"/>
              <a:t>TDD</a:t>
            </a:r>
            <a:r>
              <a:rPr lang="en-US" dirty="0"/>
              <a:t> assertion styles. Tests we will write will mostly adhere to this style as below</a:t>
            </a:r>
            <a:r>
              <a:rPr lang="en-US" dirty="0" smtClean="0"/>
              <a:t>:</a:t>
            </a:r>
            <a:br>
              <a:rPr lang="en-US" dirty="0" smtClean="0"/>
            </a:br>
            <a:endParaRPr lang="en-US" dirty="0"/>
          </a:p>
        </p:txBody>
      </p:sp>
      <p:sp>
        <p:nvSpPr>
          <p:cNvPr id="4" name="TextBox 3"/>
          <p:cNvSpPr txBox="1"/>
          <p:nvPr/>
        </p:nvSpPr>
        <p:spPr>
          <a:xfrm>
            <a:off x="1053296" y="2347069"/>
            <a:ext cx="8706843" cy="4339650"/>
          </a:xfrm>
          <a:prstGeom prst="rect">
            <a:avLst/>
          </a:prstGeom>
          <a:noFill/>
        </p:spPr>
        <p:txBody>
          <a:bodyPr wrap="square" rtlCol="0">
            <a:spAutoFit/>
          </a:bodyPr>
          <a:lstStyle/>
          <a:p>
            <a:r>
              <a:rPr lang="en-US" sz="1600" dirty="0">
                <a:solidFill>
                  <a:srgbClr val="0070C0"/>
                </a:solidFill>
              </a:rPr>
              <a:t>describe</a:t>
            </a:r>
            <a:r>
              <a:rPr lang="en-US" sz="1600" dirty="0"/>
              <a:t>('</a:t>
            </a:r>
            <a:r>
              <a:rPr lang="en-US" sz="1600" dirty="0" err="1"/>
              <a:t>Availibility</a:t>
            </a:r>
            <a:r>
              <a:rPr lang="en-US" sz="1600" dirty="0"/>
              <a:t> Check Page', function () {</a:t>
            </a:r>
          </a:p>
          <a:p>
            <a:r>
              <a:rPr lang="en-US" sz="1600" dirty="0">
                <a:solidFill>
                  <a:srgbClr val="0070C0"/>
                </a:solidFill>
              </a:rPr>
              <a:t>before(</a:t>
            </a:r>
            <a:r>
              <a:rPr lang="en-US" sz="1600" dirty="0"/>
              <a:t>function (){</a:t>
            </a:r>
          </a:p>
          <a:p>
            <a:r>
              <a:rPr lang="en-US" sz="1600" dirty="0" err="1"/>
              <a:t>console.log</a:t>
            </a:r>
            <a:r>
              <a:rPr lang="en-US" sz="1600" dirty="0"/>
              <a:t>('Load Scenario and pre-settings will runs once before a Test Suite...');</a:t>
            </a:r>
          </a:p>
          <a:p>
            <a:r>
              <a:rPr lang="en-US" sz="1600" dirty="0" err="1"/>
              <a:t>cy.loadScenario</a:t>
            </a:r>
            <a:r>
              <a:rPr lang="en-US" sz="1600" dirty="0"/>
              <a:t>('scenario </a:t>
            </a:r>
            <a:r>
              <a:rPr lang="en-US" sz="1600" dirty="0" err="1"/>
              <a:t>folder',variant</a:t>
            </a:r>
            <a:r>
              <a:rPr lang="en-US" sz="1600" dirty="0"/>
              <a:t>, page </a:t>
            </a:r>
            <a:r>
              <a:rPr lang="en-US" sz="1600" dirty="0" err="1"/>
              <a:t>Url</a:t>
            </a:r>
            <a:r>
              <a:rPr lang="en-US" sz="1600" dirty="0"/>
              <a:t>);</a:t>
            </a:r>
          </a:p>
          <a:p>
            <a:r>
              <a:rPr lang="en-US" sz="1600" dirty="0"/>
              <a:t>// importing </a:t>
            </a:r>
            <a:r>
              <a:rPr lang="en-US" sz="1600" dirty="0" err="1"/>
              <a:t>loadScenario</a:t>
            </a:r>
            <a:r>
              <a:rPr lang="en-US" sz="1600" dirty="0"/>
              <a:t> command </a:t>
            </a:r>
            <a:r>
              <a:rPr lang="en-US" sz="1600" dirty="0" err="1"/>
              <a:t>cy.wait</a:t>
            </a:r>
            <a:r>
              <a:rPr lang="en-US" sz="1600" dirty="0"/>
              <a:t>(@</a:t>
            </a:r>
            <a:r>
              <a:rPr lang="en-US" sz="1600" dirty="0" err="1"/>
              <a:t>anyApiCalls</a:t>
            </a:r>
            <a:r>
              <a:rPr lang="en-US" sz="1600" dirty="0"/>
              <a:t>);</a:t>
            </a:r>
          </a:p>
          <a:p>
            <a:r>
              <a:rPr lang="en-US" sz="1600" dirty="0"/>
              <a:t>// page load will wait for XHR calls });</a:t>
            </a:r>
          </a:p>
          <a:p>
            <a:r>
              <a:rPr lang="en-US" sz="1600" dirty="0" err="1">
                <a:solidFill>
                  <a:srgbClr val="0070C0"/>
                </a:solidFill>
              </a:rPr>
              <a:t>beforeEach</a:t>
            </a:r>
            <a:r>
              <a:rPr lang="en-US" sz="1600" dirty="0"/>
              <a:t>(function(){</a:t>
            </a:r>
          </a:p>
          <a:p>
            <a:r>
              <a:rPr lang="en-US" sz="1600" dirty="0" err="1"/>
              <a:t>console.log</a:t>
            </a:r>
            <a:r>
              <a:rPr lang="en-US" sz="1600" dirty="0"/>
              <a:t>('settings before each test') })</a:t>
            </a:r>
          </a:p>
          <a:p>
            <a:r>
              <a:rPr lang="en-US" sz="1600" dirty="0">
                <a:solidFill>
                  <a:srgbClr val="0070C0"/>
                </a:solidFill>
              </a:rPr>
              <a:t>context</a:t>
            </a:r>
            <a:r>
              <a:rPr lang="en-US" sz="1600" dirty="0"/>
              <a:t>('When user navigates to availability page for a Switcher', function(){</a:t>
            </a:r>
          </a:p>
          <a:p>
            <a:r>
              <a:rPr lang="en-US" sz="1600" dirty="0">
                <a:solidFill>
                  <a:srgbClr val="0070C0"/>
                </a:solidFill>
              </a:rPr>
              <a:t>it</a:t>
            </a:r>
            <a:r>
              <a:rPr lang="en-US" sz="1600" dirty="0"/>
              <a:t>('should not have a postcode </a:t>
            </a:r>
            <a:r>
              <a:rPr lang="en-US" sz="1600" dirty="0" err="1"/>
              <a:t>field</a:t>
            </a:r>
            <a:r>
              <a:rPr lang="en-US" sz="1600" dirty="0" err="1" smtClean="0"/>
              <a:t>',function</a:t>
            </a:r>
            <a:r>
              <a:rPr lang="en-US" sz="1600" dirty="0"/>
              <a:t>(){</a:t>
            </a:r>
          </a:p>
          <a:p>
            <a:r>
              <a:rPr lang="en-US" sz="1600" dirty="0" err="1"/>
              <a:t>console.log</a:t>
            </a:r>
            <a:r>
              <a:rPr lang="en-US" sz="1600" dirty="0"/>
              <a:t>('test starting...');</a:t>
            </a:r>
          </a:p>
          <a:p>
            <a:r>
              <a:rPr lang="en-US" sz="1600" dirty="0"/>
              <a:t>//some functions //assertions </a:t>
            </a:r>
            <a:r>
              <a:rPr lang="en-US" sz="1600" dirty="0" smtClean="0"/>
              <a:t>code})</a:t>
            </a:r>
            <a:endParaRPr lang="en-US" sz="1600" dirty="0"/>
          </a:p>
          <a:p>
            <a:r>
              <a:rPr lang="en-US" sz="1600" dirty="0">
                <a:solidFill>
                  <a:srgbClr val="0070C0"/>
                </a:solidFill>
              </a:rPr>
              <a:t>it(</a:t>
            </a:r>
            <a:r>
              <a:rPr lang="en-US" sz="1600" dirty="0"/>
              <a:t>'should have not have a cli field', function(){</a:t>
            </a:r>
          </a:p>
          <a:p>
            <a:r>
              <a:rPr lang="en-US" sz="1600" dirty="0"/>
              <a:t>// some functions</a:t>
            </a:r>
          </a:p>
          <a:p>
            <a:r>
              <a:rPr lang="en-US" sz="1600" dirty="0"/>
              <a:t>// assertions </a:t>
            </a:r>
            <a:r>
              <a:rPr lang="en-US" sz="1600" dirty="0" smtClean="0"/>
              <a:t>code}});</a:t>
            </a:r>
            <a:endParaRPr lang="en-US" sz="1600" dirty="0"/>
          </a:p>
          <a:p>
            <a:r>
              <a:rPr lang="en-US" dirty="0"/>
              <a:t/>
            </a:r>
            <a:br>
              <a:rPr lang="en-US" dirty="0"/>
            </a:br>
            <a:endParaRPr lang="en-US" dirty="0"/>
          </a:p>
        </p:txBody>
      </p:sp>
    </p:spTree>
    <p:extLst>
      <p:ext uri="{BB962C8B-B14F-4D97-AF65-F5344CB8AC3E}">
        <p14:creationId xmlns:p14="http://schemas.microsoft.com/office/powerpoint/2010/main" val="1942474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Further considerations </a:t>
            </a:r>
            <a:r>
              <a:rPr lang="en-US" dirty="0"/>
              <a:t/>
            </a:r>
            <a:br>
              <a:rPr lang="en-US" dirty="0"/>
            </a:br>
            <a:endParaRPr lang="en-US" dirty="0"/>
          </a:p>
        </p:txBody>
      </p:sp>
      <p:sp>
        <p:nvSpPr>
          <p:cNvPr id="3" name="Content Placeholder 2"/>
          <p:cNvSpPr>
            <a:spLocks noGrp="1"/>
          </p:cNvSpPr>
          <p:nvPr>
            <p:ph idx="1"/>
          </p:nvPr>
        </p:nvSpPr>
        <p:spPr>
          <a:xfrm>
            <a:off x="677334" y="1686027"/>
            <a:ext cx="8596668" cy="3880773"/>
          </a:xfrm>
        </p:spPr>
        <p:txBody>
          <a:bodyPr>
            <a:normAutofit fontScale="92500" lnSpcReduction="20000"/>
          </a:bodyPr>
          <a:lstStyle/>
          <a:p>
            <a:r>
              <a:rPr lang="en-US" dirty="0" smtClean="0"/>
              <a:t>SDLC </a:t>
            </a:r>
            <a:r>
              <a:rPr lang="en-US" dirty="0"/>
              <a:t>and test activities, i.e. how to change test approach (i.e. QAs writing Acceptance criteria for every ticket, QAs review spec requirements and adding negative scenarios in BDD format, writing automated tests in development stage =&gt; find bugs earlier before </a:t>
            </a:r>
            <a:r>
              <a:rPr lang="en-US" dirty="0" err="1"/>
              <a:t>QAing</a:t>
            </a:r>
            <a:r>
              <a:rPr lang="en-US" dirty="0" smtClean="0"/>
              <a:t>),</a:t>
            </a:r>
          </a:p>
          <a:p>
            <a:r>
              <a:rPr lang="en-US" dirty="0" smtClean="0"/>
              <a:t>Cross </a:t>
            </a:r>
            <a:r>
              <a:rPr lang="en-US" dirty="0"/>
              <a:t>Browser testing, Test pyramid: Unit vs Integration vs E2E, how to involve </a:t>
            </a:r>
            <a:r>
              <a:rPr lang="en-US" dirty="0" err="1"/>
              <a:t>Devs</a:t>
            </a:r>
            <a:r>
              <a:rPr lang="en-US" dirty="0"/>
              <a:t> in test activities</a:t>
            </a:r>
            <a:r>
              <a:rPr lang="en-US" dirty="0" smtClean="0"/>
              <a:t>.</a:t>
            </a:r>
          </a:p>
          <a:p>
            <a:r>
              <a:rPr lang="en-US" dirty="0" smtClean="0"/>
              <a:t>CI/CD Integration/pipelines/</a:t>
            </a:r>
            <a:r>
              <a:rPr lang="en-US" dirty="0" err="1" smtClean="0"/>
              <a:t>Gitlab</a:t>
            </a:r>
            <a:r>
              <a:rPr lang="en-US" dirty="0" smtClean="0"/>
              <a:t> vs </a:t>
            </a:r>
            <a:r>
              <a:rPr lang="en-US" dirty="0" err="1" smtClean="0"/>
              <a:t>Github</a:t>
            </a:r>
            <a:r>
              <a:rPr lang="en-US" dirty="0" smtClean="0"/>
              <a:t> (</a:t>
            </a:r>
            <a:r>
              <a:rPr lang="en-US" dirty="0" err="1" smtClean="0"/>
              <a:t>CircleCI</a:t>
            </a:r>
            <a:r>
              <a:rPr lang="en-US" dirty="0" smtClean="0"/>
              <a:t>)</a:t>
            </a:r>
          </a:p>
          <a:p>
            <a:r>
              <a:rPr lang="en-US" dirty="0" smtClean="0"/>
              <a:t>Alternatives: </a:t>
            </a:r>
            <a:r>
              <a:rPr lang="en-US" dirty="0" err="1" smtClean="0"/>
              <a:t>cucumber+</a:t>
            </a:r>
            <a:r>
              <a:rPr lang="en-US" dirty="0" err="1" smtClean="0">
                <a:hlinkClick r:id="rId2"/>
              </a:rPr>
              <a:t>Protractor</a:t>
            </a:r>
            <a:r>
              <a:rPr lang="en-US" b="1" dirty="0"/>
              <a:t>, </a:t>
            </a:r>
            <a:r>
              <a:rPr lang="en-US" dirty="0">
                <a:hlinkClick r:id="rId3"/>
              </a:rPr>
              <a:t>Nightwatch</a:t>
            </a:r>
            <a:r>
              <a:rPr lang="en-US" dirty="0"/>
              <a:t>, </a:t>
            </a:r>
            <a:r>
              <a:rPr lang="en-US" dirty="0">
                <a:hlinkClick r:id="rId4"/>
              </a:rPr>
              <a:t>Phantom</a:t>
            </a:r>
            <a:r>
              <a:rPr lang="en-US" b="1" dirty="0"/>
              <a:t>, </a:t>
            </a:r>
            <a:r>
              <a:rPr lang="en-US" dirty="0">
                <a:hlinkClick r:id="rId5"/>
              </a:rPr>
              <a:t>Casper</a:t>
            </a:r>
            <a:endParaRPr lang="en-US" dirty="0"/>
          </a:p>
          <a:p>
            <a:r>
              <a:rPr lang="en-US" dirty="0">
                <a:hlinkClick r:id="rId6"/>
              </a:rPr>
              <a:t>Test Approach: 3 layers test </a:t>
            </a:r>
            <a:r>
              <a:rPr lang="en-US" dirty="0" smtClean="0">
                <a:hlinkClick r:id="rId6"/>
              </a:rPr>
              <a:t>coverage</a:t>
            </a:r>
            <a:r>
              <a:rPr lang="en-US" dirty="0" smtClean="0"/>
              <a:t>: </a:t>
            </a:r>
          </a:p>
          <a:p>
            <a:pPr>
              <a:buFont typeface="Wingdings" charset="2"/>
              <a:buChar char="§"/>
            </a:pPr>
            <a:r>
              <a:rPr lang="en-US" dirty="0"/>
              <a:t>a) Real APIs test automation: </a:t>
            </a:r>
            <a:r>
              <a:rPr lang="en-US" dirty="0">
                <a:hlinkClick r:id="rId7"/>
              </a:rPr>
              <a:t>Postman and Newman integration</a:t>
            </a:r>
            <a:endParaRPr lang="en-US" dirty="0"/>
          </a:p>
          <a:p>
            <a:pPr>
              <a:buFont typeface="Wingdings" charset="2"/>
              <a:buChar char="§"/>
            </a:pPr>
            <a:r>
              <a:rPr lang="en-US" dirty="0"/>
              <a:t>b) E2E/feature tests with stubbed APIs</a:t>
            </a:r>
          </a:p>
          <a:p>
            <a:pPr>
              <a:buFont typeface="Wingdings" charset="2"/>
              <a:buChar char="§"/>
            </a:pPr>
            <a:r>
              <a:rPr lang="en-US" dirty="0"/>
              <a:t>c) Smoke tests to run in CI/Chrono </a:t>
            </a:r>
            <a:r>
              <a:rPr lang="en-US" dirty="0" smtClean="0"/>
              <a:t>Jobs</a:t>
            </a:r>
            <a:r>
              <a:rPr lang="en-US" dirty="0"/>
              <a:t/>
            </a:r>
            <a:br>
              <a:rPr lang="en-US" dirty="0"/>
            </a:br>
            <a:endParaRPr lang="en-US" dirty="0"/>
          </a:p>
        </p:txBody>
      </p:sp>
    </p:spTree>
    <p:extLst>
      <p:ext uri="{BB962C8B-B14F-4D97-AF65-F5344CB8AC3E}">
        <p14:creationId xmlns:p14="http://schemas.microsoft.com/office/powerpoint/2010/main" val="755557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Useful links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4" name="Content Placeholder 3"/>
          <p:cNvSpPr>
            <a:spLocks noGrp="1"/>
          </p:cNvSpPr>
          <p:nvPr>
            <p:ph idx="1"/>
          </p:nvPr>
        </p:nvSpPr>
        <p:spPr/>
        <p:txBody>
          <a:bodyPr/>
          <a:lstStyle/>
          <a:p>
            <a:r>
              <a:rPr lang="en-US" dirty="0">
                <a:hlinkClick r:id="rId2"/>
              </a:rPr>
              <a:t>https://www.cypress.io</a:t>
            </a:r>
            <a:r>
              <a:rPr lang="en-US" dirty="0" smtClean="0">
                <a:hlinkClick r:id="rId2"/>
              </a:rPr>
              <a:t>/</a:t>
            </a:r>
            <a:endParaRPr lang="en-US" dirty="0" smtClean="0"/>
          </a:p>
          <a:p>
            <a:r>
              <a:rPr lang="en-US" dirty="0">
                <a:hlinkClick r:id="rId3"/>
              </a:rPr>
              <a:t>https://docs.cypress.io/api/introduction/api.html</a:t>
            </a:r>
            <a:r>
              <a:rPr lang="en-US" dirty="0" smtClean="0">
                <a:hlinkClick r:id="rId3"/>
              </a:rPr>
              <a:t>#</a:t>
            </a:r>
            <a:endParaRPr lang="en-US" dirty="0" smtClean="0"/>
          </a:p>
          <a:p>
            <a:r>
              <a:rPr lang="en-US" dirty="0">
                <a:hlinkClick r:id="rId4"/>
              </a:rPr>
              <a:t>https://www.protractortest.org/#/</a:t>
            </a:r>
            <a:r>
              <a:rPr lang="en-US" dirty="0" smtClean="0">
                <a:hlinkClick r:id="rId4"/>
              </a:rPr>
              <a:t>api</a:t>
            </a:r>
            <a:endParaRPr lang="en-US" dirty="0" smtClean="0"/>
          </a:p>
          <a:p>
            <a:r>
              <a:rPr lang="en-US" dirty="0">
                <a:hlinkClick r:id="rId5"/>
              </a:rPr>
              <a:t>https://</a:t>
            </a:r>
            <a:r>
              <a:rPr lang="en-US" dirty="0" smtClean="0">
                <a:hlinkClick r:id="rId5"/>
              </a:rPr>
              <a:t>docs.cypress.io/guides/guides/continuous-integration.html</a:t>
            </a:r>
            <a:endParaRPr lang="en-US" dirty="0" smtClean="0"/>
          </a:p>
          <a:p>
            <a:r>
              <a:rPr lang="en-US" dirty="0">
                <a:hlinkClick r:id="rId6"/>
              </a:rPr>
              <a:t>https://</a:t>
            </a:r>
            <a:r>
              <a:rPr lang="en-US" dirty="0" smtClean="0">
                <a:hlinkClick r:id="rId6"/>
              </a:rPr>
              <a:t>github.com/protractor-cucumber-framework/protractor-cucumber-framework</a:t>
            </a:r>
            <a:endParaRPr lang="en-US" dirty="0" smtClean="0"/>
          </a:p>
          <a:p>
            <a:r>
              <a:rPr lang="en-US" dirty="0">
                <a:hlinkClick r:id="rId7"/>
              </a:rPr>
              <a:t>https://</a:t>
            </a:r>
            <a:r>
              <a:rPr lang="en-US" dirty="0" smtClean="0">
                <a:hlinkClick r:id="rId7"/>
              </a:rPr>
              <a:t>www.npmjs.com/package/cypress-cucumber-preprocessor</a:t>
            </a:r>
            <a:endParaRPr lang="en-US" dirty="0" smtClean="0"/>
          </a:p>
          <a:p>
            <a:r>
              <a:rPr lang="en-US" dirty="0">
                <a:hlinkClick r:id="rId8"/>
              </a:rPr>
              <a:t>https://circleci.com</a:t>
            </a:r>
            <a:r>
              <a:rPr lang="en-US">
                <a:hlinkClick r:id="rId8"/>
              </a:rPr>
              <a:t>/docs/2.0</a:t>
            </a:r>
            <a:r>
              <a:rPr lang="en-US" smtClean="0">
                <a:hlinkClick r:id="rId8"/>
              </a:rPr>
              <a:t>/</a:t>
            </a:r>
            <a:endParaRPr lang="en-US" dirty="0" smtClean="0"/>
          </a:p>
          <a:p>
            <a:endParaRPr lang="en-US" dirty="0"/>
          </a:p>
        </p:txBody>
      </p:sp>
    </p:spTree>
    <p:extLst>
      <p:ext uri="{BB962C8B-B14F-4D97-AF65-F5344CB8AC3E}">
        <p14:creationId xmlns:p14="http://schemas.microsoft.com/office/powerpoint/2010/main" val="1252921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idx="1"/>
          </p:nvPr>
        </p:nvSpPr>
        <p:spPr>
          <a:xfrm>
            <a:off x="677334" y="1824923"/>
            <a:ext cx="8596668" cy="3880773"/>
          </a:xfrm>
        </p:spPr>
        <p:txBody>
          <a:bodyPr>
            <a:normAutofit/>
          </a:bodyPr>
          <a:lstStyle/>
          <a:p>
            <a:r>
              <a:rPr lang="en-US" dirty="0" smtClean="0"/>
              <a:t>Approach </a:t>
            </a:r>
            <a:r>
              <a:rPr lang="en-US" dirty="0"/>
              <a:t>and strategies to build automation tests within the Development Life cycle</a:t>
            </a:r>
            <a:r>
              <a:rPr lang="en-US" dirty="0" smtClean="0"/>
              <a:t>:</a:t>
            </a:r>
          </a:p>
          <a:p>
            <a:r>
              <a:rPr lang="en-US" u="sng" dirty="0" smtClean="0">
                <a:hlinkClick r:id="rId3" tooltip="Follow link"/>
              </a:rPr>
              <a:t>1.Cypress</a:t>
            </a:r>
            <a:r>
              <a:rPr lang="en-US" u="sng" dirty="0">
                <a:hlinkClick r:id="rId4"/>
              </a:rPr>
              <a:t> configuration</a:t>
            </a:r>
            <a:endParaRPr lang="en-US" u="sng" dirty="0"/>
          </a:p>
          <a:p>
            <a:r>
              <a:rPr lang="en-US" u="sng" dirty="0" smtClean="0">
                <a:hlinkClick r:id="rId5"/>
              </a:rPr>
              <a:t>2. Cypress </a:t>
            </a:r>
            <a:r>
              <a:rPr lang="en-US" u="sng" dirty="0">
                <a:hlinkClick r:id="rId5"/>
              </a:rPr>
              <a:t>branch, sales instances and test environments</a:t>
            </a:r>
            <a:endParaRPr lang="en-US" u="sng" dirty="0"/>
          </a:p>
          <a:p>
            <a:r>
              <a:rPr lang="en-US" u="sng" dirty="0" smtClean="0">
                <a:hlinkClick r:id="rId6"/>
              </a:rPr>
              <a:t>3. Test </a:t>
            </a:r>
            <a:r>
              <a:rPr lang="en-US" u="sng" dirty="0">
                <a:hlinkClick r:id="rId6"/>
              </a:rPr>
              <a:t>strategies: stubbing out backend calls/Not stubbing APIs responses for Critical Paths.</a:t>
            </a:r>
            <a:endParaRPr lang="en-US" u="sng" dirty="0"/>
          </a:p>
          <a:p>
            <a:r>
              <a:rPr lang="en-US" u="sng" dirty="0" smtClean="0">
                <a:hlinkClick r:id="rId7"/>
              </a:rPr>
              <a:t>4. Test </a:t>
            </a:r>
            <a:r>
              <a:rPr lang="en-US" u="sng" dirty="0">
                <a:hlinkClick r:id="rId7"/>
              </a:rPr>
              <a:t>Approach: 3 layers testing: 1. real APIs test automation, 2. E2E/feature tests with stubbed APIs, 3. Smoke tests to run in CI/Chrono </a:t>
            </a:r>
            <a:r>
              <a:rPr lang="en-US" u="sng" dirty="0" smtClean="0">
                <a:hlinkClick r:id="rId7"/>
              </a:rPr>
              <a:t>Jobs</a:t>
            </a:r>
            <a:endParaRPr lang="en-US" u="sng" dirty="0"/>
          </a:p>
        </p:txBody>
      </p:sp>
    </p:spTree>
    <p:extLst>
      <p:ext uri="{BB962C8B-B14F-4D97-AF65-F5344CB8AC3E}">
        <p14:creationId xmlns:p14="http://schemas.microsoft.com/office/powerpoint/2010/main" val="204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644"/>
          </a:xfrm>
        </p:spPr>
        <p:txBody>
          <a:bodyPr>
            <a:normAutofit fontScale="90000"/>
          </a:bodyPr>
          <a:lstStyle/>
          <a:p>
            <a:r>
              <a:rPr lang="en-US" b="1" dirty="0"/>
              <a:t>What </a:t>
            </a:r>
            <a:r>
              <a:rPr lang="en-US" b="1" dirty="0" smtClean="0"/>
              <a:t>is Cypress? </a:t>
            </a:r>
            <a:r>
              <a:rPr lang="en-US" dirty="0"/>
              <a:t/>
            </a:r>
            <a:br>
              <a:rPr lang="en-US" dirty="0"/>
            </a:b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918" y="1403245"/>
            <a:ext cx="9645299" cy="3433640"/>
          </a:xfrm>
        </p:spPr>
      </p:pic>
    </p:spTree>
    <p:extLst>
      <p:ext uri="{BB962C8B-B14F-4D97-AF65-F5344CB8AC3E}">
        <p14:creationId xmlns:p14="http://schemas.microsoft.com/office/powerpoint/2010/main" val="193488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Configuration: </a:t>
            </a:r>
            <a:r>
              <a:rPr lang="en-US" dirty="0" err="1" smtClean="0"/>
              <a:t>cypress.json</a:t>
            </a:r>
            <a:endParaRPr lang="en-US" dirty="0"/>
          </a:p>
        </p:txBody>
      </p:sp>
      <p:sp>
        <p:nvSpPr>
          <p:cNvPr id="3" name="Content Placeholder 2"/>
          <p:cNvSpPr>
            <a:spLocks noGrp="1"/>
          </p:cNvSpPr>
          <p:nvPr>
            <p:ph idx="1"/>
          </p:nvPr>
        </p:nvSpPr>
        <p:spPr>
          <a:xfrm>
            <a:off x="677334" y="1570281"/>
            <a:ext cx="8596668" cy="3880773"/>
          </a:xfrm>
        </p:spPr>
        <p:txBody>
          <a:bodyPr>
            <a:normAutofit/>
          </a:bodyPr>
          <a:lstStyle/>
          <a:p>
            <a:r>
              <a:rPr lang="en-US" dirty="0"/>
              <a:t>When a project is added to Cypress, a </a:t>
            </a:r>
            <a:r>
              <a:rPr lang="en-US" b="1" dirty="0" err="1"/>
              <a:t>cypress.json</a:t>
            </a:r>
            <a:r>
              <a:rPr lang="en-US" dirty="0"/>
              <a:t> file is created in the project. This file is used to store any configuration values </a:t>
            </a:r>
            <a:r>
              <a:rPr lang="en-US" dirty="0" smtClean="0"/>
              <a:t>we </a:t>
            </a:r>
            <a:r>
              <a:rPr lang="en-US" dirty="0"/>
              <a:t>supply.</a:t>
            </a:r>
          </a:p>
          <a:p>
            <a:r>
              <a:rPr lang="en-US" dirty="0"/>
              <a:t>Find below the list of available options and their default values </a:t>
            </a:r>
            <a:r>
              <a:rPr lang="en-US" dirty="0" smtClean="0"/>
              <a:t>set within the </a:t>
            </a:r>
            <a:r>
              <a:rPr lang="en-US" dirty="0"/>
              <a:t>project</a:t>
            </a:r>
            <a:r>
              <a:rPr lang="en-US" dirty="0" smtClean="0"/>
              <a:t>:</a:t>
            </a:r>
          </a:p>
          <a:p>
            <a:endParaRPr lang="en-US" dirty="0"/>
          </a:p>
          <a:p>
            <a:endParaRPr lang="en-US" dirty="0" smtClean="0"/>
          </a:p>
          <a:p>
            <a:endParaRPr lang="en-US" dirty="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73866432"/>
              </p:ext>
            </p:extLst>
          </p:nvPr>
        </p:nvGraphicFramePr>
        <p:xfrm>
          <a:off x="1289131" y="3015831"/>
          <a:ext cx="7373073" cy="3152940"/>
        </p:xfrm>
        <a:graphic>
          <a:graphicData uri="http://schemas.openxmlformats.org/drawingml/2006/table">
            <a:tbl>
              <a:tblPr/>
              <a:tblGrid>
                <a:gridCol w="1523781"/>
                <a:gridCol w="3055453"/>
                <a:gridCol w="2793839"/>
              </a:tblGrid>
              <a:tr h="196968">
                <a:tc>
                  <a:txBody>
                    <a:bodyPr/>
                    <a:lstStyle/>
                    <a:p>
                      <a:pPr algn="l" fontAlgn="t"/>
                      <a:r>
                        <a:rPr lang="en-US" sz="1200" b="1" dirty="0">
                          <a:effectLst/>
                        </a:rPr>
                        <a:t>Option</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0F0"/>
                    </a:solidFill>
                  </a:tcPr>
                </a:tc>
                <a:tc>
                  <a:txBody>
                    <a:bodyPr/>
                    <a:lstStyle/>
                    <a:p>
                      <a:pPr algn="l" fontAlgn="t"/>
                      <a:r>
                        <a:rPr lang="en-US" sz="1200" b="1">
                          <a:effectLst/>
                        </a:rPr>
                        <a:t>Default</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0F0"/>
                    </a:solidFill>
                  </a:tcPr>
                </a:tc>
                <a:tc>
                  <a:txBody>
                    <a:bodyPr/>
                    <a:lstStyle/>
                    <a:p>
                      <a:pPr algn="l" fontAlgn="t"/>
                      <a:r>
                        <a:rPr lang="en-US" sz="1200" b="1">
                          <a:effectLst/>
                        </a:rPr>
                        <a:t>Description</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0F0"/>
                    </a:solidFill>
                  </a:tcPr>
                </a:tc>
              </a:tr>
              <a:tr h="406797">
                <a:tc>
                  <a:txBody>
                    <a:bodyPr/>
                    <a:lstStyle/>
                    <a:p>
                      <a:pPr algn="l" fontAlgn="t"/>
                      <a:r>
                        <a:rPr lang="en-US" sz="1200" dirty="0" err="1">
                          <a:effectLst/>
                        </a:rPr>
                        <a:t>fixturesFolder</a:t>
                      </a:r>
                      <a:endParaRPr lang="en-US" sz="1200" dirty="0">
                        <a:effectLst/>
                      </a:endParaRP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dirty="0" err="1">
                          <a:effectLst/>
                        </a:rPr>
                        <a:t>src</a:t>
                      </a:r>
                      <a:r>
                        <a:rPr lang="en-US" sz="1200" dirty="0">
                          <a:effectLst/>
                        </a:rPr>
                        <a:t>/experiments/cypress/stubs/scenarios/</a:t>
                      </a:r>
                      <a:br>
                        <a:rPr lang="en-US" sz="1200" dirty="0">
                          <a:effectLst/>
                        </a:rPr>
                      </a:br>
                      <a:endParaRPr lang="en-US" sz="1200" dirty="0">
                        <a:effectLst/>
                      </a:endParaRP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dirty="0">
                          <a:effectLst/>
                        </a:rPr>
                        <a:t>Path to folder containing fixture scenarios files within the experiments </a:t>
                      </a:r>
                      <a:r>
                        <a:rPr lang="en-US" sz="1200" dirty="0" smtClean="0">
                          <a:effectLst/>
                        </a:rPr>
                        <a:t> </a:t>
                      </a:r>
                      <a:r>
                        <a:rPr lang="en-US" sz="1200" dirty="0">
                          <a:effectLst/>
                        </a:rPr>
                        <a:t>project</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r>
              <a:tr h="218033">
                <a:tc>
                  <a:txBody>
                    <a:bodyPr/>
                    <a:lstStyle/>
                    <a:p>
                      <a:pPr algn="l" fontAlgn="t"/>
                      <a:r>
                        <a:rPr lang="en-US" sz="1200">
                          <a:effectLst/>
                        </a:rPr>
                        <a:t>integrationFolder</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dirty="0" err="1">
                          <a:effectLst/>
                        </a:rPr>
                        <a:t>src</a:t>
                      </a:r>
                      <a:r>
                        <a:rPr lang="en-US" sz="1200" dirty="0">
                          <a:effectLst/>
                        </a:rPr>
                        <a:t>/experiments/cypress/tests</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a:effectLst/>
                        </a:rPr>
                        <a:t>Path to folder containing test files</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r>
              <a:tr h="218033">
                <a:tc>
                  <a:txBody>
                    <a:bodyPr/>
                    <a:lstStyle/>
                    <a:p>
                      <a:pPr algn="l" fontAlgn="t"/>
                      <a:r>
                        <a:rPr lang="en-US" sz="1200">
                          <a:effectLst/>
                        </a:rPr>
                        <a:t>pluginsFile</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dirty="0" err="1">
                          <a:effectLst/>
                        </a:rPr>
                        <a:t>src</a:t>
                      </a:r>
                      <a:r>
                        <a:rPr lang="en-US" sz="1200" dirty="0">
                          <a:effectLst/>
                        </a:rPr>
                        <a:t>/experiments/cypress/plugins/</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a:effectLst/>
                        </a:rPr>
                        <a:t>Path to plugins file</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r>
              <a:tr h="501180">
                <a:tc>
                  <a:txBody>
                    <a:bodyPr/>
                    <a:lstStyle/>
                    <a:p>
                      <a:pPr algn="l" fontAlgn="t"/>
                      <a:r>
                        <a:rPr lang="en-US" sz="1200">
                          <a:effectLst/>
                        </a:rPr>
                        <a:t>screenshotsFolder</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dirty="0" err="1">
                          <a:effectLst/>
                        </a:rPr>
                        <a:t>src</a:t>
                      </a:r>
                      <a:r>
                        <a:rPr lang="en-US" sz="1200" dirty="0">
                          <a:effectLst/>
                        </a:rPr>
                        <a:t>/experiments/cypress/screenshots</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dirty="0">
                          <a:effectLst/>
                        </a:rPr>
                        <a:t>Path to folder where screenshots will be saved from command or after a headless or CI run’s test failure</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r>
              <a:tr h="1091603">
                <a:tc>
                  <a:txBody>
                    <a:bodyPr/>
                    <a:lstStyle/>
                    <a:p>
                      <a:pPr algn="l" fontAlgn="t"/>
                      <a:r>
                        <a:rPr lang="en-US" sz="1200">
                          <a:effectLst/>
                        </a:rPr>
                        <a:t>supportFile</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dirty="0" err="1">
                          <a:effectLst/>
                        </a:rPr>
                        <a:t>src</a:t>
                      </a:r>
                      <a:r>
                        <a:rPr lang="en-US" sz="1200" dirty="0">
                          <a:effectLst/>
                        </a:rPr>
                        <a:t>/experiments/cypress/support/</a:t>
                      </a:r>
                      <a:r>
                        <a:rPr lang="en-US" sz="1200" dirty="0" err="1">
                          <a:effectLst/>
                        </a:rPr>
                        <a:t>index.js</a:t>
                      </a:r>
                      <a:endParaRPr lang="en-US" sz="1200" dirty="0">
                        <a:effectLst/>
                      </a:endParaRP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c>
                  <a:txBody>
                    <a:bodyPr/>
                    <a:lstStyle/>
                    <a:p>
                      <a:pPr algn="l" fontAlgn="t"/>
                      <a:r>
                        <a:rPr lang="en-US" sz="1200" dirty="0">
                          <a:effectLst/>
                        </a:rPr>
                        <a:t>Path to file to load before test files load. This file is compiled and bundled.</a:t>
                      </a:r>
                    </a:p>
                    <a:p>
                      <a:pPr algn="l" fontAlgn="t"/>
                      <a:r>
                        <a:rPr lang="en-US" sz="1200" dirty="0" err="1">
                          <a:effectLst/>
                        </a:rPr>
                        <a:t>index.js</a:t>
                      </a:r>
                      <a:r>
                        <a:rPr lang="en-US" sz="1200" dirty="0">
                          <a:effectLst/>
                        </a:rPr>
                        <a:t> file contain the following command files:</a:t>
                      </a:r>
                    </a:p>
                    <a:p>
                      <a:pPr algn="l" fontAlgn="t"/>
                      <a:r>
                        <a:rPr lang="en-US" sz="1200" dirty="0">
                          <a:effectLst/>
                        </a:rPr>
                        <a:t>import './</a:t>
                      </a:r>
                      <a:r>
                        <a:rPr lang="en-US" sz="1200" dirty="0" err="1">
                          <a:effectLst/>
                        </a:rPr>
                        <a:t>loadScenarioSwitcher.js</a:t>
                      </a:r>
                      <a:r>
                        <a:rPr lang="en-US" sz="1200" dirty="0">
                          <a:effectLst/>
                        </a:rPr>
                        <a:t>';</a:t>
                      </a:r>
                      <a:br>
                        <a:rPr lang="en-US" sz="1200" dirty="0">
                          <a:effectLst/>
                        </a:rPr>
                      </a:br>
                      <a:r>
                        <a:rPr lang="en-US" sz="1200" dirty="0">
                          <a:effectLst/>
                        </a:rPr>
                        <a:t>import './</a:t>
                      </a:r>
                      <a:r>
                        <a:rPr lang="en-US" sz="1200" dirty="0" err="1">
                          <a:effectLst/>
                        </a:rPr>
                        <a:t>loadScenarioNewLine.js</a:t>
                      </a:r>
                      <a:r>
                        <a:rPr lang="en-US" sz="1200" dirty="0">
                          <a:effectLst/>
                        </a:rPr>
                        <a:t>';</a:t>
                      </a:r>
                      <a:br>
                        <a:rPr lang="en-US" sz="1200" dirty="0">
                          <a:effectLst/>
                        </a:rPr>
                      </a:br>
                      <a:r>
                        <a:rPr lang="en-US" sz="1200" dirty="0">
                          <a:effectLst/>
                        </a:rPr>
                        <a:t>import './</a:t>
                      </a:r>
                      <a:r>
                        <a:rPr lang="en-US" sz="1200" dirty="0" err="1">
                          <a:effectLst/>
                        </a:rPr>
                        <a:t>loadScenarioPorting.js</a:t>
                      </a:r>
                      <a:r>
                        <a:rPr lang="en-US" sz="1200" dirty="0">
                          <a:effectLst/>
                        </a:rPr>
                        <a:t>';</a:t>
                      </a:r>
                    </a:p>
                  </a:txBody>
                  <a:tcPr marL="27007" marR="27007" marT="18905" marB="18905">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EDF5FF"/>
                    </a:solidFill>
                  </a:tcPr>
                </a:tc>
              </a:tr>
            </a:tbl>
          </a:graphicData>
        </a:graphic>
      </p:graphicFrame>
    </p:spTree>
    <p:extLst>
      <p:ext uri="{BB962C8B-B14F-4D97-AF65-F5344CB8AC3E}">
        <p14:creationId xmlns:p14="http://schemas.microsoft.com/office/powerpoint/2010/main" val="371901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Configuration: run the scripts</a:t>
            </a:r>
            <a:endParaRPr lang="en-US" dirty="0"/>
          </a:p>
        </p:txBody>
      </p:sp>
      <p:sp>
        <p:nvSpPr>
          <p:cNvPr id="3" name="Content Placeholder 2"/>
          <p:cNvSpPr>
            <a:spLocks noGrp="1"/>
          </p:cNvSpPr>
          <p:nvPr>
            <p:ph idx="1"/>
          </p:nvPr>
        </p:nvSpPr>
        <p:spPr>
          <a:xfrm>
            <a:off x="677334" y="1570281"/>
            <a:ext cx="8596668" cy="3880773"/>
          </a:xfrm>
        </p:spPr>
        <p:txBody>
          <a:bodyPr>
            <a:normAutofit/>
          </a:bodyPr>
          <a:lstStyle/>
          <a:p>
            <a:r>
              <a:rPr lang="en-US" b="1" dirty="0" err="1"/>
              <a:t>Package.json</a:t>
            </a:r>
            <a:r>
              <a:rPr lang="en-US" b="1" dirty="0"/>
              <a:t> file</a:t>
            </a:r>
            <a:endParaRPr lang="en-US" dirty="0"/>
          </a:p>
          <a:p>
            <a:r>
              <a:rPr lang="en-US" dirty="0"/>
              <a:t>We had to add a scripts in </a:t>
            </a:r>
            <a:r>
              <a:rPr lang="en-US" dirty="0" err="1"/>
              <a:t>package.json</a:t>
            </a:r>
            <a:r>
              <a:rPr lang="en-US" dirty="0"/>
              <a:t> for running Cypress for command </a:t>
            </a:r>
            <a:r>
              <a:rPr lang="en-US" dirty="0" smtClean="0"/>
              <a:t>line</a:t>
            </a:r>
            <a:endParaRPr lang="en-US" dirty="0"/>
          </a:p>
          <a:p>
            <a:r>
              <a:rPr lang="en-US" dirty="0" smtClean="0"/>
              <a:t>"scripts</a:t>
            </a:r>
            <a:r>
              <a:rPr lang="en-US" dirty="0"/>
              <a:t>": {</a:t>
            </a:r>
            <a:br>
              <a:rPr lang="en-US" dirty="0"/>
            </a:br>
            <a:r>
              <a:rPr lang="en-US" dirty="0" smtClean="0"/>
              <a:t>"</a:t>
            </a:r>
            <a:r>
              <a:rPr lang="en-US" dirty="0"/>
              <a:t>cypress": "cypress open",</a:t>
            </a:r>
            <a:br>
              <a:rPr lang="en-US" dirty="0"/>
            </a:br>
            <a:r>
              <a:rPr lang="en-US" b="1" dirty="0"/>
              <a:t>"e2e-RPRC": "cypress run --project ./</a:t>
            </a:r>
            <a:r>
              <a:rPr lang="en-US" b="1" dirty="0" err="1"/>
              <a:t>src</a:t>
            </a:r>
            <a:r>
              <a:rPr lang="en-US" b="1" dirty="0"/>
              <a:t>/experiment</a:t>
            </a:r>
            <a:r>
              <a:rPr lang="en-US" dirty="0"/>
              <a:t>s",</a:t>
            </a:r>
            <a:br>
              <a:rPr lang="en-US" dirty="0"/>
            </a:br>
            <a:r>
              <a:rPr lang="en-US" dirty="0"/>
              <a:t>"make-component": "</a:t>
            </a:r>
            <a:r>
              <a:rPr lang="en-US" dirty="0" err="1"/>
              <a:t>sh</a:t>
            </a:r>
            <a:r>
              <a:rPr lang="en-US" dirty="0"/>
              <a:t> ./scripts/make-component/</a:t>
            </a:r>
            <a:r>
              <a:rPr lang="en-US" dirty="0" err="1"/>
              <a:t>start.sh</a:t>
            </a:r>
            <a:r>
              <a:rPr lang="en-US" dirty="0"/>
              <a:t>"</a:t>
            </a:r>
            <a:br>
              <a:rPr lang="en-US" dirty="0"/>
            </a:br>
            <a:r>
              <a:rPr lang="en-US" dirty="0" smtClean="0"/>
              <a:t>},</a:t>
            </a:r>
          </a:p>
          <a:p>
            <a:endParaRPr lang="en-US" dirty="0"/>
          </a:p>
          <a:p>
            <a:endParaRPr lang="en-US" dirty="0" smtClean="0"/>
          </a:p>
          <a:p>
            <a:endParaRPr lang="en-US" dirty="0"/>
          </a:p>
        </p:txBody>
      </p:sp>
    </p:spTree>
    <p:extLst>
      <p:ext uri="{BB962C8B-B14F-4D97-AF65-F5344CB8AC3E}">
        <p14:creationId xmlns:p14="http://schemas.microsoft.com/office/powerpoint/2010/main" val="1283117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Test instances and branch</a:t>
            </a:r>
            <a:endParaRPr lang="en-US" dirty="0"/>
          </a:p>
        </p:txBody>
      </p:sp>
      <p:sp>
        <p:nvSpPr>
          <p:cNvPr id="3" name="Content Placeholder 2"/>
          <p:cNvSpPr>
            <a:spLocks noGrp="1"/>
          </p:cNvSpPr>
          <p:nvPr>
            <p:ph idx="1"/>
          </p:nvPr>
        </p:nvSpPr>
        <p:spPr>
          <a:xfrm>
            <a:off x="677334" y="1697602"/>
            <a:ext cx="8596668" cy="3880773"/>
          </a:xfrm>
        </p:spPr>
        <p:txBody>
          <a:bodyPr>
            <a:normAutofit/>
          </a:bodyPr>
          <a:lstStyle/>
          <a:p>
            <a:r>
              <a:rPr lang="en-US" dirty="0"/>
              <a:t>an ad-hoc cypress branch has been created with feature/RPRC :  all commits </a:t>
            </a:r>
            <a:r>
              <a:rPr lang="en-US" dirty="0" smtClean="0"/>
              <a:t>have been </a:t>
            </a:r>
            <a:r>
              <a:rPr lang="en-US" dirty="0"/>
              <a:t>merged into </a:t>
            </a:r>
            <a:r>
              <a:rPr lang="en-US" b="1" dirty="0"/>
              <a:t>feature/RPRC-cypress</a:t>
            </a:r>
            <a:r>
              <a:rPr lang="en-US" dirty="0"/>
              <a:t> branch.</a:t>
            </a:r>
          </a:p>
          <a:p>
            <a:r>
              <a:rPr lang="en-US" b="1" dirty="0"/>
              <a:t>Test environments and Webserver domain instances </a:t>
            </a:r>
            <a:r>
              <a:rPr lang="en-US" b="1" dirty="0" smtClean="0"/>
              <a:t>used:</a:t>
            </a:r>
            <a:endParaRPr lang="en-US" dirty="0"/>
          </a:p>
          <a:p>
            <a:r>
              <a:rPr lang="en-US" dirty="0" err="1" smtClean="0"/>
              <a:t>baseUrl</a:t>
            </a:r>
            <a:r>
              <a:rPr lang="en-US" dirty="0" smtClean="0"/>
              <a:t> </a:t>
            </a:r>
            <a:r>
              <a:rPr lang="en-US" dirty="0"/>
              <a:t>= '</a:t>
            </a:r>
            <a:r>
              <a:rPr lang="en-US" dirty="0">
                <a:hlinkClick r:id="rId3"/>
              </a:rPr>
              <a:t>https://local.gen7.talkdev.co.uk:9000</a:t>
            </a:r>
            <a:r>
              <a:rPr lang="en-US" dirty="0"/>
              <a:t>';</a:t>
            </a:r>
            <a:br>
              <a:rPr lang="en-US" dirty="0"/>
            </a:br>
            <a:r>
              <a:rPr lang="en-US" dirty="0"/>
              <a:t>domain1 = '</a:t>
            </a:r>
            <a:r>
              <a:rPr lang="en-US" dirty="0">
                <a:hlinkClick r:id="rId4"/>
              </a:rPr>
              <a:t>https://m0.ttxm.co.uk/gen7/navigation</a:t>
            </a:r>
            <a:r>
              <a:rPr lang="en-US" dirty="0"/>
              <a:t>';</a:t>
            </a:r>
            <a:br>
              <a:rPr lang="en-US" dirty="0"/>
            </a:br>
            <a:r>
              <a:rPr lang="en-US" dirty="0"/>
              <a:t>domain2 = `${</a:t>
            </a:r>
            <a:r>
              <a:rPr lang="en-US" dirty="0" err="1"/>
              <a:t>baseUrl</a:t>
            </a:r>
            <a:r>
              <a:rPr lang="en-US" dirty="0"/>
              <a:t>}/</a:t>
            </a:r>
            <a:r>
              <a:rPr lang="en-US" dirty="0" err="1"/>
              <a:t>cms</a:t>
            </a:r>
            <a:r>
              <a:rPr lang="en-US" dirty="0"/>
              <a:t>/</a:t>
            </a:r>
            <a:r>
              <a:rPr lang="en-US" dirty="0" err="1"/>
              <a:t>faqs</a:t>
            </a:r>
            <a:r>
              <a:rPr lang="en-US" dirty="0"/>
              <a:t>/</a:t>
            </a:r>
            <a:r>
              <a:rPr lang="en-US" dirty="0" err="1"/>
              <a:t>brochureware</a:t>
            </a:r>
            <a:r>
              <a:rPr lang="en-US" dirty="0"/>
              <a:t>`;</a:t>
            </a:r>
          </a:p>
          <a:p>
            <a:endParaRPr lang="en-US" dirty="0"/>
          </a:p>
          <a:p>
            <a:r>
              <a:rPr lang="en-US" dirty="0" err="1" smtClean="0"/>
              <a:t>Env</a:t>
            </a:r>
            <a:r>
              <a:rPr lang="en-US" dirty="0" smtClean="0"/>
              <a:t>. </a:t>
            </a:r>
            <a:r>
              <a:rPr lang="en-US" dirty="0" err="1"/>
              <a:t>salesApi</a:t>
            </a:r>
            <a:r>
              <a:rPr lang="en-US" dirty="0"/>
              <a:t> = '</a:t>
            </a:r>
            <a:r>
              <a:rPr lang="en-US" dirty="0">
                <a:hlinkClick r:id="rId5"/>
              </a:rPr>
              <a:t>https://npt-sales-bssaip.trio-2.nec.talkdev.co.uk/sales-api</a:t>
            </a:r>
            <a:r>
              <a:rPr lang="en-US" dirty="0" smtClean="0"/>
              <a:t>';</a:t>
            </a:r>
            <a:r>
              <a:rPr lang="en-US" dirty="0"/>
              <a:t/>
            </a:r>
            <a:br>
              <a:rPr lang="en-US" dirty="0"/>
            </a:br>
            <a:r>
              <a:rPr lang="en-US" dirty="0" err="1"/>
              <a:t>awsDomain</a:t>
            </a:r>
            <a:r>
              <a:rPr lang="en-US" dirty="0"/>
              <a:t> = '</a:t>
            </a:r>
            <a:r>
              <a:rPr lang="en-US" dirty="0">
                <a:hlinkClick r:id="rId6"/>
              </a:rPr>
              <a:t>https://qzpeso8hle.execute-api.eu-west-1.amazonaws.com</a:t>
            </a:r>
            <a:r>
              <a:rPr lang="en-US" dirty="0"/>
              <a:t>';</a:t>
            </a:r>
            <a:br>
              <a:rPr lang="en-US" dirty="0"/>
            </a:br>
            <a:r>
              <a:rPr lang="en-US" dirty="0" err="1"/>
              <a:t>contentful</a:t>
            </a:r>
            <a:r>
              <a:rPr lang="en-US" dirty="0"/>
              <a:t> domain= '</a:t>
            </a:r>
            <a:r>
              <a:rPr lang="en-US" dirty="0">
                <a:hlinkClick r:id="rId7"/>
              </a:rPr>
              <a:t>https://cdn.contentful.com/spaces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930182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Test Strategies-stubbing out BE APIs: Pros vs Cons</a:t>
            </a:r>
            <a:br>
              <a:rPr lang="en-US" dirty="0" smtClean="0"/>
            </a:br>
            <a:r>
              <a:rPr lang="en-US" dirty="0"/>
              <a:t/>
            </a:r>
            <a:br>
              <a:rPr lang="en-US" dirty="0"/>
            </a:br>
            <a:endParaRPr lang="en-US" dirty="0"/>
          </a:p>
        </p:txBody>
      </p:sp>
      <p:sp>
        <p:nvSpPr>
          <p:cNvPr id="3" name="Content Placeholder 2"/>
          <p:cNvSpPr>
            <a:spLocks noGrp="1"/>
          </p:cNvSpPr>
          <p:nvPr>
            <p:ph idx="1"/>
          </p:nvPr>
        </p:nvSpPr>
        <p:spPr>
          <a:xfrm>
            <a:off x="677334" y="1489257"/>
            <a:ext cx="8596668" cy="3880773"/>
          </a:xfrm>
        </p:spPr>
        <p:txBody>
          <a:bodyPr>
            <a:noAutofit/>
          </a:bodyPr>
          <a:lstStyle/>
          <a:p>
            <a:endParaRPr lang="en-US" dirty="0"/>
          </a:p>
          <a:p>
            <a:r>
              <a:rPr lang="en-US" dirty="0" smtClean="0">
                <a:solidFill>
                  <a:srgbClr val="92D050"/>
                </a:solidFill>
              </a:rPr>
              <a:t>Benefits</a:t>
            </a:r>
            <a:endParaRPr lang="en-US" dirty="0">
              <a:solidFill>
                <a:srgbClr val="92D050"/>
              </a:solidFill>
            </a:endParaRPr>
          </a:p>
          <a:p>
            <a:r>
              <a:rPr lang="en-US" dirty="0"/>
              <a:t>Easy control of response bodies, status, and headers</a:t>
            </a:r>
          </a:p>
          <a:p>
            <a:r>
              <a:rPr lang="en-US" dirty="0"/>
              <a:t>Can force responses to take longer to simulate network delay</a:t>
            </a:r>
          </a:p>
          <a:p>
            <a:r>
              <a:rPr lang="en-US" dirty="0"/>
              <a:t>No code changes to your server or client code</a:t>
            </a:r>
          </a:p>
          <a:p>
            <a:r>
              <a:rPr lang="en-US" dirty="0"/>
              <a:t>Fast, &lt; 20ms response </a:t>
            </a:r>
            <a:r>
              <a:rPr lang="en-US" dirty="0" smtClean="0"/>
              <a:t>times</a:t>
            </a:r>
          </a:p>
          <a:p>
            <a:endParaRPr lang="en-US" dirty="0"/>
          </a:p>
          <a:p>
            <a:r>
              <a:rPr lang="en-US" dirty="0">
                <a:solidFill>
                  <a:srgbClr val="FF0000"/>
                </a:solidFill>
              </a:rPr>
              <a:t> Downsides</a:t>
            </a:r>
          </a:p>
          <a:p>
            <a:r>
              <a:rPr lang="en-US" dirty="0"/>
              <a:t>No guarantee your stubbed responses match the actual data the server sends</a:t>
            </a:r>
          </a:p>
          <a:p>
            <a:r>
              <a:rPr lang="en-US" dirty="0"/>
              <a:t>No test coverage on some server endpoints</a:t>
            </a:r>
          </a:p>
          <a:p>
            <a:r>
              <a:rPr lang="en-US" dirty="0"/>
              <a:t>Not as useful if you’re using traditional server side HTML rendering</a:t>
            </a:r>
            <a:br>
              <a:rPr lang="en-US" dirty="0"/>
            </a:br>
            <a:endParaRPr lang="en-US" dirty="0"/>
          </a:p>
          <a:p>
            <a:endParaRPr lang="en-US" dirty="0"/>
          </a:p>
        </p:txBody>
      </p:sp>
    </p:spTree>
    <p:extLst>
      <p:ext uri="{BB962C8B-B14F-4D97-AF65-F5344CB8AC3E}">
        <p14:creationId xmlns:p14="http://schemas.microsoft.com/office/powerpoint/2010/main" val="1694838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759" y="609600"/>
            <a:ext cx="8596668" cy="1320800"/>
          </a:xfrm>
        </p:spPr>
        <p:txBody>
          <a:bodyPr/>
          <a:lstStyle/>
          <a:p>
            <a:r>
              <a:rPr lang="en-US" dirty="0" smtClean="0"/>
              <a:t>3. Test Strategies: Solutions</a:t>
            </a:r>
            <a:endParaRPr lang="en-US" dirty="0"/>
          </a:p>
        </p:txBody>
      </p:sp>
      <p:sp>
        <p:nvSpPr>
          <p:cNvPr id="3" name="Content Placeholder 2"/>
          <p:cNvSpPr>
            <a:spLocks noGrp="1"/>
          </p:cNvSpPr>
          <p:nvPr>
            <p:ph idx="1"/>
          </p:nvPr>
        </p:nvSpPr>
        <p:spPr>
          <a:xfrm>
            <a:off x="677334" y="1824923"/>
            <a:ext cx="8596668" cy="3880773"/>
          </a:xfrm>
        </p:spPr>
        <p:txBody>
          <a:bodyPr>
            <a:normAutofit/>
          </a:bodyPr>
          <a:lstStyle/>
          <a:p>
            <a:r>
              <a:rPr lang="en-US" dirty="0"/>
              <a:t>Test Cases/ Scenarios </a:t>
            </a:r>
            <a:r>
              <a:rPr lang="en-US" dirty="0" smtClean="0"/>
              <a:t>have been </a:t>
            </a:r>
            <a:r>
              <a:rPr lang="en-US" dirty="0"/>
              <a:t>created based on </a:t>
            </a:r>
            <a:r>
              <a:rPr lang="en-US" dirty="0">
                <a:hlinkClick r:id="rId2"/>
              </a:rPr>
              <a:t>routing backend calls </a:t>
            </a:r>
            <a:r>
              <a:rPr lang="en-US" dirty="0"/>
              <a:t>and by fetching stubbed data through FE: (i.e. via </a:t>
            </a:r>
            <a:r>
              <a:rPr lang="en-US" dirty="0" err="1"/>
              <a:t>cy.serve</a:t>
            </a:r>
            <a:r>
              <a:rPr lang="en-US" dirty="0"/>
              <a:t>(), </a:t>
            </a:r>
            <a:r>
              <a:rPr lang="en-US" dirty="0" err="1"/>
              <a:t>cy.routing</a:t>
            </a:r>
            <a:r>
              <a:rPr lang="en-US" dirty="0"/>
              <a:t>() cypress functions)</a:t>
            </a:r>
          </a:p>
          <a:p>
            <a:r>
              <a:rPr lang="en-US" dirty="0">
                <a:hlinkClick r:id="rId3"/>
              </a:rPr>
              <a:t>New Cypress commands </a:t>
            </a:r>
            <a:r>
              <a:rPr lang="en-US" dirty="0" smtClean="0"/>
              <a:t>have been </a:t>
            </a:r>
            <a:r>
              <a:rPr lang="en-US" dirty="0"/>
              <a:t>created in order to load stubbed APIs based on different test suite (i.e. Newline, Porting, Switching...) and test cases (i.e. availability check page, results page ...)</a:t>
            </a:r>
          </a:p>
          <a:p>
            <a:r>
              <a:rPr lang="en-US" dirty="0" err="1"/>
              <a:t>local.storage</a:t>
            </a:r>
            <a:r>
              <a:rPr lang="en-US" dirty="0"/>
              <a:t> parameters </a:t>
            </a:r>
            <a:r>
              <a:rPr lang="en-US" dirty="0" smtClean="0"/>
              <a:t>have been </a:t>
            </a:r>
            <a:r>
              <a:rPr lang="en-US" dirty="0"/>
              <a:t>taken in consideration in stubbing APIs and response delays if opportune</a:t>
            </a:r>
          </a:p>
          <a:p>
            <a:r>
              <a:rPr lang="en-US" dirty="0"/>
              <a:t>out of scope: Cross browser testing (Cypress runs only on canary/chrome/electron</a:t>
            </a:r>
            <a:r>
              <a:rPr lang="en-US" dirty="0" smtClean="0"/>
              <a:t>), </a:t>
            </a:r>
            <a:r>
              <a:rPr lang="en-US" dirty="0"/>
              <a:t>real APIs testing (in final stage we may create critical Path - E2E tests to smoke-test the real web server </a:t>
            </a:r>
            <a:r>
              <a:rPr lang="en-US" dirty="0" err="1"/>
              <a:t>behaviour</a:t>
            </a:r>
            <a:r>
              <a:rPr lang="en-US" dirty="0"/>
              <a:t>)</a:t>
            </a:r>
          </a:p>
          <a:p>
            <a:endParaRPr lang="en-US" dirty="0"/>
          </a:p>
        </p:txBody>
      </p:sp>
    </p:spTree>
    <p:extLst>
      <p:ext uri="{BB962C8B-B14F-4D97-AF65-F5344CB8AC3E}">
        <p14:creationId xmlns:p14="http://schemas.microsoft.com/office/powerpoint/2010/main" val="1912764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6213"/>
          </a:xfrm>
        </p:spPr>
        <p:txBody>
          <a:bodyPr/>
          <a:lstStyle/>
          <a:p>
            <a:r>
              <a:rPr lang="en-US" dirty="0" err="1" smtClean="0"/>
              <a:t>Configurate</a:t>
            </a:r>
            <a:r>
              <a:rPr lang="en-US" dirty="0" smtClean="0"/>
              <a:t> stubs APIs</a:t>
            </a:r>
            <a:endParaRPr lang="en-US" dirty="0"/>
          </a:p>
        </p:txBody>
      </p:sp>
      <p:sp>
        <p:nvSpPr>
          <p:cNvPr id="3" name="Content Placeholder 2"/>
          <p:cNvSpPr>
            <a:spLocks noGrp="1"/>
          </p:cNvSpPr>
          <p:nvPr>
            <p:ph idx="1"/>
          </p:nvPr>
        </p:nvSpPr>
        <p:spPr>
          <a:xfrm>
            <a:off x="596311" y="1365813"/>
            <a:ext cx="8596668" cy="2095017"/>
          </a:xfrm>
        </p:spPr>
        <p:txBody>
          <a:bodyPr>
            <a:normAutofit fontScale="25000" lnSpcReduction="20000"/>
          </a:bodyPr>
          <a:lstStyle/>
          <a:p>
            <a:r>
              <a:rPr lang="en-US" sz="7200" b="1" dirty="0"/>
              <a:t>Stubbing backend responses</a:t>
            </a:r>
            <a:endParaRPr lang="en-US" sz="7200" dirty="0"/>
          </a:p>
          <a:p>
            <a:pPr>
              <a:buFont typeface="Courier New" charset="0"/>
              <a:buChar char="o"/>
            </a:pPr>
            <a:r>
              <a:rPr lang="en-US" sz="7200" dirty="0"/>
              <a:t>We need to stub response and control the body, status, headers and delay if needed</a:t>
            </a:r>
            <a:r>
              <a:rPr lang="en-US" sz="7200" dirty="0" smtClean="0"/>
              <a:t>.</a:t>
            </a:r>
          </a:p>
          <a:p>
            <a:endParaRPr lang="en-US" sz="7200" dirty="0"/>
          </a:p>
          <a:p>
            <a:r>
              <a:rPr lang="en-US" sz="7200" b="1" i="1" dirty="0"/>
              <a:t>To begin stubbing responses:</a:t>
            </a:r>
            <a:endParaRPr lang="en-US" sz="7200" dirty="0"/>
          </a:p>
          <a:p>
            <a:pPr>
              <a:buFont typeface="Courier New" charset="0"/>
              <a:buChar char="o"/>
            </a:pPr>
            <a:r>
              <a:rPr lang="en-US" sz="7200" dirty="0"/>
              <a:t>Start a </a:t>
            </a:r>
            <a:r>
              <a:rPr lang="en-US" sz="7200" dirty="0" err="1"/>
              <a:t>cy.server</a:t>
            </a:r>
            <a:r>
              <a:rPr lang="en-US" sz="7200" dirty="0"/>
              <a:t>()</a:t>
            </a:r>
          </a:p>
          <a:p>
            <a:pPr>
              <a:buFont typeface="Courier New" charset="0"/>
              <a:buChar char="o"/>
            </a:pPr>
            <a:r>
              <a:rPr lang="en-US" sz="7200" dirty="0"/>
              <a:t>Provide a </a:t>
            </a:r>
            <a:r>
              <a:rPr lang="en-US" sz="7200" dirty="0" err="1"/>
              <a:t>cy.route</a:t>
            </a:r>
            <a:r>
              <a:rPr lang="en-US" sz="7200" dirty="0"/>
              <a:t>()</a:t>
            </a:r>
          </a:p>
          <a:p>
            <a:pPr>
              <a:buFont typeface="Courier New" charset="0"/>
              <a:buChar char="o"/>
            </a:pPr>
            <a:r>
              <a:rPr lang="en-US" sz="7200" dirty="0" err="1" smtClean="0"/>
              <a:t>cy.server</a:t>
            </a:r>
            <a:r>
              <a:rPr lang="en-US" sz="7200" dirty="0"/>
              <a:t>() enables stubbing, while </a:t>
            </a:r>
            <a:r>
              <a:rPr lang="en-US" sz="7200" dirty="0" err="1"/>
              <a:t>cy.route</a:t>
            </a:r>
            <a:r>
              <a:rPr lang="en-US" sz="7200" dirty="0"/>
              <a:t>() provides a routing table so Cypress understands which response should go with which request</a:t>
            </a:r>
            <a:r>
              <a:rPr lang="en-US" sz="7200" dirty="0" smtClean="0"/>
              <a:t>.</a:t>
            </a:r>
          </a:p>
          <a:p>
            <a:endParaRPr lang="en-US" sz="7200" dirty="0"/>
          </a:p>
          <a:p>
            <a:r>
              <a:rPr lang="en-US" sz="7200" b="1" dirty="0"/>
              <a:t>XHR Requests</a:t>
            </a:r>
            <a:endParaRPr lang="en-US" sz="7200" dirty="0"/>
          </a:p>
          <a:p>
            <a:pPr>
              <a:buFont typeface="Courier New" charset="0"/>
              <a:buChar char="o"/>
            </a:pPr>
            <a:r>
              <a:rPr lang="en-US" sz="7200" dirty="0"/>
              <a:t>Cypress automatically indicates when an XHR request happens. These will be always logged in the Command Log.</a:t>
            </a:r>
          </a:p>
          <a:p>
            <a:endParaRPr lang="en-US" b="1" dirty="0" smtClean="0"/>
          </a:p>
        </p:txBody>
      </p:sp>
    </p:spTree>
    <p:extLst>
      <p:ext uri="{BB962C8B-B14F-4D97-AF65-F5344CB8AC3E}">
        <p14:creationId xmlns:p14="http://schemas.microsoft.com/office/powerpoint/2010/main" val="402498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10537</TotalTime>
  <Words>477</Words>
  <Application>Microsoft Macintosh PowerPoint</Application>
  <PresentationFormat>Widescreen</PresentationFormat>
  <Paragraphs>126</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Courier New</vt:lpstr>
      <vt:lpstr>Trebuchet MS</vt:lpstr>
      <vt:lpstr>Wingdings</vt:lpstr>
      <vt:lpstr>Wingdings 3</vt:lpstr>
      <vt:lpstr>Arial</vt:lpstr>
      <vt:lpstr>Facet</vt:lpstr>
      <vt:lpstr>PowerPoint Presentation</vt:lpstr>
      <vt:lpstr>Contents</vt:lpstr>
      <vt:lpstr>What is Cypress?  </vt:lpstr>
      <vt:lpstr>1. Configuration: cypress.json</vt:lpstr>
      <vt:lpstr>1. Configuration: run the scripts</vt:lpstr>
      <vt:lpstr>2. Test instances and branch</vt:lpstr>
      <vt:lpstr>3. Test Strategies-stubbing out BE APIs: Pros vs Cons  </vt:lpstr>
      <vt:lpstr>3. Test Strategies: Solutions</vt:lpstr>
      <vt:lpstr>Configurate stubs APIs</vt:lpstr>
      <vt:lpstr>Routing and Fixtures</vt:lpstr>
      <vt:lpstr>Create Commands for load Scenario</vt:lpstr>
      <vt:lpstr>Test structure: BDD format   </vt:lpstr>
      <vt:lpstr>Further considerations  </vt:lpstr>
      <vt:lpstr>Useful links            </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Script language</dc:title>
  <dc:creator>Angelo Rana</dc:creator>
  <cp:lastModifiedBy>Angelo Rana</cp:lastModifiedBy>
  <cp:revision>46</cp:revision>
  <dcterms:created xsi:type="dcterms:W3CDTF">2017-11-20T16:48:13Z</dcterms:created>
  <dcterms:modified xsi:type="dcterms:W3CDTF">2018-05-04T10:34:43Z</dcterms:modified>
</cp:coreProperties>
</file>