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59" r:id="rId5"/>
    <p:sldId id="260" r:id="rId6"/>
    <p:sldId id="261" r:id="rId7"/>
    <p:sldId id="263" r:id="rId8"/>
    <p:sldId id="264" r:id="rId9"/>
    <p:sldId id="268" r:id="rId10"/>
    <p:sldId id="266" r:id="rId11"/>
    <p:sldId id="25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7725"/>
  </p:normalViewPr>
  <p:slideViewPr>
    <p:cSldViewPr snapToGrid="0" snapToObjects="1">
      <p:cViewPr>
        <p:scale>
          <a:sx n="110" d="100"/>
          <a:sy n="110" d="100"/>
        </p:scale>
        <p:origin x="2488" y="744"/>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F20CD-5C2B-FE42-B7BC-54F3CF6EBB4E}" type="datetimeFigureOut">
              <a:rPr lang="en-US" smtClean="0"/>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18AC1-7471-3A42-9BC9-00A87DC71104}" type="slidenum">
              <a:rPr lang="en-US" smtClean="0"/>
              <a:t>‹#›</a:t>
            </a:fld>
            <a:endParaRPr lang="en-US"/>
          </a:p>
        </p:txBody>
      </p:sp>
    </p:spTree>
    <p:extLst>
      <p:ext uri="{BB962C8B-B14F-4D97-AF65-F5344CB8AC3E}">
        <p14:creationId xmlns:p14="http://schemas.microsoft.com/office/powerpoint/2010/main" val="176431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Type coercion means that when the operands of an operator are different types, one of them will be converted to an "equivalent" value of the other operand's type. For instance, if you do:</a:t>
            </a:r>
          </a:p>
          <a:p>
            <a:pPr fontAlgn="base"/>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integer</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operand will be converted to an integer: false becomes 0, true becomes 1. Then the two values are compared.</a:t>
            </a:r>
          </a:p>
          <a:p>
            <a:pPr fontAlgn="base"/>
            <a:r>
              <a:rPr lang="en-US" sz="1200" b="0" i="0" kern="1200" dirty="0" smtClean="0">
                <a:solidFill>
                  <a:schemeClr val="tx1"/>
                </a:solidFill>
                <a:effectLst/>
                <a:latin typeface="+mn-lt"/>
                <a:ea typeface="+mn-ea"/>
                <a:cs typeface="+mn-cs"/>
              </a:rPr>
              <a:t>However, if you use the non-converting comparison operator ===, no such conversion occurs. When the operands are of different types, this operator returns false, and only compares the values when they're of the same type</a:t>
            </a:r>
          </a:p>
          <a:p>
            <a:endParaRPr lang="en-US" dirty="0"/>
          </a:p>
        </p:txBody>
      </p:sp>
      <p:sp>
        <p:nvSpPr>
          <p:cNvPr id="4" name="Slide Number Placeholder 3"/>
          <p:cNvSpPr>
            <a:spLocks noGrp="1"/>
          </p:cNvSpPr>
          <p:nvPr>
            <p:ph type="sldNum" sz="quarter" idx="10"/>
          </p:nvPr>
        </p:nvSpPr>
        <p:spPr/>
        <p:txBody>
          <a:bodyPr/>
          <a:lstStyle/>
          <a:p>
            <a:fld id="{1AC18AC1-7471-3A42-9BC9-00A87DC71104}" type="slidenum">
              <a:rPr lang="en-US" smtClean="0"/>
              <a:t>2</a:t>
            </a:fld>
            <a:endParaRPr lang="en-US"/>
          </a:p>
        </p:txBody>
      </p:sp>
    </p:spTree>
    <p:extLst>
      <p:ext uri="{BB962C8B-B14F-4D97-AF65-F5344CB8AC3E}">
        <p14:creationId xmlns:p14="http://schemas.microsoft.com/office/powerpoint/2010/main" val="199006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18AC1-7471-3A42-9BC9-00A87DC71104}" type="slidenum">
              <a:rPr lang="en-US" smtClean="0"/>
              <a:t>4</a:t>
            </a:fld>
            <a:endParaRPr lang="en-US"/>
          </a:p>
        </p:txBody>
      </p:sp>
    </p:spTree>
    <p:extLst>
      <p:ext uri="{BB962C8B-B14F-4D97-AF65-F5344CB8AC3E}">
        <p14:creationId xmlns:p14="http://schemas.microsoft.com/office/powerpoint/2010/main" val="35025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JavaScript prototype property allows you to add new properties to an existing prototype</a:t>
            </a:r>
            <a:endParaRPr lang="en-US"/>
          </a:p>
        </p:txBody>
      </p:sp>
      <p:sp>
        <p:nvSpPr>
          <p:cNvPr id="4" name="Slide Number Placeholder 3"/>
          <p:cNvSpPr>
            <a:spLocks noGrp="1"/>
          </p:cNvSpPr>
          <p:nvPr>
            <p:ph type="sldNum" sz="quarter" idx="10"/>
          </p:nvPr>
        </p:nvSpPr>
        <p:spPr/>
        <p:txBody>
          <a:bodyPr/>
          <a:lstStyle/>
          <a:p>
            <a:fld id="{1AC18AC1-7471-3A42-9BC9-00A87DC71104}" type="slidenum">
              <a:rPr lang="en-US" smtClean="0"/>
              <a:t>5</a:t>
            </a:fld>
            <a:endParaRPr lang="en-US"/>
          </a:p>
        </p:txBody>
      </p:sp>
    </p:spTree>
    <p:extLst>
      <p:ext uri="{BB962C8B-B14F-4D97-AF65-F5344CB8AC3E}">
        <p14:creationId xmlns:p14="http://schemas.microsoft.com/office/powerpoint/2010/main" val="174795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JavaScript prototype property allows you to add new properties to an existing prototype</a:t>
            </a:r>
            <a:endParaRPr lang="en-US"/>
          </a:p>
        </p:txBody>
      </p:sp>
      <p:sp>
        <p:nvSpPr>
          <p:cNvPr id="4" name="Slide Number Placeholder 3"/>
          <p:cNvSpPr>
            <a:spLocks noGrp="1"/>
          </p:cNvSpPr>
          <p:nvPr>
            <p:ph type="sldNum" sz="quarter" idx="10"/>
          </p:nvPr>
        </p:nvSpPr>
        <p:spPr/>
        <p:txBody>
          <a:bodyPr/>
          <a:lstStyle/>
          <a:p>
            <a:fld id="{1AC18AC1-7471-3A42-9BC9-00A87DC71104}" type="slidenum">
              <a:rPr lang="en-US" smtClean="0"/>
              <a:t>9</a:t>
            </a:fld>
            <a:endParaRPr lang="en-US"/>
          </a:p>
        </p:txBody>
      </p:sp>
    </p:spTree>
    <p:extLst>
      <p:ext uri="{BB962C8B-B14F-4D97-AF65-F5344CB8AC3E}">
        <p14:creationId xmlns:p14="http://schemas.microsoft.com/office/powerpoint/2010/main" val="60107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1" Type="http://schemas.openxmlformats.org/officeDocument/2006/relationships/hyperlink" Target="https://github.com/Microsoft/TypeScript/blob/master/doc/spec.md" TargetMode="External"/><Relationship Id="rId12" Type="http://schemas.openxmlformats.org/officeDocument/2006/relationships/hyperlink" Target="https://github.com/Microsoft/TypeScript/wiki/Architectural-Overview" TargetMode="External"/><Relationship Id="rId13" Type="http://schemas.openxmlformats.org/officeDocument/2006/relationships/hyperlink" Target="https://docs.cypress.io/examples/userland/userland-extensions.html" TargetMode="External"/><Relationship Id="rId14" Type="http://schemas.openxmlformats.org/officeDocument/2006/relationships/hyperlink" Target="https://www.pluralsight.com/courses/typescript" TargetMode="External"/><Relationship Id="rId1" Type="http://schemas.openxmlformats.org/officeDocument/2006/relationships/slideLayout" Target="../slideLayouts/slideLayout2.xml"/><Relationship Id="rId2" Type="http://schemas.openxmlformats.org/officeDocument/2006/relationships/hyperlink" Target="https://github.com/Microsoft/TypeScript/wiki/Roadmap" TargetMode="External"/><Relationship Id="rId3" Type="http://schemas.openxmlformats.org/officeDocument/2006/relationships/hyperlink" Target="https://github.com/Microsoft/TypeScript" TargetMode="External"/><Relationship Id="rId4" Type="http://schemas.openxmlformats.org/officeDocument/2006/relationships/hyperlink" Target="http://www.typescriptlang.org/" TargetMode="External"/><Relationship Id="rId5" Type="http://schemas.openxmlformats.org/officeDocument/2006/relationships/hyperlink" Target="http://www.typescriptlang.org/Handbook" TargetMode="External"/><Relationship Id="rId6" Type="http://schemas.openxmlformats.org/officeDocument/2006/relationships/hyperlink" Target="https://github.com/Microsoft/TypeScript-Sublime-Plugin" TargetMode="External"/><Relationship Id="rId7" Type="http://schemas.openxmlformats.org/officeDocument/2006/relationships/hyperlink" Target="https://github.com/palantir/eclipse-typescript" TargetMode="External"/><Relationship Id="rId8" Type="http://schemas.openxmlformats.org/officeDocument/2006/relationships/hyperlink" Target="https://atom.io/packages/atom-typescript" TargetMode="External"/><Relationship Id="rId9" Type="http://schemas.openxmlformats.org/officeDocument/2006/relationships/hyperlink" Target="https://github.com/borisyankov/DefinitelyTyped" TargetMode="External"/><Relationship Id="rId10" Type="http://schemas.openxmlformats.org/officeDocument/2006/relationships/hyperlink" Target="http://definitelytyped.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ypescriptlang.org/play/index.html" TargetMode="Externa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www.stackstate.com/" TargetMode="External"/><Relationship Id="rId4" Type="http://schemas.openxmlformats.org/officeDocument/2006/relationships/hyperlink" Target="https://www.npmjs.com/package/@types/cypress" TargetMode="External"/><Relationship Id="rId1" Type="http://schemas.openxmlformats.org/officeDocument/2006/relationships/slideLayout" Target="../slideLayouts/slideLayout2.xml"/><Relationship Id="rId2" Type="http://schemas.openxmlformats.org/officeDocument/2006/relationships/hyperlink" Target="https://www.cypress.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668" y="1148947"/>
            <a:ext cx="7766936" cy="1646302"/>
          </a:xfrm>
        </p:spPr>
        <p:txBody>
          <a:bodyPr/>
          <a:lstStyle/>
          <a:p>
            <a:r>
              <a:rPr lang="en-US" dirty="0" err="1" smtClean="0"/>
              <a:t>TypeScript&amp;Cypress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962" y="2971775"/>
            <a:ext cx="1603144" cy="1603144"/>
          </a:xfrm>
          <a:prstGeom prst="rect">
            <a:avLst/>
          </a:prstGeom>
        </p:spPr>
      </p:pic>
    </p:spTree>
    <p:extLst>
      <p:ext uri="{BB962C8B-B14F-4D97-AF65-F5344CB8AC3E}">
        <p14:creationId xmlns:p14="http://schemas.microsoft.com/office/powerpoint/2010/main" val="696501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Typescript?</a:t>
            </a:r>
            <a:endParaRPr lang="en-US" dirty="0"/>
          </a:p>
        </p:txBody>
      </p:sp>
      <p:sp>
        <p:nvSpPr>
          <p:cNvPr id="3" name="Content Placeholder 2"/>
          <p:cNvSpPr>
            <a:spLocks noGrp="1"/>
          </p:cNvSpPr>
          <p:nvPr>
            <p:ph idx="1"/>
          </p:nvPr>
        </p:nvSpPr>
        <p:spPr>
          <a:xfrm>
            <a:off x="677334" y="1848072"/>
            <a:ext cx="8596668" cy="3880773"/>
          </a:xfrm>
        </p:spPr>
        <p:txBody>
          <a:bodyPr/>
          <a:lstStyle/>
          <a:p>
            <a:endParaRPr lang="en-US" b="1" dirty="0" smtClean="0"/>
          </a:p>
          <a:p>
            <a:r>
              <a:rPr lang="en-US" b="1" dirty="0" smtClean="0"/>
              <a:t>Modularity (POM, BDD, patterns)</a:t>
            </a:r>
          </a:p>
          <a:p>
            <a:r>
              <a:rPr lang="en-US" b="1" dirty="0" smtClean="0"/>
              <a:t>Scalability </a:t>
            </a:r>
          </a:p>
          <a:p>
            <a:r>
              <a:rPr lang="en-US" b="1" dirty="0" smtClean="0"/>
              <a:t>Maintainability</a:t>
            </a:r>
          </a:p>
          <a:p>
            <a:r>
              <a:rPr lang="en-US" b="1" dirty="0" smtClean="0"/>
              <a:t>Large </a:t>
            </a:r>
            <a:r>
              <a:rPr lang="en-US" b="1" dirty="0"/>
              <a:t>Projects or Multiple Developers</a:t>
            </a:r>
            <a:r>
              <a:rPr lang="en-US" dirty="0"/>
              <a:t>: </a:t>
            </a:r>
            <a:r>
              <a:rPr lang="en-US" dirty="0" err="1"/>
              <a:t>TypeScript</a:t>
            </a:r>
            <a:r>
              <a:rPr lang="en-US" dirty="0"/>
              <a:t> makes the most sense when working on large projects or you have several developers working together. Using </a:t>
            </a:r>
            <a:r>
              <a:rPr lang="en-US" dirty="0" err="1"/>
              <a:t>TypeScript’s</a:t>
            </a:r>
            <a:r>
              <a:rPr lang="en-US" dirty="0"/>
              <a:t> interfaces and access modifiers can be invaluable in communicating APIs (which members of a class are available for consumption</a:t>
            </a:r>
            <a:r>
              <a:rPr lang="en-US" dirty="0" smtClean="0"/>
              <a:t>).</a:t>
            </a:r>
          </a:p>
          <a:p>
            <a:r>
              <a:rPr lang="en-US" b="1" dirty="0" smtClean="0"/>
              <a:t>Automation Tester/ Developer </a:t>
            </a:r>
            <a:r>
              <a:rPr lang="en-US" dirty="0" smtClean="0"/>
              <a:t>with OOP background</a:t>
            </a:r>
          </a:p>
          <a:p>
            <a:endParaRPr lang="en-US" dirty="0"/>
          </a:p>
          <a:p>
            <a:endParaRPr lang="en-US" dirty="0"/>
          </a:p>
        </p:txBody>
      </p:sp>
    </p:spTree>
    <p:extLst>
      <p:ext uri="{BB962C8B-B14F-4D97-AF65-F5344CB8AC3E}">
        <p14:creationId xmlns:p14="http://schemas.microsoft.com/office/powerpoint/2010/main" val="194247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Alternatives?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Several </a:t>
            </a:r>
            <a:r>
              <a:rPr lang="en-US" b="1" dirty="0" err="1"/>
              <a:t>TypeScript</a:t>
            </a:r>
            <a:r>
              <a:rPr lang="en-US" b="1" dirty="0"/>
              <a:t> alternatives exist: </a:t>
            </a:r>
            <a:endParaRPr lang="en-US" dirty="0"/>
          </a:p>
          <a:p>
            <a:r>
              <a:rPr lang="en-US" dirty="0" smtClean="0"/>
              <a:t>Write </a:t>
            </a:r>
            <a:r>
              <a:rPr lang="en-US" dirty="0"/>
              <a:t>pure JavaScript </a:t>
            </a:r>
          </a:p>
          <a:p>
            <a:r>
              <a:rPr lang="en-US" dirty="0" smtClean="0"/>
              <a:t>Apply </a:t>
            </a:r>
            <a:r>
              <a:rPr lang="en-US" dirty="0"/>
              <a:t>JavaScript patterns </a:t>
            </a:r>
          </a:p>
          <a:p>
            <a:r>
              <a:rPr lang="en-US" dirty="0" err="1" smtClean="0"/>
              <a:t>CoffeeScript</a:t>
            </a:r>
            <a:r>
              <a:rPr lang="en-US" dirty="0" smtClean="0"/>
              <a:t> </a:t>
            </a:r>
            <a:r>
              <a:rPr lang="en-US" dirty="0"/>
              <a:t>– http://</a:t>
            </a:r>
            <a:r>
              <a:rPr lang="en-US" dirty="0" err="1" smtClean="0"/>
              <a:t>coffeescript.org</a:t>
            </a:r>
            <a:r>
              <a:rPr lang="en-US" dirty="0" smtClean="0"/>
              <a:t> </a:t>
            </a:r>
            <a:endParaRPr lang="en-US" dirty="0"/>
          </a:p>
          <a:p>
            <a:r>
              <a:rPr lang="en-US" dirty="0" smtClean="0"/>
              <a:t>Dart </a:t>
            </a:r>
            <a:r>
              <a:rPr lang="en-US" dirty="0"/>
              <a:t>– http://</a:t>
            </a:r>
            <a:r>
              <a:rPr lang="en-US" dirty="0" err="1"/>
              <a:t>dartlang.org</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49" y="4133976"/>
            <a:ext cx="7494872" cy="2137575"/>
          </a:xfrm>
          <a:prstGeom prst="rect">
            <a:avLst/>
          </a:prstGeom>
        </p:spPr>
      </p:pic>
    </p:spTree>
    <p:extLst>
      <p:ext uri="{BB962C8B-B14F-4D97-AF65-F5344CB8AC3E}">
        <p14:creationId xmlns:p14="http://schemas.microsoft.com/office/powerpoint/2010/main" val="75555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links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77334" y="1721412"/>
            <a:ext cx="8596668" cy="4158527"/>
          </a:xfrm>
        </p:spPr>
        <p:txBody>
          <a:bodyPr>
            <a:normAutofit fontScale="25000" lnSpcReduction="20000"/>
          </a:bodyPr>
          <a:lstStyle/>
          <a:p>
            <a:r>
              <a:rPr lang="en-US" sz="4800" dirty="0" smtClean="0">
                <a:solidFill>
                  <a:schemeClr val="tx1"/>
                </a:solidFill>
                <a:hlinkClick r:id="rId2"/>
              </a:rPr>
              <a:t>Roadmap </a:t>
            </a:r>
            <a:r>
              <a:rPr lang="en-US" sz="4800" dirty="0">
                <a:solidFill>
                  <a:schemeClr val="tx1"/>
                </a:solidFill>
                <a:hlinkClick r:id="rId2"/>
              </a:rPr>
              <a:t>· Microsoft/TypeScript Wiki</a:t>
            </a:r>
            <a:endParaRPr lang="en-US" sz="4800" dirty="0">
              <a:solidFill>
                <a:schemeClr val="tx1"/>
              </a:solidFill>
            </a:endParaRPr>
          </a:p>
          <a:p>
            <a:r>
              <a:rPr lang="en-US" sz="4800" dirty="0">
                <a:solidFill>
                  <a:schemeClr val="tx1"/>
                </a:solidFill>
                <a:hlinkClick r:id="rId3"/>
              </a:rPr>
              <a:t>Microsoft/TypeScript</a:t>
            </a:r>
            <a:endParaRPr lang="en-US" sz="4800" dirty="0">
              <a:solidFill>
                <a:schemeClr val="tx1"/>
              </a:solidFill>
            </a:endParaRPr>
          </a:p>
          <a:p>
            <a:r>
              <a:rPr lang="en-US" sz="4800" dirty="0">
                <a:solidFill>
                  <a:schemeClr val="tx1"/>
                </a:solidFill>
                <a:hlinkClick r:id="rId4"/>
              </a:rPr>
              <a:t>Welcome to TypeScript</a:t>
            </a:r>
            <a:endParaRPr lang="en-US" sz="4800" dirty="0">
              <a:solidFill>
                <a:schemeClr val="tx1"/>
              </a:solidFill>
            </a:endParaRPr>
          </a:p>
          <a:p>
            <a:r>
              <a:rPr lang="en-US" sz="4800" dirty="0" smtClean="0">
                <a:solidFill>
                  <a:schemeClr val="tx1"/>
                </a:solidFill>
                <a:hlinkClick r:id="rId5"/>
              </a:rPr>
              <a:t>Handbook </a:t>
            </a:r>
            <a:r>
              <a:rPr lang="en-US" sz="4800" dirty="0">
                <a:solidFill>
                  <a:schemeClr val="tx1"/>
                </a:solidFill>
                <a:hlinkClick r:id="rId5"/>
              </a:rPr>
              <a:t>- Welcome to TypeScript</a:t>
            </a:r>
            <a:endParaRPr lang="en-US" sz="4800" dirty="0">
              <a:solidFill>
                <a:schemeClr val="tx1"/>
              </a:solidFill>
            </a:endParaRPr>
          </a:p>
          <a:p>
            <a:r>
              <a:rPr lang="en-US" sz="4800" dirty="0">
                <a:solidFill>
                  <a:schemeClr val="tx1"/>
                </a:solidFill>
                <a:hlinkClick r:id="rId6"/>
              </a:rPr>
              <a:t>Microsoft/TypeScript-Sublime-Plugin</a:t>
            </a:r>
            <a:endParaRPr lang="en-US" sz="4800" dirty="0">
              <a:solidFill>
                <a:schemeClr val="tx1"/>
              </a:solidFill>
            </a:endParaRPr>
          </a:p>
          <a:p>
            <a:r>
              <a:rPr lang="en-US" sz="4800" dirty="0">
                <a:solidFill>
                  <a:schemeClr val="tx1"/>
                </a:solidFill>
                <a:hlinkClick r:id="rId7"/>
              </a:rPr>
              <a:t>palantir/eclipse-typescript</a:t>
            </a:r>
            <a:endParaRPr lang="en-US" sz="4800" dirty="0">
              <a:solidFill>
                <a:schemeClr val="tx1"/>
              </a:solidFill>
            </a:endParaRPr>
          </a:p>
          <a:p>
            <a:r>
              <a:rPr lang="en-US" sz="4800" dirty="0" smtClean="0">
                <a:solidFill>
                  <a:schemeClr val="tx1"/>
                </a:solidFill>
                <a:hlinkClick r:id="rId8"/>
              </a:rPr>
              <a:t>atom-typescript</a:t>
            </a:r>
            <a:endParaRPr lang="en-US" sz="4800" dirty="0" smtClean="0">
              <a:solidFill>
                <a:schemeClr val="tx1"/>
              </a:solidFill>
            </a:endParaRPr>
          </a:p>
          <a:p>
            <a:r>
              <a:rPr lang="en-US" sz="4800" dirty="0">
                <a:solidFill>
                  <a:schemeClr val="tx1"/>
                </a:solidFill>
                <a:hlinkClick r:id="rId6"/>
              </a:rPr>
              <a:t>https://</a:t>
            </a:r>
            <a:r>
              <a:rPr lang="en-US" sz="4800" dirty="0" smtClean="0">
                <a:solidFill>
                  <a:schemeClr val="tx1"/>
                </a:solidFill>
                <a:hlinkClick r:id="rId6"/>
              </a:rPr>
              <a:t>github.com/Microsoft/TypeScript-Sublime-Plugin</a:t>
            </a:r>
            <a:endParaRPr lang="en-US" sz="4800" dirty="0">
              <a:solidFill>
                <a:schemeClr val="tx1"/>
              </a:solidFill>
            </a:endParaRPr>
          </a:p>
          <a:p>
            <a:r>
              <a:rPr lang="en-US" sz="4800" dirty="0">
                <a:solidFill>
                  <a:schemeClr val="tx1"/>
                </a:solidFill>
                <a:hlinkClick r:id="rId9"/>
              </a:rPr>
              <a:t>borisyankov/DefinitelyTyped</a:t>
            </a:r>
            <a:endParaRPr lang="en-US" sz="4800" dirty="0">
              <a:solidFill>
                <a:schemeClr val="tx1"/>
              </a:solidFill>
            </a:endParaRPr>
          </a:p>
          <a:p>
            <a:r>
              <a:rPr lang="en-US" sz="4800" dirty="0">
                <a:solidFill>
                  <a:schemeClr val="tx1"/>
                </a:solidFill>
                <a:hlinkClick r:id="rId10"/>
              </a:rPr>
              <a:t>Home | DefinitelyTyped</a:t>
            </a:r>
            <a:endParaRPr lang="en-US" sz="4800" dirty="0">
              <a:solidFill>
                <a:schemeClr val="tx1"/>
              </a:solidFill>
            </a:endParaRPr>
          </a:p>
          <a:p>
            <a:r>
              <a:rPr lang="en-US" sz="4800" dirty="0">
                <a:solidFill>
                  <a:schemeClr val="tx1"/>
                </a:solidFill>
                <a:hlinkClick r:id="rId11"/>
              </a:rPr>
              <a:t>TypeScript/spec.md at master · Microsoft/TypeScript</a:t>
            </a:r>
            <a:endParaRPr lang="en-US" sz="4800" dirty="0">
              <a:solidFill>
                <a:schemeClr val="tx1"/>
              </a:solidFill>
            </a:endParaRPr>
          </a:p>
          <a:p>
            <a:r>
              <a:rPr lang="en-US" sz="4800" dirty="0" smtClean="0">
                <a:solidFill>
                  <a:schemeClr val="tx1"/>
                </a:solidFill>
                <a:hlinkClick r:id="rId12"/>
              </a:rPr>
              <a:t>Architectural </a:t>
            </a:r>
            <a:r>
              <a:rPr lang="en-US" sz="4800" dirty="0">
                <a:solidFill>
                  <a:schemeClr val="tx1"/>
                </a:solidFill>
                <a:hlinkClick r:id="rId12"/>
              </a:rPr>
              <a:t>Overview · Microsoft/TypeScript </a:t>
            </a:r>
            <a:r>
              <a:rPr lang="en-US" sz="4800" dirty="0" smtClean="0">
                <a:solidFill>
                  <a:schemeClr val="tx1"/>
                </a:solidFill>
                <a:hlinkClick r:id="rId12"/>
              </a:rPr>
              <a:t>Wiki</a:t>
            </a:r>
            <a:endParaRPr lang="en-US" sz="4800" dirty="0" smtClean="0">
              <a:solidFill>
                <a:schemeClr val="tx1"/>
              </a:solidFill>
            </a:endParaRPr>
          </a:p>
          <a:p>
            <a:r>
              <a:rPr lang="en-US" sz="4800" dirty="0">
                <a:solidFill>
                  <a:schemeClr val="tx1"/>
                </a:solidFill>
                <a:hlinkClick r:id="rId13"/>
              </a:rPr>
              <a:t>https://</a:t>
            </a:r>
            <a:r>
              <a:rPr lang="en-US" sz="4800" dirty="0" smtClean="0">
                <a:solidFill>
                  <a:schemeClr val="tx1"/>
                </a:solidFill>
                <a:hlinkClick r:id="rId13"/>
              </a:rPr>
              <a:t>docs.cypress.io/examples/userland/userland-extensions.html</a:t>
            </a:r>
            <a:endParaRPr lang="en-US" sz="4800" dirty="0" smtClean="0">
              <a:solidFill>
                <a:schemeClr val="tx1"/>
              </a:solidFill>
            </a:endParaRPr>
          </a:p>
          <a:p>
            <a:r>
              <a:rPr lang="en-US" sz="4800" dirty="0">
                <a:solidFill>
                  <a:schemeClr val="tx1"/>
                </a:solidFill>
                <a:hlinkClick r:id="rId14"/>
              </a:rPr>
              <a:t>https://</a:t>
            </a:r>
            <a:r>
              <a:rPr lang="en-US" sz="4800" dirty="0" smtClean="0">
                <a:solidFill>
                  <a:schemeClr val="tx1"/>
                </a:solidFill>
                <a:hlinkClick r:id="rId14"/>
              </a:rPr>
              <a:t>www.pluralsight.com/courses/typescript</a:t>
            </a:r>
            <a:endParaRPr lang="en-US" sz="4800" dirty="0" smtClean="0">
              <a:solidFill>
                <a:schemeClr val="tx1"/>
              </a:solidFill>
            </a:endParaRPr>
          </a:p>
          <a:p>
            <a:endParaRPr lang="en-US" sz="3000" dirty="0">
              <a:solidFill>
                <a:schemeClr val="tx1"/>
              </a:solidFill>
            </a:endParaRPr>
          </a:p>
          <a:p>
            <a:endParaRPr lang="en-US" cap="all" dirty="0"/>
          </a:p>
          <a:p>
            <a:endParaRPr lang="en-US" dirty="0"/>
          </a:p>
        </p:txBody>
      </p:sp>
    </p:spTree>
    <p:extLst>
      <p:ext uri="{BB962C8B-B14F-4D97-AF65-F5344CB8AC3E}">
        <p14:creationId xmlns:p14="http://schemas.microsoft.com/office/powerpoint/2010/main" val="1252921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Dynamic type</a:t>
            </a:r>
            <a:endParaRPr lang="en-US" dirty="0"/>
          </a:p>
        </p:txBody>
      </p:sp>
      <p:sp>
        <p:nvSpPr>
          <p:cNvPr id="3" name="Content Placeholder 2"/>
          <p:cNvSpPr>
            <a:spLocks noGrp="1"/>
          </p:cNvSpPr>
          <p:nvPr>
            <p:ph idx="1"/>
          </p:nvPr>
        </p:nvSpPr>
        <p:spPr/>
        <p:txBody>
          <a:bodyPr>
            <a:normAutofit/>
          </a:bodyPr>
          <a:lstStyle/>
          <a:p>
            <a:r>
              <a:rPr lang="en-US" b="1" dirty="0" smtClean="0"/>
              <a:t>JavaScript </a:t>
            </a:r>
            <a:r>
              <a:rPr lang="en-US" b="1" dirty="0"/>
              <a:t>provides a dynamic type system </a:t>
            </a:r>
            <a:endParaRPr lang="en-US" dirty="0"/>
          </a:p>
          <a:p>
            <a:pPr marL="0" indent="0">
              <a:buNone/>
            </a:pPr>
            <a:r>
              <a:rPr lang="en-US" b="1" dirty="0" smtClean="0"/>
              <a:t>The </a:t>
            </a:r>
            <a:r>
              <a:rPr lang="en-US" b="1" dirty="0"/>
              <a:t>Good: </a:t>
            </a:r>
            <a:endParaRPr lang="en-US" dirty="0"/>
          </a:p>
          <a:p>
            <a:r>
              <a:rPr lang="en-US" dirty="0" smtClean="0"/>
              <a:t>Variables </a:t>
            </a:r>
            <a:r>
              <a:rPr lang="en-US" dirty="0"/>
              <a:t>can hold any </a:t>
            </a:r>
            <a:r>
              <a:rPr lang="en-US" dirty="0" smtClean="0"/>
              <a:t>object</a:t>
            </a:r>
            <a:endParaRPr lang="en-US" dirty="0"/>
          </a:p>
          <a:p>
            <a:r>
              <a:rPr lang="en-US" dirty="0" smtClean="0"/>
              <a:t>Types </a:t>
            </a:r>
            <a:r>
              <a:rPr lang="en-US" dirty="0"/>
              <a:t>determined on the </a:t>
            </a:r>
            <a:r>
              <a:rPr lang="en-US" dirty="0" smtClean="0"/>
              <a:t>fly </a:t>
            </a:r>
            <a:endParaRPr lang="en-US" dirty="0"/>
          </a:p>
          <a:p>
            <a:r>
              <a:rPr lang="en-US" dirty="0" smtClean="0"/>
              <a:t>Implicit </a:t>
            </a:r>
            <a:r>
              <a:rPr lang="en-US" dirty="0"/>
              <a:t>type </a:t>
            </a:r>
            <a:r>
              <a:rPr lang="en-US" dirty="0" smtClean="0"/>
              <a:t>coercion </a:t>
            </a:r>
            <a:endParaRPr lang="en-US" dirty="0" smtClean="0"/>
          </a:p>
          <a:p>
            <a:pPr marL="0" indent="0">
              <a:buNone/>
            </a:pPr>
            <a:r>
              <a:rPr lang="en-US" b="1" dirty="0" smtClean="0"/>
              <a:t>The </a:t>
            </a:r>
            <a:r>
              <a:rPr lang="en-US" b="1" dirty="0"/>
              <a:t>Bad: </a:t>
            </a:r>
            <a:endParaRPr lang="en-US" dirty="0"/>
          </a:p>
          <a:p>
            <a:r>
              <a:rPr lang="en-US" dirty="0" smtClean="0"/>
              <a:t>Difficult </a:t>
            </a:r>
            <a:r>
              <a:rPr lang="en-US" dirty="0"/>
              <a:t>to ensure proper types are passed </a:t>
            </a:r>
            <a:r>
              <a:rPr lang="en-US" dirty="0" smtClean="0"/>
              <a:t>within </a:t>
            </a:r>
            <a:r>
              <a:rPr lang="en-US" dirty="0"/>
              <a:t>tests </a:t>
            </a:r>
          </a:p>
          <a:p>
            <a:r>
              <a:rPr lang="en-US" dirty="0" smtClean="0"/>
              <a:t>Enterprise-scale </a:t>
            </a:r>
            <a:r>
              <a:rPr lang="en-US" dirty="0"/>
              <a:t>apps can have 1000s of lines of code to maintain </a:t>
            </a:r>
            <a:endParaRPr lang="en-US" dirty="0" smtClean="0"/>
          </a:p>
          <a:p>
            <a:r>
              <a:rPr lang="en-US" dirty="0" smtClean="0"/>
              <a:t>lack of OOP principle (i.e. encapsulation, interfaces</a:t>
            </a:r>
            <a:r>
              <a:rPr lang="mr-IN" dirty="0" smtClean="0"/>
              <a:t>…</a:t>
            </a:r>
            <a:r>
              <a:rPr lang="en-GB" dirty="0" smtClean="0"/>
              <a:t>)</a:t>
            </a:r>
            <a:endParaRPr lang="en-US" dirty="0" smtClean="0"/>
          </a:p>
          <a:p>
            <a:endParaRPr lang="en-US" dirty="0"/>
          </a:p>
          <a:p>
            <a:endParaRPr lang="en-US" dirty="0"/>
          </a:p>
        </p:txBody>
      </p:sp>
    </p:spTree>
    <p:extLst>
      <p:ext uri="{BB962C8B-B14F-4D97-AF65-F5344CB8AC3E}">
        <p14:creationId xmlns:p14="http://schemas.microsoft.com/office/powerpoint/2010/main" val="204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ode Encapsulation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7622"/>
          <a:stretch/>
        </p:blipFill>
        <p:spPr>
          <a:xfrm>
            <a:off x="1237119" y="1270000"/>
            <a:ext cx="7660286" cy="4181676"/>
          </a:xfrm>
          <a:prstGeom prst="rect">
            <a:avLst/>
          </a:prstGeom>
        </p:spPr>
      </p:pic>
    </p:spTree>
    <p:extLst>
      <p:ext uri="{BB962C8B-B14F-4D97-AF65-F5344CB8AC3E}">
        <p14:creationId xmlns:p14="http://schemas.microsoft.com/office/powerpoint/2010/main" val="37190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644"/>
          </a:xfrm>
        </p:spPr>
        <p:txBody>
          <a:bodyPr>
            <a:normAutofit fontScale="90000"/>
          </a:bodyPr>
          <a:lstStyle/>
          <a:p>
            <a:r>
              <a:rPr lang="en-US" b="1" dirty="0"/>
              <a:t>What is </a:t>
            </a:r>
            <a:r>
              <a:rPr lang="en-US" b="1" dirty="0" err="1"/>
              <a:t>TypeScript</a:t>
            </a:r>
            <a:r>
              <a:rPr lang="en-US" b="1" dirty="0"/>
              <a:t>? </a:t>
            </a:r>
            <a:r>
              <a:rPr lang="en-US" dirty="0"/>
              <a:t/>
            </a:r>
            <a:br>
              <a:rPr lang="en-US" dirty="0"/>
            </a:br>
            <a:endParaRPr lang="en-US" dirty="0"/>
          </a:p>
        </p:txBody>
      </p:sp>
      <p:sp>
        <p:nvSpPr>
          <p:cNvPr id="3" name="Content Placeholder 2"/>
          <p:cNvSpPr>
            <a:spLocks noGrp="1"/>
          </p:cNvSpPr>
          <p:nvPr>
            <p:ph idx="1"/>
          </p:nvPr>
        </p:nvSpPr>
        <p:spPr>
          <a:xfrm>
            <a:off x="677334" y="1674351"/>
            <a:ext cx="8596668" cy="3880773"/>
          </a:xfrm>
        </p:spPr>
        <p:txBody>
          <a:bodyPr/>
          <a:lstStyle/>
          <a:p>
            <a:pPr marL="0" indent="0">
              <a:buNone/>
            </a:pPr>
            <a:r>
              <a:rPr lang="en-US" sz="2400" b="1" dirty="0"/>
              <a:t>"</a:t>
            </a:r>
            <a:r>
              <a:rPr lang="en-US" sz="2400" b="1" dirty="0" err="1"/>
              <a:t>TypeScript</a:t>
            </a:r>
            <a:r>
              <a:rPr lang="en-US" sz="2400" b="1" dirty="0"/>
              <a:t> is a typed superset of JavaScript that compiles to plain JavaScript.“ ~ </a:t>
            </a:r>
            <a:r>
              <a:rPr lang="en-US" sz="2400" b="1" dirty="0" err="1"/>
              <a:t>typescriptlang.org</a:t>
            </a:r>
            <a:r>
              <a:rPr lang="en-US" sz="2400" b="1" dirty="0"/>
              <a:t> </a:t>
            </a:r>
            <a:endParaRPr lang="en-US" sz="2400" b="1" dirty="0" smtClean="0"/>
          </a:p>
          <a:p>
            <a:pPr marL="0" indent="0">
              <a:buNone/>
            </a:pPr>
            <a:r>
              <a:rPr lang="en-US" b="1" dirty="0" smtClean="0"/>
              <a:t>- Flexible options: </a:t>
            </a:r>
            <a:r>
              <a:rPr lang="en-US" dirty="0" smtClean="0"/>
              <a:t>Any Browser, Host, OS, Open source, Tool Support</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9142"/>
          <a:stretch/>
        </p:blipFill>
        <p:spPr>
          <a:xfrm>
            <a:off x="107970" y="2878577"/>
            <a:ext cx="6620839" cy="3797074"/>
          </a:xfrm>
          <a:prstGeom prst="rect">
            <a:avLst/>
          </a:prstGeom>
        </p:spPr>
      </p:pic>
      <p:pic>
        <p:nvPicPr>
          <p:cNvPr id="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809" y="3473355"/>
            <a:ext cx="3054064" cy="2352876"/>
          </a:xfrm>
          <a:prstGeom prst="rect">
            <a:avLst/>
          </a:prstGeom>
        </p:spPr>
      </p:pic>
    </p:spTree>
    <p:extLst>
      <p:ext uri="{BB962C8B-B14F-4D97-AF65-F5344CB8AC3E}">
        <p14:creationId xmlns:p14="http://schemas.microsoft.com/office/powerpoint/2010/main" val="19348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-&gt; JavaScript</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20479"/>
          <a:stretch/>
        </p:blipFill>
        <p:spPr>
          <a:xfrm>
            <a:off x="346950" y="1460500"/>
            <a:ext cx="9209578" cy="3725863"/>
          </a:xfrm>
        </p:spPr>
      </p:pic>
    </p:spTree>
    <p:extLst>
      <p:ext uri="{BB962C8B-B14F-4D97-AF65-F5344CB8AC3E}">
        <p14:creationId xmlns:p14="http://schemas.microsoft.com/office/powerpoint/2010/main" val="930182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Keywords and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2030868"/>
              </p:ext>
            </p:extLst>
          </p:nvPr>
        </p:nvGraphicFramePr>
        <p:xfrm>
          <a:off x="806449" y="1395755"/>
          <a:ext cx="6717095" cy="5079858"/>
        </p:xfrm>
        <a:graphic>
          <a:graphicData uri="http://schemas.openxmlformats.org/drawingml/2006/table">
            <a:tbl>
              <a:tblPr firstRow="1" bandRow="1">
                <a:tableStyleId>{5C22544A-7EE6-4342-B048-85BDC9FD1C3A}</a:tableStyleId>
              </a:tblPr>
              <a:tblGrid>
                <a:gridCol w="1582401"/>
                <a:gridCol w="5134694"/>
              </a:tblGrid>
              <a:tr h="276712">
                <a:tc>
                  <a:txBody>
                    <a:bodyPr/>
                    <a:lstStyle/>
                    <a:p>
                      <a:r>
                        <a:rPr lang="en-US" sz="1800" b="1" dirty="0">
                          <a:solidFill>
                            <a:srgbClr val="FFFFFF"/>
                          </a:solidFill>
                          <a:effectLst/>
                          <a:latin typeface="MyriadPro" charset="0"/>
                        </a:rPr>
                        <a:t>Keyword </a:t>
                      </a:r>
                      <a:endParaRPr lang="en-US" dirty="0">
                        <a:effectLst/>
                      </a:endParaRPr>
                    </a:p>
                  </a:txBody>
                  <a:tcPr anchor="ctr"/>
                </a:tc>
                <a:tc>
                  <a:txBody>
                    <a:bodyPr/>
                    <a:lstStyle/>
                    <a:p>
                      <a:r>
                        <a:rPr lang="en-US" sz="1800" b="1" dirty="0">
                          <a:solidFill>
                            <a:srgbClr val="FFFFFF"/>
                          </a:solidFill>
                          <a:effectLst/>
                          <a:latin typeface="MyriadPro" charset="0"/>
                        </a:rPr>
                        <a:t>Description </a:t>
                      </a:r>
                      <a:endParaRPr lang="en-US" dirty="0">
                        <a:effectLst/>
                      </a:endParaRPr>
                    </a:p>
                  </a:txBody>
                  <a:tcPr anchor="ctr"/>
                </a:tc>
              </a:tr>
              <a:tr h="484246">
                <a:tc>
                  <a:txBody>
                    <a:bodyPr/>
                    <a:lstStyle/>
                    <a:p>
                      <a:r>
                        <a:rPr lang="en-US" sz="1400" b="1" dirty="0">
                          <a:effectLst/>
                          <a:latin typeface="MyriadPro" charset="0"/>
                        </a:rPr>
                        <a:t>class </a:t>
                      </a:r>
                      <a:endParaRPr lang="en-US" sz="1400" dirty="0">
                        <a:effectLst/>
                      </a:endParaRPr>
                    </a:p>
                  </a:txBody>
                  <a:tcPr anchor="ctr"/>
                </a:tc>
                <a:tc>
                  <a:txBody>
                    <a:bodyPr/>
                    <a:lstStyle/>
                    <a:p>
                      <a:r>
                        <a:rPr lang="en-US" sz="1400">
                          <a:effectLst/>
                          <a:latin typeface="MyriadPro" charset="0"/>
                        </a:rPr>
                        <a:t>Container for members such as properties and functions </a:t>
                      </a:r>
                      <a:endParaRPr lang="en-US" sz="1400">
                        <a:effectLst/>
                      </a:endParaRPr>
                    </a:p>
                  </a:txBody>
                  <a:tcPr anchor="ctr"/>
                </a:tc>
              </a:tr>
              <a:tr h="276712">
                <a:tc>
                  <a:txBody>
                    <a:bodyPr/>
                    <a:lstStyle/>
                    <a:p>
                      <a:r>
                        <a:rPr lang="en-US" sz="1400" b="1" dirty="0">
                          <a:effectLst/>
                          <a:latin typeface="MyriadPro" charset="0"/>
                        </a:rPr>
                        <a:t>constructor </a:t>
                      </a:r>
                      <a:endParaRPr lang="en-US" sz="1400" dirty="0">
                        <a:effectLst/>
                      </a:endParaRPr>
                    </a:p>
                  </a:txBody>
                  <a:tcPr anchor="ctr"/>
                </a:tc>
                <a:tc>
                  <a:txBody>
                    <a:bodyPr/>
                    <a:lstStyle/>
                    <a:p>
                      <a:r>
                        <a:rPr lang="en-US" sz="1400">
                          <a:effectLst/>
                          <a:latin typeface="MyriadPro" charset="0"/>
                        </a:rPr>
                        <a:t>Provides initialization functionality in a class </a:t>
                      </a:r>
                      <a:endParaRPr lang="en-US" sz="1400">
                        <a:effectLst/>
                      </a:endParaRPr>
                    </a:p>
                  </a:txBody>
                  <a:tcPr anchor="ctr"/>
                </a:tc>
              </a:tr>
              <a:tr h="276712">
                <a:tc>
                  <a:txBody>
                    <a:bodyPr/>
                    <a:lstStyle/>
                    <a:p>
                      <a:r>
                        <a:rPr lang="en-US" sz="1400" b="1">
                          <a:effectLst/>
                          <a:latin typeface="MyriadPro" charset="0"/>
                        </a:rPr>
                        <a:t>exports </a:t>
                      </a:r>
                      <a:endParaRPr lang="en-US" sz="1400">
                        <a:effectLst/>
                      </a:endParaRPr>
                    </a:p>
                  </a:txBody>
                  <a:tcPr anchor="ctr"/>
                </a:tc>
                <a:tc>
                  <a:txBody>
                    <a:bodyPr/>
                    <a:lstStyle/>
                    <a:p>
                      <a:r>
                        <a:rPr lang="en-US" sz="1400" dirty="0">
                          <a:effectLst/>
                          <a:latin typeface="MyriadPro" charset="0"/>
                        </a:rPr>
                        <a:t>Export a member from a module </a:t>
                      </a:r>
                      <a:endParaRPr lang="en-US" sz="1400" dirty="0">
                        <a:effectLst/>
                      </a:endParaRPr>
                    </a:p>
                  </a:txBody>
                  <a:tcPr anchor="ctr"/>
                </a:tc>
              </a:tr>
              <a:tr h="276712">
                <a:tc>
                  <a:txBody>
                    <a:bodyPr/>
                    <a:lstStyle/>
                    <a:p>
                      <a:r>
                        <a:rPr lang="en-US" sz="1400" b="1">
                          <a:effectLst/>
                          <a:latin typeface="MyriadPro" charset="0"/>
                        </a:rPr>
                        <a:t>extends </a:t>
                      </a:r>
                      <a:endParaRPr lang="en-US" sz="1400">
                        <a:effectLst/>
                      </a:endParaRPr>
                    </a:p>
                  </a:txBody>
                  <a:tcPr anchor="ctr"/>
                </a:tc>
                <a:tc>
                  <a:txBody>
                    <a:bodyPr/>
                    <a:lstStyle/>
                    <a:p>
                      <a:r>
                        <a:rPr lang="en-US" sz="1400" dirty="0">
                          <a:effectLst/>
                          <a:latin typeface="MyriadPro" charset="0"/>
                        </a:rPr>
                        <a:t>Extend a class or interface </a:t>
                      </a:r>
                      <a:endParaRPr lang="en-US" sz="1400" dirty="0">
                        <a:effectLst/>
                      </a:endParaRPr>
                    </a:p>
                  </a:txBody>
                  <a:tcPr anchor="ctr"/>
                </a:tc>
              </a:tr>
              <a:tr h="276712">
                <a:tc>
                  <a:txBody>
                    <a:bodyPr/>
                    <a:lstStyle/>
                    <a:p>
                      <a:r>
                        <a:rPr lang="en-US" sz="1400" b="1">
                          <a:effectLst/>
                          <a:latin typeface="MyriadPro" charset="0"/>
                        </a:rPr>
                        <a:t>implements </a:t>
                      </a:r>
                      <a:endParaRPr lang="en-US" sz="1400">
                        <a:effectLst/>
                      </a:endParaRPr>
                    </a:p>
                  </a:txBody>
                  <a:tcPr anchor="ctr"/>
                </a:tc>
                <a:tc>
                  <a:txBody>
                    <a:bodyPr/>
                    <a:lstStyle/>
                    <a:p>
                      <a:r>
                        <a:rPr lang="en-US" sz="1400" dirty="0">
                          <a:effectLst/>
                          <a:latin typeface="MyriadPro" charset="0"/>
                        </a:rPr>
                        <a:t>Implement an interface </a:t>
                      </a:r>
                      <a:endParaRPr lang="en-US" sz="1400" dirty="0">
                        <a:effectLst/>
                      </a:endParaRPr>
                    </a:p>
                  </a:txBody>
                  <a:tcPr anchor="ctr"/>
                </a:tc>
              </a:tr>
              <a:tr h="276712">
                <a:tc>
                  <a:txBody>
                    <a:bodyPr/>
                    <a:lstStyle/>
                    <a:p>
                      <a:r>
                        <a:rPr lang="en-US" sz="1400" b="1">
                          <a:effectLst/>
                          <a:latin typeface="MyriadPro" charset="0"/>
                        </a:rPr>
                        <a:t>imports </a:t>
                      </a:r>
                      <a:endParaRPr lang="en-US" sz="1400">
                        <a:effectLst/>
                      </a:endParaRPr>
                    </a:p>
                  </a:txBody>
                  <a:tcPr anchor="ctr"/>
                </a:tc>
                <a:tc>
                  <a:txBody>
                    <a:bodyPr/>
                    <a:lstStyle/>
                    <a:p>
                      <a:r>
                        <a:rPr lang="en-US" sz="1400" dirty="0">
                          <a:effectLst/>
                          <a:latin typeface="MyriadPro" charset="0"/>
                        </a:rPr>
                        <a:t>Import a module </a:t>
                      </a:r>
                      <a:endParaRPr lang="en-US" sz="1400" dirty="0">
                        <a:effectLst/>
                      </a:endParaRPr>
                    </a:p>
                  </a:txBody>
                  <a:tcPr anchor="ctr"/>
                </a:tc>
              </a:tr>
              <a:tr h="484246">
                <a:tc>
                  <a:txBody>
                    <a:bodyPr/>
                    <a:lstStyle/>
                    <a:p>
                      <a:r>
                        <a:rPr lang="en-US" sz="1400" b="1">
                          <a:effectLst/>
                          <a:latin typeface="MyriadPro" charset="0"/>
                        </a:rPr>
                        <a:t>interface </a:t>
                      </a:r>
                      <a:endParaRPr lang="en-US" sz="1400">
                        <a:effectLst/>
                      </a:endParaRPr>
                    </a:p>
                  </a:txBody>
                  <a:tcPr anchor="ctr"/>
                </a:tc>
                <a:tc>
                  <a:txBody>
                    <a:bodyPr/>
                    <a:lstStyle/>
                    <a:p>
                      <a:r>
                        <a:rPr lang="en-US" sz="1400" dirty="0" smtClean="0">
                          <a:effectLst/>
                          <a:latin typeface="MyriadPro" charset="0"/>
                        </a:rPr>
                        <a:t>Defines </a:t>
                      </a:r>
                      <a:r>
                        <a:rPr lang="en-US" sz="1400" dirty="0">
                          <a:effectLst/>
                          <a:latin typeface="MyriadPro" charset="0"/>
                        </a:rPr>
                        <a:t>code contract that can be implemented by types </a:t>
                      </a:r>
                      <a:endParaRPr lang="en-US" sz="1400" dirty="0">
                        <a:effectLst/>
                      </a:endParaRPr>
                    </a:p>
                  </a:txBody>
                  <a:tcPr anchor="ctr"/>
                </a:tc>
              </a:tr>
              <a:tr h="484246">
                <a:tc>
                  <a:txBody>
                    <a:bodyPr/>
                    <a:lstStyle/>
                    <a:p>
                      <a:r>
                        <a:rPr lang="en-US" sz="1400" b="1">
                          <a:effectLst/>
                          <a:latin typeface="MyriadPro" charset="0"/>
                        </a:rPr>
                        <a:t>module / namespace </a:t>
                      </a:r>
                      <a:endParaRPr lang="en-US" sz="1400">
                        <a:effectLst/>
                      </a:endParaRPr>
                    </a:p>
                  </a:txBody>
                  <a:tcPr anchor="ctr"/>
                </a:tc>
                <a:tc>
                  <a:txBody>
                    <a:bodyPr/>
                    <a:lstStyle/>
                    <a:p>
                      <a:r>
                        <a:rPr lang="en-US" sz="1400" dirty="0">
                          <a:effectLst/>
                          <a:latin typeface="MyriadPro" charset="0"/>
                        </a:rPr>
                        <a:t>Container for classes and other code </a:t>
                      </a:r>
                      <a:endParaRPr lang="en-US" sz="1400" dirty="0">
                        <a:effectLst/>
                      </a:endParaRPr>
                    </a:p>
                  </a:txBody>
                  <a:tcPr anchor="ctr"/>
                </a:tc>
              </a:tr>
              <a:tr h="276712">
                <a:tc>
                  <a:txBody>
                    <a:bodyPr/>
                    <a:lstStyle/>
                    <a:p>
                      <a:r>
                        <a:rPr lang="en-US" sz="1400" b="1">
                          <a:effectLst/>
                          <a:latin typeface="MyriadPro" charset="0"/>
                        </a:rPr>
                        <a:t>public/private </a:t>
                      </a:r>
                      <a:endParaRPr lang="en-US" sz="1400">
                        <a:effectLst/>
                      </a:endParaRPr>
                    </a:p>
                  </a:txBody>
                  <a:tcPr anchor="ctr"/>
                </a:tc>
                <a:tc>
                  <a:txBody>
                    <a:bodyPr/>
                    <a:lstStyle/>
                    <a:p>
                      <a:r>
                        <a:rPr lang="en-US" sz="1400" dirty="0">
                          <a:effectLst/>
                          <a:latin typeface="MyriadPro" charset="0"/>
                        </a:rPr>
                        <a:t>Member visibility </a:t>
                      </a:r>
                      <a:r>
                        <a:rPr lang="en-US" sz="1400" dirty="0" err="1" smtClean="0">
                          <a:effectLst/>
                          <a:latin typeface="MyriadPro" charset="0"/>
                        </a:rPr>
                        <a:t>modifers</a:t>
                      </a:r>
                      <a:r>
                        <a:rPr lang="en-US" sz="1400" dirty="0" smtClean="0">
                          <a:effectLst/>
                          <a:latin typeface="MyriadPro" charset="0"/>
                        </a:rPr>
                        <a:t> </a:t>
                      </a:r>
                      <a:endParaRPr lang="en-US" sz="1400" dirty="0">
                        <a:effectLst/>
                      </a:endParaRPr>
                    </a:p>
                  </a:txBody>
                  <a:tcPr anchor="ctr"/>
                </a:tc>
              </a:tr>
              <a:tr h="276712">
                <a:tc>
                  <a:txBody>
                    <a:bodyPr/>
                    <a:lstStyle/>
                    <a:p>
                      <a:r>
                        <a:rPr lang="en-US" sz="1400" b="1">
                          <a:effectLst/>
                          <a:latin typeface="MyriadPro" charset="0"/>
                        </a:rPr>
                        <a:t>... </a:t>
                      </a:r>
                      <a:endParaRPr lang="en-US" sz="1400">
                        <a:effectLst/>
                      </a:endParaRPr>
                    </a:p>
                  </a:txBody>
                  <a:tcPr anchor="ctr"/>
                </a:tc>
                <a:tc>
                  <a:txBody>
                    <a:bodyPr/>
                    <a:lstStyle/>
                    <a:p>
                      <a:r>
                        <a:rPr lang="en-US" sz="1400" dirty="0">
                          <a:effectLst/>
                          <a:latin typeface="MyriadPro" charset="0"/>
                        </a:rPr>
                        <a:t>Rest parameter syntax </a:t>
                      </a:r>
                      <a:endParaRPr lang="en-US" sz="1400" dirty="0">
                        <a:effectLst/>
                      </a:endParaRPr>
                    </a:p>
                  </a:txBody>
                  <a:tcPr anchor="ctr"/>
                </a:tc>
              </a:tr>
              <a:tr h="276712">
                <a:tc>
                  <a:txBody>
                    <a:bodyPr/>
                    <a:lstStyle/>
                    <a:p>
                      <a:r>
                        <a:rPr lang="mr-IN" sz="1400" b="1">
                          <a:effectLst/>
                          <a:latin typeface="MyriadPro" charset="0"/>
                        </a:rPr>
                        <a:t>=&gt; </a:t>
                      </a:r>
                      <a:endParaRPr lang="mr-IN" sz="1400">
                        <a:effectLst/>
                      </a:endParaRPr>
                    </a:p>
                  </a:txBody>
                  <a:tcPr anchor="ctr"/>
                </a:tc>
                <a:tc>
                  <a:txBody>
                    <a:bodyPr/>
                    <a:lstStyle/>
                    <a:p>
                      <a:r>
                        <a:rPr lang="en-US" sz="1400" dirty="0">
                          <a:effectLst/>
                          <a:latin typeface="MyriadPro" charset="0"/>
                        </a:rPr>
                        <a:t>Arrow syntax used with </a:t>
                      </a:r>
                      <a:r>
                        <a:rPr lang="en-US" sz="1400" dirty="0" smtClean="0">
                          <a:effectLst/>
                          <a:latin typeface="MyriadPro" charset="0"/>
                        </a:rPr>
                        <a:t>definitions </a:t>
                      </a:r>
                      <a:r>
                        <a:rPr lang="en-US" sz="1400" dirty="0">
                          <a:effectLst/>
                          <a:latin typeface="MyriadPro" charset="0"/>
                        </a:rPr>
                        <a:t>and functions </a:t>
                      </a:r>
                      <a:endParaRPr lang="en-US" sz="1400" dirty="0">
                        <a:effectLst/>
                      </a:endParaRPr>
                    </a:p>
                  </a:txBody>
                  <a:tcPr anchor="ctr"/>
                </a:tc>
              </a:tr>
              <a:tr h="276712">
                <a:tc>
                  <a:txBody>
                    <a:bodyPr/>
                    <a:lstStyle/>
                    <a:p>
                      <a:r>
                        <a:rPr lang="en-US" sz="1400" b="1">
                          <a:effectLst/>
                          <a:latin typeface="MyriadPro" charset="0"/>
                        </a:rPr>
                        <a:t>&lt;typeName&gt; </a:t>
                      </a:r>
                      <a:endParaRPr lang="en-US" sz="1400">
                        <a:effectLst/>
                      </a:endParaRPr>
                    </a:p>
                  </a:txBody>
                  <a:tcPr anchor="ctr"/>
                </a:tc>
                <a:tc>
                  <a:txBody>
                    <a:bodyPr/>
                    <a:lstStyle/>
                    <a:p>
                      <a:r>
                        <a:rPr lang="en-US" sz="1400" dirty="0">
                          <a:effectLst/>
                          <a:latin typeface="MyriadPro" charset="0"/>
                        </a:rPr>
                        <a:t>&lt; &gt; characters use to cast/convert between types </a:t>
                      </a:r>
                      <a:endParaRPr lang="en-US" sz="1400" dirty="0">
                        <a:effectLst/>
                      </a:endParaRPr>
                    </a:p>
                  </a:txBody>
                  <a:tcPr anchor="ctr"/>
                </a:tc>
              </a:tr>
              <a:tr h="484246">
                <a:tc>
                  <a:txBody>
                    <a:bodyPr/>
                    <a:lstStyle/>
                    <a:p>
                      <a:r>
                        <a:rPr lang="en-US" sz="1400" b="1">
                          <a:effectLst/>
                          <a:latin typeface="MyriadPro" charset="0"/>
                        </a:rPr>
                        <a:t>: </a:t>
                      </a:r>
                      <a:endParaRPr lang="en-US" sz="1400">
                        <a:effectLst/>
                      </a:endParaRPr>
                    </a:p>
                  </a:txBody>
                  <a:tcPr anchor="ctr"/>
                </a:tc>
                <a:tc>
                  <a:txBody>
                    <a:bodyPr/>
                    <a:lstStyle/>
                    <a:p>
                      <a:r>
                        <a:rPr lang="en-US" sz="1400" dirty="0">
                          <a:effectLst/>
                          <a:latin typeface="MyriadPro" charset="0"/>
                        </a:rPr>
                        <a:t>Separator between variable/parameter names and types </a:t>
                      </a:r>
                      <a:endParaRPr lang="en-US" sz="1400" dirty="0">
                        <a:effectLst/>
                      </a:endParaRPr>
                    </a:p>
                  </a:txBody>
                  <a:tcPr anchor="ctr"/>
                </a:tc>
              </a:tr>
            </a:tbl>
          </a:graphicData>
        </a:graphic>
      </p:graphicFrame>
    </p:spTree>
    <p:extLst>
      <p:ext uri="{BB962C8B-B14F-4D97-AF65-F5344CB8AC3E}">
        <p14:creationId xmlns:p14="http://schemas.microsoft.com/office/powerpoint/2010/main" val="1694838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213"/>
          </a:xfrm>
        </p:spPr>
        <p:txBody>
          <a:bodyPr/>
          <a:lstStyle/>
          <a:p>
            <a:r>
              <a:rPr lang="en-US" dirty="0" smtClean="0"/>
              <a:t>Tools/Framework Support</a:t>
            </a:r>
            <a:endParaRPr lang="en-US" dirty="0"/>
          </a:p>
        </p:txBody>
      </p:sp>
      <p:sp>
        <p:nvSpPr>
          <p:cNvPr id="3" name="Content Placeholder 2"/>
          <p:cNvSpPr>
            <a:spLocks noGrp="1"/>
          </p:cNvSpPr>
          <p:nvPr>
            <p:ph idx="1"/>
          </p:nvPr>
        </p:nvSpPr>
        <p:spPr>
          <a:xfrm>
            <a:off x="596311" y="1365813"/>
            <a:ext cx="8596668" cy="2095017"/>
          </a:xfrm>
        </p:spPr>
        <p:txBody>
          <a:bodyPr>
            <a:normAutofit/>
          </a:bodyPr>
          <a:lstStyle/>
          <a:p>
            <a:r>
              <a:rPr lang="en-US" b="1" dirty="0" err="1"/>
              <a:t>Node.js</a:t>
            </a:r>
            <a:r>
              <a:rPr lang="en-US" b="1" dirty="0"/>
              <a:t> </a:t>
            </a:r>
            <a:r>
              <a:rPr lang="en-US" b="1" dirty="0" err="1"/>
              <a:t>Emacs</a:t>
            </a:r>
            <a:r>
              <a:rPr lang="en-US" b="1" dirty="0"/>
              <a:t> </a:t>
            </a:r>
            <a:endParaRPr lang="en-US" dirty="0"/>
          </a:p>
          <a:p>
            <a:r>
              <a:rPr lang="en-US" b="1" dirty="0"/>
              <a:t>Visual Studio </a:t>
            </a:r>
            <a:endParaRPr lang="en-US" dirty="0"/>
          </a:p>
          <a:p>
            <a:r>
              <a:rPr lang="en-US" b="1" dirty="0"/>
              <a:t>Sublime </a:t>
            </a:r>
          </a:p>
          <a:p>
            <a:r>
              <a:rPr lang="en-US" b="1" dirty="0" smtClean="0"/>
              <a:t>Atom</a:t>
            </a:r>
            <a:endParaRPr lang="en-US" dirty="0"/>
          </a:p>
          <a:p>
            <a:r>
              <a:rPr lang="en-US" b="1" dirty="0">
                <a:hlinkClick r:id="rId2"/>
              </a:rPr>
              <a:t>TypeScript </a:t>
            </a:r>
            <a:r>
              <a:rPr lang="en-US" b="1" dirty="0" smtClean="0">
                <a:hlinkClick r:id="rId2"/>
              </a:rPr>
              <a:t>Playground</a:t>
            </a:r>
            <a:r>
              <a:rPr lang="en-US" b="1" dirty="0" smtClean="0"/>
              <a:t> online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188" y="3368233"/>
            <a:ext cx="4898301" cy="3024535"/>
          </a:xfrm>
          <a:prstGeom prst="rect">
            <a:avLst/>
          </a:prstGeom>
        </p:spPr>
      </p:pic>
    </p:spTree>
    <p:extLst>
      <p:ext uri="{BB962C8B-B14F-4D97-AF65-F5344CB8AC3E}">
        <p14:creationId xmlns:p14="http://schemas.microsoft.com/office/powerpoint/2010/main" val="402498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Typed-cypress</a:t>
            </a:r>
            <a:endParaRPr lang="en-US" dirty="0"/>
          </a:p>
        </p:txBody>
      </p:sp>
      <p:sp>
        <p:nvSpPr>
          <p:cNvPr id="3" name="Content Placeholder 2"/>
          <p:cNvSpPr>
            <a:spLocks noGrp="1"/>
          </p:cNvSpPr>
          <p:nvPr>
            <p:ph idx="1"/>
          </p:nvPr>
        </p:nvSpPr>
        <p:spPr>
          <a:xfrm>
            <a:off x="677334" y="1477683"/>
            <a:ext cx="8596668" cy="2330387"/>
          </a:xfrm>
        </p:spPr>
        <p:txBody>
          <a:bodyPr>
            <a:normAutofit/>
          </a:bodyPr>
          <a:lstStyle/>
          <a:p>
            <a:r>
              <a:rPr lang="en-US" dirty="0" err="1" smtClean="0"/>
              <a:t>TypeScript</a:t>
            </a:r>
            <a:r>
              <a:rPr lang="en-US" dirty="0" smtClean="0"/>
              <a:t> </a:t>
            </a:r>
            <a:r>
              <a:rPr lang="en-US" dirty="0"/>
              <a:t>type definitions for </a:t>
            </a:r>
            <a:r>
              <a:rPr lang="en-US" dirty="0">
                <a:hlinkClick r:id="rId2"/>
              </a:rPr>
              <a:t>Cypress</a:t>
            </a:r>
            <a:r>
              <a:rPr lang="en-US" dirty="0"/>
              <a:t>. Provided by </a:t>
            </a:r>
            <a:r>
              <a:rPr lang="en-US" dirty="0" smtClean="0">
                <a:hlinkClick r:id="rId3"/>
              </a:rPr>
              <a:t>StackState</a:t>
            </a:r>
            <a:r>
              <a:rPr lang="en-US" dirty="0" smtClean="0"/>
              <a:t>.</a:t>
            </a:r>
            <a:endParaRPr lang="en-US" b="1" dirty="0" smtClean="0"/>
          </a:p>
          <a:p>
            <a:pPr marL="0" indent="0">
              <a:buNone/>
            </a:pPr>
            <a:r>
              <a:rPr lang="en-US" b="1" dirty="0" smtClean="0"/>
              <a:t>Installation: </a:t>
            </a:r>
          </a:p>
          <a:p>
            <a:pPr marL="0" indent="0">
              <a:buNone/>
            </a:pPr>
            <a:r>
              <a:rPr lang="en-US" sz="1200" dirty="0" err="1" smtClean="0"/>
              <a:t>typings</a:t>
            </a:r>
            <a:r>
              <a:rPr lang="en-US" sz="1200" dirty="0" smtClean="0"/>
              <a:t> </a:t>
            </a:r>
            <a:r>
              <a:rPr lang="en-US" sz="1200" dirty="0"/>
              <a:t>install </a:t>
            </a:r>
            <a:r>
              <a:rPr lang="en-US" sz="1200" dirty="0" err="1"/>
              <a:t>github:StackVista</a:t>
            </a:r>
            <a:r>
              <a:rPr lang="en-US" sz="1200" dirty="0"/>
              <a:t>/typed-cypress </a:t>
            </a:r>
            <a:r>
              <a:rPr lang="en-US" sz="1200" dirty="0" err="1"/>
              <a:t>dt~mocha</a:t>
            </a:r>
            <a:r>
              <a:rPr lang="en-US" sz="1200" dirty="0"/>
              <a:t> --global --save </a:t>
            </a:r>
          </a:p>
          <a:p>
            <a:pPr marL="0" indent="0">
              <a:buNone/>
            </a:pPr>
            <a:r>
              <a:rPr lang="en-US" sz="1200" b="1" dirty="0" smtClean="0"/>
              <a:t>This </a:t>
            </a:r>
            <a:r>
              <a:rPr lang="en-US" sz="1200" b="1" dirty="0"/>
              <a:t>should write to </a:t>
            </a:r>
            <a:r>
              <a:rPr lang="en-US" sz="1200" b="1" dirty="0" err="1"/>
              <a:t>typings.json</a:t>
            </a:r>
            <a:r>
              <a:rPr lang="en-US" sz="1200" b="1" dirty="0"/>
              <a:t> something like this:</a:t>
            </a:r>
          </a:p>
          <a:p>
            <a:pPr marL="0" indent="0">
              <a:buNone/>
            </a:pPr>
            <a:r>
              <a:rPr lang="en-US" sz="1200" dirty="0"/>
              <a:t>{ "</a:t>
            </a:r>
            <a:r>
              <a:rPr lang="en-US" sz="1200" dirty="0" err="1"/>
              <a:t>globalDependencies</a:t>
            </a:r>
            <a:r>
              <a:rPr lang="en-US" sz="1200" dirty="0" smtClean="0"/>
              <a:t>":</a:t>
            </a:r>
          </a:p>
          <a:p>
            <a:pPr marL="0" indent="0">
              <a:buNone/>
            </a:pPr>
            <a:r>
              <a:rPr lang="en-US" sz="1200" dirty="0" smtClean="0"/>
              <a:t> </a:t>
            </a:r>
            <a:r>
              <a:rPr lang="en-US" sz="1200" dirty="0"/>
              <a:t>{ "cypress": "</a:t>
            </a:r>
            <a:r>
              <a:rPr lang="en-US" sz="1200" dirty="0" err="1"/>
              <a:t>github:StackVista</a:t>
            </a:r>
            <a:r>
              <a:rPr lang="en-US" sz="1200" dirty="0"/>
              <a:t>/typed-cypress", </a:t>
            </a:r>
            <a:endParaRPr lang="en-US" sz="1200" dirty="0" smtClean="0"/>
          </a:p>
          <a:p>
            <a:pPr marL="0" indent="0">
              <a:buNone/>
            </a:pPr>
            <a:r>
              <a:rPr lang="en-US" sz="1200" dirty="0" smtClean="0"/>
              <a:t>"</a:t>
            </a:r>
            <a:r>
              <a:rPr lang="en-US" sz="1200" dirty="0"/>
              <a:t>mocha": "</a:t>
            </a:r>
            <a:r>
              <a:rPr lang="en-US" sz="1200" dirty="0" err="1"/>
              <a:t>registry:dt</a:t>
            </a:r>
            <a:r>
              <a:rPr lang="en-US" sz="1200" dirty="0"/>
              <a:t>/mocha#2.2.5+20161221010438" } </a:t>
            </a:r>
            <a:r>
              <a:rPr lang="en-US" sz="1200" dirty="0" smtClean="0"/>
              <a:t>}</a:t>
            </a:r>
            <a:endParaRPr lang="en-US" sz="1200" dirty="0"/>
          </a:p>
        </p:txBody>
      </p:sp>
      <p:sp>
        <p:nvSpPr>
          <p:cNvPr id="4" name="Content Placeholder 2"/>
          <p:cNvSpPr txBox="1">
            <a:spLocks/>
          </p:cNvSpPr>
          <p:nvPr/>
        </p:nvSpPr>
        <p:spPr>
          <a:xfrm>
            <a:off x="677334" y="3935392"/>
            <a:ext cx="8596668" cy="2330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hlinkClick r:id="rId4"/>
              </a:rPr>
              <a:t>@types/cypress</a:t>
            </a:r>
            <a:r>
              <a:rPr lang="en-US" dirty="0">
                <a:hlinkClick r:id="rId4"/>
              </a:rPr>
              <a:t> </a:t>
            </a:r>
            <a:r>
              <a:rPr lang="en-US" dirty="0" smtClean="0"/>
              <a:t>package. Provided by </a:t>
            </a:r>
            <a:r>
              <a:rPr lang="en-US" dirty="0" err="1" smtClean="0"/>
              <a:t>npmjs</a:t>
            </a:r>
            <a:r>
              <a:rPr lang="en-US" dirty="0" smtClean="0"/>
              <a:t>.</a:t>
            </a:r>
            <a:endParaRPr lang="en-US" b="1" dirty="0" smtClean="0"/>
          </a:p>
          <a:p>
            <a:pPr marL="0" indent="0">
              <a:buFont typeface="Wingdings 3" charset="2"/>
              <a:buNone/>
            </a:pPr>
            <a:r>
              <a:rPr lang="en-US" b="1" dirty="0" smtClean="0"/>
              <a:t>Installation: </a:t>
            </a:r>
          </a:p>
          <a:p>
            <a:pPr marL="0" indent="0">
              <a:buNone/>
            </a:pPr>
            <a:r>
              <a:rPr lang="en-US" sz="1200" dirty="0" err="1"/>
              <a:t>npm</a:t>
            </a:r>
            <a:r>
              <a:rPr lang="en-US" sz="1200" dirty="0"/>
              <a:t> install --save @types/cypress</a:t>
            </a:r>
          </a:p>
        </p:txBody>
      </p:sp>
    </p:spTree>
    <p:extLst>
      <p:ext uri="{BB962C8B-B14F-4D97-AF65-F5344CB8AC3E}">
        <p14:creationId xmlns:p14="http://schemas.microsoft.com/office/powerpoint/2010/main" val="18029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10271" cy="1320800"/>
          </a:xfrm>
        </p:spPr>
        <p:txBody>
          <a:bodyPr/>
          <a:lstStyle/>
          <a:p>
            <a:r>
              <a:rPr lang="en-US" dirty="0" err="1" smtClean="0"/>
              <a:t>TypeScript</a:t>
            </a:r>
            <a:r>
              <a:rPr lang="en-US" dirty="0" smtClean="0"/>
              <a:t> files with cypress extension</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r="7729" b="30445"/>
          <a:stretch/>
        </p:blipFill>
        <p:spPr>
          <a:xfrm>
            <a:off x="306944" y="2193385"/>
            <a:ext cx="10353339" cy="4172691"/>
          </a:xfrm>
        </p:spPr>
      </p:pic>
      <p:sp>
        <p:nvSpPr>
          <p:cNvPr id="10" name="TextBox 9"/>
          <p:cNvSpPr txBox="1"/>
          <p:nvPr/>
        </p:nvSpPr>
        <p:spPr>
          <a:xfrm>
            <a:off x="677333" y="1516284"/>
            <a:ext cx="6788338" cy="923330"/>
          </a:xfrm>
          <a:prstGeom prst="rect">
            <a:avLst/>
          </a:prstGeom>
          <a:noFill/>
        </p:spPr>
        <p:txBody>
          <a:bodyPr wrap="square" rtlCol="0">
            <a:spAutoFit/>
          </a:bodyPr>
          <a:lstStyle/>
          <a:p>
            <a:r>
              <a:rPr lang="en-US" dirty="0" smtClean="0"/>
              <a:t>Compile a .</a:t>
            </a:r>
            <a:r>
              <a:rPr lang="en-US" dirty="0" err="1" smtClean="0"/>
              <a:t>ts</a:t>
            </a:r>
            <a:r>
              <a:rPr lang="en-US" dirty="0" smtClean="0"/>
              <a:t> file: </a:t>
            </a:r>
            <a:r>
              <a:rPr lang="en-US" dirty="0" err="1" smtClean="0"/>
              <a:t>tsc</a:t>
            </a:r>
            <a:r>
              <a:rPr lang="en-US" dirty="0" smtClean="0"/>
              <a:t> </a:t>
            </a:r>
            <a:r>
              <a:rPr lang="en-US" dirty="0" err="1" smtClean="0"/>
              <a:t>LoginPage.ts</a:t>
            </a:r>
            <a:endParaRPr lang="en-US" dirty="0" smtClean="0"/>
          </a:p>
          <a:p>
            <a:r>
              <a:rPr lang="en-US" dirty="0"/>
              <a:t>Open Cypress:./</a:t>
            </a:r>
            <a:r>
              <a:rPr lang="en-US" dirty="0" err="1"/>
              <a:t>node_modules</a:t>
            </a:r>
            <a:r>
              <a:rPr lang="en-US" dirty="0"/>
              <a:t>/.bin/cypress open</a:t>
            </a:r>
            <a:endParaRPr lang="en-US" dirty="0" smtClean="0"/>
          </a:p>
          <a:p>
            <a:endParaRPr lang="en-US" dirty="0"/>
          </a:p>
        </p:txBody>
      </p:sp>
    </p:spTree>
    <p:extLst>
      <p:ext uri="{BB962C8B-B14F-4D97-AF65-F5344CB8AC3E}">
        <p14:creationId xmlns:p14="http://schemas.microsoft.com/office/powerpoint/2010/main" val="1099268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10392</TotalTime>
  <Words>410</Words>
  <Application>Microsoft Macintosh PowerPoint</Application>
  <PresentationFormat>Widescreen</PresentationFormat>
  <Paragraphs>103</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Mangal</vt:lpstr>
      <vt:lpstr>MyriadPro</vt:lpstr>
      <vt:lpstr>Trebuchet MS</vt:lpstr>
      <vt:lpstr>Wingdings 3</vt:lpstr>
      <vt:lpstr>Arial</vt:lpstr>
      <vt:lpstr>Facet</vt:lpstr>
      <vt:lpstr>TypeScript&amp;Cypress</vt:lpstr>
      <vt:lpstr>JavaScript Dynamic type</vt:lpstr>
      <vt:lpstr>Code Encapsulation</vt:lpstr>
      <vt:lpstr>What is TypeScript?  </vt:lpstr>
      <vt:lpstr>TypeScript -&gt; JavaScript</vt:lpstr>
      <vt:lpstr>Important Keywords and Operators</vt:lpstr>
      <vt:lpstr>Tools/Framework Support</vt:lpstr>
      <vt:lpstr>Typed-cypress</vt:lpstr>
      <vt:lpstr>TypeScript files with cypress extension</vt:lpstr>
      <vt:lpstr>Why choose Typescript?</vt:lpstr>
      <vt:lpstr>What are the Alternatives?  </vt:lpstr>
      <vt:lpstr>Useful links            </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Script language</dc:title>
  <dc:creator>Angelo Rana</dc:creator>
  <cp:lastModifiedBy>Angelo Rana</cp:lastModifiedBy>
  <cp:revision>28</cp:revision>
  <dcterms:created xsi:type="dcterms:W3CDTF">2017-11-20T16:48:13Z</dcterms:created>
  <dcterms:modified xsi:type="dcterms:W3CDTF">2017-12-06T17:03:52Z</dcterms:modified>
</cp:coreProperties>
</file>