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158" r:id="rId1"/>
  </p:sldMasterIdLst>
  <p:handoutMasterIdLst>
    <p:handoutMasterId r:id="rId21"/>
  </p:handoutMasterIdLst>
  <p:sldIdLst>
    <p:sldId id="256" r:id="rId2"/>
    <p:sldId id="257" r:id="rId3"/>
    <p:sldId id="269" r:id="rId4"/>
    <p:sldId id="258" r:id="rId5"/>
    <p:sldId id="270" r:id="rId6"/>
    <p:sldId id="259" r:id="rId7"/>
    <p:sldId id="260" r:id="rId8"/>
    <p:sldId id="261" r:id="rId9"/>
    <p:sldId id="264" r:id="rId10"/>
    <p:sldId id="272" r:id="rId11"/>
    <p:sldId id="273" r:id="rId12"/>
    <p:sldId id="265" r:id="rId13"/>
    <p:sldId id="266" r:id="rId14"/>
    <p:sldId id="267" r:id="rId15"/>
    <p:sldId id="263" r:id="rId16"/>
    <p:sldId id="271" r:id="rId17"/>
    <p:sldId id="274" r:id="rId18"/>
    <p:sldId id="275" r:id="rId19"/>
    <p:sldId id="268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4" autoAdjust="0"/>
    <p:restoredTop sz="94667" autoAdjust="0"/>
  </p:normalViewPr>
  <p:slideViewPr>
    <p:cSldViewPr>
      <p:cViewPr>
        <p:scale>
          <a:sx n="100" d="100"/>
          <a:sy n="100" d="100"/>
        </p:scale>
        <p:origin x="-1144" y="-4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AA022-88F7-3D48-BB81-8D4179B72E84}" type="datetimeFigureOut">
              <a:rPr lang="en-US" smtClean="0"/>
              <a:t>7/18/16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98D8A-0A91-A143-9863-EE7ADC3E3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29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p-11-2964-19.jpg"/>
          <p:cNvPicPr>
            <a:picLocks noChangeAspect="1"/>
          </p:cNvPicPr>
          <p:nvPr userDrawn="1"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6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7772400" cy="266700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006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7/18/16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7/18/16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492875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BFECD78-3C8E-49F2-8FAB-59489D168ABB}" type="datetimeFigureOut">
              <a:rPr lang="en-US" smtClean="0"/>
              <a:t>7/18/16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92875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2025" y="6492875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8" descr="UAFLogo_A_black.eps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463" y="6172200"/>
            <a:ext cx="509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Line 20"/>
          <p:cNvSpPr>
            <a:spLocks noChangeShapeType="1"/>
          </p:cNvSpPr>
          <p:nvPr/>
        </p:nvSpPr>
        <p:spPr bwMode="auto">
          <a:xfrm flipV="1">
            <a:off x="457200" y="6705600"/>
            <a:ext cx="822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n>
                <a:solidFill>
                  <a:schemeClr val="accent4"/>
                </a:solidFill>
              </a:ln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9" r:id="rId1"/>
    <p:sldLayoutId id="2147484160" r:id="rId2"/>
    <p:sldLayoutId id="2147484161" r:id="rId3"/>
    <p:sldLayoutId id="2147484162" r:id="rId4"/>
    <p:sldLayoutId id="2147484163" r:id="rId5"/>
    <p:sldLayoutId id="2147484164" r:id="rId6"/>
    <p:sldLayoutId id="2147484165" r:id="rId7"/>
    <p:sldLayoutId id="2147484166" r:id="rId8"/>
    <p:sldLayoutId id="2147484167" r:id="rId9"/>
    <p:sldLayoutId id="2147484168" r:id="rId10"/>
    <p:sldLayoutId id="2147484169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rsc.edu/arsc/knowledge-base/job-submission-on-pacman/index.xm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inuxsurvival.com/" TargetMode="External"/><Relationship Id="rId3" Type="http://schemas.openxmlformats.org/officeDocument/2006/relationships/hyperlink" Target="http://linuxreviews.org/beginner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uaf-rcs@alaska.ed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nudson@pacman4.arsc.edu:~/phys608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smtClean="0"/>
              <a:t>Introduction to the Linux Command Line Interface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00600"/>
            <a:ext cx="6629400" cy="1676400"/>
          </a:xfrm>
        </p:spPr>
        <p:txBody>
          <a:bodyPr>
            <a:normAutofit/>
          </a:bodyPr>
          <a:lstStyle/>
          <a:p>
            <a:r>
              <a:rPr lang="en-US" dirty="0" smtClean="0"/>
              <a:t>Research Computing Systems</a:t>
            </a:r>
          </a:p>
          <a:p>
            <a:r>
              <a:rPr lang="en-US" dirty="0" smtClean="0"/>
              <a:t>Bob </a:t>
            </a:r>
            <a:r>
              <a:rPr lang="en-US" dirty="0" err="1" smtClean="0"/>
              <a:t>Torgerson</a:t>
            </a:r>
            <a:endParaRPr lang="en-US" dirty="0" smtClean="0"/>
          </a:p>
          <a:p>
            <a:r>
              <a:rPr lang="en-US" dirty="0" smtClean="0"/>
              <a:t>July 19, 2016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7118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600200"/>
          </a:xfrm>
        </p:spPr>
        <p:txBody>
          <a:bodyPr/>
          <a:lstStyle/>
          <a:p>
            <a:r>
              <a:rPr lang="en-US" dirty="0" smtClean="0"/>
              <a:t>Working with Active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3600" dirty="0" smtClean="0"/>
              <a:t>Try it!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$ sleep 1000</a:t>
            </a:r>
          </a:p>
          <a:p>
            <a:pPr marL="0" indent="0">
              <a:buNone/>
            </a:pPr>
            <a:r>
              <a:rPr lang="en-US" dirty="0" smtClean="0"/>
              <a:t>$ ctrl-z</a:t>
            </a:r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ps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fg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 ctrl-c</a:t>
            </a:r>
          </a:p>
          <a:p>
            <a:pPr marL="0" indent="0">
              <a:buNone/>
            </a:pPr>
            <a:r>
              <a:rPr lang="en-US" dirty="0" smtClean="0"/>
              <a:t>$ sleep 1000 &amp;</a:t>
            </a:r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ps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fg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354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600200"/>
          </a:xfrm>
        </p:spPr>
        <p:txBody>
          <a:bodyPr/>
          <a:lstStyle/>
          <a:p>
            <a:r>
              <a:rPr lang="en-US" dirty="0" smtClean="0"/>
              <a:t>Working with Active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7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Try it!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# create a new file called </a:t>
            </a:r>
            <a:r>
              <a:rPr lang="en-US" dirty="0" err="1" smtClean="0"/>
              <a:t>sleepyTime.sh</a:t>
            </a:r>
            <a:r>
              <a:rPr lang="en-US" dirty="0" smtClean="0"/>
              <a:t> containing: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#!/bin/bash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echo “hello there.  I’m tired...”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sleep 1005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exit</a:t>
            </a:r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chmod</a:t>
            </a:r>
            <a:r>
              <a:rPr lang="en-US" dirty="0" smtClean="0"/>
              <a:t> </a:t>
            </a:r>
            <a:r>
              <a:rPr lang="en-US" dirty="0" err="1" smtClean="0"/>
              <a:t>u+x</a:t>
            </a:r>
            <a:r>
              <a:rPr lang="en-US" dirty="0" smtClean="0"/>
              <a:t> </a:t>
            </a:r>
            <a:r>
              <a:rPr lang="en-US" dirty="0" err="1" smtClean="0"/>
              <a:t>sleepyTime.sh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 ./</a:t>
            </a:r>
            <a:r>
              <a:rPr lang="en-US" dirty="0" err="1" smtClean="0"/>
              <a:t>sleepyTime.sh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070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1600200"/>
          </a:xfrm>
        </p:spPr>
        <p:txBody>
          <a:bodyPr/>
          <a:lstStyle/>
          <a:p>
            <a:r>
              <a:rPr lang="en-US" dirty="0" smtClean="0"/>
              <a:t>Working with Active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4196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charset="0"/>
              </a:rPr>
              <a:t>The `kill</a:t>
            </a:r>
            <a:r>
              <a:rPr lang="en-US" dirty="0">
                <a:latin typeface="Calibri" charset="0"/>
              </a:rPr>
              <a:t>`</a:t>
            </a:r>
            <a:r>
              <a:rPr lang="en-US" dirty="0" smtClean="0">
                <a:latin typeface="Calibri" charset="0"/>
              </a:rPr>
              <a:t> command is used to terminate processes.</a:t>
            </a:r>
          </a:p>
          <a:p>
            <a:r>
              <a:rPr lang="en-US" dirty="0">
                <a:latin typeface="Calibri" charset="0"/>
              </a:rPr>
              <a:t>`</a:t>
            </a:r>
            <a:r>
              <a:rPr lang="en-US" dirty="0" smtClean="0">
                <a:latin typeface="Calibri" charset="0"/>
              </a:rPr>
              <a:t>man kill`</a:t>
            </a:r>
            <a:endParaRPr lang="en-US" dirty="0">
              <a:latin typeface="Calibri" charset="0"/>
            </a:endParaRPr>
          </a:p>
          <a:p>
            <a:r>
              <a:rPr lang="en-US" dirty="0" smtClean="0">
                <a:latin typeface="Calibri" charset="0"/>
              </a:rPr>
              <a:t>Send particular signals, e.g. </a:t>
            </a:r>
            <a:r>
              <a:rPr lang="en-US" dirty="0">
                <a:latin typeface="Calibri" charset="0"/>
              </a:rPr>
              <a:t>`</a:t>
            </a:r>
            <a:r>
              <a:rPr lang="en-US" dirty="0" smtClean="0">
                <a:latin typeface="Calibri" charset="0"/>
              </a:rPr>
              <a:t>kill –KILL 3039`</a:t>
            </a:r>
          </a:p>
          <a:p>
            <a:endParaRPr lang="en-US" dirty="0" smtClean="0">
              <a:latin typeface="Calibri" charset="0"/>
            </a:endParaRPr>
          </a:p>
          <a:p>
            <a:r>
              <a:rPr lang="en-US" dirty="0" smtClean="0">
                <a:latin typeface="Calibri" charset="0"/>
              </a:rPr>
              <a:t>Try it!  </a:t>
            </a:r>
          </a:p>
          <a:p>
            <a:pPr lvl="1"/>
            <a:r>
              <a:rPr lang="en-US" dirty="0" smtClean="0">
                <a:latin typeface="Calibri" charset="0"/>
              </a:rPr>
              <a:t>$ sleep 2000 &amp;</a:t>
            </a:r>
          </a:p>
          <a:p>
            <a:pPr lvl="1"/>
            <a:r>
              <a:rPr lang="en-US" dirty="0" smtClean="0">
                <a:latin typeface="Calibri" charset="0"/>
              </a:rPr>
              <a:t>$ </a:t>
            </a:r>
            <a:r>
              <a:rPr lang="en-US" dirty="0" err="1" smtClean="0">
                <a:latin typeface="Calibri" charset="0"/>
              </a:rPr>
              <a:t>ps</a:t>
            </a:r>
            <a:endParaRPr lang="en-US" dirty="0" smtClean="0">
              <a:latin typeface="Calibri" charset="0"/>
            </a:endParaRPr>
          </a:p>
          <a:p>
            <a:pPr lvl="1"/>
            <a:r>
              <a:rPr lang="en-US" dirty="0" smtClean="0">
                <a:latin typeface="Calibri" charset="0"/>
              </a:rPr>
              <a:t>$ kill &lt;</a:t>
            </a:r>
            <a:r>
              <a:rPr lang="en-US" dirty="0" err="1" smtClean="0">
                <a:latin typeface="Calibri" charset="0"/>
              </a:rPr>
              <a:t>pid</a:t>
            </a:r>
            <a:r>
              <a:rPr lang="en-US" dirty="0" smtClean="0">
                <a:latin typeface="Calibri" charset="0"/>
              </a:rPr>
              <a:t>&gt;</a:t>
            </a:r>
          </a:p>
          <a:p>
            <a:pPr lvl="1"/>
            <a:r>
              <a:rPr lang="en-US" dirty="0" smtClean="0">
                <a:latin typeface="Calibri" charset="0"/>
              </a:rPr>
              <a:t>$ </a:t>
            </a:r>
            <a:r>
              <a:rPr lang="en-US" dirty="0" err="1" smtClean="0">
                <a:latin typeface="Calibri" charset="0"/>
              </a:rPr>
              <a:t>ps</a:t>
            </a:r>
            <a:endParaRPr lang="en-US" dirty="0">
              <a:latin typeface="Calibri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823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600200"/>
          </a:xfrm>
        </p:spPr>
        <p:txBody>
          <a:bodyPr/>
          <a:lstStyle/>
          <a:p>
            <a:r>
              <a:rPr lang="en-US" dirty="0" smtClean="0"/>
              <a:t>Customizing the User Environment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2133600"/>
            <a:ext cx="7848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/>
              <a:t>Environment Variables store short strings of information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Important variables: $PATH, $HOME, $CENTER 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The </a:t>
            </a:r>
            <a:r>
              <a:rPr lang="en-US" dirty="0"/>
              <a:t>shell auto-expands variables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Set with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bash: export CHUBBY_BUNNIES=funny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bash: export PATH=${PATH}:/u1/</a:t>
            </a:r>
            <a:r>
              <a:rPr lang="en-US" dirty="0" err="1"/>
              <a:t>uaf</a:t>
            </a:r>
            <a:r>
              <a:rPr lang="en-US" dirty="0" smtClean="0"/>
              <a:t>/</a:t>
            </a:r>
            <a:r>
              <a:rPr lang="en-US" dirty="0" err="1" smtClean="0"/>
              <a:t>torgerso</a:t>
            </a:r>
            <a:r>
              <a:rPr lang="en-US" dirty="0" smtClean="0"/>
              <a:t>/</a:t>
            </a:r>
            <a:r>
              <a:rPr lang="en-US" dirty="0"/>
              <a:t>bin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err="1"/>
              <a:t>csh</a:t>
            </a:r>
            <a:r>
              <a:rPr lang="en-US" dirty="0"/>
              <a:t>/</a:t>
            </a:r>
            <a:r>
              <a:rPr lang="en-US" dirty="0" err="1"/>
              <a:t>tcsh</a:t>
            </a:r>
            <a:r>
              <a:rPr lang="en-US" dirty="0"/>
              <a:t>: </a:t>
            </a:r>
            <a:r>
              <a:rPr lang="en-US" dirty="0" err="1"/>
              <a:t>setenv</a:t>
            </a:r>
            <a:r>
              <a:rPr lang="en-US" dirty="0"/>
              <a:t> CHUBBY_BUNNIES funny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err="1"/>
              <a:t>csh</a:t>
            </a:r>
            <a:r>
              <a:rPr lang="en-US" dirty="0"/>
              <a:t>/</a:t>
            </a:r>
            <a:r>
              <a:rPr lang="en-US" dirty="0" err="1"/>
              <a:t>tcsh</a:t>
            </a:r>
            <a:r>
              <a:rPr lang="en-US" dirty="0"/>
              <a:t>: </a:t>
            </a:r>
            <a:r>
              <a:rPr lang="en-US" dirty="0" err="1"/>
              <a:t>setenv</a:t>
            </a:r>
            <a:r>
              <a:rPr lang="en-US" dirty="0"/>
              <a:t> PATH ${PATH}:/u1/</a:t>
            </a:r>
            <a:r>
              <a:rPr lang="en-US" dirty="0" err="1"/>
              <a:t>uaf</a:t>
            </a:r>
            <a:r>
              <a:rPr lang="en-US" dirty="0" smtClean="0"/>
              <a:t>/</a:t>
            </a:r>
            <a:r>
              <a:rPr lang="en-US" dirty="0" err="1" smtClean="0"/>
              <a:t>torgerso</a:t>
            </a:r>
            <a:r>
              <a:rPr lang="en-US" dirty="0" smtClean="0"/>
              <a:t>/</a:t>
            </a:r>
            <a:r>
              <a:rPr lang="en-US" dirty="0"/>
              <a:t>bin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View with echo $CHUBBY_BUNNIES</a:t>
            </a:r>
          </a:p>
        </p:txBody>
      </p:sp>
    </p:spTree>
    <p:extLst>
      <p:ext uri="{BB962C8B-B14F-4D97-AF65-F5344CB8AC3E}">
        <p14:creationId xmlns:p14="http://schemas.microsoft.com/office/powerpoint/2010/main" val="3050369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600200"/>
          </a:xfrm>
        </p:spPr>
        <p:txBody>
          <a:bodyPr/>
          <a:lstStyle/>
          <a:p>
            <a:r>
              <a:rPr lang="en-US" dirty="0" smtClean="0"/>
              <a:t>Customizing the User Environment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438400"/>
            <a:ext cx="8077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Customize </a:t>
            </a:r>
            <a:r>
              <a:rPr lang="en-US" dirty="0"/>
              <a:t>your login by modifying your $HOME “.” files 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Example </a:t>
            </a:r>
            <a:r>
              <a:rPr lang="en-US" dirty="0"/>
              <a:t>for bash </a:t>
            </a:r>
            <a:r>
              <a:rPr lang="en-US" dirty="0" smtClean="0"/>
              <a:t>users: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Add </a:t>
            </a:r>
            <a:r>
              <a:rPr lang="en-US" dirty="0"/>
              <a:t>the following to your ~/.profile file: </a:t>
            </a:r>
          </a:p>
          <a:p>
            <a:r>
              <a:rPr lang="en-US" dirty="0" smtClean="0"/>
              <a:t>           export </a:t>
            </a:r>
            <a:r>
              <a:rPr lang="en-US" dirty="0"/>
              <a:t>PS1=“Good Morning!% ” </a:t>
            </a:r>
            <a:endParaRPr lang="en-US" dirty="0" smtClean="0"/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Then </a:t>
            </a:r>
            <a:r>
              <a:rPr lang="en-US" dirty="0"/>
              <a:t>source the file with “. ~/.profile”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731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600200"/>
          </a:xfrm>
        </p:spPr>
        <p:txBody>
          <a:bodyPr/>
          <a:lstStyle/>
          <a:p>
            <a:r>
              <a:rPr lang="en-US" dirty="0" smtClean="0"/>
              <a:t>File </a:t>
            </a:r>
            <a:r>
              <a:rPr lang="en-US" dirty="0" err="1" smtClean="0"/>
              <a:t>Input/Output</a:t>
            </a:r>
            <a:r>
              <a:rPr lang="en-US" dirty="0" smtClean="0"/>
              <a:t> &amp; Redirection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534400" cy="4373563"/>
          </a:xfrm>
        </p:spPr>
        <p:txBody>
          <a:bodyPr/>
          <a:lstStyle/>
          <a:p>
            <a:r>
              <a:rPr lang="en-US" dirty="0"/>
              <a:t>Three forms of input/output: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stdin</a:t>
            </a:r>
            <a:r>
              <a:rPr lang="en-US" dirty="0"/>
              <a:t>” from keyboard or a file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stdout</a:t>
            </a:r>
            <a:r>
              <a:rPr lang="en-US" dirty="0"/>
              <a:t>” to screen or a file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stderr</a:t>
            </a:r>
            <a:r>
              <a:rPr lang="en-US" dirty="0"/>
              <a:t>” to screen or a file</a:t>
            </a:r>
          </a:p>
          <a:p>
            <a:r>
              <a:rPr lang="en-US" dirty="0"/>
              <a:t>Redirect I/O with</a:t>
            </a:r>
          </a:p>
          <a:p>
            <a:pPr lvl="1"/>
            <a:r>
              <a:rPr lang="en-US" dirty="0"/>
              <a:t>Greater/Less Than Symbols, “&gt;” or “&gt;&gt;” or “&lt;“</a:t>
            </a:r>
          </a:p>
          <a:p>
            <a:pPr lvl="1"/>
            <a:r>
              <a:rPr lang="en-US" dirty="0"/>
              <a:t>Pipes, “|”</a:t>
            </a:r>
          </a:p>
          <a:p>
            <a:r>
              <a:rPr lang="en-US" dirty="0"/>
              <a:t>Tie </a:t>
            </a:r>
            <a:r>
              <a:rPr lang="en-US" dirty="0" err="1"/>
              <a:t>stdout</a:t>
            </a:r>
            <a:r>
              <a:rPr lang="en-US" dirty="0"/>
              <a:t> and </a:t>
            </a:r>
            <a:r>
              <a:rPr lang="en-US" dirty="0" err="1"/>
              <a:t>stderr</a:t>
            </a:r>
            <a:r>
              <a:rPr lang="en-US" dirty="0"/>
              <a:t> together with “2&gt;&amp;1”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bash:</a:t>
            </a:r>
          </a:p>
          <a:p>
            <a:pPr marL="457200" lvl="1" indent="0">
              <a:buNone/>
            </a:pPr>
            <a:r>
              <a:rPr lang="en-US" dirty="0" err="1"/>
              <a:t>mpirun</a:t>
            </a:r>
            <a:r>
              <a:rPr lang="en-US" dirty="0"/>
              <a:t> </a:t>
            </a:r>
            <a:r>
              <a:rPr lang="en-US" dirty="0" smtClean="0"/>
              <a:t>$CENTER/</a:t>
            </a:r>
            <a:r>
              <a:rPr lang="en-US" dirty="0" err="1"/>
              <a:t>wrf.exe</a:t>
            </a:r>
            <a:r>
              <a:rPr lang="en-US" dirty="0"/>
              <a:t> &gt; </a:t>
            </a:r>
            <a:r>
              <a:rPr lang="en-US" dirty="0" err="1"/>
              <a:t>wrf.mix.out</a:t>
            </a:r>
            <a:r>
              <a:rPr lang="en-US" dirty="0"/>
              <a:t> 2&gt;&amp;1 &amp;!</a:t>
            </a:r>
          </a:p>
        </p:txBody>
      </p:sp>
    </p:spTree>
    <p:extLst>
      <p:ext uri="{BB962C8B-B14F-4D97-AF65-F5344CB8AC3E}">
        <p14:creationId xmlns:p14="http://schemas.microsoft.com/office/powerpoint/2010/main" val="2039342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Shell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7244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“?” matches a single character </a:t>
            </a:r>
          </a:p>
          <a:p>
            <a:r>
              <a:rPr lang="en-US" dirty="0" smtClean="0"/>
              <a:t>“</a:t>
            </a:r>
            <a:r>
              <a:rPr lang="en-US" dirty="0"/>
              <a:t>*” matches anything </a:t>
            </a:r>
          </a:p>
          <a:p>
            <a:r>
              <a:rPr lang="en-US" dirty="0" smtClean="0"/>
              <a:t>“</a:t>
            </a:r>
            <a:r>
              <a:rPr lang="en-US" dirty="0"/>
              <a:t>&amp;” backgrounds a running </a:t>
            </a:r>
            <a:r>
              <a:rPr lang="en-US" dirty="0" smtClean="0"/>
              <a:t>process</a:t>
            </a:r>
            <a:endParaRPr lang="en-US" dirty="0"/>
          </a:p>
          <a:p>
            <a:pPr lvl="1"/>
            <a:r>
              <a:rPr lang="en-US" sz="2400" dirty="0" smtClean="0"/>
              <a:t>View </a:t>
            </a:r>
            <a:r>
              <a:rPr lang="en-US" sz="2400" dirty="0"/>
              <a:t>the process status with </a:t>
            </a:r>
            <a:r>
              <a:rPr lang="en-US" sz="2400" dirty="0" smtClean="0"/>
              <a:t>`</a:t>
            </a:r>
            <a:r>
              <a:rPr lang="en-US" sz="2400" dirty="0" err="1" smtClean="0"/>
              <a:t>ps</a:t>
            </a:r>
            <a:r>
              <a:rPr lang="en-US" sz="2400" dirty="0" err="1" smtClean="0"/>
              <a:t>`</a:t>
            </a:r>
            <a:r>
              <a:rPr lang="en-US" sz="2400" dirty="0" smtClean="0"/>
              <a:t> or `jobs`</a:t>
            </a:r>
            <a:endParaRPr lang="en-US" sz="2400" dirty="0"/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Bring process back to foreground with </a:t>
            </a:r>
            <a:r>
              <a:rPr lang="en-US" sz="2400" dirty="0" smtClean="0"/>
              <a:t>`</a:t>
            </a:r>
            <a:r>
              <a:rPr lang="en-US" sz="2400" dirty="0" err="1" smtClean="0"/>
              <a:t>fg</a:t>
            </a:r>
            <a:r>
              <a:rPr lang="en-US" sz="2400" b="1" dirty="0"/>
              <a:t>`</a:t>
            </a:r>
            <a:r>
              <a:rPr lang="en-US" sz="2400" dirty="0" smtClean="0"/>
              <a:t> </a:t>
            </a:r>
          </a:p>
          <a:p>
            <a:r>
              <a:rPr lang="en-US" dirty="0" smtClean="0"/>
              <a:t>“\” is the shell escape to not interpret white space or special characters</a:t>
            </a:r>
          </a:p>
          <a:p>
            <a:r>
              <a:rPr lang="en-US" dirty="0" smtClean="0"/>
              <a:t>Treating a string of characters literally requires using single forward quotes before and after the string.</a:t>
            </a:r>
          </a:p>
          <a:p>
            <a:r>
              <a:rPr lang="en-US" dirty="0" smtClean="0"/>
              <a:t>Treating a string of characters as a string after interpreting any embedded variables requires using double forward quotes before and after the string.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848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Submitting a Job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assumes using torque/</a:t>
            </a:r>
            <a:r>
              <a:rPr lang="en-US" dirty="0" err="1" smtClean="0"/>
              <a:t>moab</a:t>
            </a:r>
            <a:r>
              <a:rPr lang="en-US" dirty="0" smtClean="0"/>
              <a:t> (on pacman or fish).</a:t>
            </a:r>
          </a:p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create a job submission script named “</a:t>
            </a:r>
            <a:r>
              <a:rPr lang="en-US" dirty="0" err="1" smtClean="0"/>
              <a:t>myjob.pbs</a:t>
            </a:r>
            <a:r>
              <a:rPr lang="en-US" dirty="0" smtClean="0"/>
              <a:t>”, </a:t>
            </a:r>
            <a:r>
              <a:rPr lang="en-US" dirty="0"/>
              <a:t>for example </a:t>
            </a:r>
            <a:r>
              <a:rPr lang="en-US" dirty="0" smtClean="0"/>
              <a:t>– </a:t>
            </a:r>
            <a:br>
              <a:rPr lang="en-US" dirty="0" smtClean="0"/>
            </a:br>
            <a:r>
              <a:rPr lang="en-US" sz="1600" dirty="0" smtClean="0">
                <a:hlinkClick r:id="rId2"/>
              </a:rPr>
              <a:t>http</a:t>
            </a:r>
            <a:r>
              <a:rPr lang="en-US" sz="1600" dirty="0">
                <a:hlinkClick r:id="rId2"/>
              </a:rPr>
              <a:t>://www.arsc.edu/arsc/knowledge-base/job-submission-on-pacman/</a:t>
            </a:r>
            <a:r>
              <a:rPr lang="en-US" sz="1600" dirty="0" smtClean="0">
                <a:hlinkClick r:id="rId2"/>
              </a:rPr>
              <a:t>index.xml</a:t>
            </a:r>
            <a:endParaRPr lang="en-US" sz="1600" dirty="0" smtClean="0"/>
          </a:p>
          <a:p>
            <a:endParaRPr lang="en-US" dirty="0" smtClean="0"/>
          </a:p>
          <a:p>
            <a:r>
              <a:rPr lang="en-US" dirty="0" smtClean="0"/>
              <a:t>Submit a batch job: `</a:t>
            </a:r>
            <a:r>
              <a:rPr lang="en-US" dirty="0" err="1" smtClean="0"/>
              <a:t>qsub</a:t>
            </a:r>
            <a:r>
              <a:rPr lang="en-US" dirty="0" smtClean="0"/>
              <a:t> </a:t>
            </a:r>
            <a:r>
              <a:rPr lang="en-US" dirty="0" err="1" smtClean="0"/>
              <a:t>myjob.pbs</a:t>
            </a:r>
            <a:r>
              <a:rPr lang="en-US" dirty="0" smtClean="0"/>
              <a:t>`</a:t>
            </a:r>
          </a:p>
          <a:p>
            <a:r>
              <a:rPr lang="en-US" dirty="0" smtClean="0"/>
              <a:t>Submit a job to a specific queue with a reservation: </a:t>
            </a:r>
            <a:br>
              <a:rPr lang="en-US" dirty="0" smtClean="0"/>
            </a:br>
            <a:r>
              <a:rPr lang="en-US" sz="2000" dirty="0" smtClean="0"/>
              <a:t>`</a:t>
            </a:r>
            <a:r>
              <a:rPr lang="en-US" sz="2000" dirty="0" err="1" smtClean="0"/>
              <a:t>qsub</a:t>
            </a:r>
            <a:r>
              <a:rPr lang="en-US" sz="2000" dirty="0" smtClean="0"/>
              <a:t> –q standard_16 –W </a:t>
            </a:r>
            <a:r>
              <a:rPr lang="en-US" sz="2000" dirty="0"/>
              <a:t>ADVRES</a:t>
            </a:r>
            <a:r>
              <a:rPr lang="en-US" sz="2000" dirty="0" smtClean="0"/>
              <a:t>:&lt;</a:t>
            </a:r>
            <a:r>
              <a:rPr lang="en-US" sz="2000" dirty="0" err="1" smtClean="0"/>
              <a:t>ReservationID</a:t>
            </a:r>
            <a:r>
              <a:rPr lang="en-US" sz="2000" dirty="0" smtClean="0"/>
              <a:t>&gt; </a:t>
            </a:r>
            <a:r>
              <a:rPr lang="en-US" sz="2000" dirty="0" err="1" smtClean="0"/>
              <a:t>myjob.pbs</a:t>
            </a:r>
            <a:r>
              <a:rPr lang="en-US" sz="2000" dirty="0" smtClean="0"/>
              <a:t>`</a:t>
            </a:r>
          </a:p>
          <a:p>
            <a:r>
              <a:rPr lang="en-US" dirty="0" smtClean="0"/>
              <a:t>Submit an interactive job: </a:t>
            </a:r>
            <a:br>
              <a:rPr lang="en-US" dirty="0" smtClean="0"/>
            </a:br>
            <a:r>
              <a:rPr lang="en-US" sz="2000" dirty="0" smtClean="0"/>
              <a:t>`</a:t>
            </a:r>
            <a:r>
              <a:rPr lang="en-US" sz="2000" dirty="0" err="1" smtClean="0"/>
              <a:t>qsub</a:t>
            </a:r>
            <a:r>
              <a:rPr lang="en-US" sz="2000" dirty="0" smtClean="0"/>
              <a:t> –I –l nodes=1:ppn=16 –q standard_16`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72454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https://training.linuxfoundation.org/free-linux-</a:t>
            </a:r>
            <a:r>
              <a:rPr lang="en-US" dirty="0" smtClean="0">
                <a:hlinkClick r:id="rId2"/>
              </a:rPr>
              <a:t>training/</a:t>
            </a:r>
          </a:p>
          <a:p>
            <a:r>
              <a:rPr lang="en-US" dirty="0">
                <a:hlinkClick r:id="rId2"/>
              </a:rPr>
              <a:t>http://www.tecmint.com/free-online-linux-learning-guide-for-beginners/</a:t>
            </a: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linuxsurvival.com/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http://linuxreviews.org/beginner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175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600200"/>
          </a:xfrm>
        </p:spPr>
        <p:txBody>
          <a:bodyPr/>
          <a:lstStyle/>
          <a:p>
            <a:r>
              <a:rPr lang="en-US" dirty="0" smtClean="0"/>
              <a:t>Questions, Comments?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89237"/>
            <a:ext cx="8229600" cy="38401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u</a:t>
            </a:r>
            <a:r>
              <a:rPr lang="en-US" dirty="0" smtClean="0">
                <a:hlinkClick r:id="rId2"/>
              </a:rPr>
              <a:t>af-rcs@alaska.edu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508/511 </a:t>
            </a:r>
            <a:r>
              <a:rPr lang="en-US" dirty="0" err="1" smtClean="0"/>
              <a:t>Elvey</a:t>
            </a:r>
            <a:r>
              <a:rPr lang="en-US" dirty="0" smtClean="0"/>
              <a:t> Building</a:t>
            </a:r>
          </a:p>
          <a:p>
            <a:pPr marL="0" indent="0" algn="ctr">
              <a:buNone/>
            </a:pPr>
            <a:r>
              <a:rPr lang="en-US" dirty="0" smtClean="0"/>
              <a:t>907-450-8602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560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55837"/>
            <a:ext cx="8229600" cy="4525963"/>
          </a:xfrm>
        </p:spPr>
        <p:txBody>
          <a:bodyPr/>
          <a:lstStyle/>
          <a:p>
            <a:r>
              <a:rPr lang="en-US" dirty="0" smtClean="0"/>
              <a:t>Connecting to Remote Systems</a:t>
            </a:r>
          </a:p>
          <a:p>
            <a:r>
              <a:rPr lang="en-US" dirty="0" smtClean="0"/>
              <a:t>Working with Files</a:t>
            </a:r>
          </a:p>
          <a:p>
            <a:r>
              <a:rPr lang="en-US" dirty="0" smtClean="0"/>
              <a:t>File and Directory Permissions</a:t>
            </a:r>
          </a:p>
          <a:p>
            <a:r>
              <a:rPr lang="en-US" dirty="0" smtClean="0"/>
              <a:t>Working with Active Processes</a:t>
            </a:r>
          </a:p>
          <a:p>
            <a:r>
              <a:rPr lang="en-US" dirty="0" smtClean="0"/>
              <a:t>Customizing the User Environment</a:t>
            </a:r>
          </a:p>
          <a:p>
            <a:r>
              <a:rPr lang="en-US" dirty="0" smtClean="0"/>
              <a:t>Submitting a Job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30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Unix</a:t>
            </a:r>
            <a:r>
              <a:rPr lang="en-US" dirty="0"/>
              <a:t>-like OS developed by Linus Torvalds in 1991 </a:t>
            </a:r>
          </a:p>
          <a:p>
            <a:r>
              <a:rPr lang="en-US" dirty="0" smtClean="0"/>
              <a:t>Open </a:t>
            </a:r>
            <a:r>
              <a:rPr lang="en-US" dirty="0"/>
              <a:t>Source Software </a:t>
            </a:r>
          </a:p>
          <a:p>
            <a:r>
              <a:rPr lang="en-US" dirty="0" smtClean="0"/>
              <a:t>“</a:t>
            </a:r>
            <a:r>
              <a:rPr lang="en-US" dirty="0"/>
              <a:t>Runs on more computer hardware platforms than any other OS”</a:t>
            </a:r>
            <a:r>
              <a:rPr lang="en-US" sz="1600" dirty="0"/>
              <a:t> </a:t>
            </a:r>
            <a:r>
              <a:rPr lang="en-US" sz="1600" dirty="0" smtClean="0"/>
              <a:t>(</a:t>
            </a:r>
            <a:r>
              <a:rPr lang="en-US" sz="1600" dirty="0" err="1" smtClean="0"/>
              <a:t>wikipedia.org</a:t>
            </a:r>
            <a:r>
              <a:rPr lang="en-US" sz="1600" dirty="0" smtClean="0"/>
              <a:t>)</a:t>
            </a:r>
            <a:endParaRPr lang="en-US" sz="1600" dirty="0"/>
          </a:p>
          <a:p>
            <a:r>
              <a:rPr lang="en-US" dirty="0" smtClean="0"/>
              <a:t>Runs </a:t>
            </a:r>
            <a:r>
              <a:rPr lang="en-US" dirty="0"/>
              <a:t>on </a:t>
            </a:r>
            <a:r>
              <a:rPr lang="en-US" dirty="0" smtClean="0"/>
              <a:t>supercomputers, high performance clusters, servers, workstations, &amp; embedded </a:t>
            </a:r>
            <a:r>
              <a:rPr lang="en-US" dirty="0"/>
              <a:t>systems </a:t>
            </a:r>
          </a:p>
          <a:p>
            <a:r>
              <a:rPr lang="en-US" dirty="0" smtClean="0"/>
              <a:t>The </a:t>
            </a:r>
            <a:r>
              <a:rPr lang="en-US" dirty="0"/>
              <a:t>shell is a command line interface to the OS  </a:t>
            </a:r>
            <a:endParaRPr lang="en-US" dirty="0" smtClean="0"/>
          </a:p>
          <a:p>
            <a:pPr lvl="1"/>
            <a:r>
              <a:rPr lang="en-US" dirty="0" smtClean="0"/>
              <a:t>Open a “terminal” window</a:t>
            </a:r>
          </a:p>
          <a:p>
            <a:pPr lvl="1"/>
            <a:r>
              <a:rPr lang="en-US" dirty="0" smtClean="0"/>
              <a:t>Edit files</a:t>
            </a:r>
          </a:p>
          <a:p>
            <a:pPr lvl="1"/>
            <a:r>
              <a:rPr lang="en-US" dirty="0" smtClean="0"/>
              <a:t>Launch processes or jobs</a:t>
            </a:r>
          </a:p>
          <a:p>
            <a:pPr lvl="1"/>
            <a:r>
              <a:rPr lang="en-US" dirty="0" smtClean="0"/>
              <a:t>Check the status of running processes</a:t>
            </a:r>
          </a:p>
          <a:p>
            <a:pPr lvl="1"/>
            <a:r>
              <a:rPr lang="en-US" dirty="0" smtClean="0"/>
              <a:t>Send </a:t>
            </a:r>
            <a:r>
              <a:rPr lang="en-US" dirty="0"/>
              <a:t>signals to processes </a:t>
            </a:r>
            <a:endParaRPr lang="en-US" dirty="0" smtClean="0"/>
          </a:p>
          <a:p>
            <a:pPr lvl="1"/>
            <a:r>
              <a:rPr lang="en-US" dirty="0" smtClean="0"/>
              <a:t>Common shells: bash, </a:t>
            </a:r>
            <a:r>
              <a:rPr lang="en-US" dirty="0" err="1" smtClean="0"/>
              <a:t>ksh</a:t>
            </a:r>
            <a:r>
              <a:rPr lang="en-US" dirty="0" smtClean="0"/>
              <a:t>, </a:t>
            </a:r>
            <a:r>
              <a:rPr lang="en-US" dirty="0" err="1" smtClean="0"/>
              <a:t>tcsh</a:t>
            </a:r>
            <a:r>
              <a:rPr lang="en-US" dirty="0" smtClean="0"/>
              <a:t>, </a:t>
            </a:r>
            <a:r>
              <a:rPr lang="en-US" dirty="0" err="1" smtClean="0"/>
              <a:t>csh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313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to Remote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RCS supports </a:t>
            </a:r>
            <a:r>
              <a:rPr lang="en-US" b="1" dirty="0" err="1"/>
              <a:t>ssh</a:t>
            </a:r>
            <a:r>
              <a:rPr lang="en-US" dirty="0"/>
              <a:t>, </a:t>
            </a:r>
            <a:r>
              <a:rPr lang="en-US" b="1" dirty="0" err="1"/>
              <a:t>sftp</a:t>
            </a:r>
            <a:r>
              <a:rPr lang="en-US" dirty="0"/>
              <a:t> and </a:t>
            </a:r>
            <a:r>
              <a:rPr lang="en-US" b="1" dirty="0" err="1"/>
              <a:t>scp</a:t>
            </a:r>
            <a:r>
              <a:rPr lang="en-US" dirty="0"/>
              <a:t> clients</a:t>
            </a:r>
          </a:p>
          <a:p>
            <a:r>
              <a:rPr lang="en-US" dirty="0" smtClean="0"/>
              <a:t>Linux and </a:t>
            </a:r>
            <a:r>
              <a:rPr lang="en-US" dirty="0" err="1" smtClean="0"/>
              <a:t>MacOS</a:t>
            </a:r>
            <a:r>
              <a:rPr lang="en-US" dirty="0" smtClean="0"/>
              <a:t> come </a:t>
            </a:r>
            <a:r>
              <a:rPr lang="en-US" dirty="0"/>
              <a:t>with </a:t>
            </a:r>
            <a:r>
              <a:rPr lang="en-US" dirty="0" smtClean="0"/>
              <a:t>versions </a:t>
            </a:r>
            <a:r>
              <a:rPr lang="en-US" dirty="0"/>
              <a:t>of </a:t>
            </a:r>
            <a:r>
              <a:rPr lang="en-US" b="1" dirty="0" err="1"/>
              <a:t>ssh</a:t>
            </a:r>
            <a:r>
              <a:rPr lang="en-US" dirty="0"/>
              <a:t>, </a:t>
            </a:r>
            <a:r>
              <a:rPr lang="en-US" b="1" dirty="0" err="1"/>
              <a:t>sftp</a:t>
            </a:r>
            <a:r>
              <a:rPr lang="en-US" dirty="0"/>
              <a:t> and </a:t>
            </a:r>
            <a:r>
              <a:rPr lang="en-US" b="1" dirty="0" err="1"/>
              <a:t>scp</a:t>
            </a:r>
            <a:r>
              <a:rPr lang="en-US" dirty="0"/>
              <a:t>. </a:t>
            </a:r>
          </a:p>
          <a:p>
            <a:r>
              <a:rPr lang="en-US" dirty="0"/>
              <a:t>Windows </a:t>
            </a:r>
            <a:r>
              <a:rPr lang="en-US" dirty="0" smtClean="0"/>
              <a:t>requires downloading </a:t>
            </a:r>
            <a:r>
              <a:rPr lang="en-US" dirty="0"/>
              <a:t>a terminal and file transfer program (and optionally an X11 server)</a:t>
            </a:r>
            <a:r>
              <a:rPr lang="en-US" dirty="0" smtClean="0"/>
              <a:t>. RCS has </a:t>
            </a:r>
            <a:r>
              <a:rPr lang="en-US" dirty="0"/>
              <a:t>the most experience supporting </a:t>
            </a:r>
            <a:r>
              <a:rPr lang="en-US" dirty="0" err="1"/>
              <a:t>PuTTY</a:t>
            </a:r>
            <a:r>
              <a:rPr lang="en-US" dirty="0"/>
              <a:t>, </a:t>
            </a:r>
            <a:r>
              <a:rPr lang="en-US" dirty="0" err="1"/>
              <a:t>FileZilla</a:t>
            </a:r>
            <a:r>
              <a:rPr lang="en-US" dirty="0"/>
              <a:t>, and </a:t>
            </a:r>
            <a:r>
              <a:rPr lang="en-US" dirty="0" err="1"/>
              <a:t>Xming</a:t>
            </a:r>
            <a:r>
              <a:rPr lang="en-US" dirty="0" smtClean="0"/>
              <a:t>.</a:t>
            </a:r>
          </a:p>
          <a:p>
            <a:r>
              <a:rPr lang="en-US" dirty="0"/>
              <a:t>Login with:</a:t>
            </a:r>
          </a:p>
          <a:p>
            <a:pPr lvl="1"/>
            <a:r>
              <a:rPr lang="en-US" dirty="0" err="1"/>
              <a:t>ssh</a:t>
            </a:r>
            <a:r>
              <a:rPr lang="en-US" dirty="0"/>
              <a:t> –X –Y </a:t>
            </a:r>
            <a:r>
              <a:rPr lang="en-US" dirty="0" err="1"/>
              <a:t>username@</a:t>
            </a:r>
            <a:r>
              <a:rPr lang="en-US" dirty="0" err="1" smtClean="0"/>
              <a:t>systemname.alaska.edu</a:t>
            </a:r>
            <a:endParaRPr lang="en-US" dirty="0"/>
          </a:p>
          <a:p>
            <a:pPr lvl="1"/>
            <a:r>
              <a:rPr lang="en-US" dirty="0"/>
              <a:t>Example: </a:t>
            </a:r>
            <a:r>
              <a:rPr lang="en-US" dirty="0" err="1"/>
              <a:t>ssh</a:t>
            </a:r>
            <a:r>
              <a:rPr lang="en-US" dirty="0"/>
              <a:t> –X –</a:t>
            </a:r>
            <a:r>
              <a:rPr lang="en-US"/>
              <a:t>Y </a:t>
            </a:r>
            <a:r>
              <a:rPr lang="en-US" smtClean="0"/>
              <a:t>torgerso</a:t>
            </a:r>
            <a:r>
              <a:rPr lang="en-US" smtClean="0"/>
              <a:t>@</a:t>
            </a:r>
            <a:r>
              <a:rPr lang="en-US" dirty="0"/>
              <a:t>pacman3.arsc.edu</a:t>
            </a:r>
          </a:p>
          <a:p>
            <a:r>
              <a:rPr lang="en-US" dirty="0"/>
              <a:t>Copy files with:</a:t>
            </a:r>
          </a:p>
          <a:p>
            <a:pPr lvl="1"/>
            <a:r>
              <a:rPr lang="en-US" sz="1800" dirty="0" err="1"/>
              <a:t>scp</a:t>
            </a:r>
            <a:r>
              <a:rPr lang="en-US" sz="1800" dirty="0"/>
              <a:t> </a:t>
            </a:r>
            <a:r>
              <a:rPr lang="en-US" sz="1800" dirty="0" err="1"/>
              <a:t>myfiles.tar.gz</a:t>
            </a:r>
            <a:r>
              <a:rPr lang="en-US" sz="1800" dirty="0"/>
              <a:t> username@systemname.arsc.edu:~/</a:t>
            </a:r>
            <a:r>
              <a:rPr lang="en-US" sz="1800" dirty="0" smtClean="0"/>
              <a:t>phys608/</a:t>
            </a:r>
            <a:endParaRPr lang="en-US" sz="1800" dirty="0"/>
          </a:p>
          <a:p>
            <a:pPr lvl="1"/>
            <a:r>
              <a:rPr lang="en-US" dirty="0"/>
              <a:t>Example: </a:t>
            </a:r>
            <a:r>
              <a:rPr lang="en-US" sz="1800" dirty="0" err="1" smtClean="0"/>
              <a:t>scp</a:t>
            </a:r>
            <a:r>
              <a:rPr lang="en-US" sz="1800" dirty="0" smtClean="0"/>
              <a:t> </a:t>
            </a:r>
            <a:r>
              <a:rPr lang="en-US" sz="1800" dirty="0" err="1"/>
              <a:t>myfiles.tar.gz</a:t>
            </a:r>
            <a:r>
              <a:rPr lang="en-US" sz="1800" dirty="0"/>
              <a:t> </a:t>
            </a:r>
            <a:r>
              <a:rPr lang="en-US" sz="1800" dirty="0" smtClean="0"/>
              <a:t>torgerso</a:t>
            </a:r>
            <a:r>
              <a:rPr lang="en-US" sz="1800" dirty="0" smtClean="0">
                <a:hlinkClick r:id="rId2"/>
              </a:rPr>
              <a:t>@</a:t>
            </a:r>
            <a:r>
              <a:rPr lang="en-US" sz="1800" dirty="0">
                <a:hlinkClick r:id="rId2"/>
              </a:rPr>
              <a:t>pacman4.arsc.edu:~/</a:t>
            </a:r>
            <a:r>
              <a:rPr lang="en-US" sz="1800" dirty="0" smtClean="0">
                <a:hlinkClick r:id="rId2"/>
              </a:rPr>
              <a:t>phys608</a:t>
            </a:r>
            <a:endParaRPr lang="en-US" dirty="0"/>
          </a:p>
          <a:p>
            <a:r>
              <a:rPr lang="en-US" sz="2200" dirty="0" smtClean="0"/>
              <a:t>Set up </a:t>
            </a:r>
            <a:r>
              <a:rPr lang="en-US" sz="2200" dirty="0" err="1" smtClean="0"/>
              <a:t>ssh</a:t>
            </a:r>
            <a:r>
              <a:rPr lang="en-US" sz="2200" dirty="0"/>
              <a:t> </a:t>
            </a:r>
            <a:r>
              <a:rPr lang="en-US" sz="2200" dirty="0" smtClean="0"/>
              <a:t>keys, see “</a:t>
            </a:r>
            <a:r>
              <a:rPr lang="en-US" sz="2200" dirty="0" smtClean="0">
                <a:latin typeface="Courier"/>
                <a:cs typeface="Courier"/>
              </a:rPr>
              <a:t>news </a:t>
            </a:r>
            <a:r>
              <a:rPr lang="en-US" sz="2200" dirty="0" err="1" smtClean="0">
                <a:latin typeface="Courier"/>
                <a:cs typeface="Courier"/>
              </a:rPr>
              <a:t>pubkeys</a:t>
            </a:r>
            <a:r>
              <a:rPr lang="en-US" sz="2200" dirty="0" smtClean="0"/>
              <a:t>”</a:t>
            </a:r>
            <a:endParaRPr lang="en-US" sz="2200" dirty="0"/>
          </a:p>
          <a:p>
            <a:endParaRPr lang="en-US" dirty="0">
              <a:latin typeface="Calibri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776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534400" cy="1600200"/>
          </a:xfrm>
        </p:spPr>
        <p:txBody>
          <a:bodyPr/>
          <a:lstStyle/>
          <a:p>
            <a:r>
              <a:rPr lang="en-US" dirty="0" smtClean="0"/>
              <a:t>Navigating the 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637"/>
            <a:ext cx="3733800" cy="4525963"/>
          </a:xfrm>
        </p:spPr>
        <p:txBody>
          <a:bodyPr/>
          <a:lstStyle/>
          <a:p>
            <a:r>
              <a:rPr lang="en-US" dirty="0"/>
              <a:t>Linux is a collection </a:t>
            </a:r>
            <a:r>
              <a:rPr lang="en-US" dirty="0" smtClean="0"/>
              <a:t>of files </a:t>
            </a:r>
            <a:r>
              <a:rPr lang="en-US" dirty="0"/>
              <a:t>and directories (think of folders) </a:t>
            </a:r>
          </a:p>
          <a:p>
            <a:r>
              <a:rPr lang="en-US" dirty="0" smtClean="0"/>
              <a:t>The </a:t>
            </a:r>
            <a:r>
              <a:rPr lang="en-US" dirty="0"/>
              <a:t>top directory is called the “root”. </a:t>
            </a:r>
          </a:p>
          <a:p>
            <a:r>
              <a:rPr lang="en-US" dirty="0" smtClean="0"/>
              <a:t>Some </a:t>
            </a:r>
            <a:r>
              <a:rPr lang="en-US" dirty="0"/>
              <a:t>directories contain actual files, others provide access to hardware devices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0" y="1853148"/>
            <a:ext cx="3657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Common Commands: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pwd</a:t>
            </a:r>
            <a:endParaRPr lang="en-US" dirty="0"/>
          </a:p>
          <a:p>
            <a:pPr marL="800100" lvl="1" indent="-342900">
              <a:buFont typeface="Arial"/>
              <a:buChar char="•"/>
            </a:pPr>
            <a:r>
              <a:rPr lang="en-US" dirty="0"/>
              <a:t>cd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err="1"/>
              <a:t>ls</a:t>
            </a:r>
            <a:endParaRPr lang="en-US" dirty="0"/>
          </a:p>
          <a:p>
            <a:pPr marL="800100" lvl="1" indent="-342900">
              <a:buFont typeface="Arial"/>
              <a:buChar char="•"/>
            </a:pPr>
            <a:r>
              <a:rPr lang="en-US" dirty="0" err="1"/>
              <a:t>ls</a:t>
            </a:r>
            <a:r>
              <a:rPr lang="en-US" dirty="0"/>
              <a:t> –al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err="1"/>
              <a:t>ls</a:t>
            </a:r>
            <a:r>
              <a:rPr lang="en-US" dirty="0"/>
              <a:t> $HOME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err="1"/>
              <a:t>mkdir</a:t>
            </a:r>
            <a:endParaRPr lang="en-US" dirty="0"/>
          </a:p>
          <a:p>
            <a:pPr marL="800100" lvl="1" indent="-342900">
              <a:buFont typeface="Arial"/>
              <a:buChar char="•"/>
            </a:pPr>
            <a:r>
              <a:rPr lang="en-US" dirty="0" err="1"/>
              <a:t>rm</a:t>
            </a:r>
            <a:r>
              <a:rPr lang="en-US" dirty="0"/>
              <a:t> filename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err="1"/>
              <a:t>rmdir</a:t>
            </a:r>
            <a:endParaRPr lang="en-US" dirty="0"/>
          </a:p>
          <a:p>
            <a:pPr marL="800100" lvl="1" indent="-342900">
              <a:buFont typeface="Arial"/>
              <a:buChar char="•"/>
            </a:pPr>
            <a:r>
              <a:rPr lang="en-US" dirty="0" err="1"/>
              <a:t>rm</a:t>
            </a:r>
            <a:r>
              <a:rPr lang="en-US" dirty="0"/>
              <a:t> –</a:t>
            </a:r>
            <a:r>
              <a:rPr lang="en-US" dirty="0" err="1"/>
              <a:t>rf</a:t>
            </a:r>
            <a:r>
              <a:rPr lang="en-US" dirty="0"/>
              <a:t> </a:t>
            </a:r>
            <a:r>
              <a:rPr lang="en-US" dirty="0" err="1"/>
              <a:t>directoryName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864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</a:t>
            </a:r>
            <a:r>
              <a:rPr lang="en-US" dirty="0" smtClean="0"/>
              <a:t>Linux Text </a:t>
            </a:r>
            <a:r>
              <a:rPr lang="en-US" dirty="0"/>
              <a:t>Editors</a:t>
            </a:r>
          </a:p>
          <a:p>
            <a:pPr lvl="1"/>
            <a:r>
              <a:rPr lang="en-US" dirty="0" smtClean="0"/>
              <a:t>VIM including </a:t>
            </a:r>
            <a:r>
              <a:rPr lang="en-US" dirty="0" err="1" smtClean="0"/>
              <a:t>gvim</a:t>
            </a:r>
            <a:endParaRPr lang="en-US" dirty="0"/>
          </a:p>
          <a:p>
            <a:pPr lvl="1"/>
            <a:r>
              <a:rPr lang="en-US" dirty="0" err="1" smtClean="0"/>
              <a:t>Emacs</a:t>
            </a:r>
            <a:endParaRPr lang="en-US" dirty="0"/>
          </a:p>
          <a:p>
            <a:pPr lvl="1"/>
            <a:r>
              <a:rPr lang="en-US" dirty="0" err="1"/>
              <a:t>n</a:t>
            </a:r>
            <a:r>
              <a:rPr lang="en-US" dirty="0" err="1" smtClean="0"/>
              <a:t>edit</a:t>
            </a:r>
            <a:r>
              <a:rPr lang="en-US" dirty="0" smtClean="0"/>
              <a:t> or </a:t>
            </a:r>
            <a:r>
              <a:rPr lang="en-US" dirty="0" err="1" smtClean="0"/>
              <a:t>gedit</a:t>
            </a:r>
            <a:r>
              <a:rPr lang="en-US" dirty="0" smtClean="0"/>
              <a:t> (X11 enabled only)</a:t>
            </a:r>
            <a:endParaRPr lang="en-US" dirty="0"/>
          </a:p>
          <a:p>
            <a:r>
              <a:rPr lang="en-US" dirty="0"/>
              <a:t>Quickly view the contents of a file with:</a:t>
            </a:r>
          </a:p>
          <a:p>
            <a:pPr lvl="1"/>
            <a:r>
              <a:rPr lang="en-US" dirty="0"/>
              <a:t>cat</a:t>
            </a:r>
          </a:p>
          <a:p>
            <a:pPr lvl="1"/>
            <a:r>
              <a:rPr lang="en-US" dirty="0" smtClean="0"/>
              <a:t>less (exit </a:t>
            </a:r>
            <a:r>
              <a:rPr lang="en-US" dirty="0"/>
              <a:t>with “q</a:t>
            </a:r>
            <a:r>
              <a:rPr lang="en-US" dirty="0" smtClean="0"/>
              <a:t>”)</a:t>
            </a:r>
            <a:endParaRPr lang="en-US" dirty="0"/>
          </a:p>
          <a:p>
            <a:r>
              <a:rPr lang="en-US" dirty="0" smtClean="0"/>
              <a:t>Documentation for shell commands:</a:t>
            </a:r>
          </a:p>
          <a:p>
            <a:pPr lvl="1"/>
            <a:r>
              <a:rPr lang="en-US" dirty="0" smtClean="0"/>
              <a:t>Man pages – man </a:t>
            </a:r>
            <a:r>
              <a:rPr lang="en-US" dirty="0" err="1" smtClean="0"/>
              <a:t>cmd</a:t>
            </a:r>
            <a:endParaRPr lang="en-US" dirty="0" smtClean="0"/>
          </a:p>
          <a:p>
            <a:pPr lvl="1"/>
            <a:r>
              <a:rPr lang="en-US" dirty="0" smtClean="0"/>
              <a:t>Info documents – info </a:t>
            </a:r>
            <a:r>
              <a:rPr lang="en-US" dirty="0" err="1" smtClean="0"/>
              <a:t>cmd</a:t>
            </a:r>
            <a:endParaRPr lang="en-US" dirty="0" smtClean="0"/>
          </a:p>
          <a:p>
            <a:r>
              <a:rPr lang="en-US" dirty="0" smtClean="0"/>
              <a:t>View images with the “</a:t>
            </a:r>
            <a:r>
              <a:rPr lang="en-US" dirty="0" smtClean="0">
                <a:latin typeface="Courier"/>
                <a:cs typeface="Courier"/>
              </a:rPr>
              <a:t>display</a:t>
            </a:r>
            <a:r>
              <a:rPr lang="en-US" dirty="0" smtClean="0"/>
              <a:t>” 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205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and Directory Permissions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953000"/>
          </a:xfrm>
        </p:spPr>
        <p:txBody>
          <a:bodyPr/>
          <a:lstStyle/>
          <a:p>
            <a:r>
              <a:rPr lang="en-US" dirty="0"/>
              <a:t>Permissions control access to files and directories</a:t>
            </a:r>
          </a:p>
          <a:p>
            <a:r>
              <a:rPr lang="en-US" dirty="0"/>
              <a:t>Three categories of access:</a:t>
            </a:r>
          </a:p>
          <a:p>
            <a:pPr lvl="1"/>
            <a:r>
              <a:rPr lang="en-US" dirty="0"/>
              <a:t>user </a:t>
            </a:r>
            <a:r>
              <a:rPr lang="en-US" dirty="0" smtClean="0"/>
              <a:t>(that’s your account)</a:t>
            </a:r>
            <a:endParaRPr lang="en-US" dirty="0"/>
          </a:p>
          <a:p>
            <a:pPr lvl="1"/>
            <a:r>
              <a:rPr lang="en-US" dirty="0"/>
              <a:t>group  (type </a:t>
            </a:r>
            <a:r>
              <a:rPr lang="en-US" dirty="0" smtClean="0"/>
              <a:t>`</a:t>
            </a:r>
            <a:r>
              <a:rPr lang="en-US" dirty="0" smtClean="0">
                <a:latin typeface="Courier"/>
                <a:cs typeface="Courier"/>
              </a:rPr>
              <a:t>groups</a:t>
            </a:r>
            <a:r>
              <a:rPr lang="en-US" dirty="0"/>
              <a:t>`</a:t>
            </a:r>
            <a:r>
              <a:rPr lang="en-US" dirty="0" smtClean="0"/>
              <a:t> </a:t>
            </a:r>
            <a:r>
              <a:rPr lang="en-US" dirty="0"/>
              <a:t>to determine which you belong to)</a:t>
            </a:r>
          </a:p>
          <a:p>
            <a:pPr lvl="1"/>
            <a:r>
              <a:rPr lang="en-US" dirty="0"/>
              <a:t>other </a:t>
            </a:r>
            <a:r>
              <a:rPr lang="en-US" dirty="0" smtClean="0"/>
              <a:t>(everybody else on the system)</a:t>
            </a:r>
            <a:endParaRPr lang="en-US" dirty="0"/>
          </a:p>
          <a:p>
            <a:r>
              <a:rPr lang="en-US" dirty="0"/>
              <a:t>Three categories of permissions:</a:t>
            </a:r>
          </a:p>
          <a:p>
            <a:pPr lvl="1"/>
            <a:r>
              <a:rPr lang="en-US" dirty="0"/>
              <a:t>read </a:t>
            </a:r>
          </a:p>
          <a:p>
            <a:pPr lvl="1"/>
            <a:r>
              <a:rPr lang="en-US" dirty="0"/>
              <a:t>write</a:t>
            </a:r>
          </a:p>
          <a:p>
            <a:pPr lvl="1"/>
            <a:r>
              <a:rPr lang="en-US" dirty="0"/>
              <a:t>execute</a:t>
            </a:r>
          </a:p>
          <a:p>
            <a:r>
              <a:rPr lang="en-US" dirty="0"/>
              <a:t>Use </a:t>
            </a:r>
            <a:r>
              <a:rPr lang="en-US" dirty="0" smtClean="0"/>
              <a:t>`</a:t>
            </a:r>
            <a:r>
              <a:rPr lang="en-US" dirty="0" err="1" smtClean="0">
                <a:latin typeface="Courier"/>
                <a:cs typeface="Courier"/>
              </a:rPr>
              <a:t>chmod</a:t>
            </a:r>
            <a:r>
              <a:rPr lang="en-US" dirty="0"/>
              <a:t>`</a:t>
            </a:r>
            <a:r>
              <a:rPr lang="en-US" dirty="0" smtClean="0"/>
              <a:t> </a:t>
            </a:r>
            <a:r>
              <a:rPr lang="en-US" dirty="0"/>
              <a:t>to modify access permissions</a:t>
            </a:r>
          </a:p>
          <a:p>
            <a:pPr lvl="1"/>
            <a:r>
              <a:rPr lang="en-US" dirty="0" err="1"/>
              <a:t>chmod</a:t>
            </a:r>
            <a:r>
              <a:rPr lang="en-US" dirty="0"/>
              <a:t> </a:t>
            </a:r>
            <a:r>
              <a:rPr lang="en-US" dirty="0" err="1"/>
              <a:t>u+r</a:t>
            </a:r>
            <a:r>
              <a:rPr lang="en-US" dirty="0"/>
              <a:t> </a:t>
            </a:r>
            <a:r>
              <a:rPr lang="en-US" dirty="0" err="1"/>
              <a:t>myDir</a:t>
            </a:r>
            <a:r>
              <a:rPr lang="en-US" dirty="0"/>
              <a:t>  (add read permissions for myself)</a:t>
            </a:r>
          </a:p>
          <a:p>
            <a:pPr lvl="1"/>
            <a:r>
              <a:rPr lang="en-US" dirty="0" err="1"/>
              <a:t>chmod</a:t>
            </a:r>
            <a:r>
              <a:rPr lang="en-US" dirty="0"/>
              <a:t> </a:t>
            </a:r>
            <a:r>
              <a:rPr lang="en-US" dirty="0" err="1"/>
              <a:t>g+rx</a:t>
            </a:r>
            <a:r>
              <a:rPr lang="en-US" dirty="0"/>
              <a:t> </a:t>
            </a:r>
            <a:r>
              <a:rPr lang="en-US" dirty="0" err="1"/>
              <a:t>myFile</a:t>
            </a:r>
            <a:r>
              <a:rPr lang="en-US" dirty="0"/>
              <a:t>  (add group read &amp; execute permissions)</a:t>
            </a:r>
          </a:p>
          <a:p>
            <a:pPr lvl="1"/>
            <a:r>
              <a:rPr lang="en-US" dirty="0" err="1"/>
              <a:t>chmod</a:t>
            </a:r>
            <a:r>
              <a:rPr lang="en-US" dirty="0"/>
              <a:t> go-</a:t>
            </a:r>
            <a:r>
              <a:rPr lang="en-US" dirty="0" err="1"/>
              <a:t>rwx</a:t>
            </a:r>
            <a:r>
              <a:rPr lang="en-US" dirty="0"/>
              <a:t> </a:t>
            </a:r>
            <a:r>
              <a:rPr lang="en-US" dirty="0" err="1"/>
              <a:t>myFile</a:t>
            </a:r>
            <a:r>
              <a:rPr lang="en-US" dirty="0"/>
              <a:t> (remove group and other permissions)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512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600200"/>
          </a:xfrm>
        </p:spPr>
        <p:txBody>
          <a:bodyPr/>
          <a:lstStyle/>
          <a:p>
            <a:r>
              <a:rPr lang="en-US" dirty="0" smtClean="0"/>
              <a:t>File and Directory Permissions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08237"/>
            <a:ext cx="8686800" cy="4525963"/>
          </a:xfrm>
        </p:spPr>
        <p:txBody>
          <a:bodyPr/>
          <a:lstStyle/>
          <a:p>
            <a:r>
              <a:rPr lang="en-US" dirty="0" smtClean="0"/>
              <a:t>Security </a:t>
            </a:r>
            <a:r>
              <a:rPr lang="en-US" dirty="0"/>
              <a:t>Awareness:</a:t>
            </a:r>
          </a:p>
          <a:p>
            <a:pPr lvl="1"/>
            <a:r>
              <a:rPr lang="en-US" dirty="0"/>
              <a:t>World write permissions are discouraged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Never share your login credentials (username &amp; password) with others.</a:t>
            </a:r>
          </a:p>
          <a:p>
            <a:pPr lvl="1"/>
            <a:r>
              <a:rPr lang="en-US" dirty="0" smtClean="0"/>
              <a:t>What else?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760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600200"/>
          </a:xfrm>
        </p:spPr>
        <p:txBody>
          <a:bodyPr/>
          <a:lstStyle/>
          <a:p>
            <a:r>
              <a:rPr lang="en-US" dirty="0" smtClean="0"/>
              <a:t>Working with Active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2037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`</a:t>
            </a:r>
            <a:r>
              <a:rPr lang="en-US" dirty="0" err="1" smtClean="0"/>
              <a:t>ps</a:t>
            </a:r>
            <a:r>
              <a:rPr lang="en-US" dirty="0" err="1"/>
              <a:t>`</a:t>
            </a:r>
            <a:r>
              <a:rPr lang="en-US" dirty="0" smtClean="0"/>
              <a:t> </a:t>
            </a:r>
            <a:r>
              <a:rPr lang="en-US" dirty="0"/>
              <a:t>allows you to view process statuses</a:t>
            </a:r>
          </a:p>
          <a:p>
            <a:pPr lvl="1"/>
            <a:r>
              <a:rPr lang="en-US" sz="2400" dirty="0"/>
              <a:t>Useful variations </a:t>
            </a:r>
            <a:r>
              <a:rPr lang="en-US" sz="2400" dirty="0" smtClean="0"/>
              <a:t>`</a:t>
            </a:r>
            <a:r>
              <a:rPr lang="en-US" sz="2400" dirty="0" err="1" smtClean="0"/>
              <a:t>ps</a:t>
            </a:r>
            <a:r>
              <a:rPr lang="en-US" sz="2400" dirty="0" smtClean="0"/>
              <a:t> </a:t>
            </a:r>
            <a:r>
              <a:rPr lang="en-US" sz="2400" dirty="0"/>
              <a:t>–</a:t>
            </a:r>
            <a:r>
              <a:rPr lang="en-US" sz="2400" dirty="0" smtClean="0"/>
              <a:t>elf` </a:t>
            </a:r>
            <a:r>
              <a:rPr lang="en-US" sz="2400" dirty="0"/>
              <a:t>and </a:t>
            </a:r>
            <a:r>
              <a:rPr lang="en-US" sz="2400" dirty="0" smtClean="0"/>
              <a:t>`</a:t>
            </a:r>
            <a:r>
              <a:rPr lang="en-US" sz="2400" dirty="0" err="1" smtClean="0"/>
              <a:t>ps</a:t>
            </a:r>
            <a:r>
              <a:rPr lang="en-US" sz="2400" dirty="0" smtClean="0"/>
              <a:t> </a:t>
            </a:r>
            <a:r>
              <a:rPr lang="en-US" sz="2400" dirty="0"/>
              <a:t>–</a:t>
            </a:r>
            <a:r>
              <a:rPr lang="en-US" sz="2400" dirty="0" smtClean="0"/>
              <a:t>aux`</a:t>
            </a:r>
            <a:endParaRPr lang="en-US" sz="2400" dirty="0"/>
          </a:p>
          <a:p>
            <a:r>
              <a:rPr lang="en-US" dirty="0"/>
              <a:t>`</a:t>
            </a:r>
            <a:r>
              <a:rPr lang="en-US" dirty="0" smtClean="0"/>
              <a:t>top</a:t>
            </a:r>
            <a:r>
              <a:rPr lang="en-US" dirty="0"/>
              <a:t>`</a:t>
            </a:r>
            <a:r>
              <a:rPr lang="en-US" dirty="0" smtClean="0"/>
              <a:t> </a:t>
            </a:r>
            <a:r>
              <a:rPr lang="en-US" dirty="0"/>
              <a:t>to view what’s eating up all the CPU resources!</a:t>
            </a:r>
          </a:p>
          <a:p>
            <a:pPr lvl="1"/>
            <a:r>
              <a:rPr lang="en-US" sz="2400" dirty="0" smtClean="0"/>
              <a:t>exit </a:t>
            </a:r>
            <a:r>
              <a:rPr lang="en-US" sz="2400" dirty="0"/>
              <a:t>with “q”</a:t>
            </a:r>
          </a:p>
          <a:p>
            <a:r>
              <a:rPr lang="en-US" dirty="0"/>
              <a:t>Send a signal:</a:t>
            </a:r>
          </a:p>
          <a:p>
            <a:pPr lvl="1"/>
            <a:r>
              <a:rPr lang="en-US" sz="2400" dirty="0" err="1"/>
              <a:t>CTRL+c</a:t>
            </a:r>
            <a:r>
              <a:rPr lang="en-US" sz="2400" dirty="0"/>
              <a:t> (kill)</a:t>
            </a:r>
          </a:p>
          <a:p>
            <a:pPr lvl="1"/>
            <a:r>
              <a:rPr lang="en-US" sz="2400" dirty="0" err="1"/>
              <a:t>CTRL+z</a:t>
            </a:r>
            <a:r>
              <a:rPr lang="en-US" sz="2400" dirty="0"/>
              <a:t> (suspend</a:t>
            </a:r>
            <a:r>
              <a:rPr lang="en-US" sz="2400" dirty="0" smtClean="0"/>
              <a:t>)</a:t>
            </a:r>
            <a:endParaRPr lang="en-US" sz="2400" dirty="0"/>
          </a:p>
          <a:p>
            <a:r>
              <a:rPr lang="en-US" dirty="0"/>
              <a:t>Search with </a:t>
            </a:r>
            <a:r>
              <a:rPr lang="en-US" dirty="0" smtClean="0"/>
              <a:t>`</a:t>
            </a:r>
            <a:r>
              <a:rPr lang="en-US" dirty="0" err="1" smtClean="0"/>
              <a:t>grep</a:t>
            </a:r>
            <a:r>
              <a:rPr lang="en-US" dirty="0"/>
              <a:t>`</a:t>
            </a:r>
            <a:r>
              <a:rPr lang="en-US" dirty="0" smtClean="0"/>
              <a:t>, </a:t>
            </a:r>
            <a:r>
              <a:rPr lang="en-US" dirty="0"/>
              <a:t>then </a:t>
            </a:r>
            <a:r>
              <a:rPr lang="en-US" dirty="0" smtClean="0"/>
              <a:t>`sort</a:t>
            </a:r>
            <a:r>
              <a:rPr lang="en-US" dirty="0"/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1577396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SC_sunsetOverDenali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ARSC_sunsetOverDenali.potx</Template>
  <TotalTime>2664</TotalTime>
  <Words>1113</Words>
  <Application>Microsoft Macintosh PowerPoint</Application>
  <PresentationFormat>On-screen Show (4:3)</PresentationFormat>
  <Paragraphs>171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ARSC_sunsetOverDenali</vt:lpstr>
      <vt:lpstr>Introduction to the Linux Command Line Interface</vt:lpstr>
      <vt:lpstr>Overview</vt:lpstr>
      <vt:lpstr>Linux Overview</vt:lpstr>
      <vt:lpstr>Connecting to Remote Systems</vt:lpstr>
      <vt:lpstr>Navigating the File System</vt:lpstr>
      <vt:lpstr>Working with Files</vt:lpstr>
      <vt:lpstr>File and Directory Permissions</vt:lpstr>
      <vt:lpstr>File and Directory Permissions</vt:lpstr>
      <vt:lpstr>Working with Active Processes</vt:lpstr>
      <vt:lpstr>Working with Active Processes</vt:lpstr>
      <vt:lpstr>Working with Active Processes</vt:lpstr>
      <vt:lpstr>Working with Active Processes</vt:lpstr>
      <vt:lpstr>Customizing the User Environment</vt:lpstr>
      <vt:lpstr>Customizing the User Environment</vt:lpstr>
      <vt:lpstr>File Input/Output &amp; Redirection</vt:lpstr>
      <vt:lpstr>Special Shell Characters</vt:lpstr>
      <vt:lpstr>Submitting a Job</vt:lpstr>
      <vt:lpstr>Additional Resources</vt:lpstr>
      <vt:lpstr>Questions, Comments?</vt:lpstr>
    </vt:vector>
  </TitlesOfParts>
  <Company>UAF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Leone Thierman</dc:creator>
  <cp:lastModifiedBy>Bob</cp:lastModifiedBy>
  <cp:revision>90</cp:revision>
  <cp:lastPrinted>2013-01-22T17:25:35Z</cp:lastPrinted>
  <dcterms:created xsi:type="dcterms:W3CDTF">2009-04-09T22:38:19Z</dcterms:created>
  <dcterms:modified xsi:type="dcterms:W3CDTF">2016-07-19T01:14:09Z</dcterms:modified>
</cp:coreProperties>
</file>