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4b0048ee1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4b0048e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4b0048ee1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4b0048e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56a32f5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56a32f5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4b0048ee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4b0048e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LA STORIA DEL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nvSpPr>
        <p:spPr>
          <a:xfrm>
            <a:off x="214875" y="214875"/>
            <a:ext cx="8541000" cy="45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700">
                <a:latin typeface="Old Standard TT"/>
                <a:ea typeface="Old Standard TT"/>
                <a:cs typeface="Old Standard TT"/>
                <a:sym typeface="Old Standard TT"/>
              </a:rPr>
              <a:t>NEL 1973 ROBERT KAHN E VINTON CERF INVENTARONO UNA NUOVA PROCEDURA DI TRASMISSIONE BASANDOSI SULLA COMMUTAZIONE DI PACCHETTI, IL PROTOCOLLO T.C.P/I.P. QUESTO SISTEMA PERMETTEVA LA COMUNICAZIONE TRA GLI ELABORATORI IN MANIERA PIU’ PRECISA E LA RIDUZIONE DEGLI ERRORI AL MINIMO.</a:t>
            </a:r>
            <a:endParaRPr sz="1700">
              <a:latin typeface="Old Standard TT"/>
              <a:ea typeface="Old Standard TT"/>
              <a:cs typeface="Old Standard TT"/>
              <a:sym typeface="Old Standard TT"/>
            </a:endParaRPr>
          </a:p>
          <a:p>
            <a:pPr indent="0" lvl="0" marL="0" rtl="0" algn="l">
              <a:spcBef>
                <a:spcPts val="0"/>
              </a:spcBef>
              <a:spcAft>
                <a:spcPts val="0"/>
              </a:spcAft>
              <a:buNone/>
            </a:pPr>
            <a:r>
              <a:rPr lang="it" sz="1700">
                <a:latin typeface="Old Standard TT"/>
                <a:ea typeface="Old Standard TT"/>
                <a:cs typeface="Old Standard TT"/>
                <a:sym typeface="Old Standard TT"/>
              </a:rPr>
              <a:t>PER SCAMBIARSI DEI DATI 2 ELABORATORI DEVONO NECESSARIAMENTE UNIVOCAMENTE IDENTIFICATI.</a:t>
            </a:r>
            <a:endParaRPr sz="1700">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117" name="Google Shape;117;p22"/>
          <p:cNvPicPr preferRelativeResize="0"/>
          <p:nvPr/>
        </p:nvPicPr>
        <p:blipFill>
          <a:blip r:embed="rId3">
            <a:alphaModFix/>
          </a:blip>
          <a:stretch>
            <a:fillRect/>
          </a:stretch>
        </p:blipFill>
        <p:spPr>
          <a:xfrm>
            <a:off x="1148475" y="2208550"/>
            <a:ext cx="2746700" cy="2843200"/>
          </a:xfrm>
          <a:prstGeom prst="rect">
            <a:avLst/>
          </a:prstGeom>
          <a:noFill/>
          <a:ln>
            <a:noFill/>
          </a:ln>
        </p:spPr>
      </p:pic>
      <p:pic>
        <p:nvPicPr>
          <p:cNvPr id="118" name="Google Shape;118;p22"/>
          <p:cNvPicPr preferRelativeResize="0"/>
          <p:nvPr/>
        </p:nvPicPr>
        <p:blipFill>
          <a:blip r:embed="rId4">
            <a:alphaModFix/>
          </a:blip>
          <a:stretch>
            <a:fillRect/>
          </a:stretch>
        </p:blipFill>
        <p:spPr>
          <a:xfrm>
            <a:off x="4902175" y="2208550"/>
            <a:ext cx="2443750" cy="28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nvSpPr>
        <p:spPr>
          <a:xfrm>
            <a:off x="0" y="0"/>
            <a:ext cx="9144000" cy="36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OGNI COMPUTER VIENE IDENTIFICATO DA UN </a:t>
            </a:r>
            <a:r>
              <a:rPr b="1" lang="it" sz="1800">
                <a:solidFill>
                  <a:srgbClr val="00FF00"/>
                </a:solidFill>
                <a:latin typeface="Old Standard TT"/>
                <a:ea typeface="Old Standard TT"/>
                <a:cs typeface="Old Standard TT"/>
                <a:sym typeface="Old Standard TT"/>
              </a:rPr>
              <a:t>INDIRIZZO I.P</a:t>
            </a:r>
            <a:r>
              <a:rPr lang="it" sz="1800">
                <a:solidFill>
                  <a:srgbClr val="00FF00"/>
                </a:solidFill>
                <a:latin typeface="Old Standard TT"/>
                <a:ea typeface="Old Standard TT"/>
                <a:cs typeface="Old Standard TT"/>
                <a:sym typeface="Old Standard TT"/>
              </a:rPr>
              <a:t> </a:t>
            </a:r>
            <a:r>
              <a:rPr lang="it" sz="1800">
                <a:solidFill>
                  <a:schemeClr val="dk1"/>
                </a:solidFill>
                <a:latin typeface="Old Standard TT"/>
                <a:ea typeface="Old Standard TT"/>
                <a:cs typeface="Old Standard TT"/>
                <a:sym typeface="Old Standard TT"/>
              </a:rPr>
              <a:t>RAPPRESENTATO DA UN NUMERO CHE STABILISCE CON ESATTEZZA IL DISPOSITIVO COLLEGATO ALLA RETE, E FORNISCE L’INDIRIZZO DI DESTINAZIONE DI DATI CHE RICEVE.</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IL </a:t>
            </a:r>
            <a:r>
              <a:rPr b="1" lang="it" sz="1800">
                <a:solidFill>
                  <a:srgbClr val="0000FF"/>
                </a:solidFill>
                <a:latin typeface="Old Standard TT"/>
                <a:ea typeface="Old Standard TT"/>
                <a:cs typeface="Old Standard TT"/>
                <a:sym typeface="Old Standard TT"/>
              </a:rPr>
              <a:t>T.C.P.</a:t>
            </a:r>
            <a:r>
              <a:rPr lang="it" sz="1800">
                <a:solidFill>
                  <a:schemeClr val="dk1"/>
                </a:solidFill>
                <a:latin typeface="Old Standard TT"/>
                <a:ea typeface="Old Standard TT"/>
                <a:cs typeface="Old Standard TT"/>
                <a:sym typeface="Old Standard TT"/>
              </a:rPr>
              <a:t>, IL PROTOCOLLO DI CONTROLLO DELLE TRASIMSSIONI, GESTISCE L’ORGANIZZAZIONE DEI DATI E IL CONTROLLO DELLA TRASMISSIONE DEGLI STESSI. RIDIMENSIONA LA GRANDEZZA DEI DATI DA INVIARE SPEZZETTANDOLI IN PACCHETTI PIU’ PICCOLI. NEL MOMENTO IN CUI ARRIVANO AL COMPUTER DESTINATARIO VENGONO RICOMPOSTI.</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PER SPOSTARE I PACCHETTI DI DATI IL PROTOCOLLO TCP HA BISOGNO DELLE INFORMAZIONI FORNITE DAL PROTOCOLLO I.P.</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PER QUESTO E’ CHIAMATO </a:t>
            </a:r>
            <a:r>
              <a:rPr b="1" lang="it" sz="1800">
                <a:solidFill>
                  <a:srgbClr val="FF0000"/>
                </a:solidFill>
                <a:latin typeface="Old Standard TT"/>
                <a:ea typeface="Old Standard TT"/>
                <a:cs typeface="Old Standard TT"/>
                <a:sym typeface="Old Standard TT"/>
              </a:rPr>
              <a:t>“PROTOCOLLO TCP/IP”</a:t>
            </a:r>
            <a:r>
              <a:rPr lang="it" sz="1800">
                <a:solidFill>
                  <a:schemeClr val="dk1"/>
                </a:solidFill>
                <a:latin typeface="Old Standard TT"/>
                <a:ea typeface="Old Standard TT"/>
                <a:cs typeface="Old Standard TT"/>
                <a:sym typeface="Old Standard TT"/>
              </a:rPr>
              <a:t>.</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ARPANET e la sua storia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241738" y="0"/>
            <a:ext cx="8147700" cy="4243500"/>
          </a:xfrm>
          <a:prstGeom prst="rect">
            <a:avLst/>
          </a:prstGeom>
          <a:solidFill>
            <a:srgbClr val="000000"/>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800">
              <a:solidFill>
                <a:srgbClr val="202122"/>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800">
              <a:solidFill>
                <a:srgbClr val="202122"/>
              </a:solidFill>
              <a:highlight>
                <a:srgbClr val="FFFFFF"/>
              </a:highlight>
              <a:latin typeface="Arial"/>
              <a:ea typeface="Arial"/>
              <a:cs typeface="Arial"/>
              <a:sym typeface="Arial"/>
            </a:endParaRPr>
          </a:p>
          <a:p>
            <a:pPr indent="0" lvl="0" marL="0" rtl="0" algn="l">
              <a:spcBef>
                <a:spcPts val="0"/>
              </a:spcBef>
              <a:spcAft>
                <a:spcPts val="0"/>
              </a:spcAft>
              <a:buNone/>
            </a:pPr>
            <a:r>
              <a:t/>
            </a:r>
            <a:endParaRPr sz="2800"/>
          </a:p>
          <a:p>
            <a:pPr indent="0" lvl="0" marL="0" rtl="0" algn="l">
              <a:spcBef>
                <a:spcPts val="0"/>
              </a:spcBef>
              <a:spcAft>
                <a:spcPts val="0"/>
              </a:spcAft>
              <a:buNone/>
            </a:pPr>
            <a:r>
              <a:rPr lang="it" sz="2800"/>
              <a:t>          </a:t>
            </a:r>
            <a:endParaRPr sz="2800"/>
          </a:p>
        </p:txBody>
      </p:sp>
      <p:sp>
        <p:nvSpPr>
          <p:cNvPr id="70" name="Google Shape;70;p15"/>
          <p:cNvSpPr txBox="1"/>
          <p:nvPr/>
        </p:nvSpPr>
        <p:spPr>
          <a:xfrm>
            <a:off x="416325" y="147725"/>
            <a:ext cx="7338000" cy="856200"/>
          </a:xfrm>
          <a:prstGeom prst="rect">
            <a:avLst/>
          </a:prstGeom>
          <a:solidFill>
            <a:srgbClr val="00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it" sz="1800">
                <a:latin typeface="Old Standard TT"/>
                <a:ea typeface="Old Standard TT"/>
                <a:cs typeface="Old Standard TT"/>
                <a:sym typeface="Old Standard TT"/>
              </a:rPr>
              <a:t>nlemm dckdnkdncjsdncjsdncjsknsjknjksncksnckc</a:t>
            </a:r>
            <a:endParaRPr sz="1800">
              <a:latin typeface="Old Standard TT"/>
              <a:ea typeface="Old Standard TT"/>
              <a:cs typeface="Old Standard TT"/>
              <a:sym typeface="Old Standard TT"/>
            </a:endParaRPr>
          </a:p>
        </p:txBody>
      </p:sp>
      <p:sp>
        <p:nvSpPr>
          <p:cNvPr id="71" name="Google Shape;71;p15"/>
          <p:cNvSpPr txBox="1"/>
          <p:nvPr/>
        </p:nvSpPr>
        <p:spPr>
          <a:xfrm>
            <a:off x="-24156900" y="-6441975"/>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ld Standard TT"/>
                <a:ea typeface="Old Standard TT"/>
                <a:cs typeface="Old Standard TT"/>
                <a:sym typeface="Old Standard TT"/>
              </a:rPr>
              <a:t>nnnnnnnnn</a:t>
            </a:r>
            <a:endParaRPr>
              <a:latin typeface="Old Standard TT"/>
              <a:ea typeface="Old Standard TT"/>
              <a:cs typeface="Old Standard TT"/>
              <a:sym typeface="Old Standard TT"/>
            </a:endParaRPr>
          </a:p>
        </p:txBody>
      </p:sp>
      <p:sp>
        <p:nvSpPr>
          <p:cNvPr id="72" name="Google Shape;72;p15"/>
          <p:cNvSpPr txBox="1"/>
          <p:nvPr/>
        </p:nvSpPr>
        <p:spPr>
          <a:xfrm>
            <a:off x="654150" y="147725"/>
            <a:ext cx="7835700" cy="42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rgbClr val="FFFFFF"/>
                </a:solidFill>
                <a:latin typeface="Old Standard TT"/>
                <a:ea typeface="Old Standard TT"/>
                <a:cs typeface="Old Standard TT"/>
                <a:sym typeface="Old Standard TT"/>
              </a:rPr>
              <a:t>ARPANET ANCHE CHIAMATA ARPAnet O Arpanet ERA UNA RETE DI COMPUTER REALIZZATA NEL 1969 DAL DARPA, UN’AGENZIA GOVERNATIVA STATUNITENSE CHE HA COME SCOPO QUELLO DI SVILUPPARE NUOVE TECNOLOGIE PER USO MILITARE. QUESTO PROGETTO DI ARPANET VENNE CREATO ALL’INCIRCA NEGLI ANNI ‘60 E AVEVA LO SCOPO DI COSTRUIRE UNA RETE DI COMUNICAZIONE MILITARE IN GRADO DI RESISTERE AD UN ATTACCO NUCLEARE DURANTE LA GUERRA FREDDA.</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900">
              <a:solidFill>
                <a:srgbClr val="FFFFFF"/>
              </a:solidFill>
              <a:latin typeface="Old Standard TT"/>
              <a:ea typeface="Old Standard TT"/>
              <a:cs typeface="Old Standard TT"/>
              <a:sym typeface="Old Standard TT"/>
            </a:endParaRPr>
          </a:p>
        </p:txBody>
      </p:sp>
      <p:pic>
        <p:nvPicPr>
          <p:cNvPr id="73" name="Google Shape;73;p15"/>
          <p:cNvPicPr preferRelativeResize="0"/>
          <p:nvPr/>
        </p:nvPicPr>
        <p:blipFill>
          <a:blip r:embed="rId3">
            <a:alphaModFix/>
          </a:blip>
          <a:stretch>
            <a:fillRect/>
          </a:stretch>
        </p:blipFill>
        <p:spPr>
          <a:xfrm>
            <a:off x="2676688" y="2571749"/>
            <a:ext cx="3790625" cy="239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265500" y="348250"/>
            <a:ext cx="4045200" cy="455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6"/>
          <p:cNvSpPr txBox="1"/>
          <p:nvPr>
            <p:ph idx="2" type="body"/>
          </p:nvPr>
        </p:nvSpPr>
        <p:spPr>
          <a:xfrm>
            <a:off x="4939500" y="348250"/>
            <a:ext cx="3837000" cy="45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ALL’INIZIO DOVEVA ESSERE SOLO UN SISTEMA VELOCE E SICURO CON LO SCOPO DI SCAMBIARE INFORMAZIONI.</a:t>
            </a:r>
            <a:endParaRPr/>
          </a:p>
          <a:p>
            <a:pPr indent="0" lvl="0" marL="0" rtl="0" algn="l">
              <a:spcBef>
                <a:spcPts val="1600"/>
              </a:spcBef>
              <a:spcAft>
                <a:spcPts val="0"/>
              </a:spcAft>
              <a:buNone/>
            </a:pPr>
            <a:r>
              <a:rPr lang="it"/>
              <a:t>MA DURANTE GLI ANNI ‘70 CONTINUO’ A SVILUPPARSI FINO A CHE NON PRESE IL NOME DI INTERNET CON L’AVVENTO DELLO STANDARD DI TRASMISSIONE TCP/IP.</a:t>
            </a:r>
            <a:endParaRPr/>
          </a:p>
          <a:p>
            <a:pPr indent="0" lvl="0" marL="0" rtl="0" algn="l">
              <a:spcBef>
                <a:spcPts val="1600"/>
              </a:spcBef>
              <a:spcAft>
                <a:spcPts val="1600"/>
              </a:spcAft>
              <a:buNone/>
            </a:pPr>
            <a:r>
              <a:t/>
            </a:r>
            <a:endParaRPr/>
          </a:p>
        </p:txBody>
      </p:sp>
      <p:pic>
        <p:nvPicPr>
          <p:cNvPr id="80" name="Google Shape;80;p16"/>
          <p:cNvPicPr preferRelativeResize="0"/>
          <p:nvPr/>
        </p:nvPicPr>
        <p:blipFill>
          <a:blip r:embed="rId3">
            <a:alphaModFix/>
          </a:blip>
          <a:stretch>
            <a:fillRect/>
          </a:stretch>
        </p:blipFill>
        <p:spPr>
          <a:xfrm>
            <a:off x="265500" y="348250"/>
            <a:ext cx="4045200" cy="455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490250" y="526350"/>
            <a:ext cx="60309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Da ARPANET a INTERNET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321475" y="214325"/>
            <a:ext cx="8358300" cy="46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ld Standard TT"/>
                <a:ea typeface="Old Standard TT"/>
                <a:cs typeface="Old Standard TT"/>
                <a:sym typeface="Old Standard TT"/>
              </a:rPr>
              <a:t>NEL 1983 ARPA ESAURI’ IL SUO SCOPO E LO STATO TAGLIO’ I FONDI COSì LA SEZIONE MILITARE SI ISOLO’ CREANDO MILNET NEL 1984.</a:t>
            </a:r>
            <a:endParaRPr>
              <a:latin typeface="Old Standard TT"/>
              <a:ea typeface="Old Standard TT"/>
              <a:cs typeface="Old Standard TT"/>
              <a:sym typeface="Old Standard TT"/>
            </a:endParaRPr>
          </a:p>
          <a:p>
            <a:pPr indent="0" lvl="0" marL="0" rtl="0" algn="l">
              <a:spcBef>
                <a:spcPts val="0"/>
              </a:spcBef>
              <a:spcAft>
                <a:spcPts val="0"/>
              </a:spcAft>
              <a:buNone/>
            </a:pPr>
            <a:r>
              <a:rPr lang="it">
                <a:latin typeface="Old Standard TT"/>
                <a:ea typeface="Old Standard TT"/>
                <a:cs typeface="Old Standard TT"/>
                <a:sym typeface="Old Standard TT"/>
              </a:rPr>
              <a:t>MILNET E’ IL PREDECESSORE DELL’ODIERNO INTERNET, E GLI E’ STATO DATO QUESTO NOME DALLA PARTE DIVISA DA ARPANET.</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91" name="Google Shape;91;p18"/>
          <p:cNvPicPr preferRelativeResize="0"/>
          <p:nvPr/>
        </p:nvPicPr>
        <p:blipFill>
          <a:blip r:embed="rId3">
            <a:alphaModFix/>
          </a:blip>
          <a:stretch>
            <a:fillRect/>
          </a:stretch>
        </p:blipFill>
        <p:spPr>
          <a:xfrm>
            <a:off x="2655950" y="1578300"/>
            <a:ext cx="3689350" cy="276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268600" y="913225"/>
            <a:ext cx="4136400" cy="3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rgbClr val="202122"/>
                </a:solidFill>
                <a:highlight>
                  <a:srgbClr val="FFFFFF"/>
                </a:highlight>
              </a:rPr>
              <a:t>Nei primi anni novanta,con i primi tentativi di sfruttamento commerciale,ci furono grandi occasioni offerte dalle aziende di usare Arpanet a quel tempo chiamata Internet, e negli stessi anni nacque un altro modo per navigare ancora più semplice:il World Wide Web venne inventato nel 1989, uno dei principali servizi che permette di navigarci sopra ed avere accesso a una vasta raccolta di contenuti.Tutto ciò creato da Timothy John Berners-Lee.</a:t>
            </a:r>
            <a:endParaRPr sz="1800">
              <a:latin typeface="Old Standard TT"/>
              <a:ea typeface="Old Standard TT"/>
              <a:cs typeface="Old Standard TT"/>
              <a:sym typeface="Old Standard TT"/>
            </a:endParaRPr>
          </a:p>
        </p:txBody>
      </p:sp>
      <p:sp>
        <p:nvSpPr>
          <p:cNvPr id="97" name="Google Shape;97;p19"/>
          <p:cNvSpPr txBox="1"/>
          <p:nvPr/>
        </p:nvSpPr>
        <p:spPr>
          <a:xfrm>
            <a:off x="4848050" y="362600"/>
            <a:ext cx="3612600" cy="41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98" name="Google Shape;98;p19"/>
          <p:cNvPicPr preferRelativeResize="0"/>
          <p:nvPr/>
        </p:nvPicPr>
        <p:blipFill>
          <a:blip r:embed="rId3">
            <a:alphaModFix/>
          </a:blip>
          <a:stretch>
            <a:fillRect/>
          </a:stretch>
        </p:blipFill>
        <p:spPr>
          <a:xfrm>
            <a:off x="4848050" y="1528375"/>
            <a:ext cx="4000500" cy="2247900"/>
          </a:xfrm>
          <a:prstGeom prst="rect">
            <a:avLst/>
          </a:prstGeom>
          <a:noFill/>
          <a:ln>
            <a:noFill/>
          </a:ln>
        </p:spPr>
      </p:pic>
      <p:cxnSp>
        <p:nvCxnSpPr>
          <p:cNvPr id="99" name="Google Shape;99;p19"/>
          <p:cNvCxnSpPr/>
          <p:nvPr/>
        </p:nvCxnSpPr>
        <p:spPr>
          <a:xfrm flipH="1" rot="10800000">
            <a:off x="5049500" y="4498900"/>
            <a:ext cx="658200" cy="53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442025" y="294675"/>
            <a:ext cx="8184000" cy="44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05" name="Google Shape;105;p20"/>
          <p:cNvSpPr txBox="1"/>
          <p:nvPr/>
        </p:nvSpPr>
        <p:spPr>
          <a:xfrm>
            <a:off x="227700" y="254500"/>
            <a:ext cx="8438700" cy="45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ld Standard TT"/>
                <a:ea typeface="Old Standard TT"/>
                <a:cs typeface="Old Standard TT"/>
                <a:sym typeface="Old Standard TT"/>
              </a:rPr>
              <a:t>ARPANET FU LA PRIMA RETE A COMMUTAZIONE DI PACCHETTO, E’ UNA TECNICA CHE CONSISTE NELLA SUDDIVISIONE DI UN MESSAGGIO IN PIU’ PARTI, CHIAMATI ANCHE PACCHETTI, PRIMA DI INOLTRARLO I RETE SENZA UN PERCORSO PRESTABILITO PRIMA.</a:t>
            </a:r>
            <a:endParaRPr>
              <a:latin typeface="Old Standard TT"/>
              <a:ea typeface="Old Standard TT"/>
              <a:cs typeface="Old Standard TT"/>
              <a:sym typeface="Old Standard TT"/>
            </a:endParaRPr>
          </a:p>
          <a:p>
            <a:pPr indent="0" lvl="0" marL="0" rtl="0" algn="l">
              <a:spcBef>
                <a:spcPts val="0"/>
              </a:spcBef>
              <a:spcAft>
                <a:spcPts val="0"/>
              </a:spcAft>
              <a:buNone/>
            </a:pPr>
            <a:r>
              <a:rPr lang="it">
                <a:latin typeface="Old Standard TT"/>
                <a:ea typeface="Old Standard TT"/>
                <a:cs typeface="Old Standard TT"/>
                <a:sym typeface="Old Standard TT"/>
              </a:rPr>
              <a:t>OGNI PACCHETTO SEGUIRA’ LA PROPRIA STRADA “RIMBALZANDO” TRA I NODI DELLA RETE PRIMA DI RAGGIUNGERE IL DESTINATARIO. INFINE IL NODO DI DESTINAZIONE RIORDINERA’ I PACCHETTI RICEVUTI E RICOSTRUIRA’ IL MESSAGGIO GRAZIE AL PROTOCOLLO TCP.</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106" name="Google Shape;106;p20"/>
          <p:cNvPicPr preferRelativeResize="0"/>
          <p:nvPr/>
        </p:nvPicPr>
        <p:blipFill>
          <a:blip r:embed="rId3">
            <a:alphaModFix/>
          </a:blip>
          <a:stretch>
            <a:fillRect/>
          </a:stretch>
        </p:blipFill>
        <p:spPr>
          <a:xfrm>
            <a:off x="1555502" y="1826425"/>
            <a:ext cx="6351425" cy="298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90250" y="526350"/>
            <a:ext cx="60309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La storia del protcollo IP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