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Oswald" panose="00000500000000000000" pitchFamily="2" charset="0"/>
      <p:regular r:id="rId31"/>
      <p:bold r:id="rId32"/>
    </p:embeddedFont>
    <p:embeddedFont>
      <p:font typeface="Oswald Light" panose="00000400000000000000"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leTiGVgFAnEmk/N1oNvkc6OqX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8" name="Google Shape;17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Remember to show them a updated repository at the end of this slide</a:t>
            </a:r>
            <a:endParaRPr/>
          </a:p>
        </p:txBody>
      </p:sp>
      <p:sp>
        <p:nvSpPr>
          <p:cNvPr id="204" name="Google Shape;20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1fb19a98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11fb19a984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1fb19a98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11fb19a984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429612" y="1013984"/>
            <a:ext cx="7714388" cy="3260635"/>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dk1"/>
              </a:buClr>
              <a:buSzPts val="2800"/>
              <a:buFont typeface="Oswald"/>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429612" y="4848464"/>
            <a:ext cx="7714388" cy="1085849"/>
          </a:xfrm>
          <a:prstGeom prst="rect">
            <a:avLst/>
          </a:prstGeom>
          <a:noFill/>
          <a:ln>
            <a:noFill/>
          </a:ln>
        </p:spPr>
        <p:txBody>
          <a:bodyPr spcFirstLastPara="1" wrap="square" lIns="91425" tIns="45700" rIns="91425" bIns="45700" anchor="t" anchorCtr="0">
            <a:normAutofit/>
          </a:bodyPr>
          <a:lstStyle>
            <a:lvl1pPr lvl="0" algn="l">
              <a:lnSpc>
                <a:spcPct val="130000"/>
              </a:lnSpc>
              <a:spcBef>
                <a:spcPts val="1000"/>
              </a:spcBef>
              <a:spcAft>
                <a:spcPts val="0"/>
              </a:spcAft>
              <a:buClr>
                <a:schemeClr val="dk1"/>
              </a:buClr>
              <a:buSzPts val="1530"/>
              <a:buNone/>
              <a:defRPr sz="1800"/>
            </a:lvl1pPr>
            <a:lvl2pPr lvl="1" algn="ctr">
              <a:lnSpc>
                <a:spcPct val="130000"/>
              </a:lnSpc>
              <a:spcBef>
                <a:spcPts val="500"/>
              </a:spcBef>
              <a:spcAft>
                <a:spcPts val="0"/>
              </a:spcAft>
              <a:buClr>
                <a:schemeClr val="dk1"/>
              </a:buClr>
              <a:buSzPts val="1700"/>
              <a:buFont typeface="Oswald Light"/>
              <a:buNone/>
              <a:defRPr sz="2000"/>
            </a:lvl2pPr>
            <a:lvl3pPr lvl="2" algn="ctr">
              <a:lnSpc>
                <a:spcPct val="130000"/>
              </a:lnSpc>
              <a:spcBef>
                <a:spcPts val="500"/>
              </a:spcBef>
              <a:spcAft>
                <a:spcPts val="0"/>
              </a:spcAft>
              <a:buClr>
                <a:schemeClr val="dk1"/>
              </a:buClr>
              <a:buSzPts val="1530"/>
              <a:buNone/>
              <a:defRPr sz="1800"/>
            </a:lvl3pPr>
            <a:lvl4pPr lvl="3" algn="ctr">
              <a:lnSpc>
                <a:spcPct val="130000"/>
              </a:lnSpc>
              <a:spcBef>
                <a:spcPts val="500"/>
              </a:spcBef>
              <a:spcAft>
                <a:spcPts val="0"/>
              </a:spcAft>
              <a:buClr>
                <a:schemeClr val="dk1"/>
              </a:buClr>
              <a:buSzPts val="1360"/>
              <a:buFont typeface="Oswald Light"/>
              <a:buNone/>
              <a:defRPr sz="1600"/>
            </a:lvl4pPr>
            <a:lvl5pPr lvl="4" algn="ctr">
              <a:lnSpc>
                <a:spcPct val="130000"/>
              </a:lnSpc>
              <a:spcBef>
                <a:spcPts val="500"/>
              </a:spcBef>
              <a:spcAft>
                <a:spcPts val="0"/>
              </a:spcAft>
              <a:buClr>
                <a:schemeClr val="dk1"/>
              </a:buClr>
              <a:buSzPts val="136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cxnSp>
        <p:nvCxnSpPr>
          <p:cNvPr id="17" name="Google Shape;17;p6"/>
          <p:cNvCxnSpPr/>
          <p:nvPr/>
        </p:nvCxnSpPr>
        <p:spPr>
          <a:xfrm>
            <a:off x="1524000" y="4571506"/>
            <a:ext cx="971155" cy="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4115762" y="-456238"/>
            <a:ext cx="3866043" cy="9238434"/>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3" name="Google Shape;83;p15"/>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5"/>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rot="5400000">
            <a:off x="7709080" y="2902619"/>
            <a:ext cx="4628301" cy="1758461"/>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787851" y="-137840"/>
            <a:ext cx="4628301" cy="7839379"/>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16"/>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7"/>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12"/>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36" name="Google Shape;36;p8"/>
          <p:cNvSpPr txBox="1">
            <a:spLocks noGrp="1"/>
          </p:cNvSpPr>
          <p:nvPr>
            <p:ph type="title"/>
          </p:nvPr>
        </p:nvSpPr>
        <p:spPr>
          <a:xfrm>
            <a:off x="1421745" y="1287554"/>
            <a:ext cx="8284963" cy="3113064"/>
          </a:xfrm>
          <a:prstGeom prst="rect">
            <a:avLst/>
          </a:prstGeom>
          <a:noFill/>
          <a:ln>
            <a:noFill/>
          </a:ln>
        </p:spPr>
        <p:txBody>
          <a:bodyPr spcFirstLastPara="1" wrap="square" lIns="91425" tIns="45700" rIns="91425" bIns="45700" anchor="t" anchorCtr="0">
            <a:noAutofit/>
          </a:bodyPr>
          <a:lstStyle>
            <a:lvl1pPr lvl="0" algn="l">
              <a:lnSpc>
                <a:spcPct val="120000"/>
              </a:lnSpc>
              <a:spcBef>
                <a:spcPts val="0"/>
              </a:spcBef>
              <a:spcAft>
                <a:spcPts val="0"/>
              </a:spcAft>
              <a:buClr>
                <a:schemeClr val="lt1"/>
              </a:buClr>
              <a:buSzPts val="4400"/>
              <a:buFont typeface="Oswald"/>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1421744" y="4619707"/>
            <a:ext cx="7722256" cy="1476293"/>
          </a:xfrm>
          <a:prstGeom prst="rect">
            <a:avLst/>
          </a:prstGeom>
          <a:noFill/>
          <a:ln>
            <a:noFill/>
          </a:ln>
        </p:spPr>
        <p:txBody>
          <a:bodyPr spcFirstLastPara="1" wrap="square" lIns="91425" tIns="45700" rIns="91425" bIns="45700" anchor="b" anchorCtr="0">
            <a:normAutofit/>
          </a:bodyPr>
          <a:lstStyle>
            <a:lvl1pPr marL="457200" lvl="0" indent="-228600" algn="l">
              <a:lnSpc>
                <a:spcPct val="130000"/>
              </a:lnSpc>
              <a:spcBef>
                <a:spcPts val="1000"/>
              </a:spcBef>
              <a:spcAft>
                <a:spcPts val="0"/>
              </a:spcAft>
              <a:buClr>
                <a:schemeClr val="lt1"/>
              </a:buClr>
              <a:buSzPts val="1530"/>
              <a:buNone/>
              <a:defRPr sz="1800">
                <a:solidFill>
                  <a:schemeClr val="lt1"/>
                </a:solidFill>
              </a:defRPr>
            </a:lvl1pPr>
            <a:lvl2pPr marL="914400" lvl="1" indent="-228600" algn="l">
              <a:lnSpc>
                <a:spcPct val="130000"/>
              </a:lnSpc>
              <a:spcBef>
                <a:spcPts val="500"/>
              </a:spcBef>
              <a:spcAft>
                <a:spcPts val="0"/>
              </a:spcAft>
              <a:buClr>
                <a:schemeClr val="lt1"/>
              </a:buClr>
              <a:buSzPts val="1700"/>
              <a:buFont typeface="Oswald Light"/>
              <a:buNone/>
              <a:defRPr sz="2000">
                <a:solidFill>
                  <a:schemeClr val="lt1"/>
                </a:solidFill>
              </a:defRPr>
            </a:lvl2pPr>
            <a:lvl3pPr marL="1371600" lvl="2" indent="-228600" algn="l">
              <a:lnSpc>
                <a:spcPct val="130000"/>
              </a:lnSpc>
              <a:spcBef>
                <a:spcPts val="500"/>
              </a:spcBef>
              <a:spcAft>
                <a:spcPts val="0"/>
              </a:spcAft>
              <a:buClr>
                <a:schemeClr val="lt1"/>
              </a:buClr>
              <a:buSzPts val="1530"/>
              <a:buNone/>
              <a:defRPr sz="1800">
                <a:solidFill>
                  <a:schemeClr val="lt1"/>
                </a:solidFill>
              </a:defRPr>
            </a:lvl3pPr>
            <a:lvl4pPr marL="1828800" lvl="3" indent="-228600" algn="l">
              <a:lnSpc>
                <a:spcPct val="130000"/>
              </a:lnSpc>
              <a:spcBef>
                <a:spcPts val="500"/>
              </a:spcBef>
              <a:spcAft>
                <a:spcPts val="0"/>
              </a:spcAft>
              <a:buClr>
                <a:schemeClr val="lt1"/>
              </a:buClr>
              <a:buSzPts val="1360"/>
              <a:buFont typeface="Oswald Light"/>
              <a:buNone/>
              <a:defRPr sz="1600">
                <a:solidFill>
                  <a:schemeClr val="lt1"/>
                </a:solidFill>
              </a:defRPr>
            </a:lvl4pPr>
            <a:lvl5pPr marL="2286000" lvl="4" indent="-228600" algn="l">
              <a:lnSpc>
                <a:spcPct val="130000"/>
              </a:lnSpc>
              <a:spcBef>
                <a:spcPts val="500"/>
              </a:spcBef>
              <a:spcAft>
                <a:spcPts val="0"/>
              </a:spcAft>
              <a:buClr>
                <a:schemeClr val="lt1"/>
              </a:buClr>
              <a:buSzPts val="136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8" name="Google Shape;38;p8"/>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1429566" y="1013411"/>
            <a:ext cx="9238434" cy="889592"/>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body" idx="1"/>
          </p:nvPr>
        </p:nvSpPr>
        <p:spPr>
          <a:xfrm>
            <a:off x="1429566" y="2135565"/>
            <a:ext cx="4495800" cy="3960435"/>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2"/>
          </p:nvPr>
        </p:nvSpPr>
        <p:spPr>
          <a:xfrm>
            <a:off x="6172200" y="2135565"/>
            <a:ext cx="4495800" cy="3960435"/>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429566" y="1079150"/>
            <a:ext cx="9238434" cy="823912"/>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1429567" y="2013217"/>
            <a:ext cx="4495799" cy="70423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Oswald"/>
                <a:ea typeface="Oswald"/>
                <a:cs typeface="Oswald"/>
                <a:sym typeface="Oswald"/>
              </a:defRPr>
            </a:lvl1pPr>
            <a:lvl2pPr marL="914400" lvl="1" indent="-228600" algn="l">
              <a:lnSpc>
                <a:spcPct val="130000"/>
              </a:lnSpc>
              <a:spcBef>
                <a:spcPts val="500"/>
              </a:spcBef>
              <a:spcAft>
                <a:spcPts val="0"/>
              </a:spcAft>
              <a:buClr>
                <a:schemeClr val="lt1"/>
              </a:buClr>
              <a:buSzPts val="1700"/>
              <a:buFont typeface="Oswald Light"/>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Oswald Light"/>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1" name="Google Shape;51;p10"/>
          <p:cNvSpPr txBox="1">
            <a:spLocks noGrp="1"/>
          </p:cNvSpPr>
          <p:nvPr>
            <p:ph type="body" idx="2"/>
          </p:nvPr>
        </p:nvSpPr>
        <p:spPr>
          <a:xfrm>
            <a:off x="1429567" y="3048000"/>
            <a:ext cx="4495800" cy="3048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10"/>
          <p:cNvSpPr txBox="1">
            <a:spLocks noGrp="1"/>
          </p:cNvSpPr>
          <p:nvPr>
            <p:ph type="body" idx="3"/>
          </p:nvPr>
        </p:nvSpPr>
        <p:spPr>
          <a:xfrm>
            <a:off x="6172200" y="2013215"/>
            <a:ext cx="4495800" cy="70423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Oswald"/>
                <a:ea typeface="Oswald"/>
                <a:cs typeface="Oswald"/>
                <a:sym typeface="Oswald"/>
              </a:defRPr>
            </a:lvl1pPr>
            <a:lvl2pPr marL="914400" lvl="1" indent="-228600" algn="l">
              <a:lnSpc>
                <a:spcPct val="130000"/>
              </a:lnSpc>
              <a:spcBef>
                <a:spcPts val="500"/>
              </a:spcBef>
              <a:spcAft>
                <a:spcPts val="0"/>
              </a:spcAft>
              <a:buClr>
                <a:schemeClr val="lt1"/>
              </a:buClr>
              <a:buSzPts val="1700"/>
              <a:buFont typeface="Oswald Light"/>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Oswald Light"/>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3" name="Google Shape;53;p10"/>
          <p:cNvSpPr txBox="1">
            <a:spLocks noGrp="1"/>
          </p:cNvSpPr>
          <p:nvPr>
            <p:ph type="body" idx="4"/>
          </p:nvPr>
        </p:nvSpPr>
        <p:spPr>
          <a:xfrm>
            <a:off x="6172200" y="3048000"/>
            <a:ext cx="4495800" cy="3048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 name="Google Shape;54;p10"/>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cxnSp>
        <p:nvCxnSpPr>
          <p:cNvPr id="57" name="Google Shape;57;p10"/>
          <p:cNvCxnSpPr/>
          <p:nvPr/>
        </p:nvCxnSpPr>
        <p:spPr>
          <a:xfrm>
            <a:off x="6270727" y="2876662"/>
            <a:ext cx="971155" cy="0"/>
          </a:xfrm>
          <a:prstGeom prst="straightConnector1">
            <a:avLst/>
          </a:prstGeom>
          <a:noFill/>
          <a:ln w="31750" cap="flat" cmpd="sng">
            <a:solidFill>
              <a:schemeClr val="lt1"/>
            </a:solidFill>
            <a:prstDash val="solid"/>
            <a:miter lim="800000"/>
            <a:headEnd type="none" w="sm" len="sm"/>
            <a:tailEnd type="none" w="sm" len="sm"/>
          </a:ln>
        </p:spPr>
      </p:cxnSp>
      <p:sp>
        <p:nvSpPr>
          <p:cNvPr id="58" name="Google Shape;58;p10"/>
          <p:cNvSpPr/>
          <p:nvPr/>
        </p:nvSpPr>
        <p:spPr>
          <a:xfrm>
            <a:off x="-1171838" y="4592406"/>
            <a:ext cx="808262" cy="3897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cxnSp>
        <p:nvCxnSpPr>
          <p:cNvPr id="59" name="Google Shape;59;p10"/>
          <p:cNvCxnSpPr/>
          <p:nvPr/>
        </p:nvCxnSpPr>
        <p:spPr>
          <a:xfrm>
            <a:off x="1524000" y="2876662"/>
            <a:ext cx="971155" cy="0"/>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62" name="Google Shape;62;p11"/>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443740" y="1558944"/>
            <a:ext cx="3279689" cy="1864196"/>
          </a:xfrm>
          <a:prstGeom prst="rect">
            <a:avLst/>
          </a:prstGeom>
          <a:noFill/>
          <a:ln>
            <a:noFill/>
          </a:ln>
        </p:spPr>
        <p:txBody>
          <a:bodyPr spcFirstLastPara="1" wrap="square" lIns="91425" tIns="45700" rIns="91425" bIns="45700" anchor="b" anchorCtr="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5334000" y="762000"/>
            <a:ext cx="5333999" cy="5334000"/>
          </a:xfrm>
          <a:prstGeom prst="rect">
            <a:avLst/>
          </a:prstGeom>
          <a:noFill/>
          <a:ln>
            <a:noFill/>
          </a:ln>
        </p:spPr>
        <p:txBody>
          <a:bodyPr spcFirstLastPara="1" wrap="square" lIns="91425" tIns="45700" rIns="91425" bIns="45700" anchor="ctr" anchorCtr="0">
            <a:normAutofit/>
          </a:bodyPr>
          <a:lstStyle>
            <a:lvl1pPr marL="457200" lvl="0" indent="-379730" algn="l">
              <a:lnSpc>
                <a:spcPct val="130000"/>
              </a:lnSpc>
              <a:spcBef>
                <a:spcPts val="1000"/>
              </a:spcBef>
              <a:spcAft>
                <a:spcPts val="0"/>
              </a:spcAft>
              <a:buClr>
                <a:schemeClr val="lt1"/>
              </a:buClr>
              <a:buSzPts val="2380"/>
              <a:buChar char="•"/>
              <a:defRPr sz="2800">
                <a:solidFill>
                  <a:schemeClr val="lt1"/>
                </a:solidFill>
              </a:defRPr>
            </a:lvl1pPr>
            <a:lvl2pPr marL="914400" lvl="1" indent="-228600" algn="l">
              <a:lnSpc>
                <a:spcPct val="130000"/>
              </a:lnSpc>
              <a:spcBef>
                <a:spcPts val="500"/>
              </a:spcBef>
              <a:spcAft>
                <a:spcPts val="0"/>
              </a:spcAft>
              <a:buClr>
                <a:schemeClr val="lt1"/>
              </a:buClr>
              <a:buSzPts val="2040"/>
              <a:buFont typeface="Oswald Light"/>
              <a:buNone/>
              <a:defRPr sz="2400">
                <a:solidFill>
                  <a:schemeClr val="lt1"/>
                </a:solidFill>
              </a:defRPr>
            </a:lvl2pPr>
            <a:lvl3pPr marL="1371600" lvl="2" indent="-336550" algn="l">
              <a:lnSpc>
                <a:spcPct val="130000"/>
              </a:lnSpc>
              <a:spcBef>
                <a:spcPts val="500"/>
              </a:spcBef>
              <a:spcAft>
                <a:spcPts val="0"/>
              </a:spcAft>
              <a:buClr>
                <a:schemeClr val="lt1"/>
              </a:buClr>
              <a:buSzPts val="1700"/>
              <a:buChar char="•"/>
              <a:defRPr sz="2000">
                <a:solidFill>
                  <a:schemeClr val="lt1"/>
                </a:solidFill>
              </a:defRPr>
            </a:lvl3pPr>
            <a:lvl4pPr marL="1828800" lvl="3" indent="-228600" algn="l">
              <a:lnSpc>
                <a:spcPct val="130000"/>
              </a:lnSpc>
              <a:spcBef>
                <a:spcPts val="500"/>
              </a:spcBef>
              <a:spcAft>
                <a:spcPts val="0"/>
              </a:spcAft>
              <a:buClr>
                <a:schemeClr val="lt1"/>
              </a:buClr>
              <a:buSzPts val="1530"/>
              <a:buFont typeface="Oswald Light"/>
              <a:buNone/>
              <a:defRPr sz="1800">
                <a:solidFill>
                  <a:schemeClr val="lt1"/>
                </a:solidFill>
              </a:defRPr>
            </a:lvl4pPr>
            <a:lvl5pPr marL="2286000" lvl="4" indent="-325754" algn="l">
              <a:lnSpc>
                <a:spcPct val="130000"/>
              </a:lnSpc>
              <a:spcBef>
                <a:spcPts val="500"/>
              </a:spcBef>
              <a:spcAft>
                <a:spcPts val="0"/>
              </a:spcAft>
              <a:buClr>
                <a:schemeClr val="lt1"/>
              </a:buClr>
              <a:buSzPts val="1530"/>
              <a:buChar char="•"/>
              <a:defRPr sz="1800">
                <a:solidFill>
                  <a:schemeClr val="lt1"/>
                </a:solidFill>
              </a:defRPr>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9" name="Google Shape;69;p13"/>
          <p:cNvSpPr txBox="1">
            <a:spLocks noGrp="1"/>
          </p:cNvSpPr>
          <p:nvPr>
            <p:ph type="body" idx="2"/>
          </p:nvPr>
        </p:nvSpPr>
        <p:spPr>
          <a:xfrm>
            <a:off x="1443741" y="3649682"/>
            <a:ext cx="3233096" cy="1933605"/>
          </a:xfrm>
          <a:prstGeom prst="rect">
            <a:avLst/>
          </a:prstGeom>
          <a:noFill/>
          <a:ln>
            <a:noFill/>
          </a:ln>
        </p:spPr>
        <p:txBody>
          <a:bodyPr spcFirstLastPara="1" wrap="square" lIns="91425" tIns="45700" rIns="91425" bIns="45700" anchor="t" anchorCtr="0">
            <a:norm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Oswald Light"/>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Oswald Light"/>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0" name="Google Shape;70;p13"/>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433543" y="1383126"/>
            <a:ext cx="3289886" cy="2045874"/>
          </a:xfrm>
          <a:prstGeom prst="rect">
            <a:avLst/>
          </a:prstGeom>
          <a:noFill/>
          <a:ln>
            <a:noFill/>
          </a:ln>
        </p:spPr>
        <p:txBody>
          <a:bodyPr spcFirstLastPara="1" wrap="square" lIns="91425" tIns="45700" rIns="91425" bIns="45700" anchor="b" anchorCtr="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a:spLocks noGrp="1"/>
          </p:cNvSpPr>
          <p:nvPr>
            <p:ph type="pic" idx="2"/>
          </p:nvPr>
        </p:nvSpPr>
        <p:spPr>
          <a:xfrm>
            <a:off x="5334001" y="762000"/>
            <a:ext cx="5333999" cy="5334000"/>
          </a:xfrm>
          <a:prstGeom prst="rect">
            <a:avLst/>
          </a:prstGeom>
          <a:noFill/>
          <a:ln>
            <a:noFill/>
          </a:ln>
        </p:spPr>
      </p:sp>
      <p:sp>
        <p:nvSpPr>
          <p:cNvPr id="76" name="Google Shape;76;p14"/>
          <p:cNvSpPr txBox="1">
            <a:spLocks noGrp="1"/>
          </p:cNvSpPr>
          <p:nvPr>
            <p:ph type="body" idx="1"/>
          </p:nvPr>
        </p:nvSpPr>
        <p:spPr>
          <a:xfrm>
            <a:off x="1433544" y="3649682"/>
            <a:ext cx="3243292" cy="1684317"/>
          </a:xfrm>
          <a:prstGeom prst="rect">
            <a:avLst/>
          </a:prstGeom>
          <a:noFill/>
          <a:ln>
            <a:noFill/>
          </a:ln>
        </p:spPr>
        <p:txBody>
          <a:bodyPr spcFirstLastPara="1" wrap="square" lIns="91425" tIns="45700" rIns="91425" bIns="45700" anchor="t" anchorCtr="0">
            <a:norm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Oswald Light"/>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Oswald Light"/>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7" name="Google Shape;77;p14"/>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marR="0" lvl="0" algn="l" rtl="0">
              <a:lnSpc>
                <a:spcPct val="120000"/>
              </a:lnSpc>
              <a:spcBef>
                <a:spcPts val="0"/>
              </a:spcBef>
              <a:spcAft>
                <a:spcPts val="0"/>
              </a:spcAft>
              <a:buClr>
                <a:schemeClr val="dk1"/>
              </a:buClr>
              <a:buSzPts val="2800"/>
              <a:buFont typeface="Oswald"/>
              <a:buNone/>
              <a:defRPr sz="28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1429566" y="2285999"/>
            <a:ext cx="9238434" cy="3810001"/>
          </a:xfrm>
          <a:prstGeom prst="rect">
            <a:avLst/>
          </a:prstGeom>
          <a:noFill/>
          <a:ln>
            <a:noFill/>
          </a:ln>
        </p:spPr>
        <p:txBody>
          <a:bodyPr spcFirstLastPara="1" wrap="square" lIns="91425" tIns="45700" rIns="91425" bIns="45700" anchor="t" anchorCtr="0">
            <a:normAutofit/>
          </a:bodyPr>
          <a:lstStyle>
            <a:lvl1pPr marL="457200" marR="0" lvl="0" indent="-325755" algn="l" rtl="0">
              <a:lnSpc>
                <a:spcPct val="130000"/>
              </a:lnSpc>
              <a:spcBef>
                <a:spcPts val="1000"/>
              </a:spcBef>
              <a:spcAft>
                <a:spcPts val="0"/>
              </a:spcAft>
              <a:buClr>
                <a:schemeClr val="dk1"/>
              </a:buClr>
              <a:buSzPts val="1530"/>
              <a:buFont typeface="Arial"/>
              <a:buChar char="•"/>
              <a:defRPr sz="1800" b="0" i="0" u="none" strike="noStrike" cap="none">
                <a:solidFill>
                  <a:schemeClr val="dk1"/>
                </a:solidFill>
                <a:latin typeface="Oswald Light"/>
                <a:ea typeface="Oswald Light"/>
                <a:cs typeface="Oswald Light"/>
                <a:sym typeface="Oswald Light"/>
              </a:defRPr>
            </a:lvl1pPr>
            <a:lvl2pPr marL="914400" marR="0" lvl="1" indent="-228600" algn="l" rtl="0">
              <a:lnSpc>
                <a:spcPct val="130000"/>
              </a:lnSpc>
              <a:spcBef>
                <a:spcPts val="500"/>
              </a:spcBef>
              <a:spcAft>
                <a:spcPts val="0"/>
              </a:spcAft>
              <a:buClr>
                <a:schemeClr val="dk1"/>
              </a:buClr>
              <a:buSzPts val="1360"/>
              <a:buFont typeface="Oswald Light"/>
              <a:buNone/>
              <a:defRPr sz="1600" b="1" i="0" u="none" strike="noStrike" cap="none">
                <a:solidFill>
                  <a:schemeClr val="dk1"/>
                </a:solidFill>
                <a:latin typeface="Oswald Light"/>
                <a:ea typeface="Oswald Light"/>
                <a:cs typeface="Oswald Light"/>
                <a:sym typeface="Oswald Light"/>
              </a:defRPr>
            </a:lvl2pPr>
            <a:lvl3pPr marL="1371600" marR="0" lvl="2" indent="-304164" algn="l" rtl="0">
              <a:lnSpc>
                <a:spcPct val="130000"/>
              </a:lnSpc>
              <a:spcBef>
                <a:spcPts val="500"/>
              </a:spcBef>
              <a:spcAft>
                <a:spcPts val="0"/>
              </a:spcAft>
              <a:buClr>
                <a:schemeClr val="dk1"/>
              </a:buClr>
              <a:buSzPts val="1190"/>
              <a:buFont typeface="Arial"/>
              <a:buChar char="•"/>
              <a:defRPr sz="1400" b="0" i="0" u="none" strike="noStrike" cap="none">
                <a:solidFill>
                  <a:schemeClr val="dk1"/>
                </a:solidFill>
                <a:latin typeface="Oswald Light"/>
                <a:ea typeface="Oswald Light"/>
                <a:cs typeface="Oswald Light"/>
                <a:sym typeface="Oswald Light"/>
              </a:defRPr>
            </a:lvl3pPr>
            <a:lvl4pPr marL="1828800" marR="0" lvl="3" indent="-228600" algn="l" rtl="0">
              <a:lnSpc>
                <a:spcPct val="130000"/>
              </a:lnSpc>
              <a:spcBef>
                <a:spcPts val="500"/>
              </a:spcBef>
              <a:spcAft>
                <a:spcPts val="0"/>
              </a:spcAft>
              <a:buClr>
                <a:schemeClr val="dk1"/>
              </a:buClr>
              <a:buSzPts val="1020"/>
              <a:buFont typeface="Oswald Light"/>
              <a:buNone/>
              <a:defRPr sz="1200" b="1" i="0" u="none" strike="noStrike" cap="none">
                <a:solidFill>
                  <a:schemeClr val="dk1"/>
                </a:solidFill>
                <a:latin typeface="Oswald Light"/>
                <a:ea typeface="Oswald Light"/>
                <a:cs typeface="Oswald Light"/>
                <a:sym typeface="Oswald Light"/>
              </a:defRPr>
            </a:lvl4pPr>
            <a:lvl5pPr marL="2286000" marR="0" lvl="4" indent="-293370" algn="l" rtl="0">
              <a:lnSpc>
                <a:spcPct val="130000"/>
              </a:lnSpc>
              <a:spcBef>
                <a:spcPts val="500"/>
              </a:spcBef>
              <a:spcAft>
                <a:spcPts val="0"/>
              </a:spcAft>
              <a:buClr>
                <a:schemeClr val="dk1"/>
              </a:buClr>
              <a:buSzPts val="1020"/>
              <a:buFont typeface="Arial"/>
              <a:buChar char="•"/>
              <a:defRPr sz="1200" b="0" i="0" u="none" strike="noStrike" cap="none">
                <a:solidFill>
                  <a:schemeClr val="dk1"/>
                </a:solidFill>
                <a:latin typeface="Oswald Light"/>
                <a:ea typeface="Oswald Light"/>
                <a:cs typeface="Oswald Light"/>
                <a:sym typeface="Oswald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9pPr>
          </a:lstStyle>
          <a:p>
            <a:endParaRPr/>
          </a:p>
        </p:txBody>
      </p:sp>
      <p:sp>
        <p:nvSpPr>
          <p:cNvPr id="8" name="Google Shape;8;p4"/>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1" i="0" u="none" strike="noStrike" cap="none">
                <a:solidFill>
                  <a:schemeClr val="dk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9pPr>
          </a:lstStyle>
          <a:p>
            <a:endParaRPr/>
          </a:p>
        </p:txBody>
      </p:sp>
      <p:sp>
        <p:nvSpPr>
          <p:cNvPr id="9" name="Google Shape;9;p4"/>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00" b="1" i="0" u="none" strike="noStrike" cap="none">
                <a:solidFill>
                  <a:schemeClr val="dk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9pPr>
          </a:lstStyle>
          <a:p>
            <a:endParaRPr/>
          </a:p>
        </p:txBody>
      </p:sp>
      <p:sp>
        <p:nvSpPr>
          <p:cNvPr id="10" name="Google Shape;10;p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1pPr>
            <a:lvl2pPr marL="0" marR="0" lvl="1"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2pPr>
            <a:lvl3pPr marL="0" marR="0" lvl="2"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3pPr>
            <a:lvl4pPr marL="0" marR="0" lvl="3"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4pPr>
            <a:lvl5pPr marL="0" marR="0" lvl="4"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5pPr>
            <a:lvl6pPr marL="0" marR="0" lvl="5"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6pPr>
            <a:lvl7pPr marL="0" marR="0" lvl="6"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7pPr>
            <a:lvl8pPr marL="0" marR="0" lvl="7"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8pPr>
            <a:lvl9pPr marL="0" marR="0" lvl="8"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marR="0" lvl="0" algn="l" rtl="0">
              <a:lnSpc>
                <a:spcPct val="12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1429566" y="2285999"/>
            <a:ext cx="9238434" cy="3810001"/>
          </a:xfrm>
          <a:prstGeom prst="rect">
            <a:avLst/>
          </a:prstGeom>
          <a:noFill/>
          <a:ln>
            <a:noFill/>
          </a:ln>
        </p:spPr>
        <p:txBody>
          <a:bodyPr spcFirstLastPara="1" wrap="square" lIns="91425" tIns="45700" rIns="91425" bIns="45700" anchor="t" anchorCtr="0">
            <a:normAutofit/>
          </a:bodyPr>
          <a:lstStyle>
            <a:lvl1pPr marL="457200" marR="0" lvl="0" indent="-325755" algn="l" rtl="0">
              <a:lnSpc>
                <a:spcPct val="130000"/>
              </a:lnSpc>
              <a:spcBef>
                <a:spcPts val="1000"/>
              </a:spcBef>
              <a:spcAft>
                <a:spcPts val="0"/>
              </a:spcAft>
              <a:buClr>
                <a:schemeClr val="lt1"/>
              </a:buClr>
              <a:buSzPts val="1530"/>
              <a:buFont typeface="Arial"/>
              <a:buChar char="•"/>
              <a:defRPr sz="1800" b="0" i="0" u="none" strike="noStrike" cap="none">
                <a:solidFill>
                  <a:schemeClr val="lt1"/>
                </a:solidFill>
                <a:latin typeface="Oswald Light"/>
                <a:ea typeface="Oswald Light"/>
                <a:cs typeface="Oswald Light"/>
                <a:sym typeface="Oswald Light"/>
              </a:defRPr>
            </a:lvl1pPr>
            <a:lvl2pPr marL="914400" marR="0" lvl="1" indent="-228600" algn="l" rtl="0">
              <a:lnSpc>
                <a:spcPct val="130000"/>
              </a:lnSpc>
              <a:spcBef>
                <a:spcPts val="500"/>
              </a:spcBef>
              <a:spcAft>
                <a:spcPts val="0"/>
              </a:spcAft>
              <a:buClr>
                <a:schemeClr val="lt1"/>
              </a:buClr>
              <a:buSzPts val="1360"/>
              <a:buFont typeface="Oswald Light"/>
              <a:buNone/>
              <a:defRPr sz="1600" b="1" i="0" u="none" strike="noStrike" cap="none">
                <a:solidFill>
                  <a:schemeClr val="lt1"/>
                </a:solidFill>
                <a:latin typeface="Oswald Light"/>
                <a:ea typeface="Oswald Light"/>
                <a:cs typeface="Oswald Light"/>
                <a:sym typeface="Oswald Light"/>
              </a:defRPr>
            </a:lvl2pPr>
            <a:lvl3pPr marL="1371600" marR="0" lvl="2" indent="-304164" algn="l" rtl="0">
              <a:lnSpc>
                <a:spcPct val="130000"/>
              </a:lnSpc>
              <a:spcBef>
                <a:spcPts val="500"/>
              </a:spcBef>
              <a:spcAft>
                <a:spcPts val="0"/>
              </a:spcAft>
              <a:buClr>
                <a:schemeClr val="lt1"/>
              </a:buClr>
              <a:buSzPts val="1190"/>
              <a:buFont typeface="Arial"/>
              <a:buChar char="•"/>
              <a:defRPr sz="1400" b="0" i="0" u="none" strike="noStrike" cap="none">
                <a:solidFill>
                  <a:schemeClr val="lt1"/>
                </a:solidFill>
                <a:latin typeface="Oswald Light"/>
                <a:ea typeface="Oswald Light"/>
                <a:cs typeface="Oswald Light"/>
                <a:sym typeface="Oswald Light"/>
              </a:defRPr>
            </a:lvl3pPr>
            <a:lvl4pPr marL="1828800" marR="0" lvl="3" indent="-228600" algn="l" rtl="0">
              <a:lnSpc>
                <a:spcPct val="130000"/>
              </a:lnSpc>
              <a:spcBef>
                <a:spcPts val="500"/>
              </a:spcBef>
              <a:spcAft>
                <a:spcPts val="0"/>
              </a:spcAft>
              <a:buClr>
                <a:schemeClr val="lt1"/>
              </a:buClr>
              <a:buSzPts val="1020"/>
              <a:buFont typeface="Oswald Light"/>
              <a:buNone/>
              <a:defRPr sz="1200" b="1" i="0" u="none" strike="noStrike" cap="none">
                <a:solidFill>
                  <a:schemeClr val="lt1"/>
                </a:solidFill>
                <a:latin typeface="Oswald Light"/>
                <a:ea typeface="Oswald Light"/>
                <a:cs typeface="Oswald Light"/>
                <a:sym typeface="Oswald Light"/>
              </a:defRPr>
            </a:lvl4pPr>
            <a:lvl5pPr marL="2286000" marR="0" lvl="4" indent="-293370" algn="l" rtl="0">
              <a:lnSpc>
                <a:spcPct val="130000"/>
              </a:lnSpc>
              <a:spcBef>
                <a:spcPts val="500"/>
              </a:spcBef>
              <a:spcAft>
                <a:spcPts val="0"/>
              </a:spcAft>
              <a:buClr>
                <a:schemeClr val="lt1"/>
              </a:buClr>
              <a:buSzPts val="1020"/>
              <a:buFont typeface="Arial"/>
              <a:buChar char="•"/>
              <a:defRPr sz="1200" b="0" i="0" u="none" strike="noStrike" cap="none">
                <a:solidFill>
                  <a:schemeClr val="lt1"/>
                </a:solidFill>
                <a:latin typeface="Oswald Light"/>
                <a:ea typeface="Oswald Light"/>
                <a:cs typeface="Oswald Light"/>
                <a:sym typeface="Oswald Light"/>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9pPr>
          </a:lstStyle>
          <a:p>
            <a:endParaRPr/>
          </a:p>
        </p:txBody>
      </p:sp>
      <p:sp>
        <p:nvSpPr>
          <p:cNvPr id="21" name="Google Shape;21;p3"/>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1" i="0" u="none" strike="noStrike" cap="none">
                <a:solidFill>
                  <a:schemeClr val="lt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9pPr>
          </a:lstStyle>
          <a:p>
            <a:endParaRPr/>
          </a:p>
        </p:txBody>
      </p:sp>
      <p:sp>
        <p:nvSpPr>
          <p:cNvPr id="22" name="Google Shape;22;p3"/>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00" b="1" i="0" u="none" strike="noStrike" cap="none">
                <a:solidFill>
                  <a:schemeClr val="lt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9pPr>
          </a:lstStyle>
          <a:p>
            <a:endParaRPr/>
          </a:p>
        </p:txBody>
      </p:sp>
      <p:sp>
        <p:nvSpPr>
          <p:cNvPr id="23" name="Google Shape;23;p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geloStateCS/GitWorksho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pic>
        <p:nvPicPr>
          <p:cNvPr id="97" name="Google Shape;97;p1" descr="Vintage bulbs with one on"/>
          <p:cNvPicPr preferRelativeResize="0"/>
          <p:nvPr/>
        </p:nvPicPr>
        <p:blipFill rotWithShape="1">
          <a:blip r:embed="rId3">
            <a:alphaModFix/>
          </a:blip>
          <a:srcRect b="15433"/>
          <a:stretch/>
        </p:blipFill>
        <p:spPr>
          <a:xfrm>
            <a:off x="20" y="1571"/>
            <a:ext cx="12191980" cy="6856429"/>
          </a:xfrm>
          <a:prstGeom prst="rect">
            <a:avLst/>
          </a:prstGeom>
          <a:noFill/>
          <a:ln>
            <a:noFill/>
          </a:ln>
        </p:spPr>
      </p:pic>
      <p:sp>
        <p:nvSpPr>
          <p:cNvPr id="98" name="Google Shape;98;p1"/>
          <p:cNvSpPr/>
          <p:nvPr/>
        </p:nvSpPr>
        <p:spPr>
          <a:xfrm>
            <a:off x="733197" y="1114197"/>
            <a:ext cx="4629606" cy="462960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99" name="Google Shape;99;p1"/>
          <p:cNvSpPr txBox="1">
            <a:spLocks noGrp="1"/>
          </p:cNvSpPr>
          <p:nvPr>
            <p:ph type="ctrTitle"/>
          </p:nvPr>
        </p:nvSpPr>
        <p:spPr>
          <a:xfrm>
            <a:off x="1280159" y="2211978"/>
            <a:ext cx="3535679" cy="1425728"/>
          </a:xfrm>
          <a:prstGeom prst="rect">
            <a:avLst/>
          </a:prstGeom>
          <a:noFill/>
          <a:ln>
            <a:noFill/>
          </a:ln>
        </p:spPr>
        <p:txBody>
          <a:bodyPr spcFirstLastPara="1" wrap="square" lIns="91425" tIns="45700" rIns="91425" bIns="45700" anchor="b" anchorCtr="0">
            <a:normAutofit/>
          </a:bodyPr>
          <a:lstStyle/>
          <a:p>
            <a:pPr marL="0" lvl="0" indent="0" algn="ctr" rtl="0">
              <a:lnSpc>
                <a:spcPct val="120000"/>
              </a:lnSpc>
              <a:spcBef>
                <a:spcPts val="0"/>
              </a:spcBef>
              <a:spcAft>
                <a:spcPts val="0"/>
              </a:spcAft>
              <a:buClr>
                <a:schemeClr val="dk1"/>
              </a:buClr>
              <a:buSzPts val="2800"/>
              <a:buFont typeface="Oswald"/>
              <a:buNone/>
            </a:pPr>
            <a:r>
              <a:rPr lang="en-US"/>
              <a:t>GITHUB </a:t>
            </a:r>
            <a:br>
              <a:rPr lang="en-US"/>
            </a:br>
            <a:r>
              <a:rPr lang="en-US"/>
              <a:t>WORKSHOP</a:t>
            </a:r>
            <a:endParaRPr/>
          </a:p>
        </p:txBody>
      </p:sp>
      <p:sp>
        <p:nvSpPr>
          <p:cNvPr id="100" name="Google Shape;100;p1"/>
          <p:cNvSpPr txBox="1">
            <a:spLocks noGrp="1"/>
          </p:cNvSpPr>
          <p:nvPr>
            <p:ph type="subTitle" idx="1"/>
          </p:nvPr>
        </p:nvSpPr>
        <p:spPr>
          <a:xfrm>
            <a:off x="1524000" y="4249360"/>
            <a:ext cx="3048000" cy="877585"/>
          </a:xfrm>
          <a:prstGeom prst="rect">
            <a:avLst/>
          </a:prstGeom>
          <a:noFill/>
          <a:ln>
            <a:noFill/>
          </a:ln>
        </p:spPr>
        <p:txBody>
          <a:bodyPr spcFirstLastPara="1" wrap="square" lIns="91425" tIns="45700" rIns="91425" bIns="45700" anchor="t" anchorCtr="0">
            <a:normAutofit/>
          </a:bodyPr>
          <a:lstStyle/>
          <a:p>
            <a:pPr marL="0" lvl="0" indent="0" algn="ctr" rtl="0">
              <a:lnSpc>
                <a:spcPct val="130000"/>
              </a:lnSpc>
              <a:spcBef>
                <a:spcPts val="0"/>
              </a:spcBef>
              <a:spcAft>
                <a:spcPts val="0"/>
              </a:spcAft>
              <a:buClr>
                <a:schemeClr val="dk1"/>
              </a:buClr>
              <a:buSzPts val="1530"/>
              <a:buNone/>
            </a:pPr>
            <a:r>
              <a:rPr lang="en-US"/>
              <a:t>THE BASICS</a:t>
            </a:r>
            <a:endParaRPr/>
          </a:p>
        </p:txBody>
      </p:sp>
      <p:cxnSp>
        <p:nvCxnSpPr>
          <p:cNvPr id="101" name="Google Shape;101;p1"/>
          <p:cNvCxnSpPr/>
          <p:nvPr/>
        </p:nvCxnSpPr>
        <p:spPr>
          <a:xfrm>
            <a:off x="2562423" y="3960586"/>
            <a:ext cx="971155" cy="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5a (GIT GUI): Getting it on the Local Machine</a:t>
            </a:r>
            <a:endParaRPr/>
          </a:p>
        </p:txBody>
      </p:sp>
      <p:sp>
        <p:nvSpPr>
          <p:cNvPr id="165" name="Google Shape;165;p21"/>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Click on Code on your local fork. </a:t>
            </a:r>
            <a:endParaRPr/>
          </a:p>
        </p:txBody>
      </p:sp>
      <p:pic>
        <p:nvPicPr>
          <p:cNvPr id="166" name="Google Shape;166;p21" descr="A screenshot of a computer&#10;&#10;Description automatically generated with medium confidence"/>
          <p:cNvPicPr preferRelativeResize="0"/>
          <p:nvPr/>
        </p:nvPicPr>
        <p:blipFill rotWithShape="1">
          <a:blip r:embed="rId3">
            <a:alphaModFix/>
          </a:blip>
          <a:srcRect/>
          <a:stretch/>
        </p:blipFill>
        <p:spPr>
          <a:xfrm>
            <a:off x="4865250" y="2498912"/>
            <a:ext cx="5155884" cy="2965885"/>
          </a:xfrm>
          <a:prstGeom prst="rect">
            <a:avLst/>
          </a:prstGeom>
          <a:noFill/>
          <a:ln>
            <a:noFill/>
          </a:ln>
        </p:spPr>
      </p:pic>
      <p:sp>
        <p:nvSpPr>
          <p:cNvPr id="167" name="Google Shape;167;p21"/>
          <p:cNvSpPr/>
          <p:nvPr/>
        </p:nvSpPr>
        <p:spPr>
          <a:xfrm rot="9838616">
            <a:off x="9971705" y="2537462"/>
            <a:ext cx="497150" cy="290744"/>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5a (cont.)</a:t>
            </a:r>
            <a:endParaRPr/>
          </a:p>
        </p:txBody>
      </p:sp>
      <p:sp>
        <p:nvSpPr>
          <p:cNvPr id="173" name="Google Shape;173;p2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Copy the https link</a:t>
            </a:r>
            <a:endParaRPr/>
          </a:p>
          <a:p>
            <a:pPr marL="131445" lvl="0" indent="0" algn="l" rtl="0">
              <a:lnSpc>
                <a:spcPct val="130000"/>
              </a:lnSpc>
              <a:spcBef>
                <a:spcPts val="1000"/>
              </a:spcBef>
              <a:spcAft>
                <a:spcPts val="0"/>
              </a:spcAft>
              <a:buSzPts val="1530"/>
              <a:buNone/>
            </a:pPr>
            <a:endParaRPr/>
          </a:p>
        </p:txBody>
      </p:sp>
      <p:pic>
        <p:nvPicPr>
          <p:cNvPr id="174" name="Google Shape;174;p22" descr="Graphical user interface, text, application, chat or text message&#10;&#10;Description automatically generated"/>
          <p:cNvPicPr preferRelativeResize="0"/>
          <p:nvPr/>
        </p:nvPicPr>
        <p:blipFill rotWithShape="1">
          <a:blip r:embed="rId3">
            <a:alphaModFix/>
          </a:blip>
          <a:srcRect/>
          <a:stretch/>
        </p:blipFill>
        <p:spPr>
          <a:xfrm>
            <a:off x="3885630" y="2286000"/>
            <a:ext cx="3515216" cy="2972215"/>
          </a:xfrm>
          <a:prstGeom prst="rect">
            <a:avLst/>
          </a:prstGeom>
          <a:noFill/>
          <a:ln>
            <a:noFill/>
          </a:ln>
        </p:spPr>
      </p:pic>
      <p:sp>
        <p:nvSpPr>
          <p:cNvPr id="175" name="Google Shape;175;p22"/>
          <p:cNvSpPr/>
          <p:nvPr/>
        </p:nvSpPr>
        <p:spPr>
          <a:xfrm rot="7679929">
            <a:off x="6847072" y="3027081"/>
            <a:ext cx="727969" cy="492711"/>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 Git Gui</a:t>
            </a:r>
            <a:endParaRPr/>
          </a:p>
        </p:txBody>
      </p:sp>
      <p:sp>
        <p:nvSpPr>
          <p:cNvPr id="181" name="Google Shape;181;p23"/>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571500" lvl="0" indent="-342900" algn="l" rtl="0">
              <a:lnSpc>
                <a:spcPct val="130000"/>
              </a:lnSpc>
              <a:spcBef>
                <a:spcPts val="1000"/>
              </a:spcBef>
              <a:spcAft>
                <a:spcPts val="0"/>
              </a:spcAft>
              <a:buClr>
                <a:schemeClr val="lt1"/>
              </a:buClr>
              <a:buSzPts val="1530"/>
              <a:buFont typeface="Arial"/>
              <a:buAutoNum type="arabicPeriod"/>
            </a:pPr>
            <a:r>
              <a:rPr lang="en-US" dirty="0"/>
              <a:t>Open up the start menu, and search git </a:t>
            </a:r>
            <a:r>
              <a:rPr lang="en-US" dirty="0" err="1"/>
              <a:t>gui</a:t>
            </a:r>
            <a:r>
              <a:rPr lang="en-US" dirty="0"/>
              <a:t>, and click it.</a:t>
            </a:r>
            <a:endParaRPr dirty="0"/>
          </a:p>
          <a:p>
            <a:pPr marL="571500" lvl="0" indent="-342900" algn="l" rtl="0">
              <a:lnSpc>
                <a:spcPct val="130000"/>
              </a:lnSpc>
              <a:spcBef>
                <a:spcPts val="1000"/>
              </a:spcBef>
              <a:spcAft>
                <a:spcPts val="0"/>
              </a:spcAft>
              <a:buClr>
                <a:schemeClr val="lt1"/>
              </a:buClr>
              <a:buSzPts val="1530"/>
              <a:buFont typeface="Arial"/>
              <a:buAutoNum type="arabicPeriod"/>
            </a:pPr>
            <a:r>
              <a:rPr lang="en-US" dirty="0"/>
              <a:t>Click on Clone Existing Repository</a:t>
            </a:r>
            <a:endParaRPr dirty="0"/>
          </a:p>
          <a:p>
            <a:pPr marL="571500" lvl="0" indent="-342900" algn="l" rtl="0">
              <a:lnSpc>
                <a:spcPct val="130000"/>
              </a:lnSpc>
              <a:spcBef>
                <a:spcPts val="1000"/>
              </a:spcBef>
              <a:spcAft>
                <a:spcPts val="0"/>
              </a:spcAft>
              <a:buClr>
                <a:schemeClr val="lt1"/>
              </a:buClr>
              <a:buSzPts val="1530"/>
              <a:buFont typeface="Arial"/>
              <a:buAutoNum type="arabicPeriod"/>
            </a:pPr>
            <a:r>
              <a:rPr lang="en-US" dirty="0"/>
              <a:t>In Source Location, paste that https link</a:t>
            </a:r>
            <a:endParaRPr dirty="0"/>
          </a:p>
          <a:p>
            <a:pPr marL="571500" lvl="0" indent="-342900" algn="l" rtl="0">
              <a:lnSpc>
                <a:spcPct val="130000"/>
              </a:lnSpc>
              <a:spcBef>
                <a:spcPts val="1000"/>
              </a:spcBef>
              <a:spcAft>
                <a:spcPts val="0"/>
              </a:spcAft>
              <a:buClr>
                <a:schemeClr val="lt1"/>
              </a:buClr>
              <a:buSzPts val="1530"/>
              <a:buFont typeface="Arial"/>
              <a:buAutoNum type="arabicPeriod"/>
            </a:pPr>
            <a:r>
              <a:rPr lang="en-US" dirty="0"/>
              <a:t>In target Directory, select a file to store the repo in.</a:t>
            </a:r>
            <a:endParaRPr dirty="0"/>
          </a:p>
          <a:p>
            <a:pPr marL="571500" lvl="0" indent="-342900" algn="l" rtl="0">
              <a:lnSpc>
                <a:spcPct val="130000"/>
              </a:lnSpc>
              <a:spcBef>
                <a:spcPts val="1000"/>
              </a:spcBef>
              <a:spcAft>
                <a:spcPts val="0"/>
              </a:spcAft>
              <a:buClr>
                <a:schemeClr val="lt1"/>
              </a:buClr>
              <a:buSzPts val="1530"/>
              <a:buFont typeface="Arial"/>
              <a:buAutoNum type="arabicPeriod"/>
            </a:pPr>
            <a:r>
              <a:rPr lang="en-US" dirty="0"/>
              <a:t>Now add a /[</a:t>
            </a:r>
            <a:r>
              <a:rPr lang="en-US" dirty="0" err="1"/>
              <a:t>fileNameHere</a:t>
            </a:r>
            <a:r>
              <a:rPr lang="en-US" dirty="0"/>
              <a:t>] to the end of the target</a:t>
            </a:r>
            <a:endParaRPr dirty="0"/>
          </a:p>
          <a:p>
            <a:pPr marL="228600" lvl="0" indent="0" algn="l" rtl="0">
              <a:lnSpc>
                <a:spcPct val="130000"/>
              </a:lnSpc>
              <a:spcBef>
                <a:spcPts val="1000"/>
              </a:spcBef>
              <a:spcAft>
                <a:spcPts val="0"/>
              </a:spcAft>
              <a:buClr>
                <a:schemeClr val="lt1"/>
              </a:buClr>
              <a:buSzPts val="1530"/>
              <a:buNone/>
            </a:pPr>
            <a:r>
              <a:rPr lang="en-US" dirty="0"/>
              <a:t>directory, this will be the name of the file your repo will be stored in.</a:t>
            </a:r>
            <a:endParaRPr dirty="0"/>
          </a:p>
        </p:txBody>
      </p:sp>
      <p:pic>
        <p:nvPicPr>
          <p:cNvPr id="182" name="Google Shape;182;p23"/>
          <p:cNvPicPr preferRelativeResize="0"/>
          <p:nvPr/>
        </p:nvPicPr>
        <p:blipFill rotWithShape="1">
          <a:blip r:embed="rId3">
            <a:alphaModFix/>
          </a:blip>
          <a:srcRect/>
          <a:stretch/>
        </p:blipFill>
        <p:spPr>
          <a:xfrm>
            <a:off x="7041382" y="2286000"/>
            <a:ext cx="4229690" cy="2505425"/>
          </a:xfrm>
          <a:prstGeom prst="rect">
            <a:avLst/>
          </a:prstGeom>
          <a:noFill/>
          <a:ln>
            <a:noFill/>
          </a:ln>
        </p:spPr>
      </p:pic>
      <p:pic>
        <p:nvPicPr>
          <p:cNvPr id="183" name="Google Shape;183;p23"/>
          <p:cNvPicPr preferRelativeResize="0"/>
          <p:nvPr/>
        </p:nvPicPr>
        <p:blipFill rotWithShape="1">
          <a:blip r:embed="rId4">
            <a:alphaModFix/>
          </a:blip>
          <a:srcRect/>
          <a:stretch/>
        </p:blipFill>
        <p:spPr>
          <a:xfrm>
            <a:off x="6633342" y="2437518"/>
            <a:ext cx="5045770" cy="2202388"/>
          </a:xfrm>
          <a:prstGeom prst="rect">
            <a:avLst/>
          </a:prstGeom>
          <a:noFill/>
          <a:ln>
            <a:noFill/>
          </a:ln>
        </p:spPr>
      </p:pic>
      <p:pic>
        <p:nvPicPr>
          <p:cNvPr id="184" name="Google Shape;184;p23"/>
          <p:cNvPicPr preferRelativeResize="0"/>
          <p:nvPr/>
        </p:nvPicPr>
        <p:blipFill rotWithShape="1">
          <a:blip r:embed="rId5">
            <a:alphaModFix/>
          </a:blip>
          <a:srcRect/>
          <a:stretch/>
        </p:blipFill>
        <p:spPr>
          <a:xfrm>
            <a:off x="6600625" y="2437518"/>
            <a:ext cx="5111203" cy="2202388"/>
          </a:xfrm>
          <a:prstGeom prst="rect">
            <a:avLst/>
          </a:prstGeom>
          <a:noFill/>
          <a:ln>
            <a:noFill/>
          </a:ln>
        </p:spPr>
      </p:pic>
      <p:pic>
        <p:nvPicPr>
          <p:cNvPr id="185" name="Google Shape;185;p23"/>
          <p:cNvPicPr preferRelativeResize="0"/>
          <p:nvPr/>
        </p:nvPicPr>
        <p:blipFill rotWithShape="1">
          <a:blip r:embed="rId6">
            <a:alphaModFix/>
          </a:blip>
          <a:srcRect/>
          <a:stretch/>
        </p:blipFill>
        <p:spPr>
          <a:xfrm>
            <a:off x="6600625" y="2437518"/>
            <a:ext cx="5124201" cy="22246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18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18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1"/>
                                          </p:stCondLst>
                                        </p:cTn>
                                        <p:tgtEl>
                                          <p:spTgt spid="18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6a: Opening up your local copy</a:t>
            </a:r>
            <a:endParaRPr/>
          </a:p>
        </p:txBody>
      </p:sp>
      <p:sp>
        <p:nvSpPr>
          <p:cNvPr id="191" name="Google Shape;191;p25"/>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dirty="0"/>
              <a:t>Click on Repository on the top left.</a:t>
            </a:r>
            <a:endParaRPr dirty="0"/>
          </a:p>
          <a:p>
            <a:pPr marL="474344" lvl="0" indent="-342899" algn="l" rtl="0">
              <a:lnSpc>
                <a:spcPct val="130000"/>
              </a:lnSpc>
              <a:spcBef>
                <a:spcPts val="1000"/>
              </a:spcBef>
              <a:spcAft>
                <a:spcPts val="0"/>
              </a:spcAft>
              <a:buSzPts val="1530"/>
              <a:buFont typeface="Arial"/>
              <a:buAutoNum type="arabicPeriod"/>
            </a:pPr>
            <a:r>
              <a:rPr lang="en-US" dirty="0"/>
              <a:t>Click on explore working copy.</a:t>
            </a:r>
            <a:endParaRPr dirty="0"/>
          </a:p>
          <a:p>
            <a:pPr marL="474344" lvl="0" indent="-342899" algn="l" rtl="0">
              <a:lnSpc>
                <a:spcPct val="130000"/>
              </a:lnSpc>
              <a:spcBef>
                <a:spcPts val="1000"/>
              </a:spcBef>
              <a:spcAft>
                <a:spcPts val="0"/>
              </a:spcAft>
              <a:buSzPts val="1530"/>
              <a:buFont typeface="Arial"/>
              <a:buAutoNum type="arabicPeriod"/>
            </a:pPr>
            <a:r>
              <a:rPr lang="en-US" dirty="0"/>
              <a:t>Welcome to your local copy of the code from the internet!</a:t>
            </a:r>
            <a:endParaRPr dirty="0"/>
          </a:p>
          <a:p>
            <a:pPr marL="474344" lvl="0" indent="-342899" algn="l" rtl="0">
              <a:lnSpc>
                <a:spcPct val="130000"/>
              </a:lnSpc>
              <a:spcBef>
                <a:spcPts val="1000"/>
              </a:spcBef>
              <a:spcAft>
                <a:spcPts val="0"/>
              </a:spcAft>
              <a:buSzPts val="1530"/>
              <a:buFont typeface="Arial"/>
              <a:buAutoNum type="arabicPeriod"/>
            </a:pPr>
            <a:r>
              <a:rPr lang="en-US" dirty="0"/>
              <a:t>Go ahead and right click, and make a new text document, name it the something unique +</a:t>
            </a:r>
            <a:r>
              <a:rPr lang="en-US" dirty="0" err="1"/>
              <a:t>GitGUI</a:t>
            </a:r>
            <a:endParaRPr dirty="0"/>
          </a:p>
          <a:p>
            <a:pPr marL="474344" lvl="0" indent="-342899" algn="l" rtl="0">
              <a:lnSpc>
                <a:spcPct val="130000"/>
              </a:lnSpc>
              <a:spcBef>
                <a:spcPts val="1000"/>
              </a:spcBef>
              <a:spcAft>
                <a:spcPts val="0"/>
              </a:spcAft>
              <a:buSzPts val="1530"/>
              <a:buFont typeface="Arial"/>
              <a:buAutoNum type="arabicPeriod"/>
            </a:pPr>
            <a:r>
              <a:rPr lang="en-US" dirty="0"/>
              <a:t>Ex: </a:t>
            </a:r>
            <a:r>
              <a:rPr lang="en-US" dirty="0" err="1"/>
              <a:t>bananaGitGui</a:t>
            </a:r>
            <a:r>
              <a:rPr lang="en-US" dirty="0"/>
              <a:t>.</a:t>
            </a:r>
            <a:endParaRPr dirty="0"/>
          </a:p>
          <a:p>
            <a:pPr marL="474344" lvl="0" indent="-342899" algn="l" rtl="0">
              <a:lnSpc>
                <a:spcPct val="130000"/>
              </a:lnSpc>
              <a:spcBef>
                <a:spcPts val="1000"/>
              </a:spcBef>
              <a:spcAft>
                <a:spcPts val="0"/>
              </a:spcAft>
              <a:buSzPts val="1530"/>
              <a:buFont typeface="Arial"/>
              <a:buAutoNum type="arabicPeriod"/>
            </a:pPr>
            <a:r>
              <a:rPr lang="en-US" dirty="0"/>
              <a:t>Now open that text file and write some gibberish in it, and save it. </a:t>
            </a:r>
            <a:endParaRPr dirty="0"/>
          </a:p>
          <a:p>
            <a:pPr marL="474344" lvl="0" indent="-342899" algn="l" rtl="0">
              <a:lnSpc>
                <a:spcPct val="130000"/>
              </a:lnSpc>
              <a:spcBef>
                <a:spcPts val="1000"/>
              </a:spcBef>
              <a:spcAft>
                <a:spcPts val="0"/>
              </a:spcAft>
              <a:buSzPts val="1530"/>
              <a:buFont typeface="Arial"/>
              <a:buAutoNum type="arabicPeriod"/>
            </a:pPr>
            <a:r>
              <a:rPr lang="en-US" dirty="0"/>
              <a:t>THE WRITING PART IS IMPORTANT. Blank text files are not uploaded onto </a:t>
            </a:r>
            <a:r>
              <a:rPr lang="en-US" dirty="0" err="1"/>
              <a:t>github</a:t>
            </a:r>
            <a:r>
              <a:rPr lang="en-US" dirty="0"/>
              <a:t>.</a:t>
            </a:r>
            <a:endParaRPr dirty="0"/>
          </a:p>
        </p:txBody>
      </p:sp>
      <p:pic>
        <p:nvPicPr>
          <p:cNvPr id="192" name="Google Shape;192;p25"/>
          <p:cNvPicPr preferRelativeResize="0"/>
          <p:nvPr/>
        </p:nvPicPr>
        <p:blipFill rotWithShape="1">
          <a:blip r:embed="rId3">
            <a:alphaModFix/>
          </a:blip>
          <a:srcRect/>
          <a:stretch/>
        </p:blipFill>
        <p:spPr>
          <a:xfrm>
            <a:off x="7323339" y="1276124"/>
            <a:ext cx="4553673" cy="2457863"/>
          </a:xfrm>
          <a:prstGeom prst="rect">
            <a:avLst/>
          </a:prstGeom>
          <a:noFill/>
          <a:ln>
            <a:noFill/>
          </a:ln>
        </p:spPr>
      </p:pic>
      <p:sp>
        <p:nvSpPr>
          <p:cNvPr id="193" name="Google Shape;193;p25"/>
          <p:cNvSpPr/>
          <p:nvPr/>
        </p:nvSpPr>
        <p:spPr>
          <a:xfrm rot="2459365">
            <a:off x="6763099" y="1316644"/>
            <a:ext cx="612559" cy="315159"/>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7a: Git Gui</a:t>
            </a:r>
            <a:endParaRPr/>
          </a:p>
        </p:txBody>
      </p:sp>
      <p:sp>
        <p:nvSpPr>
          <p:cNvPr id="199" name="Google Shape;199;p26"/>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lnSpcReduction="10000"/>
          </a:bodyPr>
          <a:lstStyle/>
          <a:p>
            <a:pPr marL="474344" lvl="0" indent="-342899" algn="l" rtl="0">
              <a:lnSpc>
                <a:spcPct val="130000"/>
              </a:lnSpc>
              <a:spcBef>
                <a:spcPts val="1000"/>
              </a:spcBef>
              <a:spcAft>
                <a:spcPts val="0"/>
              </a:spcAft>
              <a:buSzPts val="1530"/>
              <a:buFont typeface="Arial"/>
              <a:buAutoNum type="arabicPeriod"/>
            </a:pPr>
            <a:r>
              <a:rPr lang="en-US" dirty="0"/>
              <a:t>Now go back to your </a:t>
            </a:r>
            <a:r>
              <a:rPr lang="en-US" dirty="0" err="1"/>
              <a:t>gui</a:t>
            </a:r>
            <a:r>
              <a:rPr lang="en-US" dirty="0"/>
              <a:t>, and it will look something like this</a:t>
            </a:r>
            <a:endParaRPr dirty="0"/>
          </a:p>
          <a:p>
            <a:pPr marL="474344" lvl="0" indent="-342899" algn="l" rtl="0">
              <a:lnSpc>
                <a:spcPct val="130000"/>
              </a:lnSpc>
              <a:spcBef>
                <a:spcPts val="1000"/>
              </a:spcBef>
              <a:spcAft>
                <a:spcPts val="0"/>
              </a:spcAft>
              <a:buSzPts val="1530"/>
              <a:buFont typeface="Arial"/>
              <a:buAutoNum type="arabicPeriod"/>
            </a:pPr>
            <a:r>
              <a:rPr lang="en-US" dirty="0"/>
              <a:t>Click on rescan, and it will now look like this:</a:t>
            </a:r>
            <a:endParaRPr dirty="0"/>
          </a:p>
          <a:p>
            <a:pPr marL="474344" lvl="0" indent="-342899" algn="l" rtl="0">
              <a:lnSpc>
                <a:spcPct val="130000"/>
              </a:lnSpc>
              <a:spcBef>
                <a:spcPts val="1000"/>
              </a:spcBef>
              <a:spcAft>
                <a:spcPts val="0"/>
              </a:spcAft>
              <a:buSzPts val="1530"/>
              <a:buFont typeface="Arial"/>
              <a:buAutoNum type="arabicPeriod"/>
            </a:pPr>
            <a:r>
              <a:rPr lang="en-US" dirty="0"/>
              <a:t>Hit Stage Changed and it will move down a section.</a:t>
            </a:r>
            <a:endParaRPr dirty="0"/>
          </a:p>
          <a:p>
            <a:pPr marL="474344" lvl="0" indent="-342899" algn="l" rtl="0">
              <a:lnSpc>
                <a:spcPct val="130000"/>
              </a:lnSpc>
              <a:spcBef>
                <a:spcPts val="1000"/>
              </a:spcBef>
              <a:spcAft>
                <a:spcPts val="0"/>
              </a:spcAft>
              <a:buSzPts val="1530"/>
              <a:buFont typeface="Arial"/>
              <a:buAutoNum type="arabicPeriod"/>
            </a:pPr>
            <a:r>
              <a:rPr lang="en-US" dirty="0"/>
              <a:t>Now type something in the commit message box, this is the </a:t>
            </a:r>
            <a:endParaRPr dirty="0"/>
          </a:p>
          <a:p>
            <a:pPr marL="131445" lvl="0" indent="0" algn="l" rtl="0">
              <a:lnSpc>
                <a:spcPct val="130000"/>
              </a:lnSpc>
              <a:spcBef>
                <a:spcPts val="1000"/>
              </a:spcBef>
              <a:spcAft>
                <a:spcPts val="0"/>
              </a:spcAft>
              <a:buSzPts val="1530"/>
              <a:buNone/>
            </a:pPr>
            <a:r>
              <a:rPr lang="en-US" dirty="0"/>
              <a:t>same thing as commenting your code. Basically a short and sweet</a:t>
            </a:r>
            <a:endParaRPr dirty="0"/>
          </a:p>
          <a:p>
            <a:pPr marL="131445" lvl="0" indent="0" algn="l" rtl="0">
              <a:lnSpc>
                <a:spcPct val="130000"/>
              </a:lnSpc>
              <a:spcBef>
                <a:spcPts val="1000"/>
              </a:spcBef>
              <a:spcAft>
                <a:spcPts val="0"/>
              </a:spcAft>
              <a:buSzPts val="1530"/>
              <a:buNone/>
            </a:pPr>
            <a:r>
              <a:rPr lang="en-US" dirty="0"/>
              <a:t>message for why your changing the repo.</a:t>
            </a:r>
            <a:endParaRPr dirty="0"/>
          </a:p>
          <a:p>
            <a:pPr marL="131445" lvl="0" indent="0" algn="l" rtl="0">
              <a:lnSpc>
                <a:spcPct val="130000"/>
              </a:lnSpc>
              <a:spcBef>
                <a:spcPts val="1000"/>
              </a:spcBef>
              <a:spcAft>
                <a:spcPts val="0"/>
              </a:spcAft>
              <a:buSzPts val="1530"/>
              <a:buNone/>
            </a:pPr>
            <a:r>
              <a:rPr lang="en-US" dirty="0"/>
              <a:t>5.  Hit push and you’ll get a new screen where you’ll just hit push</a:t>
            </a:r>
            <a:endParaRPr dirty="0"/>
          </a:p>
          <a:p>
            <a:pPr marL="131445" lvl="0" indent="0" algn="l" rtl="0">
              <a:lnSpc>
                <a:spcPct val="130000"/>
              </a:lnSpc>
              <a:spcBef>
                <a:spcPts val="1000"/>
              </a:spcBef>
              <a:spcAft>
                <a:spcPts val="0"/>
              </a:spcAft>
              <a:buSzPts val="1530"/>
              <a:buNone/>
            </a:pPr>
            <a:r>
              <a:rPr lang="en-US" dirty="0"/>
              <a:t>again.</a:t>
            </a:r>
            <a:endParaRPr dirty="0"/>
          </a:p>
        </p:txBody>
      </p:sp>
      <p:pic>
        <p:nvPicPr>
          <p:cNvPr id="200" name="Google Shape;200;p26"/>
          <p:cNvPicPr preferRelativeResize="0"/>
          <p:nvPr/>
        </p:nvPicPr>
        <p:blipFill rotWithShape="1">
          <a:blip r:embed="rId3">
            <a:alphaModFix/>
          </a:blip>
          <a:srcRect/>
          <a:stretch/>
        </p:blipFill>
        <p:spPr>
          <a:xfrm>
            <a:off x="7377670" y="2131750"/>
            <a:ext cx="4485220" cy="3964250"/>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7377670" y="2131750"/>
            <a:ext cx="3710540" cy="3982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9">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8a: Authentication</a:t>
            </a:r>
            <a:endParaRPr/>
          </a:p>
        </p:txBody>
      </p:sp>
      <p:sp>
        <p:nvSpPr>
          <p:cNvPr id="207" name="Google Shape;207;p2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dirty="0"/>
              <a:t>Welcome to the password part, and where working at the school is a bit weird.</a:t>
            </a:r>
            <a:endParaRPr dirty="0"/>
          </a:p>
          <a:p>
            <a:pPr marL="474344" lvl="0" indent="-342899" algn="l" rtl="0">
              <a:lnSpc>
                <a:spcPct val="130000"/>
              </a:lnSpc>
              <a:spcBef>
                <a:spcPts val="1000"/>
              </a:spcBef>
              <a:spcAft>
                <a:spcPts val="0"/>
              </a:spcAft>
              <a:buSzPts val="1530"/>
              <a:buFont typeface="Arial"/>
              <a:buAutoNum type="arabicPeriod"/>
            </a:pPr>
            <a:r>
              <a:rPr lang="en-US" dirty="0"/>
              <a:t>You’ll see this screen</a:t>
            </a:r>
            <a:endParaRPr dirty="0"/>
          </a:p>
          <a:p>
            <a:pPr marL="474344" lvl="0" indent="-342899" algn="l" rtl="0">
              <a:lnSpc>
                <a:spcPct val="130000"/>
              </a:lnSpc>
              <a:spcBef>
                <a:spcPts val="1000"/>
              </a:spcBef>
              <a:spcAft>
                <a:spcPts val="0"/>
              </a:spcAft>
              <a:buSzPts val="1530"/>
              <a:buFont typeface="Arial"/>
              <a:buAutoNum type="arabicPeriod"/>
            </a:pPr>
            <a:r>
              <a:rPr lang="en-US" dirty="0"/>
              <a:t>Enter your </a:t>
            </a:r>
            <a:r>
              <a:rPr lang="en-US" dirty="0" err="1"/>
              <a:t>github</a:t>
            </a:r>
            <a:r>
              <a:rPr lang="en-US" dirty="0"/>
              <a:t> email, and your PAT</a:t>
            </a:r>
            <a:endParaRPr dirty="0"/>
          </a:p>
          <a:p>
            <a:pPr marL="474344" lvl="0" indent="-342899" algn="l" rtl="0">
              <a:lnSpc>
                <a:spcPct val="130000"/>
              </a:lnSpc>
              <a:spcBef>
                <a:spcPts val="1000"/>
              </a:spcBef>
              <a:spcAft>
                <a:spcPts val="0"/>
              </a:spcAft>
              <a:buSzPts val="1530"/>
              <a:buFont typeface="Arial"/>
              <a:buAutoNum type="arabicPeriod"/>
            </a:pPr>
            <a:r>
              <a:rPr lang="en-US" dirty="0"/>
              <a:t>Now you’ll see this, enter the </a:t>
            </a:r>
            <a:r>
              <a:rPr lang="en-US" dirty="0" err="1"/>
              <a:t>github</a:t>
            </a:r>
            <a:r>
              <a:rPr lang="en-US" dirty="0"/>
              <a:t> email and the</a:t>
            </a:r>
            <a:endParaRPr dirty="0"/>
          </a:p>
          <a:p>
            <a:pPr marL="131445" lvl="0" indent="0" algn="l" rtl="0">
              <a:lnSpc>
                <a:spcPct val="130000"/>
              </a:lnSpc>
              <a:spcBef>
                <a:spcPts val="1000"/>
              </a:spcBef>
              <a:spcAft>
                <a:spcPts val="0"/>
              </a:spcAft>
              <a:buSzPts val="1530"/>
              <a:buNone/>
            </a:pPr>
            <a:r>
              <a:rPr lang="en-US" dirty="0"/>
              <a:t>PAT again.</a:t>
            </a:r>
            <a:endParaRPr dirty="0"/>
          </a:p>
          <a:p>
            <a:pPr marL="131445" lvl="0" indent="0" algn="l" rtl="0">
              <a:lnSpc>
                <a:spcPct val="130000"/>
              </a:lnSpc>
              <a:spcBef>
                <a:spcPts val="1000"/>
              </a:spcBef>
              <a:spcAft>
                <a:spcPts val="0"/>
              </a:spcAft>
              <a:buSzPts val="1530"/>
              <a:buNone/>
            </a:pPr>
            <a:r>
              <a:rPr lang="en-US" sz="1400" dirty="0"/>
              <a:t>5.      </a:t>
            </a:r>
            <a:r>
              <a:rPr lang="en-US" dirty="0"/>
              <a:t>And congrats! That file is now on the internet,</a:t>
            </a:r>
            <a:endParaRPr dirty="0"/>
          </a:p>
          <a:p>
            <a:pPr marL="131445" lvl="0" indent="0" algn="l" rtl="0">
              <a:lnSpc>
                <a:spcPct val="130000"/>
              </a:lnSpc>
              <a:spcBef>
                <a:spcPts val="1000"/>
              </a:spcBef>
              <a:spcAft>
                <a:spcPts val="0"/>
              </a:spcAft>
              <a:buSzPts val="1530"/>
              <a:buNone/>
            </a:pPr>
            <a:r>
              <a:rPr lang="en-US" dirty="0"/>
              <a:t>where companies can judge you for it’s content.</a:t>
            </a:r>
            <a:endParaRPr dirty="0"/>
          </a:p>
        </p:txBody>
      </p:sp>
      <p:pic>
        <p:nvPicPr>
          <p:cNvPr id="208" name="Google Shape;208;p27"/>
          <p:cNvPicPr preferRelativeResize="0"/>
          <p:nvPr/>
        </p:nvPicPr>
        <p:blipFill rotWithShape="1">
          <a:blip r:embed="rId3">
            <a:alphaModFix/>
          </a:blip>
          <a:srcRect/>
          <a:stretch/>
        </p:blipFill>
        <p:spPr>
          <a:xfrm>
            <a:off x="6348007" y="2856905"/>
            <a:ext cx="3088956" cy="3158458"/>
          </a:xfrm>
          <a:prstGeom prst="rect">
            <a:avLst/>
          </a:prstGeom>
          <a:noFill/>
          <a:ln>
            <a:noFill/>
          </a:ln>
        </p:spPr>
      </p:pic>
      <p:pic>
        <p:nvPicPr>
          <p:cNvPr id="209" name="Google Shape;209;p27"/>
          <p:cNvPicPr preferRelativeResize="0"/>
          <p:nvPr/>
        </p:nvPicPr>
        <p:blipFill rotWithShape="1">
          <a:blip r:embed="rId4">
            <a:alphaModFix/>
          </a:blip>
          <a:srcRect/>
          <a:stretch/>
        </p:blipFill>
        <p:spPr>
          <a:xfrm>
            <a:off x="6348007" y="2856905"/>
            <a:ext cx="3086531" cy="1619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20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7">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5b (GIT Bash): Getting it on the Local Machine</a:t>
            </a:r>
            <a:endParaRPr/>
          </a:p>
        </p:txBody>
      </p:sp>
      <p:sp>
        <p:nvSpPr>
          <p:cNvPr id="215" name="Google Shape;215;p28"/>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Click on Code on your local fork. </a:t>
            </a:r>
            <a:endParaRPr/>
          </a:p>
        </p:txBody>
      </p:sp>
      <p:pic>
        <p:nvPicPr>
          <p:cNvPr id="216" name="Google Shape;216;p28" descr="A screenshot of a computer&#10;&#10;Description automatically generated with medium confidence"/>
          <p:cNvPicPr preferRelativeResize="0"/>
          <p:nvPr/>
        </p:nvPicPr>
        <p:blipFill rotWithShape="1">
          <a:blip r:embed="rId3">
            <a:alphaModFix/>
          </a:blip>
          <a:srcRect/>
          <a:stretch/>
        </p:blipFill>
        <p:spPr>
          <a:xfrm>
            <a:off x="4865250" y="2498912"/>
            <a:ext cx="5155884" cy="2965885"/>
          </a:xfrm>
          <a:prstGeom prst="rect">
            <a:avLst/>
          </a:prstGeom>
          <a:noFill/>
          <a:ln>
            <a:noFill/>
          </a:ln>
        </p:spPr>
      </p:pic>
      <p:sp>
        <p:nvSpPr>
          <p:cNvPr id="217" name="Google Shape;217;p28"/>
          <p:cNvSpPr/>
          <p:nvPr/>
        </p:nvSpPr>
        <p:spPr>
          <a:xfrm rot="9838616">
            <a:off x="9971705" y="2537462"/>
            <a:ext cx="497150" cy="290744"/>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5b (cont.)</a:t>
            </a:r>
            <a:endParaRPr/>
          </a:p>
        </p:txBody>
      </p:sp>
      <p:sp>
        <p:nvSpPr>
          <p:cNvPr id="223" name="Google Shape;223;p29"/>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Copy the https link</a:t>
            </a:r>
            <a:endParaRPr/>
          </a:p>
          <a:p>
            <a:pPr marL="131445" lvl="0" indent="0" algn="l" rtl="0">
              <a:lnSpc>
                <a:spcPct val="130000"/>
              </a:lnSpc>
              <a:spcBef>
                <a:spcPts val="1000"/>
              </a:spcBef>
              <a:spcAft>
                <a:spcPts val="0"/>
              </a:spcAft>
              <a:buSzPts val="1530"/>
              <a:buNone/>
            </a:pPr>
            <a:endParaRPr/>
          </a:p>
        </p:txBody>
      </p:sp>
      <p:pic>
        <p:nvPicPr>
          <p:cNvPr id="224" name="Google Shape;224;p29" descr="Graphical user interface, text, application, chat or text message&#10;&#10;Description automatically generated"/>
          <p:cNvPicPr preferRelativeResize="0"/>
          <p:nvPr/>
        </p:nvPicPr>
        <p:blipFill rotWithShape="1">
          <a:blip r:embed="rId3">
            <a:alphaModFix/>
          </a:blip>
          <a:srcRect/>
          <a:stretch/>
        </p:blipFill>
        <p:spPr>
          <a:xfrm>
            <a:off x="3885630" y="2286000"/>
            <a:ext cx="3515216" cy="2972215"/>
          </a:xfrm>
          <a:prstGeom prst="rect">
            <a:avLst/>
          </a:prstGeom>
          <a:noFill/>
          <a:ln>
            <a:noFill/>
          </a:ln>
        </p:spPr>
      </p:pic>
      <p:sp>
        <p:nvSpPr>
          <p:cNvPr id="225" name="Google Shape;225;p29"/>
          <p:cNvSpPr/>
          <p:nvPr/>
        </p:nvSpPr>
        <p:spPr>
          <a:xfrm rot="7679929">
            <a:off x="6847072" y="3027081"/>
            <a:ext cx="727969" cy="492711"/>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1429566" y="406253"/>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6b: Git Bash</a:t>
            </a:r>
            <a:endParaRPr/>
          </a:p>
        </p:txBody>
      </p:sp>
      <p:sp>
        <p:nvSpPr>
          <p:cNvPr id="231" name="Google Shape;231;p30"/>
          <p:cNvSpPr txBox="1">
            <a:spLocks noGrp="1"/>
          </p:cNvSpPr>
          <p:nvPr>
            <p:ph type="body" idx="1"/>
          </p:nvPr>
        </p:nvSpPr>
        <p:spPr>
          <a:xfrm>
            <a:off x="1429566" y="1566909"/>
            <a:ext cx="9238434" cy="4425518"/>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Note, for people that don’t wanna do things on the command line, you can take a nap now.</a:t>
            </a:r>
            <a:endParaRPr/>
          </a:p>
          <a:p>
            <a:pPr marL="474344" lvl="0" indent="-342899" algn="l" rtl="0">
              <a:lnSpc>
                <a:spcPct val="130000"/>
              </a:lnSpc>
              <a:spcBef>
                <a:spcPts val="1000"/>
              </a:spcBef>
              <a:spcAft>
                <a:spcPts val="0"/>
              </a:spcAft>
              <a:buSzPts val="1530"/>
              <a:buFont typeface="Arial"/>
              <a:buAutoNum type="arabicPeriod"/>
            </a:pPr>
            <a:r>
              <a:rPr lang="en-US"/>
              <a:t>For the rest of us, go to the start menu and search up git bash and click on it.</a:t>
            </a:r>
            <a:endParaRPr/>
          </a:p>
          <a:p>
            <a:pPr marL="474344" lvl="0" indent="-342899" algn="l" rtl="0">
              <a:lnSpc>
                <a:spcPct val="130000"/>
              </a:lnSpc>
              <a:spcBef>
                <a:spcPts val="1000"/>
              </a:spcBef>
              <a:spcAft>
                <a:spcPts val="0"/>
              </a:spcAft>
              <a:buSzPts val="1530"/>
              <a:buFont typeface="Arial"/>
              <a:buAutoNum type="arabicPeriod"/>
            </a:pPr>
            <a:r>
              <a:rPr lang="en-US">
                <a:latin typeface="Oswald"/>
                <a:ea typeface="Oswald"/>
                <a:cs typeface="Oswald"/>
                <a:sym typeface="Oswald"/>
              </a:rPr>
              <a:t>git config --global user.name “[YOUR NAME]”</a:t>
            </a:r>
            <a:br>
              <a:rPr lang="en-US">
                <a:latin typeface="Oswald"/>
                <a:ea typeface="Oswald"/>
                <a:cs typeface="Oswald"/>
                <a:sym typeface="Oswald"/>
              </a:rPr>
            </a:br>
            <a:r>
              <a:rPr lang="en-US">
                <a:latin typeface="Oswald"/>
                <a:ea typeface="Oswald"/>
                <a:cs typeface="Oswald"/>
                <a:sym typeface="Oswald"/>
              </a:rPr>
              <a:t>git config --global user.email [YOUR EMAIL]</a:t>
            </a:r>
            <a:endParaRPr/>
          </a:p>
          <a:p>
            <a:pPr marL="474344" lvl="0" indent="-342899" algn="l" rtl="0">
              <a:lnSpc>
                <a:spcPct val="130000"/>
              </a:lnSpc>
              <a:spcBef>
                <a:spcPts val="1000"/>
              </a:spcBef>
              <a:spcAft>
                <a:spcPts val="0"/>
              </a:spcAft>
              <a:buSzPts val="1530"/>
              <a:buFont typeface="Arial"/>
              <a:buAutoNum type="arabicPeriod"/>
            </a:pPr>
            <a:r>
              <a:rPr lang="en-US"/>
              <a:t>You should see this.</a:t>
            </a:r>
            <a:endParaRPr/>
          </a:p>
          <a:p>
            <a:pPr marL="474344" lvl="0" indent="-342899" algn="l" rtl="0">
              <a:lnSpc>
                <a:spcPct val="130000"/>
              </a:lnSpc>
              <a:spcBef>
                <a:spcPts val="1000"/>
              </a:spcBef>
              <a:spcAft>
                <a:spcPts val="0"/>
              </a:spcAft>
              <a:buSzPts val="1530"/>
              <a:buFont typeface="Arial"/>
              <a:buAutoNum type="arabicPeriod"/>
            </a:pPr>
            <a:r>
              <a:rPr lang="en-US"/>
              <a:t>Use the cd command to navigate to your </a:t>
            </a:r>
            <a:endParaRPr/>
          </a:p>
          <a:p>
            <a:pPr marL="131445" lvl="0" indent="0" algn="l" rtl="0">
              <a:lnSpc>
                <a:spcPct val="130000"/>
              </a:lnSpc>
              <a:spcBef>
                <a:spcPts val="1000"/>
              </a:spcBef>
              <a:spcAft>
                <a:spcPts val="0"/>
              </a:spcAft>
              <a:buSzPts val="1530"/>
              <a:buNone/>
            </a:pPr>
            <a:r>
              <a:rPr lang="en-US"/>
              <a:t>documents, note you can just type </a:t>
            </a:r>
            <a:endParaRPr/>
          </a:p>
          <a:p>
            <a:pPr marL="131445" lvl="0" indent="0" algn="l" rtl="0">
              <a:lnSpc>
                <a:spcPct val="130000"/>
              </a:lnSpc>
              <a:spcBef>
                <a:spcPts val="1000"/>
              </a:spcBef>
              <a:spcAft>
                <a:spcPts val="0"/>
              </a:spcAft>
              <a:buSzPts val="1530"/>
              <a:buNone/>
            </a:pPr>
            <a:r>
              <a:rPr lang="en-US"/>
              <a:t>cd My  and then hit the tab key to autofill.</a:t>
            </a:r>
            <a:endParaRPr/>
          </a:p>
          <a:p>
            <a:pPr marL="131445" lvl="0" indent="0" algn="l" rtl="0">
              <a:lnSpc>
                <a:spcPct val="130000"/>
              </a:lnSpc>
              <a:spcBef>
                <a:spcPts val="1000"/>
              </a:spcBef>
              <a:spcAft>
                <a:spcPts val="0"/>
              </a:spcAft>
              <a:buSzPts val="1530"/>
              <a:buNone/>
            </a:pPr>
            <a:endParaRPr/>
          </a:p>
        </p:txBody>
      </p:sp>
      <p:pic>
        <p:nvPicPr>
          <p:cNvPr id="232" name="Google Shape;232;p30"/>
          <p:cNvPicPr preferRelativeResize="0"/>
          <p:nvPr/>
        </p:nvPicPr>
        <p:blipFill rotWithShape="1">
          <a:blip r:embed="rId3">
            <a:alphaModFix/>
          </a:blip>
          <a:srcRect/>
          <a:stretch/>
        </p:blipFill>
        <p:spPr>
          <a:xfrm>
            <a:off x="6048783" y="2665520"/>
            <a:ext cx="4942434" cy="3156012"/>
          </a:xfrm>
          <a:prstGeom prst="rect">
            <a:avLst/>
          </a:prstGeom>
          <a:noFill/>
          <a:ln>
            <a:noFill/>
          </a:ln>
        </p:spPr>
      </p:pic>
      <p:pic>
        <p:nvPicPr>
          <p:cNvPr id="233" name="Google Shape;233;p30"/>
          <p:cNvPicPr preferRelativeResize="0"/>
          <p:nvPr/>
        </p:nvPicPr>
        <p:blipFill rotWithShape="1">
          <a:blip r:embed="rId4">
            <a:alphaModFix/>
          </a:blip>
          <a:srcRect/>
          <a:stretch/>
        </p:blipFill>
        <p:spPr>
          <a:xfrm>
            <a:off x="6048783" y="2665520"/>
            <a:ext cx="5557440" cy="33022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7b: Getting a local copy</a:t>
            </a:r>
            <a:endParaRPr/>
          </a:p>
        </p:txBody>
      </p:sp>
      <p:sp>
        <p:nvSpPr>
          <p:cNvPr id="239" name="Google Shape;239;p31"/>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lnSpcReduction="10000"/>
          </a:bodyPr>
          <a:lstStyle/>
          <a:p>
            <a:pPr marL="131445" lvl="0" indent="0" algn="l" rtl="0">
              <a:lnSpc>
                <a:spcPct val="130000"/>
              </a:lnSpc>
              <a:spcBef>
                <a:spcPts val="1000"/>
              </a:spcBef>
              <a:spcAft>
                <a:spcPts val="0"/>
              </a:spcAft>
              <a:buSzPts val="1530"/>
              <a:buNone/>
            </a:pPr>
            <a:r>
              <a:rPr lang="en-US"/>
              <a:t>Now that your in My Documents, type  </a:t>
            </a:r>
            <a:endParaRPr/>
          </a:p>
          <a:p>
            <a:pPr marL="131445" lvl="0" indent="0" algn="l" rtl="0">
              <a:lnSpc>
                <a:spcPct val="130000"/>
              </a:lnSpc>
              <a:spcBef>
                <a:spcPts val="1000"/>
              </a:spcBef>
              <a:spcAft>
                <a:spcPts val="0"/>
              </a:spcAft>
              <a:buSzPts val="1530"/>
              <a:buNone/>
            </a:pPr>
            <a:r>
              <a:rPr lang="en-US"/>
              <a:t>	mkdir repos</a:t>
            </a:r>
            <a:endParaRPr/>
          </a:p>
          <a:p>
            <a:pPr marL="131445" lvl="0" indent="0" algn="l" rtl="0">
              <a:lnSpc>
                <a:spcPct val="130000"/>
              </a:lnSpc>
              <a:spcBef>
                <a:spcPts val="1000"/>
              </a:spcBef>
              <a:spcAft>
                <a:spcPts val="0"/>
              </a:spcAft>
              <a:buSzPts val="1530"/>
              <a:buNone/>
            </a:pPr>
            <a:r>
              <a:rPr lang="en-US"/>
              <a:t>To create a folder for your repos and cd into it.</a:t>
            </a:r>
            <a:endParaRPr/>
          </a:p>
          <a:p>
            <a:pPr marL="131445" lvl="0" indent="0" algn="l" rtl="0">
              <a:lnSpc>
                <a:spcPct val="130000"/>
              </a:lnSpc>
              <a:spcBef>
                <a:spcPts val="1000"/>
              </a:spcBef>
              <a:spcAft>
                <a:spcPts val="0"/>
              </a:spcAft>
              <a:buSzPts val="1530"/>
              <a:buNone/>
            </a:pPr>
            <a:r>
              <a:rPr lang="en-US"/>
              <a:t>Now for the next part you need to know that shift + Insert is how you paste things in git bash</a:t>
            </a:r>
            <a:endParaRPr/>
          </a:p>
          <a:p>
            <a:pPr marL="131445" lvl="0" indent="0" algn="l" rtl="0">
              <a:lnSpc>
                <a:spcPct val="130000"/>
              </a:lnSpc>
              <a:spcBef>
                <a:spcPts val="1000"/>
              </a:spcBef>
              <a:spcAft>
                <a:spcPts val="0"/>
              </a:spcAft>
              <a:buSzPts val="1530"/>
              <a:buNone/>
            </a:pPr>
            <a:r>
              <a:rPr lang="en-US"/>
              <a:t>So type without  the brackets</a:t>
            </a:r>
            <a:endParaRPr/>
          </a:p>
          <a:p>
            <a:pPr marL="131445" lvl="0" indent="0" algn="l" rtl="0">
              <a:lnSpc>
                <a:spcPct val="130000"/>
              </a:lnSpc>
              <a:spcBef>
                <a:spcPts val="1000"/>
              </a:spcBef>
              <a:spcAft>
                <a:spcPts val="0"/>
              </a:spcAft>
              <a:buSzPts val="1530"/>
              <a:buNone/>
            </a:pPr>
            <a:r>
              <a:rPr lang="en-US"/>
              <a:t>git clone [https link here]</a:t>
            </a:r>
            <a:endParaRPr/>
          </a:p>
          <a:p>
            <a:pPr marL="131445" lvl="0" indent="0" algn="l" rtl="0">
              <a:lnSpc>
                <a:spcPct val="130000"/>
              </a:lnSpc>
              <a:spcBef>
                <a:spcPts val="1000"/>
              </a:spcBef>
              <a:spcAft>
                <a:spcPts val="0"/>
              </a:spcAft>
              <a:buSzPts val="1530"/>
              <a:buNone/>
            </a:pPr>
            <a:r>
              <a:rPr lang="en-US"/>
              <a:t>Ex:</a:t>
            </a:r>
            <a:endParaRPr/>
          </a:p>
          <a:p>
            <a:pPr marL="131445" lvl="0" indent="0" algn="l" rtl="0">
              <a:lnSpc>
                <a:spcPct val="130000"/>
              </a:lnSpc>
              <a:spcBef>
                <a:spcPts val="1000"/>
              </a:spcBef>
              <a:spcAft>
                <a:spcPts val="0"/>
              </a:spcAft>
              <a:buSzPts val="1530"/>
              <a:buNone/>
            </a:pPr>
            <a:r>
              <a:rPr lang="en-US"/>
              <a:t>git clone https://github.com/stwomac/GitWorkshop.git</a:t>
            </a:r>
            <a:endParaRPr/>
          </a:p>
          <a:p>
            <a:pPr marL="457200" lvl="0" indent="-228600" algn="l" rtl="0">
              <a:lnSpc>
                <a:spcPct val="130000"/>
              </a:lnSpc>
              <a:spcBef>
                <a:spcPts val="1000"/>
              </a:spcBef>
              <a:spcAft>
                <a:spcPts val="0"/>
              </a:spcAft>
              <a:buClr>
                <a:schemeClr val="lt1"/>
              </a:buClr>
              <a:buSzPts val="153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WHY GITHUB?</a:t>
            </a:r>
            <a:endParaRPr/>
          </a:p>
        </p:txBody>
      </p:sp>
      <p:sp>
        <p:nvSpPr>
          <p:cNvPr id="107" name="Google Shape;107;p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0" lvl="0" indent="0" algn="l" rtl="0">
              <a:lnSpc>
                <a:spcPct val="130000"/>
              </a:lnSpc>
              <a:spcBef>
                <a:spcPts val="0"/>
              </a:spcBef>
              <a:spcAft>
                <a:spcPts val="0"/>
              </a:spcAft>
              <a:buSzPts val="1530"/>
              <a:buNone/>
            </a:pPr>
            <a:r>
              <a:rPr lang="en-US"/>
              <a:t>It provides a way for multiple people to work on the project at the same time!</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It’s used professionally by major tech companies.</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It’s a great tool for maintaining version control.</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The software is already on the university’s computers.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7b(cont)</a:t>
            </a:r>
            <a:endParaRPr/>
          </a:p>
        </p:txBody>
      </p:sp>
      <p:sp>
        <p:nvSpPr>
          <p:cNvPr id="245" name="Google Shape;245;p3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131445" lvl="0" indent="0" algn="l" rtl="0">
              <a:lnSpc>
                <a:spcPct val="130000"/>
              </a:lnSpc>
              <a:spcBef>
                <a:spcPts val="1000"/>
              </a:spcBef>
              <a:spcAft>
                <a:spcPts val="0"/>
              </a:spcAft>
              <a:buSzPts val="1530"/>
              <a:buNone/>
            </a:pPr>
            <a:r>
              <a:rPr lang="en-US" dirty="0"/>
              <a:t>Now if you type ls (that’s a lowercase L) you should see this now</a:t>
            </a:r>
            <a:endParaRPr dirty="0"/>
          </a:p>
          <a:p>
            <a:pPr marL="131445" lvl="0" indent="0" algn="l" rtl="0">
              <a:lnSpc>
                <a:spcPct val="130000"/>
              </a:lnSpc>
              <a:spcBef>
                <a:spcPts val="1000"/>
              </a:spcBef>
              <a:spcAft>
                <a:spcPts val="0"/>
              </a:spcAft>
              <a:buSzPts val="1530"/>
              <a:buNone/>
            </a:pPr>
            <a:endParaRPr dirty="0"/>
          </a:p>
          <a:p>
            <a:pPr marL="131445" lvl="0" indent="0" algn="l" rtl="0">
              <a:lnSpc>
                <a:spcPct val="130000"/>
              </a:lnSpc>
              <a:spcBef>
                <a:spcPts val="1000"/>
              </a:spcBef>
              <a:spcAft>
                <a:spcPts val="0"/>
              </a:spcAft>
              <a:buSzPts val="1530"/>
              <a:buNone/>
            </a:pPr>
            <a:r>
              <a:rPr lang="en-US" dirty="0"/>
              <a:t>So cd into it.</a:t>
            </a:r>
            <a:endParaRPr dirty="0"/>
          </a:p>
          <a:p>
            <a:pPr marL="131445" lvl="0" indent="0" algn="l" rtl="0">
              <a:lnSpc>
                <a:spcPct val="130000"/>
              </a:lnSpc>
              <a:spcBef>
                <a:spcPts val="1000"/>
              </a:spcBef>
              <a:spcAft>
                <a:spcPts val="0"/>
              </a:spcAft>
              <a:buSzPts val="1530"/>
              <a:buNone/>
            </a:pPr>
            <a:r>
              <a:rPr lang="en-US" dirty="0"/>
              <a:t>Now type</a:t>
            </a:r>
            <a:endParaRPr dirty="0"/>
          </a:p>
          <a:p>
            <a:pPr marL="131445" lvl="0" indent="0" algn="l" rtl="0">
              <a:lnSpc>
                <a:spcPct val="130000"/>
              </a:lnSpc>
              <a:spcBef>
                <a:spcPts val="1000"/>
              </a:spcBef>
              <a:spcAft>
                <a:spcPts val="0"/>
              </a:spcAft>
              <a:buSzPts val="1530"/>
              <a:buNone/>
            </a:pPr>
            <a:r>
              <a:rPr lang="en-US" dirty="0"/>
              <a:t>touch [inset name here]GitBash.txt</a:t>
            </a:r>
            <a:endParaRPr dirty="0"/>
          </a:p>
        </p:txBody>
      </p:sp>
      <p:pic>
        <p:nvPicPr>
          <p:cNvPr id="246" name="Google Shape;246;p32"/>
          <p:cNvPicPr preferRelativeResize="0"/>
          <p:nvPr/>
        </p:nvPicPr>
        <p:blipFill rotWithShape="1">
          <a:blip r:embed="rId3">
            <a:alphaModFix/>
          </a:blip>
          <a:srcRect/>
          <a:stretch/>
        </p:blipFill>
        <p:spPr>
          <a:xfrm>
            <a:off x="2143698" y="2773645"/>
            <a:ext cx="4010585" cy="514422"/>
          </a:xfrm>
          <a:prstGeom prst="rect">
            <a:avLst/>
          </a:prstGeom>
          <a:noFill/>
          <a:ln>
            <a:noFill/>
          </a:ln>
        </p:spPr>
      </p:pic>
      <p:pic>
        <p:nvPicPr>
          <p:cNvPr id="247" name="Google Shape;247;p32"/>
          <p:cNvPicPr preferRelativeResize="0"/>
          <p:nvPr/>
        </p:nvPicPr>
        <p:blipFill rotWithShape="1">
          <a:blip r:embed="rId4">
            <a:alphaModFix/>
          </a:blip>
          <a:srcRect/>
          <a:stretch/>
        </p:blipFill>
        <p:spPr>
          <a:xfrm>
            <a:off x="4871312" y="4297144"/>
            <a:ext cx="4420217" cy="9240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8b: Editing files on Git Bash</a:t>
            </a:r>
            <a:endParaRPr/>
          </a:p>
        </p:txBody>
      </p:sp>
      <p:sp>
        <p:nvSpPr>
          <p:cNvPr id="253" name="Google Shape;253;p33"/>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131445" lvl="0" indent="0" algn="l" rtl="0">
              <a:lnSpc>
                <a:spcPct val="130000"/>
              </a:lnSpc>
              <a:spcBef>
                <a:spcPts val="1000"/>
              </a:spcBef>
              <a:spcAft>
                <a:spcPts val="0"/>
              </a:spcAft>
              <a:buSzPts val="1530"/>
              <a:buNone/>
            </a:pPr>
            <a:r>
              <a:rPr lang="en-US"/>
              <a:t>You can edit these files in one of three ways on school machines easily.</a:t>
            </a:r>
            <a:endParaRPr/>
          </a:p>
          <a:p>
            <a:pPr marL="131445" lvl="0" indent="0" algn="l" rtl="0">
              <a:lnSpc>
                <a:spcPct val="130000"/>
              </a:lnSpc>
              <a:spcBef>
                <a:spcPts val="1000"/>
              </a:spcBef>
              <a:spcAft>
                <a:spcPts val="0"/>
              </a:spcAft>
              <a:buSzPts val="1530"/>
              <a:buNone/>
            </a:pPr>
            <a:endParaRPr/>
          </a:p>
          <a:p>
            <a:pPr marL="131445" lvl="0" indent="0" algn="l" rtl="0">
              <a:lnSpc>
                <a:spcPct val="130000"/>
              </a:lnSpc>
              <a:spcBef>
                <a:spcPts val="1000"/>
              </a:spcBef>
              <a:spcAft>
                <a:spcPts val="0"/>
              </a:spcAft>
              <a:buSzPts val="1530"/>
              <a:buNone/>
            </a:pPr>
            <a:r>
              <a:rPr lang="en-US"/>
              <a:t>git explorer . 			This open up the file explorer</a:t>
            </a:r>
            <a:endParaRPr/>
          </a:p>
          <a:p>
            <a:pPr marL="131445" lvl="0" indent="0" algn="l" rtl="0">
              <a:lnSpc>
                <a:spcPct val="130000"/>
              </a:lnSpc>
              <a:spcBef>
                <a:spcPts val="1000"/>
              </a:spcBef>
              <a:spcAft>
                <a:spcPts val="0"/>
              </a:spcAft>
              <a:buSzPts val="1530"/>
              <a:buNone/>
            </a:pPr>
            <a:r>
              <a:rPr lang="en-US"/>
              <a:t>code WomackGitBash.txt		If Visual Studio Code is on the computer it will open it up</a:t>
            </a:r>
            <a:endParaRPr/>
          </a:p>
          <a:p>
            <a:pPr marL="131445" lvl="0" indent="0" algn="l" rtl="0">
              <a:lnSpc>
                <a:spcPct val="130000"/>
              </a:lnSpc>
              <a:spcBef>
                <a:spcPts val="1000"/>
              </a:spcBef>
              <a:spcAft>
                <a:spcPts val="0"/>
              </a:spcAft>
              <a:buSzPts val="1530"/>
              <a:buNone/>
            </a:pPr>
            <a:r>
              <a:rPr lang="en-US"/>
              <a:t>start notepad++ WomackGitBash.txt  	This will open up the file in notepad++</a:t>
            </a:r>
            <a:endParaRPr/>
          </a:p>
          <a:p>
            <a:pPr marL="131445" lvl="0" indent="0" algn="l" rtl="0">
              <a:lnSpc>
                <a:spcPct val="130000"/>
              </a:lnSpc>
              <a:spcBef>
                <a:spcPts val="1000"/>
              </a:spcBef>
              <a:spcAft>
                <a:spcPts val="0"/>
              </a:spcAft>
              <a:buSzPts val="1530"/>
              <a:buNone/>
            </a:pPr>
            <a:endParaRPr/>
          </a:p>
          <a:p>
            <a:pPr marL="131445" lvl="0" indent="0" algn="l" rtl="0">
              <a:lnSpc>
                <a:spcPct val="130000"/>
              </a:lnSpc>
              <a:spcBef>
                <a:spcPts val="1000"/>
              </a:spcBef>
              <a:spcAft>
                <a:spcPts val="0"/>
              </a:spcAft>
              <a:buSzPts val="1530"/>
              <a:buNone/>
            </a:pPr>
            <a:r>
              <a:rPr lang="en-US"/>
              <a:t>Either way you do it add some gibberish to that text file.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9b: Git workflow</a:t>
            </a:r>
            <a:endParaRPr/>
          </a:p>
        </p:txBody>
      </p:sp>
      <p:sp>
        <p:nvSpPr>
          <p:cNvPr id="259" name="Google Shape;259;p34"/>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dirty="0"/>
              <a:t>To upload things back to the repo  type these things.</a:t>
            </a:r>
            <a:endParaRPr dirty="0"/>
          </a:p>
          <a:p>
            <a:pPr marL="474344" lvl="0" indent="-342899" algn="l" rtl="0">
              <a:lnSpc>
                <a:spcPct val="130000"/>
              </a:lnSpc>
              <a:spcBef>
                <a:spcPts val="1000"/>
              </a:spcBef>
              <a:spcAft>
                <a:spcPts val="0"/>
              </a:spcAft>
              <a:buSzPts val="1530"/>
              <a:buFont typeface="Arial"/>
              <a:buAutoNum type="arabicPeriod"/>
            </a:pPr>
            <a:r>
              <a:rPr lang="en-US" dirty="0"/>
              <a:t>git add .	Note: the period adds all the things in the current file so do it high up in the file chain</a:t>
            </a:r>
            <a:endParaRPr dirty="0"/>
          </a:p>
          <a:p>
            <a:pPr marL="474344" lvl="0" indent="-342899" algn="l" rtl="0">
              <a:lnSpc>
                <a:spcPct val="130000"/>
              </a:lnSpc>
              <a:spcBef>
                <a:spcPts val="1000"/>
              </a:spcBef>
              <a:spcAft>
                <a:spcPts val="0"/>
              </a:spcAft>
              <a:buSzPts val="1530"/>
              <a:buFont typeface="Arial"/>
              <a:buAutoNum type="arabicPeriod"/>
            </a:pPr>
            <a:r>
              <a:rPr lang="en-US" dirty="0"/>
              <a:t>git commit –m “This is where your comment on the changes go”</a:t>
            </a:r>
            <a:endParaRPr dirty="0"/>
          </a:p>
          <a:p>
            <a:pPr marL="474344" lvl="0" indent="-342899" algn="l" rtl="0">
              <a:lnSpc>
                <a:spcPct val="130000"/>
              </a:lnSpc>
              <a:spcBef>
                <a:spcPts val="1000"/>
              </a:spcBef>
              <a:spcAft>
                <a:spcPts val="0"/>
              </a:spcAft>
              <a:buSzPts val="1530"/>
              <a:buFont typeface="Arial"/>
              <a:buAutoNum type="arabicPeriod"/>
            </a:pPr>
            <a:r>
              <a:rPr lang="en-US" dirty="0"/>
              <a:t>git push</a:t>
            </a:r>
            <a:endParaRPr dirty="0"/>
          </a:p>
          <a:p>
            <a:pPr marL="474344" lvl="0" indent="-342899" algn="l" rtl="0">
              <a:lnSpc>
                <a:spcPct val="130000"/>
              </a:lnSpc>
              <a:spcBef>
                <a:spcPts val="1000"/>
              </a:spcBef>
              <a:spcAft>
                <a:spcPts val="0"/>
              </a:spcAft>
              <a:buSzPts val="1530"/>
              <a:buFont typeface="Arial"/>
              <a:buAutoNum type="arabicPeriod"/>
            </a:pPr>
            <a:r>
              <a:rPr lang="en-US" dirty="0"/>
              <a:t>Note sometimes the authentication will show up, and you might see that it doesn’t work the first time, just look for the dialog boxes on the next slide to fill out and it’ll go through (if nothing else on the second git push command)</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10b: Authentication</a:t>
            </a:r>
            <a:endParaRPr/>
          </a:p>
        </p:txBody>
      </p:sp>
      <p:sp>
        <p:nvSpPr>
          <p:cNvPr id="265" name="Google Shape;265;p35"/>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Welcome to the password part, and where working at the school is a bit weird.</a:t>
            </a:r>
            <a:endParaRPr/>
          </a:p>
          <a:p>
            <a:pPr marL="474344" lvl="0" indent="-342899" algn="l" rtl="0">
              <a:lnSpc>
                <a:spcPct val="130000"/>
              </a:lnSpc>
              <a:spcBef>
                <a:spcPts val="1000"/>
              </a:spcBef>
              <a:spcAft>
                <a:spcPts val="0"/>
              </a:spcAft>
              <a:buSzPts val="1530"/>
              <a:buFont typeface="Arial"/>
              <a:buAutoNum type="arabicPeriod"/>
            </a:pPr>
            <a:r>
              <a:rPr lang="en-US"/>
              <a:t>You’ll see this screen</a:t>
            </a:r>
            <a:endParaRPr/>
          </a:p>
          <a:p>
            <a:pPr marL="474344" lvl="0" indent="-342899" algn="l" rtl="0">
              <a:lnSpc>
                <a:spcPct val="130000"/>
              </a:lnSpc>
              <a:spcBef>
                <a:spcPts val="1000"/>
              </a:spcBef>
              <a:spcAft>
                <a:spcPts val="0"/>
              </a:spcAft>
              <a:buSzPts val="1530"/>
              <a:buFont typeface="Arial"/>
              <a:buAutoNum type="arabicPeriod"/>
            </a:pPr>
            <a:r>
              <a:rPr lang="en-US"/>
              <a:t>Enter your github email, and your PAT</a:t>
            </a:r>
            <a:endParaRPr/>
          </a:p>
          <a:p>
            <a:pPr marL="474344" lvl="0" indent="-342899" algn="l" rtl="0">
              <a:lnSpc>
                <a:spcPct val="130000"/>
              </a:lnSpc>
              <a:spcBef>
                <a:spcPts val="1000"/>
              </a:spcBef>
              <a:spcAft>
                <a:spcPts val="0"/>
              </a:spcAft>
              <a:buSzPts val="1530"/>
              <a:buFont typeface="Arial"/>
              <a:buAutoNum type="arabicPeriod"/>
            </a:pPr>
            <a:r>
              <a:rPr lang="en-US"/>
              <a:t>Now you’ll see this, enter the github email and the</a:t>
            </a:r>
            <a:endParaRPr/>
          </a:p>
          <a:p>
            <a:pPr marL="131445" lvl="0" indent="0" algn="l" rtl="0">
              <a:lnSpc>
                <a:spcPct val="130000"/>
              </a:lnSpc>
              <a:spcBef>
                <a:spcPts val="1000"/>
              </a:spcBef>
              <a:spcAft>
                <a:spcPts val="0"/>
              </a:spcAft>
              <a:buSzPts val="1530"/>
              <a:buNone/>
            </a:pPr>
            <a:r>
              <a:rPr lang="en-US"/>
              <a:t>PAT again.</a:t>
            </a:r>
            <a:endParaRPr/>
          </a:p>
          <a:p>
            <a:pPr marL="131445" lvl="0" indent="0" algn="l" rtl="0">
              <a:lnSpc>
                <a:spcPct val="130000"/>
              </a:lnSpc>
              <a:spcBef>
                <a:spcPts val="1000"/>
              </a:spcBef>
              <a:spcAft>
                <a:spcPts val="0"/>
              </a:spcAft>
              <a:buSzPts val="1530"/>
              <a:buNone/>
            </a:pPr>
            <a:r>
              <a:rPr lang="en-US" sz="1400"/>
              <a:t>5.      </a:t>
            </a:r>
            <a:r>
              <a:rPr lang="en-US"/>
              <a:t>And congrats! That file is now on the internet,</a:t>
            </a:r>
            <a:endParaRPr/>
          </a:p>
          <a:p>
            <a:pPr marL="131445" lvl="0" indent="0" algn="l" rtl="0">
              <a:lnSpc>
                <a:spcPct val="130000"/>
              </a:lnSpc>
              <a:spcBef>
                <a:spcPts val="1000"/>
              </a:spcBef>
              <a:spcAft>
                <a:spcPts val="0"/>
              </a:spcAft>
              <a:buSzPts val="1530"/>
              <a:buNone/>
            </a:pPr>
            <a:r>
              <a:rPr lang="en-US"/>
              <a:t>where companies can judge you for it’s content.</a:t>
            </a:r>
            <a:endParaRPr/>
          </a:p>
        </p:txBody>
      </p:sp>
      <p:pic>
        <p:nvPicPr>
          <p:cNvPr id="266" name="Google Shape;266;p35"/>
          <p:cNvPicPr preferRelativeResize="0"/>
          <p:nvPr/>
        </p:nvPicPr>
        <p:blipFill rotWithShape="1">
          <a:blip r:embed="rId3">
            <a:alphaModFix/>
          </a:blip>
          <a:srcRect/>
          <a:stretch/>
        </p:blipFill>
        <p:spPr>
          <a:xfrm>
            <a:off x="6348007" y="2856905"/>
            <a:ext cx="3088956" cy="3158458"/>
          </a:xfrm>
          <a:prstGeom prst="rect">
            <a:avLst/>
          </a:prstGeom>
          <a:noFill/>
          <a:ln>
            <a:noFill/>
          </a:ln>
        </p:spPr>
      </p:pic>
      <p:pic>
        <p:nvPicPr>
          <p:cNvPr id="267" name="Google Shape;267;p35"/>
          <p:cNvPicPr preferRelativeResize="0"/>
          <p:nvPr/>
        </p:nvPicPr>
        <p:blipFill rotWithShape="1">
          <a:blip r:embed="rId4">
            <a:alphaModFix/>
          </a:blip>
          <a:srcRect/>
          <a:stretch/>
        </p:blipFill>
        <p:spPr>
          <a:xfrm>
            <a:off x="6350432" y="2947736"/>
            <a:ext cx="3086531" cy="1619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26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Merging Forks</a:t>
            </a:r>
            <a:endParaRPr/>
          </a:p>
        </p:txBody>
      </p:sp>
      <p:sp>
        <p:nvSpPr>
          <p:cNvPr id="273" name="Google Shape;273;p36"/>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fontScale="77500" lnSpcReduction="20000"/>
          </a:bodyPr>
          <a:lstStyle/>
          <a:p>
            <a:pPr marL="131445" lvl="0" indent="0" algn="l" rtl="0">
              <a:lnSpc>
                <a:spcPct val="130000"/>
              </a:lnSpc>
              <a:spcBef>
                <a:spcPts val="1000"/>
              </a:spcBef>
              <a:spcAft>
                <a:spcPts val="0"/>
              </a:spcAft>
              <a:buSzPct val="109676"/>
              <a:buNone/>
            </a:pPr>
            <a:r>
              <a:rPr lang="en-US" dirty="0"/>
              <a:t>So we have your code, which is a copy of someone’s code you edited. How can you mix them?</a:t>
            </a:r>
            <a:endParaRPr dirty="0"/>
          </a:p>
          <a:p>
            <a:pPr marL="131445" lvl="0" indent="0" algn="l" rtl="0">
              <a:lnSpc>
                <a:spcPct val="130000"/>
              </a:lnSpc>
              <a:spcBef>
                <a:spcPts val="1000"/>
              </a:spcBef>
              <a:spcAft>
                <a:spcPts val="0"/>
              </a:spcAft>
              <a:buSzPct val="109676"/>
              <a:buNone/>
            </a:pPr>
            <a:r>
              <a:rPr lang="en-US" dirty="0"/>
              <a:t>MERGING</a:t>
            </a:r>
            <a:endParaRPr dirty="0"/>
          </a:p>
          <a:p>
            <a:pPr marL="474344" lvl="0" indent="-342899" algn="l" rtl="0">
              <a:lnSpc>
                <a:spcPct val="130000"/>
              </a:lnSpc>
              <a:spcBef>
                <a:spcPts val="1000"/>
              </a:spcBef>
              <a:spcAft>
                <a:spcPts val="0"/>
              </a:spcAft>
              <a:buSzPct val="109676"/>
              <a:buFont typeface="Arial"/>
              <a:buAutoNum type="arabicPeriod"/>
            </a:pPr>
            <a:r>
              <a:rPr lang="en-US" dirty="0"/>
              <a:t>First click back to your online repository</a:t>
            </a:r>
            <a:endParaRPr dirty="0"/>
          </a:p>
          <a:p>
            <a:pPr marL="474344" lvl="0" indent="-342899" algn="l" rtl="0">
              <a:lnSpc>
                <a:spcPct val="130000"/>
              </a:lnSpc>
              <a:spcBef>
                <a:spcPts val="1000"/>
              </a:spcBef>
              <a:spcAft>
                <a:spcPts val="0"/>
              </a:spcAft>
              <a:buSzPct val="109676"/>
              <a:buFont typeface="Arial"/>
              <a:buAutoNum type="arabicPeriod"/>
            </a:pPr>
            <a:r>
              <a:rPr lang="en-US" dirty="0"/>
              <a:t>Now click on pull requests near the top.</a:t>
            </a:r>
            <a:endParaRPr dirty="0"/>
          </a:p>
          <a:p>
            <a:pPr marL="474344" lvl="0" indent="-245744" algn="l" rtl="0">
              <a:lnSpc>
                <a:spcPct val="130000"/>
              </a:lnSpc>
              <a:spcBef>
                <a:spcPts val="1000"/>
              </a:spcBef>
              <a:spcAft>
                <a:spcPts val="0"/>
              </a:spcAft>
              <a:buSzPct val="109676"/>
              <a:buFont typeface="Arial"/>
              <a:buNone/>
            </a:pPr>
            <a:endParaRPr dirty="0"/>
          </a:p>
          <a:p>
            <a:pPr marL="474344" lvl="0" indent="-245744" algn="l" rtl="0">
              <a:lnSpc>
                <a:spcPct val="130000"/>
              </a:lnSpc>
              <a:spcBef>
                <a:spcPts val="1000"/>
              </a:spcBef>
              <a:spcAft>
                <a:spcPts val="0"/>
              </a:spcAft>
              <a:buSzPct val="109676"/>
              <a:buFont typeface="Arial"/>
              <a:buNone/>
            </a:pPr>
            <a:endParaRPr dirty="0"/>
          </a:p>
          <a:p>
            <a:pPr marL="474344" lvl="0" indent="-245744" algn="l" rtl="0">
              <a:lnSpc>
                <a:spcPct val="130000"/>
              </a:lnSpc>
              <a:spcBef>
                <a:spcPts val="1000"/>
              </a:spcBef>
              <a:spcAft>
                <a:spcPts val="0"/>
              </a:spcAft>
              <a:buSzPct val="109676"/>
              <a:buFont typeface="Arial"/>
              <a:buNone/>
            </a:pPr>
            <a:endParaRPr dirty="0"/>
          </a:p>
          <a:p>
            <a:pPr marL="474344" lvl="0" indent="-245744" algn="l" rtl="0">
              <a:lnSpc>
                <a:spcPct val="130000"/>
              </a:lnSpc>
              <a:spcBef>
                <a:spcPts val="1000"/>
              </a:spcBef>
              <a:spcAft>
                <a:spcPts val="0"/>
              </a:spcAft>
              <a:buSzPct val="109676"/>
              <a:buFont typeface="Arial"/>
              <a:buNone/>
            </a:pPr>
            <a:endParaRPr dirty="0"/>
          </a:p>
          <a:p>
            <a:pPr marL="474344" lvl="0" indent="-245744" algn="l" rtl="0">
              <a:lnSpc>
                <a:spcPct val="130000"/>
              </a:lnSpc>
              <a:spcBef>
                <a:spcPts val="1000"/>
              </a:spcBef>
              <a:spcAft>
                <a:spcPts val="0"/>
              </a:spcAft>
              <a:buSzPct val="109676"/>
              <a:buFont typeface="Arial"/>
              <a:buNone/>
            </a:pPr>
            <a:endParaRPr dirty="0"/>
          </a:p>
          <a:p>
            <a:pPr marL="131445" lvl="0" indent="0" algn="l" rtl="0">
              <a:lnSpc>
                <a:spcPct val="130000"/>
              </a:lnSpc>
              <a:spcBef>
                <a:spcPts val="1000"/>
              </a:spcBef>
              <a:spcAft>
                <a:spcPts val="0"/>
              </a:spcAft>
              <a:buSzPct val="109676"/>
              <a:buNone/>
            </a:pPr>
            <a:r>
              <a:rPr lang="en-US" dirty="0"/>
              <a:t>Click on the green button that says “New pull request” on the right</a:t>
            </a:r>
            <a:endParaRPr dirty="0"/>
          </a:p>
        </p:txBody>
      </p:sp>
      <p:pic>
        <p:nvPicPr>
          <p:cNvPr id="274" name="Google Shape;274;p36"/>
          <p:cNvPicPr preferRelativeResize="0"/>
          <p:nvPr/>
        </p:nvPicPr>
        <p:blipFill rotWithShape="1">
          <a:blip r:embed="rId3">
            <a:alphaModFix/>
          </a:blip>
          <a:srcRect/>
          <a:stretch/>
        </p:blipFill>
        <p:spPr>
          <a:xfrm>
            <a:off x="5714208" y="3047947"/>
            <a:ext cx="3391373" cy="762106"/>
          </a:xfrm>
          <a:prstGeom prst="rect">
            <a:avLst/>
          </a:prstGeom>
          <a:noFill/>
          <a:ln>
            <a:noFill/>
          </a:ln>
        </p:spPr>
      </p:pic>
      <p:sp>
        <p:nvSpPr>
          <p:cNvPr id="275" name="Google Shape;275;p36"/>
          <p:cNvSpPr/>
          <p:nvPr/>
        </p:nvSpPr>
        <p:spPr>
          <a:xfrm rot="8212347">
            <a:off x="7737463" y="2771907"/>
            <a:ext cx="390618" cy="41725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76" name="Google Shape;276;p36"/>
          <p:cNvPicPr preferRelativeResize="0"/>
          <p:nvPr/>
        </p:nvPicPr>
        <p:blipFill rotWithShape="1">
          <a:blip r:embed="rId4">
            <a:alphaModFix/>
          </a:blip>
          <a:srcRect/>
          <a:stretch/>
        </p:blipFill>
        <p:spPr>
          <a:xfrm>
            <a:off x="1611674" y="4191000"/>
            <a:ext cx="8507012" cy="1076475"/>
          </a:xfrm>
          <a:prstGeom prst="rect">
            <a:avLst/>
          </a:prstGeom>
          <a:noFill/>
          <a:ln>
            <a:noFill/>
          </a:ln>
        </p:spPr>
      </p:pic>
      <p:sp>
        <p:nvSpPr>
          <p:cNvPr id="277" name="Google Shape;277;p36"/>
          <p:cNvSpPr/>
          <p:nvPr/>
        </p:nvSpPr>
        <p:spPr>
          <a:xfrm rot="-3995971">
            <a:off x="3832471" y="5118495"/>
            <a:ext cx="374146" cy="29796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Merging Forks(cont)</a:t>
            </a:r>
            <a:endParaRPr/>
          </a:p>
        </p:txBody>
      </p:sp>
      <p:sp>
        <p:nvSpPr>
          <p:cNvPr id="283" name="Google Shape;283;p3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245744" algn="l" rtl="0">
              <a:lnSpc>
                <a:spcPct val="130000"/>
              </a:lnSpc>
              <a:spcBef>
                <a:spcPts val="1000"/>
              </a:spcBef>
              <a:spcAft>
                <a:spcPts val="0"/>
              </a:spcAft>
              <a:buSzPts val="1530"/>
              <a:buFont typeface="Arial"/>
              <a:buNone/>
            </a:pPr>
            <a:endParaRPr sz="1600" dirty="0"/>
          </a:p>
          <a:p>
            <a:pPr marL="131445" lvl="0" indent="0" algn="l" rtl="0">
              <a:lnSpc>
                <a:spcPct val="130000"/>
              </a:lnSpc>
              <a:spcBef>
                <a:spcPts val="1000"/>
              </a:spcBef>
              <a:spcAft>
                <a:spcPts val="0"/>
              </a:spcAft>
              <a:buSzPts val="1530"/>
              <a:buNone/>
            </a:pPr>
            <a:r>
              <a:rPr lang="en-US" sz="1600" dirty="0"/>
              <a:t>At the top you’ll need to click on the head repository and then your forked repo(what we’re merging into the main repo) </a:t>
            </a:r>
          </a:p>
          <a:p>
            <a:pPr marL="131445" lvl="0" indent="0" algn="l" rtl="0">
              <a:lnSpc>
                <a:spcPct val="130000"/>
              </a:lnSpc>
              <a:spcBef>
                <a:spcPts val="1000"/>
              </a:spcBef>
              <a:spcAft>
                <a:spcPts val="0"/>
              </a:spcAft>
              <a:buSzPts val="1530"/>
              <a:buNone/>
            </a:pPr>
            <a:endParaRPr lang="en-US" sz="1600" dirty="0"/>
          </a:p>
          <a:p>
            <a:pPr marL="131445" lvl="0" indent="0" algn="l" rtl="0">
              <a:lnSpc>
                <a:spcPct val="130000"/>
              </a:lnSpc>
              <a:spcBef>
                <a:spcPts val="1000"/>
              </a:spcBef>
              <a:spcAft>
                <a:spcPts val="0"/>
              </a:spcAft>
              <a:buSzPts val="1530"/>
              <a:buNone/>
            </a:pPr>
            <a:endParaRPr lang="en-US" sz="1600" dirty="0"/>
          </a:p>
          <a:p>
            <a:pPr marL="131445" lvl="0" indent="0" algn="l" rtl="0">
              <a:lnSpc>
                <a:spcPct val="130000"/>
              </a:lnSpc>
              <a:spcBef>
                <a:spcPts val="1000"/>
              </a:spcBef>
              <a:spcAft>
                <a:spcPts val="0"/>
              </a:spcAft>
              <a:buSzPts val="1530"/>
              <a:buNone/>
            </a:pPr>
            <a:endParaRPr lang="en-US" sz="1600" dirty="0"/>
          </a:p>
          <a:p>
            <a:pPr marL="131445" lvl="0" indent="0" algn="l" rtl="0">
              <a:lnSpc>
                <a:spcPct val="130000"/>
              </a:lnSpc>
              <a:spcBef>
                <a:spcPts val="1000"/>
              </a:spcBef>
              <a:spcAft>
                <a:spcPts val="0"/>
              </a:spcAft>
              <a:buSzPts val="1530"/>
              <a:buNone/>
            </a:pPr>
            <a:endParaRPr lang="en-US" sz="1600" dirty="0"/>
          </a:p>
          <a:p>
            <a:pPr marL="131445" lvl="0" indent="0" algn="l" rtl="0">
              <a:lnSpc>
                <a:spcPct val="130000"/>
              </a:lnSpc>
              <a:spcBef>
                <a:spcPts val="1000"/>
              </a:spcBef>
              <a:spcAft>
                <a:spcPts val="0"/>
              </a:spcAft>
              <a:buSzPts val="1530"/>
              <a:buNone/>
            </a:pPr>
            <a:endParaRPr lang="en-US" sz="1600" dirty="0"/>
          </a:p>
          <a:p>
            <a:pPr marL="131445" indent="0">
              <a:buNone/>
            </a:pPr>
            <a:r>
              <a:rPr lang="en-US" sz="1600" dirty="0">
                <a:latin typeface="Oswald Light" panose="00000400000000000000" pitchFamily="2" charset="0"/>
                <a:ea typeface="Arial"/>
                <a:cs typeface="Arial"/>
                <a:sym typeface="Arial"/>
              </a:rPr>
              <a:t>Hit the create pull request button, and fill out the form, and your done!</a:t>
            </a:r>
            <a:endParaRPr lang="en-US" sz="1600" dirty="0">
              <a:solidFill>
                <a:srgbClr val="000000"/>
              </a:solidFill>
              <a:latin typeface="Oswald Light" panose="00000400000000000000" pitchFamily="2" charset="0"/>
              <a:ea typeface="Arial"/>
              <a:cs typeface="Arial"/>
              <a:sym typeface="Arial"/>
            </a:endParaRPr>
          </a:p>
          <a:p>
            <a:pPr marL="131445" lvl="0" indent="0" algn="l" rtl="0">
              <a:lnSpc>
                <a:spcPct val="130000"/>
              </a:lnSpc>
              <a:spcBef>
                <a:spcPts val="1000"/>
              </a:spcBef>
              <a:spcAft>
                <a:spcPts val="0"/>
              </a:spcAft>
              <a:buSzPts val="1530"/>
              <a:buNone/>
            </a:pPr>
            <a:endParaRPr dirty="0"/>
          </a:p>
        </p:txBody>
      </p:sp>
      <p:pic>
        <p:nvPicPr>
          <p:cNvPr id="286" name="Google Shape;286;p37"/>
          <p:cNvPicPr preferRelativeResize="0"/>
          <p:nvPr/>
        </p:nvPicPr>
        <p:blipFill rotWithShape="1">
          <a:blip r:embed="rId3">
            <a:alphaModFix/>
          </a:blip>
          <a:srcRect/>
          <a:stretch/>
        </p:blipFill>
        <p:spPr>
          <a:xfrm>
            <a:off x="1524000" y="3429000"/>
            <a:ext cx="6379084" cy="1784938"/>
          </a:xfrm>
          <a:prstGeom prst="rect">
            <a:avLst/>
          </a:prstGeom>
          <a:noFill/>
          <a:ln>
            <a:noFill/>
          </a:ln>
        </p:spPr>
      </p:pic>
      <p:sp>
        <p:nvSpPr>
          <p:cNvPr id="288" name="Google Shape;288;p37"/>
          <p:cNvSpPr/>
          <p:nvPr/>
        </p:nvSpPr>
        <p:spPr>
          <a:xfrm rot="10800000">
            <a:off x="6948256" y="3429000"/>
            <a:ext cx="852256" cy="42021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9" name="Google Shape;289;p37"/>
          <p:cNvSpPr txBox="1"/>
          <p:nvPr/>
        </p:nvSpPr>
        <p:spPr>
          <a:xfrm>
            <a:off x="8156468" y="5127217"/>
            <a:ext cx="191081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Pulling from a Repository</a:t>
            </a:r>
            <a:endParaRPr/>
          </a:p>
        </p:txBody>
      </p:sp>
      <p:sp>
        <p:nvSpPr>
          <p:cNvPr id="295" name="Google Shape;295;p38"/>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131445" lvl="0" indent="0" algn="l" rtl="0">
              <a:lnSpc>
                <a:spcPct val="130000"/>
              </a:lnSpc>
              <a:spcBef>
                <a:spcPts val="1000"/>
              </a:spcBef>
              <a:spcAft>
                <a:spcPts val="0"/>
              </a:spcAft>
              <a:buSzPts val="1530"/>
              <a:buNone/>
            </a:pPr>
            <a:r>
              <a:rPr lang="en-US" dirty="0"/>
              <a:t>If you're on Git </a:t>
            </a:r>
            <a:r>
              <a:rPr lang="en-US" dirty="0" err="1"/>
              <a:t>Gui</a:t>
            </a:r>
            <a:r>
              <a:rPr lang="en-US" dirty="0"/>
              <a:t>, click on the upper left and hit Git Bash</a:t>
            </a:r>
            <a:endParaRPr dirty="0"/>
          </a:p>
          <a:p>
            <a:pPr marL="131445" lvl="0" indent="0" algn="l" rtl="0">
              <a:lnSpc>
                <a:spcPct val="130000"/>
              </a:lnSpc>
              <a:spcBef>
                <a:spcPts val="1000"/>
              </a:spcBef>
              <a:spcAft>
                <a:spcPts val="0"/>
              </a:spcAft>
              <a:buSzPts val="1530"/>
              <a:buNone/>
            </a:pPr>
            <a:r>
              <a:rPr lang="en-US" dirty="0"/>
              <a:t>Once your on git bash, type</a:t>
            </a:r>
            <a:endParaRPr dirty="0"/>
          </a:p>
          <a:p>
            <a:pPr marL="131445" lvl="0" indent="0" algn="l" rtl="0">
              <a:lnSpc>
                <a:spcPct val="130000"/>
              </a:lnSpc>
              <a:spcBef>
                <a:spcPts val="1000"/>
              </a:spcBef>
              <a:spcAft>
                <a:spcPts val="0"/>
              </a:spcAft>
              <a:buSzPts val="1530"/>
              <a:buNone/>
            </a:pPr>
            <a:r>
              <a:rPr lang="en-US" dirty="0"/>
              <a:t>git pull [insert https link here]</a:t>
            </a:r>
            <a:endParaRPr dirty="0"/>
          </a:p>
          <a:p>
            <a:pPr marL="131445" lvl="0" indent="0" algn="l" rtl="0">
              <a:lnSpc>
                <a:spcPct val="130000"/>
              </a:lnSpc>
              <a:spcBef>
                <a:spcPts val="1000"/>
              </a:spcBef>
              <a:spcAft>
                <a:spcPts val="0"/>
              </a:spcAft>
              <a:buSzPts val="1530"/>
              <a:buNone/>
            </a:pPr>
            <a:r>
              <a:rPr lang="en-US" dirty="0"/>
              <a:t>Remember shift + insert to paste</a:t>
            </a:r>
            <a:endParaRPr dirty="0"/>
          </a:p>
          <a:p>
            <a:pPr marL="131445" lvl="0" indent="0" algn="l" rtl="0">
              <a:lnSpc>
                <a:spcPct val="130000"/>
              </a:lnSpc>
              <a:spcBef>
                <a:spcPts val="1000"/>
              </a:spcBef>
              <a:spcAft>
                <a:spcPts val="0"/>
              </a:spcAft>
              <a:buSzPts val="1530"/>
              <a:buNone/>
            </a:pPr>
            <a:r>
              <a:rPr lang="en-US" dirty="0"/>
              <a:t>Ex:</a:t>
            </a:r>
            <a:endParaRPr dirty="0"/>
          </a:p>
          <a:p>
            <a:pPr marL="131445" lvl="0" indent="0" algn="l" rtl="0">
              <a:lnSpc>
                <a:spcPct val="130000"/>
              </a:lnSpc>
              <a:spcBef>
                <a:spcPts val="1000"/>
              </a:spcBef>
              <a:spcAft>
                <a:spcPts val="0"/>
              </a:spcAft>
              <a:buSzPts val="1530"/>
              <a:buNone/>
            </a:pPr>
            <a:r>
              <a:rPr lang="en-US" dirty="0"/>
              <a:t> </a:t>
            </a:r>
            <a:endParaRPr dirty="0"/>
          </a:p>
        </p:txBody>
      </p:sp>
      <p:pic>
        <p:nvPicPr>
          <p:cNvPr id="296" name="Google Shape;296;p38" descr="Graphical user interface, application&#10;&#10;Description automatically generated"/>
          <p:cNvPicPr preferRelativeResize="0"/>
          <p:nvPr/>
        </p:nvPicPr>
        <p:blipFill rotWithShape="1">
          <a:blip r:embed="rId3">
            <a:alphaModFix/>
          </a:blip>
          <a:srcRect/>
          <a:stretch/>
        </p:blipFill>
        <p:spPr>
          <a:xfrm>
            <a:off x="6724100" y="1466204"/>
            <a:ext cx="3943900" cy="4629796"/>
          </a:xfrm>
          <a:prstGeom prst="rect">
            <a:avLst/>
          </a:prstGeom>
          <a:noFill/>
          <a:ln>
            <a:noFill/>
          </a:ln>
        </p:spPr>
      </p:pic>
      <p:sp>
        <p:nvSpPr>
          <p:cNvPr id="297" name="Google Shape;297;p38"/>
          <p:cNvSpPr/>
          <p:nvPr/>
        </p:nvSpPr>
        <p:spPr>
          <a:xfrm rot="2449994">
            <a:off x="6050688" y="1700380"/>
            <a:ext cx="845976" cy="45720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98" name="Google Shape;298;p38" descr="Text&#10;&#10;Description automatically generated"/>
          <p:cNvPicPr preferRelativeResize="0"/>
          <p:nvPr/>
        </p:nvPicPr>
        <p:blipFill rotWithShape="1">
          <a:blip r:embed="rId4">
            <a:alphaModFix/>
          </a:blip>
          <a:srcRect/>
          <a:stretch/>
        </p:blipFill>
        <p:spPr>
          <a:xfrm>
            <a:off x="1081774" y="4821267"/>
            <a:ext cx="5391902" cy="1114581"/>
          </a:xfrm>
          <a:prstGeom prst="rect">
            <a:avLst/>
          </a:prstGeom>
          <a:noFill/>
          <a:ln>
            <a:noFill/>
          </a:ln>
        </p:spPr>
      </p:pic>
      <p:sp>
        <p:nvSpPr>
          <p:cNvPr id="299" name="Google Shape;299;p38"/>
          <p:cNvSpPr txBox="1"/>
          <p:nvPr/>
        </p:nvSpPr>
        <p:spPr>
          <a:xfrm flipH="1">
            <a:off x="1871186" y="1762327"/>
            <a:ext cx="37730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Oswald"/>
                <a:ea typeface="Oswald"/>
                <a:cs typeface="Oswald"/>
                <a:sym typeface="Oswald"/>
              </a:rPr>
              <a:t>Or, how to grab an update from the repo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9"/>
          <p:cNvPicPr preferRelativeResize="0"/>
          <p:nvPr/>
        </p:nvPicPr>
        <p:blipFill rotWithShape="1">
          <a:blip r:embed="rId3">
            <a:alphaModFix/>
          </a:blip>
          <a:srcRect/>
          <a:stretch/>
        </p:blipFill>
        <p:spPr>
          <a:xfrm>
            <a:off x="3447097" y="0"/>
            <a:ext cx="5297805" cy="6858000"/>
          </a:xfrm>
          <a:prstGeom prst="rect">
            <a:avLst/>
          </a:prstGeom>
          <a:noFill/>
          <a:ln>
            <a:noFill/>
          </a:ln>
        </p:spPr>
      </p:pic>
      <p:pic>
        <p:nvPicPr>
          <p:cNvPr id="305" name="Google Shape;305;p39"/>
          <p:cNvPicPr preferRelativeResize="0"/>
          <p:nvPr/>
        </p:nvPicPr>
        <p:blipFill rotWithShape="1">
          <a:blip r:embed="rId4">
            <a:alphaModFix/>
          </a:blip>
          <a:srcRect/>
          <a:stretch/>
        </p:blipFill>
        <p:spPr>
          <a:xfrm>
            <a:off x="366920" y="2018888"/>
            <a:ext cx="2447302" cy="2820223"/>
          </a:xfrm>
          <a:prstGeom prst="rect">
            <a:avLst/>
          </a:prstGeom>
          <a:noFill/>
          <a:ln>
            <a:noFill/>
          </a:ln>
        </p:spPr>
      </p:pic>
      <p:pic>
        <p:nvPicPr>
          <p:cNvPr id="306" name="Google Shape;306;p39"/>
          <p:cNvPicPr preferRelativeResize="0"/>
          <p:nvPr/>
        </p:nvPicPr>
        <p:blipFill rotWithShape="1">
          <a:blip r:embed="rId5">
            <a:alphaModFix/>
          </a:blip>
          <a:srcRect/>
          <a:stretch/>
        </p:blipFill>
        <p:spPr>
          <a:xfrm>
            <a:off x="9444072" y="2018888"/>
            <a:ext cx="2381008" cy="28202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TERMINOLOGY</a:t>
            </a:r>
            <a:endParaRPr/>
          </a:p>
        </p:txBody>
      </p:sp>
      <p:sp>
        <p:nvSpPr>
          <p:cNvPr id="113" name="Google Shape;113;p1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fontScale="92500" lnSpcReduction="20000"/>
          </a:bodyPr>
          <a:lstStyle/>
          <a:p>
            <a:pPr marL="457200" lvl="0" indent="-325755" algn="l" rtl="0">
              <a:lnSpc>
                <a:spcPct val="130000"/>
              </a:lnSpc>
              <a:spcBef>
                <a:spcPts val="1000"/>
              </a:spcBef>
              <a:spcAft>
                <a:spcPts val="0"/>
              </a:spcAft>
              <a:buClr>
                <a:schemeClr val="lt1"/>
              </a:buClr>
              <a:buSzPct val="91891"/>
              <a:buChar char="•"/>
            </a:pPr>
            <a:r>
              <a:rPr lang="en-US" dirty="0"/>
              <a:t>Version Control: It’s the process of tracking and making changes to code, in school projects this don’t matter too much, but in bigger projects(aka finals, 10k lines of code) this MATTERS.</a:t>
            </a:r>
            <a:endParaRPr dirty="0"/>
          </a:p>
          <a:p>
            <a:pPr marL="457200" lvl="0" indent="-325755" algn="l" rtl="0">
              <a:lnSpc>
                <a:spcPct val="130000"/>
              </a:lnSpc>
              <a:spcBef>
                <a:spcPts val="1000"/>
              </a:spcBef>
              <a:spcAft>
                <a:spcPts val="0"/>
              </a:spcAft>
              <a:buClr>
                <a:schemeClr val="lt1"/>
              </a:buClr>
              <a:buSzPct val="91891"/>
              <a:buChar char="•"/>
            </a:pPr>
            <a:r>
              <a:rPr lang="en-US" dirty="0"/>
              <a:t>Git: A open source (anyone can edit it/ FREEEEEE) program for tracking changes in files.</a:t>
            </a:r>
            <a:endParaRPr dirty="0"/>
          </a:p>
          <a:p>
            <a:pPr marL="457200" lvl="0" indent="-325755" algn="l" rtl="0">
              <a:lnSpc>
                <a:spcPct val="130000"/>
              </a:lnSpc>
              <a:spcBef>
                <a:spcPts val="1000"/>
              </a:spcBef>
              <a:spcAft>
                <a:spcPts val="0"/>
              </a:spcAft>
              <a:buClr>
                <a:schemeClr val="lt1"/>
              </a:buClr>
              <a:buSzPct val="91891"/>
              <a:buChar char="•"/>
            </a:pPr>
            <a:r>
              <a:rPr lang="en-US" dirty="0"/>
              <a:t>Repository(repo) : A bunch of code in a folder, either on the web or on your computer.</a:t>
            </a:r>
            <a:endParaRPr dirty="0"/>
          </a:p>
          <a:p>
            <a:pPr marL="457200" lvl="0" indent="-325755" algn="l" rtl="0">
              <a:lnSpc>
                <a:spcPct val="130000"/>
              </a:lnSpc>
              <a:spcBef>
                <a:spcPts val="1000"/>
              </a:spcBef>
              <a:spcAft>
                <a:spcPts val="0"/>
              </a:spcAft>
              <a:buClr>
                <a:schemeClr val="lt1"/>
              </a:buClr>
              <a:buSzPct val="91891"/>
              <a:buChar char="•"/>
            </a:pPr>
            <a:r>
              <a:rPr lang="en-US" dirty="0"/>
              <a:t>Main: The default development branch, where unless you change it, all you edits will happen here and affect all the things. </a:t>
            </a:r>
            <a:endParaRPr dirty="0"/>
          </a:p>
          <a:p>
            <a:pPr marL="457200" lvl="0" indent="-325755" algn="l" rtl="0">
              <a:lnSpc>
                <a:spcPct val="130000"/>
              </a:lnSpc>
              <a:spcBef>
                <a:spcPts val="1000"/>
              </a:spcBef>
              <a:spcAft>
                <a:spcPts val="0"/>
              </a:spcAft>
              <a:buClr>
                <a:schemeClr val="lt1"/>
              </a:buClr>
              <a:buSzPct val="91891"/>
              <a:buChar char="•"/>
            </a:pPr>
            <a:r>
              <a:rPr lang="en-US" dirty="0"/>
              <a:t>Branch: A parallel copy of a repo,  residing in the same repo. Useful for VERSION CONTROLL, you can mess with stuff on here without affecting MAIN and can merge it back into main when you want.</a:t>
            </a:r>
            <a:endParaRPr dirty="0"/>
          </a:p>
          <a:p>
            <a:pPr marL="457200" lvl="0" indent="-325755" algn="l" rtl="0">
              <a:lnSpc>
                <a:spcPct val="130000"/>
              </a:lnSpc>
              <a:spcBef>
                <a:spcPts val="1000"/>
              </a:spcBef>
              <a:spcAft>
                <a:spcPts val="0"/>
              </a:spcAft>
              <a:buClr>
                <a:schemeClr val="lt1"/>
              </a:buClr>
              <a:buSzPct val="91891"/>
              <a:buChar char="•"/>
            </a:pPr>
            <a:r>
              <a:rPr lang="en-US" dirty="0"/>
              <a:t>Fork: This is making a personal copy of someone else’s REPO for your use. It can be Merged back into the original at ANY time.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TERMINOLOGY (Words… So Many Words…)</a:t>
            </a:r>
            <a:endParaRPr/>
          </a:p>
        </p:txBody>
      </p:sp>
      <p:sp>
        <p:nvSpPr>
          <p:cNvPr id="119" name="Google Shape;119;p18"/>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Pull Request: This is how we merge either a branch or a fork back into the MAIN codebase</a:t>
            </a:r>
            <a:endParaRPr/>
          </a:p>
          <a:p>
            <a:pPr marL="457200" lvl="0" indent="-325755" algn="l" rtl="0">
              <a:lnSpc>
                <a:spcPct val="130000"/>
              </a:lnSpc>
              <a:spcBef>
                <a:spcPts val="1000"/>
              </a:spcBef>
              <a:spcAft>
                <a:spcPts val="0"/>
              </a:spcAft>
              <a:buClr>
                <a:schemeClr val="lt1"/>
              </a:buClr>
              <a:buSzPts val="1530"/>
              <a:buChar char="•"/>
            </a:pPr>
            <a:r>
              <a:rPr lang="en-US"/>
              <a:t>Git Clone: This is where we copy a remote repo (such as one on the internet) to our computer</a:t>
            </a:r>
            <a:endParaRPr/>
          </a:p>
          <a:p>
            <a:pPr marL="457200" lvl="0" indent="-325755" algn="l" rtl="0">
              <a:lnSpc>
                <a:spcPct val="130000"/>
              </a:lnSpc>
              <a:spcBef>
                <a:spcPts val="1000"/>
              </a:spcBef>
              <a:spcAft>
                <a:spcPts val="0"/>
              </a:spcAft>
              <a:buClr>
                <a:schemeClr val="lt1"/>
              </a:buClr>
              <a:buSzPts val="1530"/>
              <a:buChar char="•"/>
            </a:pPr>
            <a:r>
              <a:rPr lang="en-US"/>
              <a:t>Git Checkout: This is how we change branches on a local repository (ADVANCED TOPIC)</a:t>
            </a:r>
            <a:endParaRPr/>
          </a:p>
          <a:p>
            <a:pPr marL="457200" lvl="0" indent="-325755" algn="l" rtl="0">
              <a:lnSpc>
                <a:spcPct val="130000"/>
              </a:lnSpc>
              <a:spcBef>
                <a:spcPts val="1000"/>
              </a:spcBef>
              <a:spcAft>
                <a:spcPts val="0"/>
              </a:spcAft>
              <a:buClr>
                <a:schemeClr val="lt1"/>
              </a:buClr>
              <a:buSzPts val="1530"/>
              <a:buChar char="•"/>
            </a:pPr>
            <a:r>
              <a:rPr lang="en-US"/>
              <a:t>Git Add(or Stage): This preps the changes you’ve made to be sent back to the remote repository on github. They then need to be committed</a:t>
            </a:r>
            <a:endParaRPr/>
          </a:p>
          <a:p>
            <a:pPr marL="457200" lvl="0" indent="-325755" algn="l" rtl="0">
              <a:lnSpc>
                <a:spcPct val="130000"/>
              </a:lnSpc>
              <a:spcBef>
                <a:spcPts val="1000"/>
              </a:spcBef>
              <a:spcAft>
                <a:spcPts val="0"/>
              </a:spcAft>
              <a:buClr>
                <a:schemeClr val="lt1"/>
              </a:buClr>
              <a:buSzPts val="1530"/>
              <a:buChar char="•"/>
            </a:pPr>
            <a:r>
              <a:rPr lang="en-US"/>
              <a:t>Git Commit: This records the changes you’ve made, and in this step, you add a MESSAGE on what you’ve changed.</a:t>
            </a:r>
            <a:endParaRPr/>
          </a:p>
          <a:p>
            <a:pPr marL="457200" lvl="0" indent="-325755" algn="l" rtl="0">
              <a:lnSpc>
                <a:spcPct val="130000"/>
              </a:lnSpc>
              <a:spcBef>
                <a:spcPts val="1000"/>
              </a:spcBef>
              <a:spcAft>
                <a:spcPts val="0"/>
              </a:spcAft>
              <a:buClr>
                <a:schemeClr val="lt1"/>
              </a:buClr>
              <a:buSzPts val="1530"/>
              <a:buChar char="•"/>
            </a:pPr>
            <a:r>
              <a:rPr lang="en-US"/>
              <a:t>Git Push: This pushes your changes on your local machine to the remote repository.</a:t>
            </a:r>
            <a:endParaRPr/>
          </a:p>
          <a:p>
            <a:pPr marL="457200" lvl="0" indent="-228600" algn="l" rtl="0">
              <a:lnSpc>
                <a:spcPct val="130000"/>
              </a:lnSpc>
              <a:spcBef>
                <a:spcPts val="1000"/>
              </a:spcBef>
              <a:spcAft>
                <a:spcPts val="0"/>
              </a:spcAft>
              <a:buClr>
                <a:schemeClr val="lt1"/>
              </a:buClr>
              <a:buSzPts val="1530"/>
              <a:buNone/>
            </a:pPr>
            <a:endParaRPr/>
          </a:p>
          <a:p>
            <a:pPr marL="457200" lvl="0" indent="-228600" algn="l" rtl="0">
              <a:lnSpc>
                <a:spcPct val="130000"/>
              </a:lnSpc>
              <a:spcBef>
                <a:spcPts val="1000"/>
              </a:spcBef>
              <a:spcAft>
                <a:spcPts val="0"/>
              </a:spcAft>
              <a:buClr>
                <a:schemeClr val="lt1"/>
              </a:buClr>
              <a:buSzPts val="153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Prologue (or, download Git)</a:t>
            </a:r>
            <a:endParaRPr/>
          </a:p>
        </p:txBody>
      </p:sp>
      <p:sp>
        <p:nvSpPr>
          <p:cNvPr id="125" name="Google Shape;125;p24"/>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First thing figure out is your computer 32 or 64 bit. </a:t>
            </a:r>
            <a:endParaRPr/>
          </a:p>
          <a:p>
            <a:pPr marL="474344" lvl="0" indent="-342899" algn="l" rtl="0">
              <a:lnSpc>
                <a:spcPct val="130000"/>
              </a:lnSpc>
              <a:spcBef>
                <a:spcPts val="1000"/>
              </a:spcBef>
              <a:spcAft>
                <a:spcPts val="0"/>
              </a:spcAft>
              <a:buSzPts val="1530"/>
              <a:buFont typeface="Arial"/>
              <a:buAutoNum type="arabicPeriod"/>
            </a:pPr>
            <a:r>
              <a:rPr lang="en-US"/>
              <a:t>Do this by searching in your taskbar and type system information.</a:t>
            </a:r>
            <a:endParaRPr/>
          </a:p>
          <a:p>
            <a:pPr marL="474344" lvl="0" indent="-342899" algn="l" rtl="0">
              <a:lnSpc>
                <a:spcPct val="130000"/>
              </a:lnSpc>
              <a:spcBef>
                <a:spcPts val="1000"/>
              </a:spcBef>
              <a:spcAft>
                <a:spcPts val="0"/>
              </a:spcAft>
              <a:buSzPts val="1530"/>
              <a:buFont typeface="Arial"/>
              <a:buAutoNum type="arabicPeriod"/>
            </a:pPr>
            <a:r>
              <a:rPr lang="en-US"/>
              <a:t>Next Google Git or go to this link </a:t>
            </a:r>
            <a:r>
              <a:rPr lang="en-US" u="sng">
                <a:solidFill>
                  <a:schemeClr val="hlink"/>
                </a:solidFill>
                <a:hlinkClick r:id="rId3"/>
              </a:rPr>
              <a:t>https://git-scm.com/downloads</a:t>
            </a:r>
            <a:r>
              <a:rPr lang="en-US"/>
              <a:t> </a:t>
            </a:r>
            <a:endParaRPr/>
          </a:p>
          <a:p>
            <a:pPr marL="474344" lvl="0" indent="-342899" algn="l" rtl="0">
              <a:lnSpc>
                <a:spcPct val="130000"/>
              </a:lnSpc>
              <a:spcBef>
                <a:spcPts val="1000"/>
              </a:spcBef>
              <a:spcAft>
                <a:spcPts val="0"/>
              </a:spcAft>
              <a:buSzPts val="1530"/>
              <a:buFont typeface="Arial"/>
              <a:buAutoNum type="arabicPeriod"/>
            </a:pPr>
            <a:r>
              <a:rPr lang="en-US"/>
              <a:t>Click downloads, click your operating system, and if your on Mac you may now cry.</a:t>
            </a:r>
            <a:endParaRPr/>
          </a:p>
          <a:p>
            <a:pPr marL="474344" lvl="0" indent="-342899" algn="l" rtl="0">
              <a:lnSpc>
                <a:spcPct val="130000"/>
              </a:lnSpc>
              <a:spcBef>
                <a:spcPts val="1000"/>
              </a:spcBef>
              <a:spcAft>
                <a:spcPts val="0"/>
              </a:spcAft>
              <a:buSzPts val="1530"/>
              <a:buFont typeface="Arial"/>
              <a:buAutoNum type="arabicPeriod"/>
            </a:pPr>
            <a:r>
              <a:rPr lang="en-US"/>
              <a:t>Download it and follow the instructions</a:t>
            </a:r>
            <a:endParaRPr/>
          </a:p>
          <a:p>
            <a:pPr marL="474344" lvl="0" indent="-342899" algn="l" rtl="0">
              <a:lnSpc>
                <a:spcPct val="130000"/>
              </a:lnSpc>
              <a:spcBef>
                <a:spcPts val="1000"/>
              </a:spcBef>
              <a:spcAft>
                <a:spcPts val="0"/>
              </a:spcAft>
              <a:buSzPts val="1530"/>
              <a:buFont typeface="Arial"/>
              <a:buAutoNum type="arabicPeriod"/>
            </a:pPr>
            <a:r>
              <a:rPr lang="en-US"/>
              <a:t>THE ONLY THING TO EDIT IN THE INSTALLATION IS GIT’s DEFAULT EDITOR</a:t>
            </a:r>
            <a:endParaRPr/>
          </a:p>
          <a:p>
            <a:pPr marL="474344" lvl="0" indent="-342899" algn="l" rtl="0">
              <a:lnSpc>
                <a:spcPct val="130000"/>
              </a:lnSpc>
              <a:spcBef>
                <a:spcPts val="1000"/>
              </a:spcBef>
              <a:spcAft>
                <a:spcPts val="0"/>
              </a:spcAft>
              <a:buSzPts val="1530"/>
              <a:buFont typeface="Arial"/>
              <a:buAutoNum type="arabicPeriod"/>
            </a:pPr>
            <a:r>
              <a:rPr lang="en-US"/>
              <a:t>Otherwise keep the selected stuff.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11fb19a984_1_23"/>
          <p:cNvSpPr txBox="1">
            <a:spLocks noGrp="1"/>
          </p:cNvSpPr>
          <p:nvPr>
            <p:ph type="title"/>
          </p:nvPr>
        </p:nvSpPr>
        <p:spPr>
          <a:xfrm>
            <a:off x="1429566" y="1045445"/>
            <a:ext cx="9238500" cy="857700"/>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SzPts val="2800"/>
              <a:buNone/>
            </a:pPr>
            <a:r>
              <a:rPr lang="en-US"/>
              <a:t>Step 1 - Get an Account</a:t>
            </a:r>
            <a:endParaRPr/>
          </a:p>
        </p:txBody>
      </p:sp>
      <p:sp>
        <p:nvSpPr>
          <p:cNvPr id="131" name="Google Shape;131;g111fb19a984_1_23"/>
          <p:cNvSpPr txBox="1">
            <a:spLocks noGrp="1"/>
          </p:cNvSpPr>
          <p:nvPr>
            <p:ph type="body" idx="1"/>
          </p:nvPr>
        </p:nvSpPr>
        <p:spPr>
          <a:xfrm>
            <a:off x="1429566" y="2286000"/>
            <a:ext cx="9238500" cy="3810000"/>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1000"/>
              </a:spcBef>
              <a:spcAft>
                <a:spcPts val="0"/>
              </a:spcAft>
              <a:buSzPts val="1530"/>
              <a:buChar char="•"/>
            </a:pPr>
            <a:r>
              <a:rPr lang="en-US"/>
              <a:t>Google Github</a:t>
            </a:r>
            <a:endParaRPr/>
          </a:p>
          <a:p>
            <a:pPr marL="342900" lvl="0" indent="-342900" algn="l" rtl="0">
              <a:lnSpc>
                <a:spcPct val="130000"/>
              </a:lnSpc>
              <a:spcBef>
                <a:spcPts val="1000"/>
              </a:spcBef>
              <a:spcAft>
                <a:spcPts val="0"/>
              </a:spcAft>
              <a:buSzPts val="1530"/>
              <a:buChar char="•"/>
            </a:pPr>
            <a:r>
              <a:rPr lang="en-US"/>
              <a:t>Go to main webpage</a:t>
            </a:r>
            <a:endParaRPr/>
          </a:p>
          <a:p>
            <a:pPr marL="342900" lvl="0" indent="-342900" algn="l" rtl="0">
              <a:lnSpc>
                <a:spcPct val="130000"/>
              </a:lnSpc>
              <a:spcBef>
                <a:spcPts val="1000"/>
              </a:spcBef>
              <a:spcAft>
                <a:spcPts val="0"/>
              </a:spcAft>
              <a:buSzPts val="1530"/>
              <a:buChar char="•"/>
            </a:pPr>
            <a:r>
              <a:rPr lang="en-US"/>
              <a:t>Look at the top right for the sign up</a:t>
            </a:r>
            <a:endParaRPr/>
          </a:p>
          <a:p>
            <a:pPr marL="342900" lvl="0" indent="-342900" algn="l" rtl="0">
              <a:lnSpc>
                <a:spcPct val="130000"/>
              </a:lnSpc>
              <a:spcBef>
                <a:spcPts val="1000"/>
              </a:spcBef>
              <a:spcAft>
                <a:spcPts val="0"/>
              </a:spcAft>
              <a:buSzPts val="1530"/>
              <a:buChar char="•"/>
            </a:pPr>
            <a:r>
              <a:rPr lang="en-US"/>
              <a:t>Follow the prompts</a:t>
            </a:r>
            <a:endParaRPr/>
          </a:p>
          <a:p>
            <a:pPr marL="342900" lvl="0" indent="-342900" algn="l" rtl="0">
              <a:lnSpc>
                <a:spcPct val="130000"/>
              </a:lnSpc>
              <a:spcBef>
                <a:spcPts val="1000"/>
              </a:spcBef>
              <a:spcAft>
                <a:spcPts val="0"/>
              </a:spcAft>
              <a:buSzPts val="1530"/>
              <a:buChar char="•"/>
            </a:pPr>
            <a:r>
              <a:rPr lang="en-US"/>
              <a:t>NOTE: You can have multiple emails connected to one account, so don’t worry about if you should use your angelo.edu email or your personal one</a:t>
            </a:r>
            <a:endParaRPr/>
          </a:p>
          <a:p>
            <a:pPr marL="0" lvl="0" indent="0" algn="l" rtl="0">
              <a:lnSpc>
                <a:spcPct val="130000"/>
              </a:lnSpc>
              <a:spcBef>
                <a:spcPts val="1000"/>
              </a:spcBef>
              <a:spcAft>
                <a:spcPts val="0"/>
              </a:spcAft>
              <a:buSzPts val="153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11fb19a984_1_15"/>
          <p:cNvSpPr txBox="1">
            <a:spLocks noGrp="1"/>
          </p:cNvSpPr>
          <p:nvPr>
            <p:ph type="title"/>
          </p:nvPr>
        </p:nvSpPr>
        <p:spPr>
          <a:xfrm>
            <a:off x="1429566" y="1045445"/>
            <a:ext cx="9238500" cy="857700"/>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SzPts val="2800"/>
              <a:buNone/>
            </a:pPr>
            <a:r>
              <a:rPr lang="en-US"/>
              <a:t>Step 2: Create a Personal Access Token (PAT)</a:t>
            </a:r>
            <a:endParaRPr/>
          </a:p>
        </p:txBody>
      </p:sp>
      <p:sp>
        <p:nvSpPr>
          <p:cNvPr id="137" name="Google Shape;137;g111fb19a984_1_15"/>
          <p:cNvSpPr txBox="1">
            <a:spLocks noGrp="1"/>
          </p:cNvSpPr>
          <p:nvPr>
            <p:ph type="body" idx="1"/>
          </p:nvPr>
        </p:nvSpPr>
        <p:spPr>
          <a:xfrm>
            <a:off x="1429566" y="2286000"/>
            <a:ext cx="9238500" cy="3810000"/>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1000"/>
              </a:spcBef>
              <a:spcAft>
                <a:spcPts val="0"/>
              </a:spcAft>
              <a:buSzPts val="1530"/>
              <a:buFont typeface="Arial"/>
              <a:buAutoNum type="arabicPeriod"/>
            </a:pPr>
            <a:r>
              <a:rPr lang="en-US" dirty="0"/>
              <a:t>Click the Icon on the top right</a:t>
            </a:r>
            <a:endParaRPr dirty="0"/>
          </a:p>
          <a:p>
            <a:pPr marL="342900" lvl="0" indent="-342900" algn="l" rtl="0">
              <a:lnSpc>
                <a:spcPct val="130000"/>
              </a:lnSpc>
              <a:spcBef>
                <a:spcPts val="1000"/>
              </a:spcBef>
              <a:spcAft>
                <a:spcPts val="0"/>
              </a:spcAft>
              <a:buSzPts val="1530"/>
              <a:buFont typeface="Arial"/>
              <a:buAutoNum type="arabicPeriod"/>
            </a:pPr>
            <a:r>
              <a:rPr lang="en-US" dirty="0"/>
              <a:t>Go to Settings.</a:t>
            </a:r>
            <a:endParaRPr dirty="0"/>
          </a:p>
          <a:p>
            <a:pPr marL="342900" lvl="0" indent="-342900" algn="l" rtl="0">
              <a:lnSpc>
                <a:spcPct val="130000"/>
              </a:lnSpc>
              <a:spcBef>
                <a:spcPts val="1000"/>
              </a:spcBef>
              <a:spcAft>
                <a:spcPts val="0"/>
              </a:spcAft>
              <a:buSzPts val="1530"/>
              <a:buFont typeface="Arial"/>
              <a:buAutoNum type="arabicPeriod"/>
            </a:pPr>
            <a:r>
              <a:rPr lang="en-US" dirty="0"/>
              <a:t>On the Left, Click on Developer Settings.</a:t>
            </a:r>
            <a:endParaRPr dirty="0"/>
          </a:p>
          <a:p>
            <a:pPr marL="342900" lvl="0" indent="-342900" algn="l" rtl="0">
              <a:lnSpc>
                <a:spcPct val="130000"/>
              </a:lnSpc>
              <a:spcBef>
                <a:spcPts val="1000"/>
              </a:spcBef>
              <a:spcAft>
                <a:spcPts val="0"/>
              </a:spcAft>
              <a:buSzPts val="1530"/>
              <a:buFont typeface="Arial"/>
              <a:buAutoNum type="arabicPeriod"/>
            </a:pPr>
            <a:r>
              <a:rPr lang="en-US" dirty="0"/>
              <a:t>Click on Personal Access Token</a:t>
            </a:r>
            <a:endParaRPr dirty="0"/>
          </a:p>
          <a:p>
            <a:pPr marL="342900" lvl="0" indent="-342900" algn="l" rtl="0">
              <a:lnSpc>
                <a:spcPct val="130000"/>
              </a:lnSpc>
              <a:spcBef>
                <a:spcPts val="1000"/>
              </a:spcBef>
              <a:spcAft>
                <a:spcPts val="0"/>
              </a:spcAft>
              <a:buSzPts val="1530"/>
              <a:buFont typeface="Arial"/>
              <a:buAutoNum type="arabicPeriod"/>
            </a:pPr>
            <a:r>
              <a:rPr lang="en-US" dirty="0"/>
              <a:t>Generate a New Token</a:t>
            </a:r>
            <a:endParaRPr dirty="0"/>
          </a:p>
          <a:p>
            <a:pPr marL="342900" lvl="0" indent="-342900" algn="l" rtl="0">
              <a:lnSpc>
                <a:spcPct val="130000"/>
              </a:lnSpc>
              <a:spcBef>
                <a:spcPts val="1000"/>
              </a:spcBef>
              <a:spcAft>
                <a:spcPts val="0"/>
              </a:spcAft>
              <a:buSzPts val="1530"/>
              <a:buFont typeface="Arial"/>
              <a:buAutoNum type="arabicPeriod"/>
            </a:pPr>
            <a:r>
              <a:rPr lang="en-US" dirty="0"/>
              <a:t>Name it, set when it expires, select all the checkboxes.</a:t>
            </a:r>
            <a:endParaRPr dirty="0"/>
          </a:p>
          <a:p>
            <a:pPr marL="342900" lvl="0" indent="-342900" algn="l" rtl="0">
              <a:lnSpc>
                <a:spcPct val="130000"/>
              </a:lnSpc>
              <a:spcBef>
                <a:spcPts val="1000"/>
              </a:spcBef>
              <a:spcAft>
                <a:spcPts val="0"/>
              </a:spcAft>
              <a:buSzPts val="1530"/>
              <a:buFont typeface="Arial"/>
              <a:buAutoNum type="arabicPeriod"/>
            </a:pPr>
            <a:r>
              <a:rPr lang="en-US" dirty="0"/>
              <a:t>COPY IT, THIS IS THE ONLY TIME YOU WILL SEE IT, EMAIL IT TO YOURSELF</a:t>
            </a:r>
            <a:endParaRPr dirty="0"/>
          </a:p>
        </p:txBody>
      </p:sp>
      <p:pic>
        <p:nvPicPr>
          <p:cNvPr id="138" name="Google Shape;138;g111fb19a984_1_15" descr="A picture containing graphical user interface&#10;&#10;Description automatically generated"/>
          <p:cNvPicPr preferRelativeResize="0"/>
          <p:nvPr/>
        </p:nvPicPr>
        <p:blipFill rotWithShape="1">
          <a:blip r:embed="rId3">
            <a:alphaModFix/>
          </a:blip>
          <a:srcRect/>
          <a:stretch/>
        </p:blipFill>
        <p:spPr>
          <a:xfrm>
            <a:off x="4665938" y="2286000"/>
            <a:ext cx="2238687" cy="800212"/>
          </a:xfrm>
          <a:prstGeom prst="rect">
            <a:avLst/>
          </a:prstGeom>
          <a:noFill/>
          <a:ln>
            <a:noFill/>
          </a:ln>
        </p:spPr>
      </p:pic>
      <p:sp>
        <p:nvSpPr>
          <p:cNvPr id="139" name="Google Shape;139;g111fb19a984_1_15"/>
          <p:cNvSpPr/>
          <p:nvPr/>
        </p:nvSpPr>
        <p:spPr>
          <a:xfrm rot="9664787">
            <a:off x="6587231" y="2141365"/>
            <a:ext cx="958789" cy="400106"/>
          </a:xfrm>
          <a:prstGeom prst="rightArrow">
            <a:avLst>
              <a:gd name="adj1" fmla="val 50000"/>
              <a:gd name="adj2" fmla="val 50000"/>
            </a:avLst>
          </a:prstGeom>
          <a:solidFill>
            <a:schemeClr val="lt1"/>
          </a:solidFill>
          <a:ln w="25400" cap="flat" cmpd="sng">
            <a:solidFill>
              <a:srgbClr val="8074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0" name="Google Shape;140;g111fb19a984_1_15" descr="A screenshot of a computer screen&#10;&#10;Description automatically generated with medium confidence"/>
          <p:cNvPicPr preferRelativeResize="0"/>
          <p:nvPr/>
        </p:nvPicPr>
        <p:blipFill rotWithShape="1">
          <a:blip r:embed="rId4">
            <a:alphaModFix/>
          </a:blip>
          <a:srcRect/>
          <a:stretch/>
        </p:blipFill>
        <p:spPr>
          <a:xfrm>
            <a:off x="8734140" y="0"/>
            <a:ext cx="1933926" cy="6858000"/>
          </a:xfrm>
          <a:prstGeom prst="rect">
            <a:avLst/>
          </a:prstGeom>
          <a:noFill/>
          <a:ln>
            <a:noFill/>
          </a:ln>
        </p:spPr>
      </p:pic>
      <p:sp>
        <p:nvSpPr>
          <p:cNvPr id="141" name="Google Shape;141;g111fb19a984_1_15"/>
          <p:cNvSpPr/>
          <p:nvPr/>
        </p:nvSpPr>
        <p:spPr>
          <a:xfrm rot="1829480">
            <a:off x="8084206" y="6142954"/>
            <a:ext cx="978408" cy="484632"/>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2" name="Google Shape;142;g111fb19a984_1_15" descr="Graphical user interface, application&#10;&#10;Description automatically generated"/>
          <p:cNvPicPr preferRelativeResize="0"/>
          <p:nvPr/>
        </p:nvPicPr>
        <p:blipFill rotWithShape="1">
          <a:blip r:embed="rId5">
            <a:alphaModFix/>
          </a:blip>
          <a:srcRect/>
          <a:stretch/>
        </p:blipFill>
        <p:spPr>
          <a:xfrm>
            <a:off x="5266413" y="3605077"/>
            <a:ext cx="2076740" cy="1133633"/>
          </a:xfrm>
          <a:prstGeom prst="rect">
            <a:avLst/>
          </a:prstGeom>
          <a:noFill/>
          <a:ln>
            <a:noFill/>
          </a:ln>
        </p:spPr>
      </p:pic>
      <p:sp>
        <p:nvSpPr>
          <p:cNvPr id="143" name="Google Shape;143;g111fb19a984_1_15"/>
          <p:cNvSpPr/>
          <p:nvPr/>
        </p:nvSpPr>
        <p:spPr>
          <a:xfrm rot="8544131">
            <a:off x="6989005" y="4035641"/>
            <a:ext cx="781235" cy="310719"/>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3: Creating a Repository</a:t>
            </a:r>
            <a:endParaRPr/>
          </a:p>
        </p:txBody>
      </p:sp>
      <p:sp>
        <p:nvSpPr>
          <p:cNvPr id="149" name="Google Shape;149;p19"/>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dirty="0"/>
              <a:t>Click the cat logo on the upper Left</a:t>
            </a:r>
            <a:endParaRPr dirty="0"/>
          </a:p>
          <a:p>
            <a:pPr marL="474344" lvl="0" indent="-342899" algn="l" rtl="0">
              <a:lnSpc>
                <a:spcPct val="130000"/>
              </a:lnSpc>
              <a:spcBef>
                <a:spcPts val="1000"/>
              </a:spcBef>
              <a:spcAft>
                <a:spcPts val="0"/>
              </a:spcAft>
              <a:buSzPts val="1530"/>
              <a:buFont typeface="Arial"/>
              <a:buAutoNum type="arabicPeriod"/>
            </a:pPr>
            <a:r>
              <a:rPr lang="en-US" dirty="0"/>
              <a:t>Click on the New Button</a:t>
            </a:r>
            <a:endParaRPr dirty="0"/>
          </a:p>
          <a:p>
            <a:pPr marL="474344" lvl="0" indent="-342899" algn="l" rtl="0">
              <a:lnSpc>
                <a:spcPct val="130000"/>
              </a:lnSpc>
              <a:spcBef>
                <a:spcPts val="1000"/>
              </a:spcBef>
              <a:spcAft>
                <a:spcPts val="0"/>
              </a:spcAft>
              <a:buSzPts val="1530"/>
              <a:buFont typeface="Arial"/>
              <a:buAutoNum type="arabicPeriod"/>
            </a:pPr>
            <a:r>
              <a:rPr lang="en-US" dirty="0"/>
              <a:t>Give it a name, make this first one private, and click the add README file</a:t>
            </a:r>
            <a:endParaRPr dirty="0"/>
          </a:p>
          <a:p>
            <a:pPr marL="474344" lvl="0" indent="-342899" algn="l" rtl="0">
              <a:lnSpc>
                <a:spcPct val="130000"/>
              </a:lnSpc>
              <a:spcBef>
                <a:spcPts val="1000"/>
              </a:spcBef>
              <a:spcAft>
                <a:spcPts val="0"/>
              </a:spcAft>
              <a:buSzPts val="1530"/>
              <a:buFont typeface="Arial"/>
              <a:buAutoNum type="arabicPeriod"/>
            </a:pPr>
            <a:r>
              <a:rPr lang="en-US" dirty="0"/>
              <a:t>Then Hit click create.</a:t>
            </a:r>
            <a:endParaRPr dirty="0"/>
          </a:p>
          <a:p>
            <a:pPr marL="457200" lvl="0" indent="-228600" algn="l" rtl="0">
              <a:lnSpc>
                <a:spcPct val="130000"/>
              </a:lnSpc>
              <a:spcBef>
                <a:spcPts val="1000"/>
              </a:spcBef>
              <a:spcAft>
                <a:spcPts val="0"/>
              </a:spcAft>
              <a:buClr>
                <a:schemeClr val="lt1"/>
              </a:buClr>
              <a:buSzPts val="1530"/>
              <a:buNone/>
            </a:pPr>
            <a:endParaRPr dirty="0"/>
          </a:p>
        </p:txBody>
      </p:sp>
      <p:pic>
        <p:nvPicPr>
          <p:cNvPr id="150" name="Google Shape;150;p19" descr="Graphical user interface, application&#10;&#10;Description automatically generated"/>
          <p:cNvPicPr preferRelativeResize="0"/>
          <p:nvPr/>
        </p:nvPicPr>
        <p:blipFill rotWithShape="1">
          <a:blip r:embed="rId3">
            <a:alphaModFix/>
          </a:blip>
          <a:srcRect/>
          <a:stretch/>
        </p:blipFill>
        <p:spPr>
          <a:xfrm>
            <a:off x="8332219" y="2076129"/>
            <a:ext cx="3029373" cy="1810003"/>
          </a:xfrm>
          <a:prstGeom prst="rect">
            <a:avLst/>
          </a:prstGeom>
          <a:noFill/>
          <a:ln>
            <a:noFill/>
          </a:ln>
        </p:spPr>
      </p:pic>
      <p:sp>
        <p:nvSpPr>
          <p:cNvPr id="151" name="Google Shape;151;p19"/>
          <p:cNvSpPr/>
          <p:nvPr/>
        </p:nvSpPr>
        <p:spPr>
          <a:xfrm rot="8340207">
            <a:off x="11065303" y="2409302"/>
            <a:ext cx="844848" cy="335902"/>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4: Fork a Repository</a:t>
            </a:r>
            <a:endParaRPr/>
          </a:p>
        </p:txBody>
      </p:sp>
      <p:sp>
        <p:nvSpPr>
          <p:cNvPr id="157" name="Google Shape;157;p20"/>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Go to </a:t>
            </a:r>
            <a:r>
              <a:rPr lang="en-US" u="sng">
                <a:solidFill>
                  <a:schemeClr val="hlink"/>
                </a:solidFill>
                <a:hlinkClick r:id="rId3"/>
              </a:rPr>
              <a:t>https://github.com/AngeloStateCS/GitWorkshop</a:t>
            </a:r>
            <a:r>
              <a:rPr lang="en-US"/>
              <a:t> </a:t>
            </a:r>
            <a:endParaRPr/>
          </a:p>
          <a:p>
            <a:pPr marL="474344" lvl="0" indent="-342899" algn="l" rtl="0">
              <a:lnSpc>
                <a:spcPct val="130000"/>
              </a:lnSpc>
              <a:spcBef>
                <a:spcPts val="1000"/>
              </a:spcBef>
              <a:spcAft>
                <a:spcPts val="0"/>
              </a:spcAft>
              <a:buSzPts val="1530"/>
              <a:buFont typeface="Arial"/>
              <a:buAutoNum type="arabicPeriod"/>
            </a:pPr>
            <a:r>
              <a:rPr lang="en-US"/>
              <a:t>Hit the Fork button on the top right.</a:t>
            </a:r>
            <a:endParaRPr/>
          </a:p>
          <a:p>
            <a:pPr marL="474344" lvl="0" indent="-342899" algn="l" rtl="0">
              <a:lnSpc>
                <a:spcPct val="130000"/>
              </a:lnSpc>
              <a:spcBef>
                <a:spcPts val="1000"/>
              </a:spcBef>
              <a:spcAft>
                <a:spcPts val="0"/>
              </a:spcAft>
              <a:buSzPts val="1530"/>
              <a:buFont typeface="Arial"/>
              <a:buAutoNum type="arabicPeriod"/>
            </a:pPr>
            <a:r>
              <a:rPr lang="en-US"/>
              <a:t>And BOOM you got a copy of it on your github account</a:t>
            </a:r>
            <a:endParaRPr/>
          </a:p>
        </p:txBody>
      </p:sp>
      <p:pic>
        <p:nvPicPr>
          <p:cNvPr id="158" name="Google Shape;158;p20" descr="Graphical user interface, application&#10;&#10;Description automatically generated"/>
          <p:cNvPicPr preferRelativeResize="0"/>
          <p:nvPr/>
        </p:nvPicPr>
        <p:blipFill rotWithShape="1">
          <a:blip r:embed="rId4">
            <a:alphaModFix/>
          </a:blip>
          <a:srcRect/>
          <a:stretch/>
        </p:blipFill>
        <p:spPr>
          <a:xfrm>
            <a:off x="7416145" y="2076261"/>
            <a:ext cx="3858163" cy="1352739"/>
          </a:xfrm>
          <a:prstGeom prst="rect">
            <a:avLst/>
          </a:prstGeom>
          <a:noFill/>
          <a:ln>
            <a:noFill/>
          </a:ln>
        </p:spPr>
      </p:pic>
      <p:sp>
        <p:nvSpPr>
          <p:cNvPr id="159" name="Google Shape;159;p20"/>
          <p:cNvSpPr/>
          <p:nvPr/>
        </p:nvSpPr>
        <p:spPr>
          <a:xfrm rot="5137588">
            <a:off x="8708189" y="1899680"/>
            <a:ext cx="1003177" cy="426128"/>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rtalVTI">
  <a:themeElements>
    <a:clrScheme name="AnalogousFromLightSeedLeftStep">
      <a:dk1>
        <a:srgbClr val="000000"/>
      </a:dk1>
      <a:lt1>
        <a:srgbClr val="FFFFFF"/>
      </a:lt1>
      <a:dk2>
        <a:srgbClr val="392022"/>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alVTI">
  <a:themeElements>
    <a:clrScheme name="AnalogousFromLightSeedLeftStep">
      <a:dk1>
        <a:srgbClr val="000000"/>
      </a:dk1>
      <a:lt1>
        <a:srgbClr val="FFFFFF"/>
      </a:lt1>
      <a:dk2>
        <a:srgbClr val="392022"/>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1677</Words>
  <Application>Microsoft Office PowerPoint</Application>
  <PresentationFormat>Widescreen</PresentationFormat>
  <Paragraphs>169</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Oswald Light</vt:lpstr>
      <vt:lpstr>Oswald</vt:lpstr>
      <vt:lpstr>PortalVTI</vt:lpstr>
      <vt:lpstr>PortalVTI</vt:lpstr>
      <vt:lpstr>GITHUB  WORKSHOP</vt:lpstr>
      <vt:lpstr>WHY GITHUB?</vt:lpstr>
      <vt:lpstr>TERMINOLOGY</vt:lpstr>
      <vt:lpstr>TERMINOLOGY (Words… So Many Words…)</vt:lpstr>
      <vt:lpstr>Prologue (or, download Git)</vt:lpstr>
      <vt:lpstr>Step 1 - Get an Account</vt:lpstr>
      <vt:lpstr>Step 2: Create a Personal Access Token (PAT)</vt:lpstr>
      <vt:lpstr>Step 3: Creating a Repository</vt:lpstr>
      <vt:lpstr>Step 4: Fork a Repository</vt:lpstr>
      <vt:lpstr>Step 5a (GIT GUI): Getting it on the Local Machine</vt:lpstr>
      <vt:lpstr>Step 5a (cont.)</vt:lpstr>
      <vt:lpstr>Step 6: Git Gui</vt:lpstr>
      <vt:lpstr>Step 6a: Opening up your local copy</vt:lpstr>
      <vt:lpstr>Step 7a: Git Gui</vt:lpstr>
      <vt:lpstr>Step 8a: Authentication</vt:lpstr>
      <vt:lpstr>Step 5b (GIT Bash): Getting it on the Local Machine</vt:lpstr>
      <vt:lpstr>Step 5b (cont.)</vt:lpstr>
      <vt:lpstr>Step 6b: Git Bash</vt:lpstr>
      <vt:lpstr>Step 7b: Getting a local copy</vt:lpstr>
      <vt:lpstr>Step 7b(cont)</vt:lpstr>
      <vt:lpstr>Step 8b: Editing files on Git Bash</vt:lpstr>
      <vt:lpstr>Step 9b: Git workflow</vt:lpstr>
      <vt:lpstr>Step 10b: Authentication</vt:lpstr>
      <vt:lpstr>Merging Forks</vt:lpstr>
      <vt:lpstr>Merging Forks(cont)</vt:lpstr>
      <vt:lpstr>Pulling from a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WORKSHOP</dc:title>
  <dc:creator>David Womack</dc:creator>
  <cp:lastModifiedBy>David Womack</cp:lastModifiedBy>
  <cp:revision>2</cp:revision>
  <dcterms:created xsi:type="dcterms:W3CDTF">2022-02-08T21:27:31Z</dcterms:created>
  <dcterms:modified xsi:type="dcterms:W3CDTF">2022-02-23T20:51:49Z</dcterms:modified>
</cp:coreProperties>
</file>