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notesMasterIdLst>
    <p:notesMasterId r:id="rId15"/>
  </p:notesMasterIdLst>
  <p:sldIdLst>
    <p:sldId id="256" r:id="rId2"/>
    <p:sldId id="257" r:id="rId3"/>
    <p:sldId id="259" r:id="rId4"/>
    <p:sldId id="258"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AA868DB-85C5-4037-8C2C-DADACCA57372}" type="datetimeFigureOut">
              <a:rPr lang="en-US" smtClean="0"/>
              <a:t>8/9/2021</a:t>
            </a:fld>
            <a:endParaRPr lang="en-U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1A4009F-5524-4A16-B1AF-E99E6D7BD1C1}" type="slidenum">
              <a:rPr lang="en-US" smtClean="0"/>
              <a:t>‹Nº›</a:t>
            </a:fld>
            <a:endParaRPr lang="en-US"/>
          </a:p>
        </p:txBody>
      </p:sp>
    </p:spTree>
    <p:extLst>
      <p:ext uri="{BB962C8B-B14F-4D97-AF65-F5344CB8AC3E}">
        <p14:creationId xmlns:p14="http://schemas.microsoft.com/office/powerpoint/2010/main" val="11273729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a:off x="7983232" y="5037663"/>
            <a:ext cx="897467" cy="279400"/>
          </a:xfrm>
        </p:spPr>
        <p:txBody>
          <a:bodyPr/>
          <a:lstStyle/>
          <a:p>
            <a:fld id="{8CBE2B97-B48C-4D3C-B8F9-7E61E47F724F}" type="datetime1">
              <a:rPr lang="en-US" smtClean="0"/>
              <a:t>8/9/2021</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176A465A-FE7A-4B47-8100-64F4C8434EDB}" type="slidenum">
              <a:rPr lang="en-US" smtClean="0"/>
              <a:t>‹Nº›</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851223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E2A2354B-71A9-426A-84D5-FC805B4C353F}" type="datetime1">
              <a:rPr lang="en-US" smtClean="0"/>
              <a:t>8/9/2021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6A465A-FE7A-4B47-8100-64F4C8434EDB}" type="slidenum">
              <a:rPr lang="en-US" smtClean="0"/>
              <a:t>‹Nº›</a:t>
            </a:fld>
            <a:endParaRPr lang="en-US"/>
          </a:p>
        </p:txBody>
      </p:sp>
    </p:spTree>
    <p:extLst>
      <p:ext uri="{BB962C8B-B14F-4D97-AF65-F5344CB8AC3E}">
        <p14:creationId xmlns:p14="http://schemas.microsoft.com/office/powerpoint/2010/main" val="2319934970"/>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E2A2354B-71A9-426A-84D5-FC805B4C353F}" type="datetime1">
              <a:rPr lang="en-US" smtClean="0"/>
              <a:t>8/9/2021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6A465A-FE7A-4B47-8100-64F4C8434EDB}" type="slidenum">
              <a:rPr lang="en-US" smtClean="0"/>
              <a:t>‹Nº›</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57305265"/>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s-ES"/>
              <a:t>Haga clic para modificar el estilo de título del patrón</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E2A2354B-71A9-426A-84D5-FC805B4C353F}" type="datetime1">
              <a:rPr lang="en-US" smtClean="0"/>
              <a:t>8/9/2021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6A465A-FE7A-4B47-8100-64F4C8434EDB}" type="slidenum">
              <a:rPr lang="en-US" smtClean="0"/>
              <a:t>‹Nº›</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9069717"/>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E2A2354B-71A9-426A-84D5-FC805B4C353F}" type="datetime1">
              <a:rPr lang="en-US" smtClean="0"/>
              <a:t>8/9/2021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6A465A-FE7A-4B47-8100-64F4C8434EDB}" type="slidenum">
              <a:rPr lang="en-US" smtClean="0"/>
              <a:t>‹Nº›</a:t>
            </a:fld>
            <a:endParaRPr lang="en-US"/>
          </a:p>
        </p:txBody>
      </p:sp>
    </p:spTree>
    <p:extLst>
      <p:ext uri="{BB962C8B-B14F-4D97-AF65-F5344CB8AC3E}">
        <p14:creationId xmlns:p14="http://schemas.microsoft.com/office/powerpoint/2010/main" val="849434003"/>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s-ES"/>
              <a:t>Haga clic para modificar el estilo de título del patrón</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E2A2354B-71A9-426A-84D5-FC805B4C353F}" type="datetime1">
              <a:rPr lang="en-US" smtClean="0"/>
              <a:t>8/9/2021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6A465A-FE7A-4B47-8100-64F4C8434EDB}" type="slidenum">
              <a:rPr lang="en-US" smtClean="0"/>
              <a:t>‹Nº›</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11001363"/>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s-ES"/>
              <a:t>Haga clic para modificar el estilo de título del patrón</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E2A2354B-71A9-426A-84D5-FC805B4C353F}" type="datetime1">
              <a:rPr lang="en-US" smtClean="0"/>
              <a:t>8/9/2021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6A465A-FE7A-4B47-8100-64F4C8434EDB}" type="slidenum">
              <a:rPr lang="en-US" smtClean="0"/>
              <a:t>‹Nº›</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5983712"/>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5D79EB8B-9B4C-4701-8A46-886A1918E8A2}" type="datetime1">
              <a:rPr lang="en-US" smtClean="0"/>
              <a:t>8/9/2021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6A465A-FE7A-4B47-8100-64F4C8434EDB}" type="slidenum">
              <a:rPr lang="en-US" smtClean="0"/>
              <a:t>‹Nº›</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7593455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99CCC9A7-ACC1-4731-9748-F397D23B015A}" type="datetime1">
              <a:rPr lang="en-US" smtClean="0"/>
              <a:t>8/9/2021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6A465A-FE7A-4B47-8100-64F4C8434EDB}" type="slidenum">
              <a:rPr lang="en-US" smtClean="0"/>
              <a:t>‹Nº›</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335195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6287D436-1FC6-48AA-8B6A-DF145A441389}" type="datetime1">
              <a:rPr lang="en-US" smtClean="0"/>
              <a:t>8/9/2021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6A465A-FE7A-4B47-8100-64F4C8434EDB}" type="slidenum">
              <a:rPr lang="en-US" smtClean="0"/>
              <a:t>‹Nº›</a:t>
            </a:fld>
            <a:endParaRPr lang="en-US"/>
          </a:p>
        </p:txBody>
      </p:sp>
    </p:spTree>
    <p:extLst>
      <p:ext uri="{BB962C8B-B14F-4D97-AF65-F5344CB8AC3E}">
        <p14:creationId xmlns:p14="http://schemas.microsoft.com/office/powerpoint/2010/main" val="42048184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D710A9C8-B794-4AC2-9B91-1EE4B92BC73A}" type="datetime1">
              <a:rPr lang="en-US" smtClean="0"/>
              <a:t>8/9/2021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6A465A-FE7A-4B47-8100-64F4C8434EDB}" type="slidenum">
              <a:rPr lang="en-US" smtClean="0"/>
              <a:t>‹Nº›</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588029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BA51BA4E-025A-406F-A207-D989726B40CE}" type="datetime1">
              <a:rPr lang="en-US" smtClean="0"/>
              <a:t>8/9/2021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6A465A-FE7A-4B47-8100-64F4C8434EDB}" type="slidenum">
              <a:rPr lang="en-US" smtClean="0"/>
              <a:t>‹Nº›</a:t>
            </a:fld>
            <a:endParaRPr lang="en-US"/>
          </a:p>
        </p:txBody>
      </p:sp>
    </p:spTree>
    <p:extLst>
      <p:ext uri="{BB962C8B-B14F-4D97-AF65-F5344CB8AC3E}">
        <p14:creationId xmlns:p14="http://schemas.microsoft.com/office/powerpoint/2010/main" val="41073017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41992855-7DF5-41CA-B7DC-1D7BC772BEF4}" type="datetime1">
              <a:rPr lang="en-US" smtClean="0"/>
              <a:t>8/9/2021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76A465A-FE7A-4B47-8100-64F4C8434EDB}" type="slidenum">
              <a:rPr lang="en-US" smtClean="0"/>
              <a:t>‹Nº›</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175549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7CFB39B2-730D-4E31-A4C1-17CE645C5E69}" type="datetime1">
              <a:rPr lang="en-US" smtClean="0"/>
              <a:t>8/9/2021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76A465A-FE7A-4B47-8100-64F4C8434EDB}" type="slidenum">
              <a:rPr lang="en-US" smtClean="0"/>
              <a:t>‹Nº›</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575053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C3F64A8-F09C-4458-91F2-260C4906873E}" type="datetime1">
              <a:rPr lang="en-US" smtClean="0"/>
              <a:t>8/9/2021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76A465A-FE7A-4B47-8100-64F4C8434EDB}" type="slidenum">
              <a:rPr lang="en-US" smtClean="0"/>
              <a:t>‹Nº›</a:t>
            </a:fld>
            <a:endParaRPr lang="en-US"/>
          </a:p>
        </p:txBody>
      </p:sp>
    </p:spTree>
    <p:extLst>
      <p:ext uri="{BB962C8B-B14F-4D97-AF65-F5344CB8AC3E}">
        <p14:creationId xmlns:p14="http://schemas.microsoft.com/office/powerpoint/2010/main" val="15094474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7B87FB52-A921-48CE-874A-3C8F6D830BB9}" type="datetime1">
              <a:rPr lang="en-US" smtClean="0"/>
              <a:t>8/9/2021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6A465A-FE7A-4B47-8100-64F4C8434EDB}" type="slidenum">
              <a:rPr lang="en-US" smtClean="0"/>
              <a:t>‹Nº›</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516470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s-ES"/>
              <a:t>Haga clic para modificar el estilo de título del patrón</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3DB8E7B8-E6EA-4B90-AE35-0C70E8F0B29B}" type="datetime1">
              <a:rPr lang="en-US" smtClean="0"/>
              <a:t>8/9/2021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6A465A-FE7A-4B47-8100-64F4C8434EDB}" type="slidenum">
              <a:rPr lang="en-US" smtClean="0"/>
              <a:t>‹Nº›</a:t>
            </a:fld>
            <a:endParaRPr lang="en-US"/>
          </a:p>
        </p:txBody>
      </p:sp>
    </p:spTree>
    <p:extLst>
      <p:ext uri="{BB962C8B-B14F-4D97-AF65-F5344CB8AC3E}">
        <p14:creationId xmlns:p14="http://schemas.microsoft.com/office/powerpoint/2010/main" val="24563434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2A2354B-71A9-426A-84D5-FC805B4C353F}" type="datetime1">
              <a:rPr lang="en-US" smtClean="0"/>
              <a:t>8/9/2021</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76A465A-FE7A-4B47-8100-64F4C8434EDB}" type="slidenum">
              <a:rPr lang="en-US" smtClean="0"/>
              <a:t>‹Nº›</a:t>
            </a:fld>
            <a:endParaRPr lang="en-US"/>
          </a:p>
        </p:txBody>
      </p:sp>
    </p:spTree>
    <p:extLst>
      <p:ext uri="{BB962C8B-B14F-4D97-AF65-F5344CB8AC3E}">
        <p14:creationId xmlns:p14="http://schemas.microsoft.com/office/powerpoint/2010/main" val="2293228955"/>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Lst>
  <p:hf hdr="0" ftr="0" dt="0"/>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2.jpeg"/><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14.emf"/><Relationship Id="rId2" Type="http://schemas.openxmlformats.org/officeDocument/2006/relationships/image" Target="../media/image2.jpeg"/><Relationship Id="rId1" Type="http://schemas.openxmlformats.org/officeDocument/2006/relationships/slideLayout" Target="../slideLayouts/slideLayout6.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15.png"/><Relationship Id="rId2" Type="http://schemas.openxmlformats.org/officeDocument/2006/relationships/image" Target="../media/image2.jpeg"/><Relationship Id="rId1" Type="http://schemas.openxmlformats.org/officeDocument/2006/relationships/slideLayout" Target="../slideLayouts/slideLayout6.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 Id="rId5" Type="http://schemas.openxmlformats.org/officeDocument/2006/relationships/image" Target="../media/image17.png"/><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4.xml"/><Relationship Id="rId5" Type="http://schemas.openxmlformats.org/officeDocument/2006/relationships/image" Target="../media/image9.jpe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hyperlink" Target="https://www.tec.ac.cr/sites/default/files/media/curriculum/gabriela_ortiz.pdf" TargetMode="External"/><Relationship Id="rId2" Type="http://schemas.openxmlformats.org/officeDocument/2006/relationships/hyperlink" Target="https://www.tec.ac.cr/sites/default/files/media/curriculum/roberto_molina.pdf" TargetMode="Externa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10.jpg"/><Relationship Id="rId2" Type="http://schemas.openxmlformats.org/officeDocument/2006/relationships/image" Target="../media/image2.jpeg"/><Relationship Id="rId1" Type="http://schemas.openxmlformats.org/officeDocument/2006/relationships/slideLayout" Target="../slideLayouts/slideLayout6.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11.emf"/><Relationship Id="rId2" Type="http://schemas.openxmlformats.org/officeDocument/2006/relationships/image" Target="../media/image2.jpeg"/><Relationship Id="rId1" Type="http://schemas.openxmlformats.org/officeDocument/2006/relationships/slideLayout" Target="../slideLayouts/slideLayout6.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12.emf"/><Relationship Id="rId2" Type="http://schemas.openxmlformats.org/officeDocument/2006/relationships/image" Target="../media/image2.jpeg"/><Relationship Id="rId1" Type="http://schemas.openxmlformats.org/officeDocument/2006/relationships/slideLayout" Target="../slideLayouts/slideLayout6.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13.emf"/><Relationship Id="rId2" Type="http://schemas.openxmlformats.org/officeDocument/2006/relationships/image" Target="../media/image2.jpeg"/><Relationship Id="rId1" Type="http://schemas.openxmlformats.org/officeDocument/2006/relationships/slideLayout" Target="../slideLayouts/slideLayout6.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19" name="Rectangle 9">
            <a:extLst>
              <a:ext uri="{FF2B5EF4-FFF2-40B4-BE49-F238E27FC236}">
                <a16:creationId xmlns:a16="http://schemas.microsoft.com/office/drawing/2014/main" id="{22C7FDF9-C2A1-45C5-A49B-8B1CA2A3C0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3"/>
            <a:stretch/>
          </a:blipFill>
          <a:ln w="15875" cap="flat" cmpd="sng" algn="ctr">
            <a:solidFill>
              <a:srgbClr val="AB946B">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Garamond" panose="02020404030301010803"/>
              <a:ea typeface="+mn-ea"/>
              <a:cs typeface="+mn-cs"/>
            </a:endParaRPr>
          </a:p>
        </p:txBody>
      </p:sp>
      <p:pic>
        <p:nvPicPr>
          <p:cNvPr id="20" name="Picture 11">
            <a:extLst>
              <a:ext uri="{FF2B5EF4-FFF2-40B4-BE49-F238E27FC236}">
                <a16:creationId xmlns:a16="http://schemas.microsoft.com/office/drawing/2014/main" id="{8D8988FF-4B5F-49A9-BB7F-B49C1610F1B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ítulo 1">
            <a:extLst>
              <a:ext uri="{FF2B5EF4-FFF2-40B4-BE49-F238E27FC236}">
                <a16:creationId xmlns:a16="http://schemas.microsoft.com/office/drawing/2014/main" id="{4B1B813E-D698-4C0D-A3D2-41D08CCB198E}"/>
              </a:ext>
            </a:extLst>
          </p:cNvPr>
          <p:cNvSpPr>
            <a:spLocks noGrp="1"/>
          </p:cNvSpPr>
          <p:nvPr>
            <p:ph type="ctrTitle"/>
          </p:nvPr>
        </p:nvSpPr>
        <p:spPr>
          <a:xfrm>
            <a:off x="2692398" y="1871131"/>
            <a:ext cx="6815669" cy="1515533"/>
          </a:xfrm>
        </p:spPr>
        <p:txBody>
          <a:bodyPr>
            <a:normAutofit/>
          </a:bodyPr>
          <a:lstStyle/>
          <a:p>
            <a:pPr>
              <a:lnSpc>
                <a:spcPct val="90000"/>
              </a:lnSpc>
            </a:pPr>
            <a:r>
              <a:rPr lang="es-CR" sz="3400"/>
              <a:t>Presentación Semana 2</a:t>
            </a:r>
            <a:br>
              <a:rPr lang="es-CR" sz="3400"/>
            </a:br>
            <a:r>
              <a:rPr lang="es-CR" sz="3400"/>
              <a:t>Los Socios y las Etapas del Proyecto</a:t>
            </a:r>
            <a:endParaRPr lang="en-US" sz="3400"/>
          </a:p>
        </p:txBody>
      </p:sp>
      <p:sp>
        <p:nvSpPr>
          <p:cNvPr id="3" name="Subtítulo 2">
            <a:extLst>
              <a:ext uri="{FF2B5EF4-FFF2-40B4-BE49-F238E27FC236}">
                <a16:creationId xmlns:a16="http://schemas.microsoft.com/office/drawing/2014/main" id="{2D20931E-FBA3-4C78-AD7C-B6DE08FD9270}"/>
              </a:ext>
            </a:extLst>
          </p:cNvPr>
          <p:cNvSpPr>
            <a:spLocks noGrp="1"/>
          </p:cNvSpPr>
          <p:nvPr>
            <p:ph type="subTitle" idx="1"/>
          </p:nvPr>
        </p:nvSpPr>
        <p:spPr>
          <a:xfrm>
            <a:off x="2692398" y="3657597"/>
            <a:ext cx="6815669" cy="1320802"/>
          </a:xfrm>
        </p:spPr>
        <p:txBody>
          <a:bodyPr>
            <a:normAutofit/>
          </a:bodyPr>
          <a:lstStyle/>
          <a:p>
            <a:pPr>
              <a:lnSpc>
                <a:spcPct val="90000"/>
              </a:lnSpc>
            </a:pPr>
            <a:r>
              <a:rPr lang="es-CR"/>
              <a:t>Grupo 2</a:t>
            </a:r>
          </a:p>
          <a:p>
            <a:pPr>
              <a:lnSpc>
                <a:spcPct val="90000"/>
              </a:lnSpc>
            </a:pPr>
            <a:r>
              <a:rPr lang="es-CR"/>
              <a:t>Taller Integrador </a:t>
            </a:r>
          </a:p>
          <a:p>
            <a:pPr>
              <a:lnSpc>
                <a:spcPct val="90000"/>
              </a:lnSpc>
            </a:pPr>
            <a:r>
              <a:rPr lang="es-CR"/>
              <a:t>2 Semestre 2021</a:t>
            </a:r>
            <a:endParaRPr lang="en-US"/>
          </a:p>
        </p:txBody>
      </p:sp>
      <p:cxnSp>
        <p:nvCxnSpPr>
          <p:cNvPr id="21" name="Straight Connector 13">
            <a:extLst>
              <a:ext uri="{FF2B5EF4-FFF2-40B4-BE49-F238E27FC236}">
                <a16:creationId xmlns:a16="http://schemas.microsoft.com/office/drawing/2014/main" id="{CE580401-353D-4D90-9CA7-316BFD718E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
        <p:nvSpPr>
          <p:cNvPr id="5" name="Marcador de número de diapositiva 4">
            <a:extLst>
              <a:ext uri="{FF2B5EF4-FFF2-40B4-BE49-F238E27FC236}">
                <a16:creationId xmlns:a16="http://schemas.microsoft.com/office/drawing/2014/main" id="{88125A7A-6A9F-47D0-B29F-F70B9398C23D}"/>
              </a:ext>
            </a:extLst>
          </p:cNvPr>
          <p:cNvSpPr>
            <a:spLocks noGrp="1"/>
          </p:cNvSpPr>
          <p:nvPr>
            <p:ph type="sldNum" sz="quarter" idx="12"/>
          </p:nvPr>
        </p:nvSpPr>
        <p:spPr>
          <a:xfrm>
            <a:off x="8956900" y="5037663"/>
            <a:ext cx="551167" cy="279400"/>
          </a:xfrm>
        </p:spPr>
        <p:txBody>
          <a:bodyPr>
            <a:normAutofit/>
          </a:bodyPr>
          <a:lstStyle/>
          <a:p>
            <a:pPr>
              <a:spcAft>
                <a:spcPts val="600"/>
              </a:spcAft>
            </a:pPr>
            <a:fld id="{176A465A-FE7A-4B47-8100-64F4C8434EDB}" type="slidenum">
              <a:rPr lang="en-US"/>
              <a:pPr>
                <a:spcAft>
                  <a:spcPts val="600"/>
                </a:spcAft>
              </a:pPr>
              <a:t>1</a:t>
            </a:fld>
            <a:endParaRPr lang="en-US"/>
          </a:p>
        </p:txBody>
      </p:sp>
    </p:spTree>
    <p:extLst>
      <p:ext uri="{BB962C8B-B14F-4D97-AF65-F5344CB8AC3E}">
        <p14:creationId xmlns:p14="http://schemas.microsoft.com/office/powerpoint/2010/main" val="24691967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grpSp>
        <p:nvGrpSpPr>
          <p:cNvPr id="51" name="Group 11">
            <a:extLst>
              <a:ext uri="{FF2B5EF4-FFF2-40B4-BE49-F238E27FC236}">
                <a16:creationId xmlns:a16="http://schemas.microsoft.com/office/drawing/2014/main" id="{749C117F-F390-437B-ADB0-57E87EFF34F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934" y="0"/>
            <a:ext cx="12231160" cy="6856214"/>
            <a:chOff x="-16934" y="0"/>
            <a:chExt cx="12231160" cy="6856214"/>
          </a:xfrm>
        </p:grpSpPr>
        <p:pic>
          <p:nvPicPr>
            <p:cNvPr id="13" name="Picture 12">
              <a:extLst>
                <a:ext uri="{FF2B5EF4-FFF2-40B4-BE49-F238E27FC236}">
                  <a16:creationId xmlns:a16="http://schemas.microsoft.com/office/drawing/2014/main" id="{A7EF42F8-2417-49A6-95CE-DE9503B0AA66}"/>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52" name="Rectangle 13">
              <a:extLst>
                <a:ext uri="{FF2B5EF4-FFF2-40B4-BE49-F238E27FC236}">
                  <a16:creationId xmlns:a16="http://schemas.microsoft.com/office/drawing/2014/main" id="{AC6F623B-2003-4AED-B02F-541A150EC1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5" name="Picture 14">
              <a:extLst>
                <a:ext uri="{FF2B5EF4-FFF2-40B4-BE49-F238E27FC236}">
                  <a16:creationId xmlns:a16="http://schemas.microsoft.com/office/drawing/2014/main" id="{CD11837A-4F3D-419F-ACE2-E80B1EA2846F}"/>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53" name="Picture 15">
              <a:extLst>
                <a:ext uri="{FF2B5EF4-FFF2-40B4-BE49-F238E27FC236}">
                  <a16:creationId xmlns:a16="http://schemas.microsoft.com/office/drawing/2014/main" id="{B9411D1A-7E2C-4A36-BE32-BF7A8E130723}"/>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cxnSp>
        <p:nvCxnSpPr>
          <p:cNvPr id="54" name="Straight Connector 17">
            <a:extLst>
              <a:ext uri="{FF2B5EF4-FFF2-40B4-BE49-F238E27FC236}">
                <a16:creationId xmlns:a16="http://schemas.microsoft.com/office/drawing/2014/main" id="{20742BC3-654B-4E41-9A6A-73A42E47763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 useBgFill="1">
        <p:nvSpPr>
          <p:cNvPr id="20" name="Rectangle 19">
            <a:extLst>
              <a:ext uri="{FF2B5EF4-FFF2-40B4-BE49-F238E27FC236}">
                <a16:creationId xmlns:a16="http://schemas.microsoft.com/office/drawing/2014/main" id="{575E71FA-50BD-43F8-8C98-04339283A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 name="Group 21">
            <a:extLst>
              <a:ext uri="{FF2B5EF4-FFF2-40B4-BE49-F238E27FC236}">
                <a16:creationId xmlns:a16="http://schemas.microsoft.com/office/drawing/2014/main" id="{CF1AA7F6-A589-4BC8-BC72-2CA6DC9083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23" name="Picture 22">
              <a:extLst>
                <a:ext uri="{FF2B5EF4-FFF2-40B4-BE49-F238E27FC236}">
                  <a16:creationId xmlns:a16="http://schemas.microsoft.com/office/drawing/2014/main" id="{53F5243F-7E41-439E-8991-C4F246D88F68}"/>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5">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4" name="Rectangle 23">
              <a:extLst>
                <a:ext uri="{FF2B5EF4-FFF2-40B4-BE49-F238E27FC236}">
                  <a16:creationId xmlns:a16="http://schemas.microsoft.com/office/drawing/2014/main" id="{401A6B5F-1CF1-43AD-9E85-94E187210C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25" name="Picture 24">
              <a:extLst>
                <a:ext uri="{FF2B5EF4-FFF2-40B4-BE49-F238E27FC236}">
                  <a16:creationId xmlns:a16="http://schemas.microsoft.com/office/drawing/2014/main" id="{2F682A59-7E20-407C-A7F8-582295AC687C}"/>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26" name="Picture 25">
              <a:extLst>
                <a:ext uri="{FF2B5EF4-FFF2-40B4-BE49-F238E27FC236}">
                  <a16:creationId xmlns:a16="http://schemas.microsoft.com/office/drawing/2014/main" id="{5E4AC24E-0670-406E-822F-AAA6DA2010D3}"/>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ítulo 1">
            <a:extLst>
              <a:ext uri="{FF2B5EF4-FFF2-40B4-BE49-F238E27FC236}">
                <a16:creationId xmlns:a16="http://schemas.microsoft.com/office/drawing/2014/main" id="{00DC2D7A-2256-424A-A2C7-94A7499B3A0A}"/>
              </a:ext>
            </a:extLst>
          </p:cNvPr>
          <p:cNvSpPr>
            <a:spLocks noGrp="1"/>
          </p:cNvSpPr>
          <p:nvPr>
            <p:ph type="title"/>
          </p:nvPr>
        </p:nvSpPr>
        <p:spPr>
          <a:xfrm>
            <a:off x="8013290" y="1041401"/>
            <a:ext cx="3079006" cy="2345264"/>
          </a:xfrm>
        </p:spPr>
        <p:txBody>
          <a:bodyPr vert="horz" lIns="91440" tIns="45720" rIns="91440" bIns="45720" rtlCol="0" anchor="b">
            <a:normAutofit/>
          </a:bodyPr>
          <a:lstStyle/>
          <a:p>
            <a:pPr>
              <a:lnSpc>
                <a:spcPct val="90000"/>
              </a:lnSpc>
            </a:pPr>
            <a:r>
              <a:rPr lang="en-US" sz="3700">
                <a:solidFill>
                  <a:srgbClr val="262626"/>
                </a:solidFill>
              </a:rPr>
              <a:t>Estrategia de Gestión de los Involucrados</a:t>
            </a:r>
          </a:p>
        </p:txBody>
      </p:sp>
      <p:sp>
        <p:nvSpPr>
          <p:cNvPr id="55" name="Rectangle 27">
            <a:extLst>
              <a:ext uri="{FF2B5EF4-FFF2-40B4-BE49-F238E27FC236}">
                <a16:creationId xmlns:a16="http://schemas.microsoft.com/office/drawing/2014/main" id="{E89B1776-F953-4C0F-8E85-E9C66B1EF0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2644" y="1092200"/>
            <a:ext cx="6432130" cy="4515104"/>
          </a:xfrm>
          <a:prstGeom prst="rect">
            <a:avLst/>
          </a:prstGeom>
          <a:solidFill>
            <a:schemeClr val="bg1"/>
          </a:solidFill>
          <a:ln w="57150" cmpd="thickThin">
            <a:solidFill>
              <a:schemeClr val="tx1">
                <a:lumMod val="50000"/>
                <a:lumOff val="5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Imagen 6">
            <a:extLst>
              <a:ext uri="{FF2B5EF4-FFF2-40B4-BE49-F238E27FC236}">
                <a16:creationId xmlns:a16="http://schemas.microsoft.com/office/drawing/2014/main" id="{96FEC1CA-B0D4-437D-B62E-07BF286F2AA0}"/>
              </a:ext>
            </a:extLst>
          </p:cNvPr>
          <p:cNvPicPr>
            <a:picLocks noChangeAspect="1"/>
          </p:cNvPicPr>
          <p:nvPr/>
        </p:nvPicPr>
        <p:blipFill>
          <a:blip r:embed="rId7"/>
          <a:stretch>
            <a:fillRect/>
          </a:stretch>
        </p:blipFill>
        <p:spPr>
          <a:xfrm>
            <a:off x="1412683" y="1827991"/>
            <a:ext cx="5784083" cy="3023214"/>
          </a:xfrm>
          <a:prstGeom prst="rect">
            <a:avLst/>
          </a:prstGeom>
        </p:spPr>
      </p:pic>
      <p:cxnSp>
        <p:nvCxnSpPr>
          <p:cNvPr id="30" name="Straight Connector 29">
            <a:extLst>
              <a:ext uri="{FF2B5EF4-FFF2-40B4-BE49-F238E27FC236}">
                <a16:creationId xmlns:a16="http://schemas.microsoft.com/office/drawing/2014/main" id="{997356D0-D934-42B9-8291-DF34A3AC0CF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999431" y="3509772"/>
            <a:ext cx="3074977" cy="12359"/>
          </a:xfrm>
          <a:prstGeom prst="line">
            <a:avLst/>
          </a:prstGeom>
        </p:spPr>
        <p:style>
          <a:lnRef idx="2">
            <a:schemeClr val="accent1"/>
          </a:lnRef>
          <a:fillRef idx="0">
            <a:schemeClr val="accent1"/>
          </a:fillRef>
          <a:effectRef idx="1">
            <a:schemeClr val="accent1"/>
          </a:effectRef>
          <a:fontRef idx="minor">
            <a:schemeClr val="tx1"/>
          </a:fontRef>
        </p:style>
      </p:cxnSp>
      <p:sp>
        <p:nvSpPr>
          <p:cNvPr id="3" name="Marcador de número de diapositiva 2">
            <a:extLst>
              <a:ext uri="{FF2B5EF4-FFF2-40B4-BE49-F238E27FC236}">
                <a16:creationId xmlns:a16="http://schemas.microsoft.com/office/drawing/2014/main" id="{AB1D96C0-01EE-4432-A65A-F23AD1F50B6A}"/>
              </a:ext>
            </a:extLst>
          </p:cNvPr>
          <p:cNvSpPr>
            <a:spLocks noGrp="1"/>
          </p:cNvSpPr>
          <p:nvPr>
            <p:ph type="sldNum" sz="quarter" idx="12"/>
          </p:nvPr>
        </p:nvSpPr>
        <p:spPr>
          <a:xfrm>
            <a:off x="10351008" y="5907024"/>
            <a:ext cx="551167" cy="279400"/>
          </a:xfrm>
        </p:spPr>
        <p:txBody>
          <a:bodyPr vert="horz" lIns="91440" tIns="45720" rIns="91440" bIns="45720" rtlCol="0" anchor="ctr">
            <a:normAutofit/>
          </a:bodyPr>
          <a:lstStyle/>
          <a:p>
            <a:pPr defTabSz="914400">
              <a:spcAft>
                <a:spcPts val="600"/>
              </a:spcAft>
            </a:pPr>
            <a:fld id="{176A465A-FE7A-4B47-8100-64F4C8434EDB}" type="slidenum">
              <a:rPr lang="en-US">
                <a:solidFill>
                  <a:srgbClr val="000000"/>
                </a:solidFill>
              </a:rPr>
              <a:pPr defTabSz="914400">
                <a:spcAft>
                  <a:spcPts val="600"/>
                </a:spcAft>
              </a:pPr>
              <a:t>10</a:t>
            </a:fld>
            <a:endParaRPr lang="en-US">
              <a:solidFill>
                <a:srgbClr val="000000"/>
              </a:solidFill>
            </a:endParaRPr>
          </a:p>
        </p:txBody>
      </p:sp>
    </p:spTree>
    <p:extLst>
      <p:ext uri="{BB962C8B-B14F-4D97-AF65-F5344CB8AC3E}">
        <p14:creationId xmlns:p14="http://schemas.microsoft.com/office/powerpoint/2010/main" val="39112200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grpSp>
        <p:nvGrpSpPr>
          <p:cNvPr id="39" name="Group 9">
            <a:extLst>
              <a:ext uri="{FF2B5EF4-FFF2-40B4-BE49-F238E27FC236}">
                <a16:creationId xmlns:a16="http://schemas.microsoft.com/office/drawing/2014/main" id="{749C117F-F390-437B-ADB0-57E87EFF34F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934" y="0"/>
            <a:ext cx="12231160" cy="6856214"/>
            <a:chOff x="-16934" y="0"/>
            <a:chExt cx="12231160" cy="6856214"/>
          </a:xfrm>
        </p:grpSpPr>
        <p:pic>
          <p:nvPicPr>
            <p:cNvPr id="11" name="Picture 10">
              <a:extLst>
                <a:ext uri="{FF2B5EF4-FFF2-40B4-BE49-F238E27FC236}">
                  <a16:creationId xmlns:a16="http://schemas.microsoft.com/office/drawing/2014/main" id="{A7EF42F8-2417-49A6-95CE-DE9503B0AA66}"/>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40" name="Rectangle 11">
              <a:extLst>
                <a:ext uri="{FF2B5EF4-FFF2-40B4-BE49-F238E27FC236}">
                  <a16:creationId xmlns:a16="http://schemas.microsoft.com/office/drawing/2014/main" id="{AC6F623B-2003-4AED-B02F-541A150EC1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3" name="Picture 12">
              <a:extLst>
                <a:ext uri="{FF2B5EF4-FFF2-40B4-BE49-F238E27FC236}">
                  <a16:creationId xmlns:a16="http://schemas.microsoft.com/office/drawing/2014/main" id="{CD11837A-4F3D-419F-ACE2-E80B1EA2846F}"/>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41" name="Picture 13">
              <a:extLst>
                <a:ext uri="{FF2B5EF4-FFF2-40B4-BE49-F238E27FC236}">
                  <a16:creationId xmlns:a16="http://schemas.microsoft.com/office/drawing/2014/main" id="{B9411D1A-7E2C-4A36-BE32-BF7A8E130723}"/>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cxnSp>
        <p:nvCxnSpPr>
          <p:cNvPr id="42" name="Straight Connector 15">
            <a:extLst>
              <a:ext uri="{FF2B5EF4-FFF2-40B4-BE49-F238E27FC236}">
                <a16:creationId xmlns:a16="http://schemas.microsoft.com/office/drawing/2014/main" id="{20742BC3-654B-4E41-9A6A-73A42E47763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 useBgFill="1">
        <p:nvSpPr>
          <p:cNvPr id="18" name="Rectangle 17">
            <a:extLst>
              <a:ext uri="{FF2B5EF4-FFF2-40B4-BE49-F238E27FC236}">
                <a16:creationId xmlns:a16="http://schemas.microsoft.com/office/drawing/2014/main" id="{1755C732-3264-4614-8316-41F7548371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 19">
            <a:extLst>
              <a:ext uri="{FF2B5EF4-FFF2-40B4-BE49-F238E27FC236}">
                <a16:creationId xmlns:a16="http://schemas.microsoft.com/office/drawing/2014/main" id="{59C7C6ED-4EA1-4532-A820-59A8ADEEE0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786"/>
            <a:ext cx="12229962" cy="6856214"/>
            <a:chOff x="-15736" y="0"/>
            <a:chExt cx="12229962" cy="6856214"/>
          </a:xfrm>
        </p:grpSpPr>
        <p:pic>
          <p:nvPicPr>
            <p:cNvPr id="21" name="Picture 20">
              <a:extLst>
                <a:ext uri="{FF2B5EF4-FFF2-40B4-BE49-F238E27FC236}">
                  <a16:creationId xmlns:a16="http://schemas.microsoft.com/office/drawing/2014/main" id="{3A197BB7-B689-4B37-8BE2-FC23F6ED6498}"/>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5">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2" name="Rectangle 21">
              <a:extLst>
                <a:ext uri="{FF2B5EF4-FFF2-40B4-BE49-F238E27FC236}">
                  <a16:creationId xmlns:a16="http://schemas.microsoft.com/office/drawing/2014/main" id="{E93E4556-7891-471E-B9B7-A38508C759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23" name="Picture 22">
              <a:extLst>
                <a:ext uri="{FF2B5EF4-FFF2-40B4-BE49-F238E27FC236}">
                  <a16:creationId xmlns:a16="http://schemas.microsoft.com/office/drawing/2014/main" id="{6F9C6176-D87B-4D8F-8BC3-FE6DF55C4ED8}"/>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24" name="Picture 23">
              <a:extLst>
                <a:ext uri="{FF2B5EF4-FFF2-40B4-BE49-F238E27FC236}">
                  <a16:creationId xmlns:a16="http://schemas.microsoft.com/office/drawing/2014/main" id="{B838BA48-DDFB-46B3-9EF6-031C91D27927}"/>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ítulo 1">
            <a:extLst>
              <a:ext uri="{FF2B5EF4-FFF2-40B4-BE49-F238E27FC236}">
                <a16:creationId xmlns:a16="http://schemas.microsoft.com/office/drawing/2014/main" id="{3E177F50-2FF1-4CCE-8C90-AC02E476BA6D}"/>
              </a:ext>
            </a:extLst>
          </p:cNvPr>
          <p:cNvSpPr>
            <a:spLocks noGrp="1"/>
          </p:cNvSpPr>
          <p:nvPr>
            <p:ph type="title"/>
          </p:nvPr>
        </p:nvSpPr>
        <p:spPr>
          <a:xfrm>
            <a:off x="1102619" y="4404852"/>
            <a:ext cx="9989677" cy="1054745"/>
          </a:xfrm>
        </p:spPr>
        <p:txBody>
          <a:bodyPr vert="horz" lIns="91440" tIns="45720" rIns="91440" bIns="45720" rtlCol="0" anchor="b">
            <a:normAutofit/>
          </a:bodyPr>
          <a:lstStyle/>
          <a:p>
            <a:r>
              <a:rPr lang="en-US" sz="5400" dirty="0" err="1">
                <a:solidFill>
                  <a:srgbClr val="262626"/>
                </a:solidFill>
              </a:rPr>
              <a:t>P</a:t>
            </a:r>
            <a:r>
              <a:rPr lang="en-US" sz="5400" b="0" i="0" dirty="0" err="1">
                <a:solidFill>
                  <a:srgbClr val="262626"/>
                </a:solidFill>
              </a:rPr>
              <a:t>aquetes</a:t>
            </a:r>
            <a:r>
              <a:rPr lang="en-US" sz="5400" b="0" i="0" dirty="0">
                <a:solidFill>
                  <a:srgbClr val="262626"/>
                </a:solidFill>
              </a:rPr>
              <a:t> de </a:t>
            </a:r>
            <a:r>
              <a:rPr lang="en-US" sz="5400" b="0" i="0" dirty="0" err="1">
                <a:solidFill>
                  <a:srgbClr val="262626"/>
                </a:solidFill>
              </a:rPr>
              <a:t>trabajo</a:t>
            </a:r>
            <a:r>
              <a:rPr lang="en-US" sz="5400" b="0" i="0" dirty="0">
                <a:solidFill>
                  <a:srgbClr val="262626"/>
                </a:solidFill>
              </a:rPr>
              <a:t> (WBS/EDT)</a:t>
            </a:r>
            <a:endParaRPr lang="en-US" sz="5400" dirty="0">
              <a:solidFill>
                <a:srgbClr val="262626"/>
              </a:solidFill>
            </a:endParaRPr>
          </a:p>
        </p:txBody>
      </p:sp>
      <p:sp>
        <p:nvSpPr>
          <p:cNvPr id="26" name="Rectangle 25">
            <a:extLst>
              <a:ext uri="{FF2B5EF4-FFF2-40B4-BE49-F238E27FC236}">
                <a16:creationId xmlns:a16="http://schemas.microsoft.com/office/drawing/2014/main" id="{4AD786D6-2C42-45AF-888B-F2038C4D0A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2644" y="1092200"/>
            <a:ext cx="9999652" cy="3128346"/>
          </a:xfrm>
          <a:prstGeom prst="rect">
            <a:avLst/>
          </a:prstGeom>
          <a:solidFill>
            <a:schemeClr val="bg1"/>
          </a:solidFill>
          <a:ln w="57150" cmpd="thickThin">
            <a:solidFill>
              <a:schemeClr val="tx1">
                <a:lumMod val="50000"/>
                <a:lumOff val="5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magen 4" descr="Diagrama&#10;&#10;Descripción generada automáticamente">
            <a:extLst>
              <a:ext uri="{FF2B5EF4-FFF2-40B4-BE49-F238E27FC236}">
                <a16:creationId xmlns:a16="http://schemas.microsoft.com/office/drawing/2014/main" id="{99A0964D-A2D5-45C6-B846-22E603F504E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406289" y="1410207"/>
            <a:ext cx="8927160" cy="2588876"/>
          </a:xfrm>
          <a:prstGeom prst="rect">
            <a:avLst/>
          </a:prstGeom>
        </p:spPr>
      </p:pic>
      <p:cxnSp>
        <p:nvCxnSpPr>
          <p:cNvPr id="28" name="Straight Connector 27">
            <a:extLst>
              <a:ext uri="{FF2B5EF4-FFF2-40B4-BE49-F238E27FC236}">
                <a16:creationId xmlns:a16="http://schemas.microsoft.com/office/drawing/2014/main" id="{B8D6659D-FA60-4C6D-A9F6-063E294AA15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98448" y="5501254"/>
            <a:ext cx="9603727" cy="0"/>
          </a:xfrm>
          <a:prstGeom prst="line">
            <a:avLst/>
          </a:prstGeom>
        </p:spPr>
        <p:style>
          <a:lnRef idx="2">
            <a:schemeClr val="accent1"/>
          </a:lnRef>
          <a:fillRef idx="0">
            <a:schemeClr val="accent1"/>
          </a:fillRef>
          <a:effectRef idx="1">
            <a:schemeClr val="accent1"/>
          </a:effectRef>
          <a:fontRef idx="minor">
            <a:schemeClr val="tx1"/>
          </a:fontRef>
        </p:style>
      </p:cxnSp>
      <p:sp>
        <p:nvSpPr>
          <p:cNvPr id="3" name="Marcador de número de diapositiva 2">
            <a:extLst>
              <a:ext uri="{FF2B5EF4-FFF2-40B4-BE49-F238E27FC236}">
                <a16:creationId xmlns:a16="http://schemas.microsoft.com/office/drawing/2014/main" id="{CBE850EE-AE53-4BEA-9A0B-028417C40911}"/>
              </a:ext>
            </a:extLst>
          </p:cNvPr>
          <p:cNvSpPr>
            <a:spLocks noGrp="1"/>
          </p:cNvSpPr>
          <p:nvPr>
            <p:ph type="sldNum" sz="quarter" idx="12"/>
          </p:nvPr>
        </p:nvSpPr>
        <p:spPr>
          <a:xfrm>
            <a:off x="10351008" y="5907024"/>
            <a:ext cx="551167" cy="279400"/>
          </a:xfrm>
        </p:spPr>
        <p:txBody>
          <a:bodyPr vert="horz" lIns="91440" tIns="45720" rIns="91440" bIns="45720" rtlCol="0" anchor="ctr">
            <a:normAutofit/>
          </a:bodyPr>
          <a:lstStyle/>
          <a:p>
            <a:pPr defTabSz="914400">
              <a:spcAft>
                <a:spcPts val="600"/>
              </a:spcAft>
            </a:pPr>
            <a:fld id="{176A465A-FE7A-4B47-8100-64F4C8434EDB}" type="slidenum">
              <a:rPr lang="en-US">
                <a:solidFill>
                  <a:srgbClr val="000000"/>
                </a:solidFill>
              </a:rPr>
              <a:pPr defTabSz="914400">
                <a:spcAft>
                  <a:spcPts val="600"/>
                </a:spcAft>
              </a:pPr>
              <a:t>11</a:t>
            </a:fld>
            <a:endParaRPr lang="en-US">
              <a:solidFill>
                <a:srgbClr val="000000"/>
              </a:solidFill>
            </a:endParaRPr>
          </a:p>
        </p:txBody>
      </p:sp>
    </p:spTree>
    <p:extLst>
      <p:ext uri="{BB962C8B-B14F-4D97-AF65-F5344CB8AC3E}">
        <p14:creationId xmlns:p14="http://schemas.microsoft.com/office/powerpoint/2010/main" val="10597402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749C117F-F390-437B-ADB0-57E87EFF34F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934" y="0"/>
            <a:ext cx="12231160" cy="6856214"/>
            <a:chOff x="-16934" y="0"/>
            <a:chExt cx="12231160" cy="6856214"/>
          </a:xfrm>
        </p:grpSpPr>
        <p:pic>
          <p:nvPicPr>
            <p:cNvPr id="11" name="Picture 10">
              <a:extLst>
                <a:ext uri="{FF2B5EF4-FFF2-40B4-BE49-F238E27FC236}">
                  <a16:creationId xmlns:a16="http://schemas.microsoft.com/office/drawing/2014/main" id="{A7EF42F8-2417-49A6-95CE-DE9503B0AA66}"/>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2" name="Rectangle 11">
              <a:extLst>
                <a:ext uri="{FF2B5EF4-FFF2-40B4-BE49-F238E27FC236}">
                  <a16:creationId xmlns:a16="http://schemas.microsoft.com/office/drawing/2014/main" id="{AC6F623B-2003-4AED-B02F-541A150EC1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3" name="Picture 12">
              <a:extLst>
                <a:ext uri="{FF2B5EF4-FFF2-40B4-BE49-F238E27FC236}">
                  <a16:creationId xmlns:a16="http://schemas.microsoft.com/office/drawing/2014/main" id="{CD11837A-4F3D-419F-ACE2-E80B1EA2846F}"/>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14" name="Picture 13">
              <a:extLst>
                <a:ext uri="{FF2B5EF4-FFF2-40B4-BE49-F238E27FC236}">
                  <a16:creationId xmlns:a16="http://schemas.microsoft.com/office/drawing/2014/main" id="{B9411D1A-7E2C-4A36-BE32-BF7A8E130723}"/>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cxnSp>
        <p:nvCxnSpPr>
          <p:cNvPr id="16" name="Straight Connector 15">
            <a:extLst>
              <a:ext uri="{FF2B5EF4-FFF2-40B4-BE49-F238E27FC236}">
                <a16:creationId xmlns:a16="http://schemas.microsoft.com/office/drawing/2014/main" id="{20742BC3-654B-4E41-9A6A-73A42E47763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
        <p:nvSpPr>
          <p:cNvPr id="7" name="Rectangle 17">
            <a:extLst>
              <a:ext uri="{FF2B5EF4-FFF2-40B4-BE49-F238E27FC236}">
                <a16:creationId xmlns:a16="http://schemas.microsoft.com/office/drawing/2014/main" id="{1CD07172-CD61-45EB-BEE3-F644503E5C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88952" cy="6858000"/>
          </a:xfrm>
          <a:prstGeom prst="rect">
            <a:avLst/>
          </a:prstGeom>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sp>
        <p:nvSpPr>
          <p:cNvPr id="8" name="Rectangle 19">
            <a:extLst>
              <a:ext uri="{FF2B5EF4-FFF2-40B4-BE49-F238E27FC236}">
                <a16:creationId xmlns:a16="http://schemas.microsoft.com/office/drawing/2014/main" id="{1EADA5DB-ED12-413A-AAB5-6A8D1152E6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6138" y="496090"/>
            <a:ext cx="3823215" cy="5883295"/>
          </a:xfrm>
          <a:prstGeom prst="rect">
            <a:avLst/>
          </a:prstGeom>
          <a:blipFill dpi="0" rotWithShape="1">
            <a:blip r:embed="rId4"/>
            <a:srcRect/>
            <a:tile tx="0" ty="0" sx="100000" sy="100000" flip="none" algn="tl"/>
          </a:blipFill>
          <a:ln>
            <a:noFill/>
          </a:ln>
          <a:effectLst>
            <a:outerShdw blurRad="114300" dist="127000" dir="5400000" sx="99000" sy="99000" algn="t" rotWithShape="0">
              <a:prstClr val="black">
                <a:alpha val="40000"/>
              </a:prstClr>
            </a:outerShdw>
          </a:effectLst>
          <a:scene3d>
            <a:camera prst="orthographicFront"/>
            <a:lightRig rig="twoPt" dir="t"/>
          </a:scene3d>
          <a:sp3d contourW="6350">
            <a:bevelT w="12700" h="0" prst="coolSlant"/>
            <a:contourClr>
              <a:schemeClr val="bg2"/>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21">
            <a:extLst>
              <a:ext uri="{FF2B5EF4-FFF2-40B4-BE49-F238E27FC236}">
                <a16:creationId xmlns:a16="http://schemas.microsoft.com/office/drawing/2014/main" id="{8BA45E5C-ACB9-49E8-B4DB-5255C23766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012" y="609602"/>
            <a:ext cx="3552006"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sp>
        <p:nvSpPr>
          <p:cNvPr id="2" name="Título 1">
            <a:extLst>
              <a:ext uri="{FF2B5EF4-FFF2-40B4-BE49-F238E27FC236}">
                <a16:creationId xmlns:a16="http://schemas.microsoft.com/office/drawing/2014/main" id="{DD0DC30F-20F3-4727-B235-773AE97541AA}"/>
              </a:ext>
            </a:extLst>
          </p:cNvPr>
          <p:cNvSpPr>
            <a:spLocks noGrp="1"/>
          </p:cNvSpPr>
          <p:nvPr>
            <p:ph type="title"/>
          </p:nvPr>
        </p:nvSpPr>
        <p:spPr>
          <a:xfrm>
            <a:off x="826852" y="872061"/>
            <a:ext cx="3073940" cy="3436688"/>
          </a:xfrm>
        </p:spPr>
        <p:txBody>
          <a:bodyPr vert="horz" lIns="91440" tIns="45720" rIns="91440" bIns="45720" rtlCol="0" anchor="b">
            <a:normAutofit/>
          </a:bodyPr>
          <a:lstStyle/>
          <a:p>
            <a:r>
              <a:rPr lang="en-US">
                <a:solidFill>
                  <a:srgbClr val="262626"/>
                </a:solidFill>
              </a:rPr>
              <a:t>Diagrama de Gantt Preliminar</a:t>
            </a:r>
          </a:p>
        </p:txBody>
      </p:sp>
      <p:sp useBgFill="1">
        <p:nvSpPr>
          <p:cNvPr id="24" name="Rectangle 23">
            <a:extLst>
              <a:ext uri="{FF2B5EF4-FFF2-40B4-BE49-F238E27FC236}">
                <a16:creationId xmlns:a16="http://schemas.microsoft.com/office/drawing/2014/main" id="{857E618C-1D7B-4A51-90C1-6106CD8A1A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5491" y="0"/>
            <a:ext cx="7396509"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magen 4" descr="Gráfico&#10;&#10;Descripción generada automáticamente">
            <a:extLst>
              <a:ext uri="{FF2B5EF4-FFF2-40B4-BE49-F238E27FC236}">
                <a16:creationId xmlns:a16="http://schemas.microsoft.com/office/drawing/2014/main" id="{32745D50-82E9-4408-8A0D-62AC12FCEF6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485947" y="496090"/>
            <a:ext cx="6098041" cy="6009485"/>
          </a:xfrm>
          <a:prstGeom prst="rect">
            <a:avLst/>
          </a:prstGeom>
        </p:spPr>
      </p:pic>
      <p:sp>
        <p:nvSpPr>
          <p:cNvPr id="3" name="Marcador de número de diapositiva 2">
            <a:extLst>
              <a:ext uri="{FF2B5EF4-FFF2-40B4-BE49-F238E27FC236}">
                <a16:creationId xmlns:a16="http://schemas.microsoft.com/office/drawing/2014/main" id="{D059EB2E-176C-4404-9E30-901345BA3623}"/>
              </a:ext>
            </a:extLst>
          </p:cNvPr>
          <p:cNvSpPr>
            <a:spLocks noGrp="1"/>
          </p:cNvSpPr>
          <p:nvPr>
            <p:ph type="sldNum" sz="quarter" idx="12"/>
          </p:nvPr>
        </p:nvSpPr>
        <p:spPr>
          <a:xfrm>
            <a:off x="11049630" y="6379383"/>
            <a:ext cx="542697" cy="279400"/>
          </a:xfrm>
        </p:spPr>
        <p:txBody>
          <a:bodyPr vert="horz" lIns="91440" tIns="45720" rIns="91440" bIns="45720" rtlCol="0" anchor="ctr">
            <a:normAutofit/>
          </a:bodyPr>
          <a:lstStyle/>
          <a:p>
            <a:pPr defTabSz="914400">
              <a:spcAft>
                <a:spcPts val="600"/>
              </a:spcAft>
            </a:pPr>
            <a:fld id="{176A465A-FE7A-4B47-8100-64F4C8434EDB}" type="slidenum">
              <a:rPr lang="en-US"/>
              <a:pPr defTabSz="914400">
                <a:spcAft>
                  <a:spcPts val="600"/>
                </a:spcAft>
              </a:pPr>
              <a:t>12</a:t>
            </a:fld>
            <a:endParaRPr lang="en-US"/>
          </a:p>
        </p:txBody>
      </p:sp>
    </p:spTree>
    <p:extLst>
      <p:ext uri="{BB962C8B-B14F-4D97-AF65-F5344CB8AC3E}">
        <p14:creationId xmlns:p14="http://schemas.microsoft.com/office/powerpoint/2010/main" val="36535596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551D775-756C-4324-B15B-9ADEF58031BF}"/>
              </a:ext>
            </a:extLst>
          </p:cNvPr>
          <p:cNvSpPr>
            <a:spLocks noGrp="1"/>
          </p:cNvSpPr>
          <p:nvPr>
            <p:ph type="title"/>
          </p:nvPr>
        </p:nvSpPr>
        <p:spPr/>
        <p:txBody>
          <a:bodyPr/>
          <a:lstStyle/>
          <a:p>
            <a:r>
              <a:rPr lang="es-CR" dirty="0"/>
              <a:t>Gracias</a:t>
            </a:r>
            <a:endParaRPr lang="en-US" dirty="0"/>
          </a:p>
        </p:txBody>
      </p:sp>
      <p:sp>
        <p:nvSpPr>
          <p:cNvPr id="3" name="Marcador de número de diapositiva 2">
            <a:extLst>
              <a:ext uri="{FF2B5EF4-FFF2-40B4-BE49-F238E27FC236}">
                <a16:creationId xmlns:a16="http://schemas.microsoft.com/office/drawing/2014/main" id="{CCFDD699-C54B-44FC-A216-22BD6D9A5082}"/>
              </a:ext>
            </a:extLst>
          </p:cNvPr>
          <p:cNvSpPr>
            <a:spLocks noGrp="1"/>
          </p:cNvSpPr>
          <p:nvPr>
            <p:ph type="sldNum" sz="quarter" idx="12"/>
          </p:nvPr>
        </p:nvSpPr>
        <p:spPr/>
        <p:txBody>
          <a:bodyPr/>
          <a:lstStyle/>
          <a:p>
            <a:fld id="{176A465A-FE7A-4B47-8100-64F4C8434EDB}" type="slidenum">
              <a:rPr lang="en-US" smtClean="0"/>
              <a:t>13</a:t>
            </a:fld>
            <a:endParaRPr lang="en-US"/>
          </a:p>
        </p:txBody>
      </p:sp>
    </p:spTree>
    <p:extLst>
      <p:ext uri="{BB962C8B-B14F-4D97-AF65-F5344CB8AC3E}">
        <p14:creationId xmlns:p14="http://schemas.microsoft.com/office/powerpoint/2010/main" val="11623414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grpSp>
        <p:nvGrpSpPr>
          <p:cNvPr id="73" name="Group 72">
            <a:extLst>
              <a:ext uri="{FF2B5EF4-FFF2-40B4-BE49-F238E27FC236}">
                <a16:creationId xmlns:a16="http://schemas.microsoft.com/office/drawing/2014/main" id="{3F6D81C7-B083-478E-82FE-089A8CB72EB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74" name="Picture 73">
              <a:extLst>
                <a:ext uri="{FF2B5EF4-FFF2-40B4-BE49-F238E27FC236}">
                  <a16:creationId xmlns:a16="http://schemas.microsoft.com/office/drawing/2014/main" id="{8398EDA2-4889-433D-AC01-5214D79764ED}"/>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75" name="Rectangle 74">
              <a:extLst>
                <a:ext uri="{FF2B5EF4-FFF2-40B4-BE49-F238E27FC236}">
                  <a16:creationId xmlns:a16="http://schemas.microsoft.com/office/drawing/2014/main" id="{0099D46A-AF52-46FD-938B-D31189460A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76" name="Picture 75">
              <a:extLst>
                <a:ext uri="{FF2B5EF4-FFF2-40B4-BE49-F238E27FC236}">
                  <a16:creationId xmlns:a16="http://schemas.microsoft.com/office/drawing/2014/main" id="{C933E919-C473-4F0E-9DBC-CC65FC9E926E}"/>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77" name="Picture 76">
              <a:extLst>
                <a:ext uri="{FF2B5EF4-FFF2-40B4-BE49-F238E27FC236}">
                  <a16:creationId xmlns:a16="http://schemas.microsoft.com/office/drawing/2014/main" id="{FBBF3BDD-5C99-4FDC-BBCB-E711359D93F6}"/>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cxnSp>
        <p:nvCxnSpPr>
          <p:cNvPr id="79" name="Straight Connector 78">
            <a:extLst>
              <a:ext uri="{FF2B5EF4-FFF2-40B4-BE49-F238E27FC236}">
                <a16:creationId xmlns:a16="http://schemas.microsoft.com/office/drawing/2014/main" id="{F06B54F2-CD11-4359-A7D6-DA7C76C091A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useBgFill="1">
        <p:nvSpPr>
          <p:cNvPr id="81" name="Rectangle 80">
            <a:extLst>
              <a:ext uri="{FF2B5EF4-FFF2-40B4-BE49-F238E27FC236}">
                <a16:creationId xmlns:a16="http://schemas.microsoft.com/office/drawing/2014/main" id="{7E61F402-3445-458A-9A2B-D28FD28839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3" name="Group 82">
            <a:extLst>
              <a:ext uri="{FF2B5EF4-FFF2-40B4-BE49-F238E27FC236}">
                <a16:creationId xmlns:a16="http://schemas.microsoft.com/office/drawing/2014/main" id="{A673C096-95AE-4644-B76C-1DF1B667DC4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84" name="Picture 83">
              <a:extLst>
                <a:ext uri="{FF2B5EF4-FFF2-40B4-BE49-F238E27FC236}">
                  <a16:creationId xmlns:a16="http://schemas.microsoft.com/office/drawing/2014/main" id="{77A91835-418B-4867-87D7-1376A57F3F75}"/>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5" name="Rectangle 84">
              <a:extLst>
                <a:ext uri="{FF2B5EF4-FFF2-40B4-BE49-F238E27FC236}">
                  <a16:creationId xmlns:a16="http://schemas.microsoft.com/office/drawing/2014/main" id="{65B511A1-E0EC-49FE-8068-9DA29CD00E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86" name="Picture 85">
              <a:extLst>
                <a:ext uri="{FF2B5EF4-FFF2-40B4-BE49-F238E27FC236}">
                  <a16:creationId xmlns:a16="http://schemas.microsoft.com/office/drawing/2014/main" id="{4A61BC5F-ADA4-4DBA-9C6B-E17E0B82EC54}"/>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87" name="Picture 86">
              <a:extLst>
                <a:ext uri="{FF2B5EF4-FFF2-40B4-BE49-F238E27FC236}">
                  <a16:creationId xmlns:a16="http://schemas.microsoft.com/office/drawing/2014/main" id="{1CE6F7D2-ACED-47D2-BEFD-FB26F75374A1}"/>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ítulo 1">
            <a:extLst>
              <a:ext uri="{FF2B5EF4-FFF2-40B4-BE49-F238E27FC236}">
                <a16:creationId xmlns:a16="http://schemas.microsoft.com/office/drawing/2014/main" id="{137E5490-7A2B-4FA3-A964-E345FD4DCEB4}"/>
              </a:ext>
            </a:extLst>
          </p:cNvPr>
          <p:cNvSpPr>
            <a:spLocks noGrp="1"/>
          </p:cNvSpPr>
          <p:nvPr>
            <p:ph type="title"/>
          </p:nvPr>
        </p:nvSpPr>
        <p:spPr>
          <a:xfrm>
            <a:off x="1295402" y="982132"/>
            <a:ext cx="3660056" cy="1325373"/>
          </a:xfrm>
        </p:spPr>
        <p:txBody>
          <a:bodyPr vert="horz" lIns="91440" tIns="45720" rIns="91440" bIns="45720" rtlCol="0" anchor="b">
            <a:normAutofit/>
          </a:bodyPr>
          <a:lstStyle/>
          <a:p>
            <a:r>
              <a:rPr lang="en-US" sz="2800" i="0">
                <a:solidFill>
                  <a:srgbClr val="262626"/>
                </a:solidFill>
              </a:rPr>
              <a:t>Biomedic Technology</a:t>
            </a:r>
            <a:endParaRPr lang="en-US" sz="2800">
              <a:solidFill>
                <a:srgbClr val="262626"/>
              </a:solidFill>
            </a:endParaRPr>
          </a:p>
        </p:txBody>
      </p:sp>
      <p:cxnSp>
        <p:nvCxnSpPr>
          <p:cNvPr id="89" name="Straight Connector 88">
            <a:extLst>
              <a:ext uri="{FF2B5EF4-FFF2-40B4-BE49-F238E27FC236}">
                <a16:creationId xmlns:a16="http://schemas.microsoft.com/office/drawing/2014/main" id="{2BE880E9-2B86-4CDB-B5B7-308745CDD19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95401" y="2400639"/>
            <a:ext cx="3660057" cy="0"/>
          </a:xfrm>
          <a:prstGeom prst="line">
            <a:avLst/>
          </a:prstGeom>
        </p:spPr>
        <p:style>
          <a:lnRef idx="2">
            <a:schemeClr val="accent1"/>
          </a:lnRef>
          <a:fillRef idx="0">
            <a:schemeClr val="accent1"/>
          </a:fillRef>
          <a:effectRef idx="1">
            <a:schemeClr val="accent1"/>
          </a:effectRef>
          <a:fontRef idx="minor">
            <a:schemeClr val="tx1"/>
          </a:fontRef>
        </p:style>
      </p:cxnSp>
      <p:sp>
        <p:nvSpPr>
          <p:cNvPr id="9" name="Marcador de contenido 8">
            <a:extLst>
              <a:ext uri="{FF2B5EF4-FFF2-40B4-BE49-F238E27FC236}">
                <a16:creationId xmlns:a16="http://schemas.microsoft.com/office/drawing/2014/main" id="{33E5F6A7-9CB5-4AC6-8D29-86EB24F276FD}"/>
              </a:ext>
            </a:extLst>
          </p:cNvPr>
          <p:cNvSpPr>
            <a:spLocks noGrp="1"/>
          </p:cNvSpPr>
          <p:nvPr>
            <p:ph sz="half" idx="1"/>
          </p:nvPr>
        </p:nvSpPr>
        <p:spPr>
          <a:xfrm>
            <a:off x="1295401" y="2493774"/>
            <a:ext cx="3660057" cy="3382094"/>
          </a:xfrm>
        </p:spPr>
        <p:txBody>
          <a:bodyPr vert="horz" lIns="91440" tIns="45720" rIns="91440" bIns="45720" rtlCol="0" anchor="t">
            <a:normAutofit/>
          </a:bodyPr>
          <a:lstStyle/>
          <a:p>
            <a:pPr algn="ctr"/>
            <a:r>
              <a:rPr lang="en-US" sz="1600">
                <a:solidFill>
                  <a:srgbClr val="262626"/>
                </a:solidFill>
              </a:rPr>
              <a:t>Clientes	</a:t>
            </a:r>
          </a:p>
          <a:p>
            <a:pPr algn="ctr"/>
            <a:r>
              <a:rPr lang="en-US" sz="1600">
                <a:solidFill>
                  <a:srgbClr val="262626"/>
                </a:solidFill>
              </a:rPr>
              <a:t>Proveedores	</a:t>
            </a:r>
          </a:p>
          <a:p>
            <a:pPr algn="ctr"/>
            <a:r>
              <a:rPr lang="en-US" sz="1600">
                <a:solidFill>
                  <a:srgbClr val="262626"/>
                </a:solidFill>
              </a:rPr>
              <a:t>Consultores	</a:t>
            </a:r>
          </a:p>
          <a:p>
            <a:pPr algn="ctr"/>
            <a:r>
              <a:rPr lang="en-US" sz="1600">
                <a:solidFill>
                  <a:srgbClr val="262626"/>
                </a:solidFill>
              </a:rPr>
              <a:t>Patrocinadores</a:t>
            </a:r>
          </a:p>
          <a:p>
            <a:pPr algn="ctr"/>
            <a:r>
              <a:rPr lang="en-US" sz="1600">
                <a:solidFill>
                  <a:srgbClr val="262626"/>
                </a:solidFill>
              </a:rPr>
              <a:t>Regulación</a:t>
            </a:r>
          </a:p>
        </p:txBody>
      </p:sp>
      <p:pic>
        <p:nvPicPr>
          <p:cNvPr id="1028" name="Picture 4" descr="▷ Las 4 Mejores Básculas de Bioimpedancia fiables de 【2019】">
            <a:extLst>
              <a:ext uri="{FF2B5EF4-FFF2-40B4-BE49-F238E27FC236}">
                <a16:creationId xmlns:a16="http://schemas.microsoft.com/office/drawing/2014/main" id="{4E6CA3C2-7DCF-4152-9636-1767A6F2FFAC}"/>
              </a:ext>
            </a:extLst>
          </p:cNvPr>
          <p:cNvPicPr>
            <a:picLocks noGrp="1" noChangeAspect="1" noChangeArrowheads="1"/>
          </p:cNvPicPr>
          <p:nvPr>
            <p:ph sz="half" idx="2"/>
          </p:nvPr>
        </p:nvPicPr>
        <p:blipFill rotWithShape="1">
          <a:blip r:embed="rId5">
            <a:extLst>
              <a:ext uri="{28A0092B-C50C-407E-A947-70E740481C1C}">
                <a14:useLocalDpi xmlns:a14="http://schemas.microsoft.com/office/drawing/2010/main" val="0"/>
              </a:ext>
            </a:extLst>
          </a:blip>
          <a:stretch/>
        </p:blipFill>
        <p:spPr bwMode="auto">
          <a:xfrm>
            <a:off x="5418668" y="1803195"/>
            <a:ext cx="5469466" cy="3251606"/>
          </a:xfrm>
          <a:prstGeom prst="rect">
            <a:avLst/>
          </a:prstGeom>
          <a:noFill/>
          <a:ln w="57150" cmpd="thickThin">
            <a:solidFill>
              <a:srgbClr val="7F7F7F"/>
            </a:solidFill>
            <a:miter lim="800000"/>
          </a:ln>
          <a:extLst>
            <a:ext uri="{909E8E84-426E-40DD-AFC4-6F175D3DCCD1}">
              <a14:hiddenFill xmlns:a14="http://schemas.microsoft.com/office/drawing/2010/main">
                <a:solidFill>
                  <a:srgbClr val="FFFFFF"/>
                </a:solidFill>
              </a14:hiddenFill>
            </a:ext>
          </a:extLst>
        </p:spPr>
      </p:pic>
      <p:sp>
        <p:nvSpPr>
          <p:cNvPr id="11" name="Marcador de número de diapositiva 10">
            <a:extLst>
              <a:ext uri="{FF2B5EF4-FFF2-40B4-BE49-F238E27FC236}">
                <a16:creationId xmlns:a16="http://schemas.microsoft.com/office/drawing/2014/main" id="{7CAC0B9F-DB17-46D6-8699-31E0B90DC30F}"/>
              </a:ext>
            </a:extLst>
          </p:cNvPr>
          <p:cNvSpPr>
            <a:spLocks noGrp="1"/>
          </p:cNvSpPr>
          <p:nvPr>
            <p:ph type="sldNum" sz="quarter" idx="12"/>
          </p:nvPr>
        </p:nvSpPr>
        <p:spPr>
          <a:xfrm>
            <a:off x="10353901" y="5969000"/>
            <a:ext cx="542697" cy="279400"/>
          </a:xfrm>
        </p:spPr>
        <p:txBody>
          <a:bodyPr vert="horz" lIns="91440" tIns="45720" rIns="91440" bIns="45720" rtlCol="0" anchor="ctr">
            <a:normAutofit/>
          </a:bodyPr>
          <a:lstStyle/>
          <a:p>
            <a:pPr defTabSz="914400">
              <a:spcAft>
                <a:spcPts val="600"/>
              </a:spcAft>
              <a:defRPr/>
            </a:pPr>
            <a:fld id="{176A465A-FE7A-4B47-8100-64F4C8434EDB}" type="slidenum">
              <a:rPr lang="en-US">
                <a:solidFill>
                  <a:srgbClr val="000000"/>
                </a:solidFill>
              </a:rPr>
              <a:pPr defTabSz="914400">
                <a:spcAft>
                  <a:spcPts val="600"/>
                </a:spcAft>
                <a:defRPr/>
              </a:pPr>
              <a:t>2</a:t>
            </a:fld>
            <a:endParaRPr lang="en-US">
              <a:solidFill>
                <a:srgbClr val="000000"/>
              </a:solidFill>
            </a:endParaRPr>
          </a:p>
        </p:txBody>
      </p:sp>
    </p:spTree>
    <p:extLst>
      <p:ext uri="{BB962C8B-B14F-4D97-AF65-F5344CB8AC3E}">
        <p14:creationId xmlns:p14="http://schemas.microsoft.com/office/powerpoint/2010/main" val="24793515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4C7C3A5A-5C66-4B8D-8AC5-B1AAD4F45EA6}"/>
              </a:ext>
            </a:extLst>
          </p:cNvPr>
          <p:cNvSpPr>
            <a:spLocks noGrp="1"/>
          </p:cNvSpPr>
          <p:nvPr>
            <p:ph type="title"/>
          </p:nvPr>
        </p:nvSpPr>
        <p:spPr/>
        <p:txBody>
          <a:bodyPr/>
          <a:lstStyle/>
          <a:p>
            <a:r>
              <a:rPr lang="es-CR" dirty="0"/>
              <a:t>Análisis de Involucrados</a:t>
            </a:r>
            <a:endParaRPr lang="en-US" dirty="0"/>
          </a:p>
        </p:txBody>
      </p:sp>
      <p:sp>
        <p:nvSpPr>
          <p:cNvPr id="6" name="Marcador de texto 5">
            <a:extLst>
              <a:ext uri="{FF2B5EF4-FFF2-40B4-BE49-F238E27FC236}">
                <a16:creationId xmlns:a16="http://schemas.microsoft.com/office/drawing/2014/main" id="{AD7ED995-8E18-45AF-AAED-04C0FF09FCB9}"/>
              </a:ext>
            </a:extLst>
          </p:cNvPr>
          <p:cNvSpPr>
            <a:spLocks noGrp="1"/>
          </p:cNvSpPr>
          <p:nvPr>
            <p:ph type="body" idx="1"/>
          </p:nvPr>
        </p:nvSpPr>
        <p:spPr/>
        <p:txBody>
          <a:bodyPr/>
          <a:lstStyle/>
          <a:p>
            <a:r>
              <a:rPr lang="es-CR" dirty="0"/>
              <a:t>Clientes</a:t>
            </a:r>
            <a:endParaRPr lang="en-US" dirty="0"/>
          </a:p>
        </p:txBody>
      </p:sp>
      <p:sp>
        <p:nvSpPr>
          <p:cNvPr id="5" name="Marcador de contenido 4">
            <a:extLst>
              <a:ext uri="{FF2B5EF4-FFF2-40B4-BE49-F238E27FC236}">
                <a16:creationId xmlns:a16="http://schemas.microsoft.com/office/drawing/2014/main" id="{B46C6E7F-F6CD-478C-90DA-A940C797510F}"/>
              </a:ext>
            </a:extLst>
          </p:cNvPr>
          <p:cNvSpPr>
            <a:spLocks noGrp="1"/>
          </p:cNvSpPr>
          <p:nvPr>
            <p:ph sz="half" idx="2"/>
          </p:nvPr>
        </p:nvSpPr>
        <p:spPr/>
        <p:txBody>
          <a:bodyPr>
            <a:normAutofit fontScale="47500" lnSpcReduction="20000"/>
          </a:bodyPr>
          <a:lstStyle/>
          <a:p>
            <a:pPr marL="0" marR="0" algn="just">
              <a:lnSpc>
                <a:spcPct val="107000"/>
              </a:lnSpc>
              <a:spcBef>
                <a:spcPts val="0"/>
              </a:spcBef>
              <a:spcAft>
                <a:spcPts val="800"/>
              </a:spcAft>
            </a:pPr>
            <a:r>
              <a:rPr lang="es-ES" sz="1900" b="1" dirty="0">
                <a:effectLst/>
                <a:latin typeface="Calibri" panose="020F0502020204030204" pitchFamily="34" charset="0"/>
                <a:ea typeface="Calibri" panose="020F0502020204030204" pitchFamily="34" charset="0"/>
                <a:cs typeface="Calibri" panose="020F0502020204030204" pitchFamily="34" charset="0"/>
              </a:rPr>
              <a:t>CCSS (</a:t>
            </a:r>
            <a:r>
              <a:rPr lang="es-ES" sz="1900" b="1" dirty="0" err="1">
                <a:effectLst/>
                <a:latin typeface="Calibri" panose="020F0502020204030204" pitchFamily="34" charset="0"/>
                <a:ea typeface="Calibri" panose="020F0502020204030204" pitchFamily="34" charset="0"/>
                <a:cs typeface="Calibri" panose="020F0502020204030204" pitchFamily="34" charset="0"/>
              </a:rPr>
              <a:t>ebais</a:t>
            </a:r>
            <a:r>
              <a:rPr lang="es-ES" sz="1900" b="1" dirty="0">
                <a:effectLst/>
                <a:latin typeface="Calibri" panose="020F0502020204030204" pitchFamily="34" charset="0"/>
                <a:ea typeface="Calibri" panose="020F0502020204030204" pitchFamily="34" charset="0"/>
                <a:cs typeface="Calibri" panose="020F0502020204030204" pitchFamily="34" charset="0"/>
              </a:rPr>
              <a:t>): </a:t>
            </a:r>
            <a:r>
              <a:rPr lang="es-ES" sz="1900" dirty="0">
                <a:effectLst/>
                <a:latin typeface="Calibri" panose="020F0502020204030204" pitchFamily="34" charset="0"/>
                <a:ea typeface="Calibri" panose="020F0502020204030204" pitchFamily="34" charset="0"/>
                <a:cs typeface="Calibri" panose="020F0502020204030204" pitchFamily="34" charset="0"/>
              </a:rPr>
              <a:t>Potencial cliente cuyos intereses están relacionados a productos médicos electrónicos para procesar la información como lo es la bioimpedancia eléctrica, a nivel de sus distintos centros médicos </a:t>
            </a:r>
          </a:p>
          <a:p>
            <a:pPr marL="0" marR="0" algn="just">
              <a:lnSpc>
                <a:spcPct val="107000"/>
              </a:lnSpc>
              <a:spcBef>
                <a:spcPts val="0"/>
              </a:spcBef>
              <a:spcAft>
                <a:spcPts val="800"/>
              </a:spcAft>
            </a:pPr>
            <a:r>
              <a:rPr lang="es-ES" sz="1900" b="1" dirty="0">
                <a:effectLst/>
                <a:latin typeface="Calibri" panose="020F0502020204030204" pitchFamily="34" charset="0"/>
                <a:ea typeface="Calibri" panose="020F0502020204030204" pitchFamily="34" charset="0"/>
                <a:cs typeface="Calibri" panose="020F0502020204030204" pitchFamily="34" charset="0"/>
              </a:rPr>
              <a:t>Clínicas privadas</a:t>
            </a:r>
            <a:r>
              <a:rPr lang="en-US" sz="1900" b="1" dirty="0">
                <a:latin typeface="Calibri" panose="020F0502020204030204" pitchFamily="34" charset="0"/>
                <a:ea typeface="Calibri" panose="020F0502020204030204" pitchFamily="34" charset="0"/>
                <a:cs typeface="Calibri" panose="020F0502020204030204" pitchFamily="34" charset="0"/>
              </a:rPr>
              <a:t>: </a:t>
            </a:r>
            <a:r>
              <a:rPr lang="es-ES" sz="1900" dirty="0">
                <a:effectLst/>
                <a:latin typeface="Calibri" panose="020F0502020204030204" pitchFamily="34" charset="0"/>
                <a:ea typeface="Calibri" panose="020F0502020204030204" pitchFamily="34" charset="0"/>
                <a:cs typeface="Calibri" panose="020F0502020204030204" pitchFamily="34" charset="0"/>
              </a:rPr>
              <a:t>interesados en el avance científico-tecnológico más reciente en el área medicinal para su uso especializado en cumplimiento de las ventajas clínicas que se van obteniendo según los avances.</a:t>
            </a:r>
            <a:endParaRPr lang="en-US" sz="1900" dirty="0">
              <a:effectLst/>
              <a:latin typeface="Calibri" panose="020F0502020204030204" pitchFamily="34" charset="0"/>
              <a:ea typeface="Calibri" panose="020F0502020204030204" pitchFamily="34" charset="0"/>
              <a:cs typeface="Calibri" panose="020F0502020204030204" pitchFamily="34" charset="0"/>
            </a:endParaRPr>
          </a:p>
          <a:p>
            <a:pPr marL="0" marR="0" algn="just">
              <a:lnSpc>
                <a:spcPct val="107000"/>
              </a:lnSpc>
              <a:spcBef>
                <a:spcPts val="0"/>
              </a:spcBef>
              <a:spcAft>
                <a:spcPts val="800"/>
              </a:spcAft>
            </a:pPr>
            <a:r>
              <a:rPr lang="es-ES" sz="1900" b="1" dirty="0">
                <a:effectLst/>
                <a:latin typeface="Calibri" panose="020F0502020204030204" pitchFamily="34" charset="0"/>
                <a:ea typeface="Calibri" panose="020F0502020204030204" pitchFamily="34" charset="0"/>
                <a:cs typeface="Calibri" panose="020F0502020204030204" pitchFamily="34" charset="0"/>
              </a:rPr>
              <a:t>Farmacias: </a:t>
            </a:r>
            <a:r>
              <a:rPr lang="es-ES" sz="1900" dirty="0">
                <a:effectLst/>
                <a:latin typeface="Calibri" panose="020F0502020204030204" pitchFamily="34" charset="0"/>
                <a:ea typeface="Calibri" panose="020F0502020204030204" pitchFamily="34" charset="0"/>
                <a:cs typeface="Calibri" panose="020F0502020204030204" pitchFamily="34" charset="0"/>
              </a:rPr>
              <a:t>Sus intereses además abarca la tecnología especializada para tratamientos muy específicos.</a:t>
            </a:r>
            <a:endParaRPr lang="en-US" sz="1900" dirty="0">
              <a:effectLst/>
              <a:latin typeface="Calibri" panose="020F0502020204030204" pitchFamily="34" charset="0"/>
              <a:ea typeface="Calibri" panose="020F0502020204030204" pitchFamily="34" charset="0"/>
              <a:cs typeface="Calibri" panose="020F0502020204030204" pitchFamily="34" charset="0"/>
            </a:endParaRPr>
          </a:p>
          <a:p>
            <a:pPr marL="0" marR="0" algn="just">
              <a:lnSpc>
                <a:spcPct val="107000"/>
              </a:lnSpc>
              <a:spcBef>
                <a:spcPts val="0"/>
              </a:spcBef>
              <a:spcAft>
                <a:spcPts val="800"/>
              </a:spcAft>
            </a:pPr>
            <a:r>
              <a:rPr lang="es-ES" sz="1900" b="1" dirty="0">
                <a:effectLst/>
                <a:latin typeface="Calibri" panose="020F0502020204030204" pitchFamily="34" charset="0"/>
                <a:ea typeface="Calibri" panose="020F0502020204030204" pitchFamily="34" charset="0"/>
                <a:cs typeface="Calibri" panose="020F0502020204030204" pitchFamily="34" charset="0"/>
              </a:rPr>
              <a:t>Equipos deportivos (LDA, Heredia, Saprissa, Proyecto gol)</a:t>
            </a:r>
            <a:r>
              <a:rPr lang="en-US" sz="1900" b="1" dirty="0">
                <a:latin typeface="Calibri" panose="020F0502020204030204" pitchFamily="34" charset="0"/>
                <a:ea typeface="Calibri" panose="020F0502020204030204" pitchFamily="34" charset="0"/>
                <a:cs typeface="Calibri" panose="020F0502020204030204" pitchFamily="34" charset="0"/>
              </a:rPr>
              <a:t>: </a:t>
            </a:r>
            <a:r>
              <a:rPr lang="es-ES" sz="1900" dirty="0">
                <a:effectLst/>
                <a:latin typeface="Calibri" panose="020F0502020204030204" pitchFamily="34" charset="0"/>
                <a:ea typeface="Calibri" panose="020F0502020204030204" pitchFamily="34" charset="0"/>
                <a:cs typeface="Calibri" panose="020F0502020204030204" pitchFamily="34" charset="0"/>
              </a:rPr>
              <a:t> la </a:t>
            </a:r>
            <a:r>
              <a:rPr lang="es-ES" sz="1900" dirty="0" err="1">
                <a:effectLst/>
                <a:latin typeface="Calibri" panose="020F0502020204030204" pitchFamily="34" charset="0"/>
                <a:ea typeface="Calibri" panose="020F0502020204030204" pitchFamily="34" charset="0"/>
                <a:cs typeface="Calibri" panose="020F0502020204030204" pitchFamily="34" charset="0"/>
              </a:rPr>
              <a:t>BioImpedancia</a:t>
            </a:r>
            <a:r>
              <a:rPr lang="es-ES" sz="1900" dirty="0">
                <a:effectLst/>
                <a:latin typeface="Calibri" panose="020F0502020204030204" pitchFamily="34" charset="0"/>
                <a:ea typeface="Calibri" panose="020F0502020204030204" pitchFamily="34" charset="0"/>
                <a:cs typeface="Calibri" panose="020F0502020204030204" pitchFamily="34" charset="0"/>
              </a:rPr>
              <a:t> se encuentra en la medicina del deporte, para proteger la salud de los jugadores.</a:t>
            </a:r>
          </a:p>
          <a:p>
            <a:pPr marL="0" marR="0" algn="just">
              <a:lnSpc>
                <a:spcPct val="107000"/>
              </a:lnSpc>
              <a:spcBef>
                <a:spcPts val="0"/>
              </a:spcBef>
              <a:spcAft>
                <a:spcPts val="800"/>
              </a:spcAft>
            </a:pPr>
            <a:r>
              <a:rPr lang="es-ES" sz="1900" b="1" dirty="0">
                <a:effectLst/>
                <a:latin typeface="Calibri" panose="020F0502020204030204" pitchFamily="34" charset="0"/>
                <a:ea typeface="Calibri" panose="020F0502020204030204" pitchFamily="34" charset="0"/>
                <a:cs typeface="Calibri" panose="020F0502020204030204" pitchFamily="34" charset="0"/>
              </a:rPr>
              <a:t>Servicios Profesionales</a:t>
            </a:r>
            <a:r>
              <a:rPr lang="en-US" sz="1900" b="1" dirty="0">
                <a:latin typeface="Calibri" panose="020F0502020204030204" pitchFamily="34" charset="0"/>
                <a:ea typeface="Calibri" panose="020F0502020204030204" pitchFamily="34" charset="0"/>
                <a:cs typeface="Calibri" panose="020F0502020204030204" pitchFamily="34" charset="0"/>
              </a:rPr>
              <a:t>: </a:t>
            </a:r>
            <a:r>
              <a:rPr lang="es-ES" sz="1900" dirty="0">
                <a:effectLst/>
                <a:latin typeface="Calibri" panose="020F0502020204030204" pitchFamily="34" charset="0"/>
                <a:ea typeface="Calibri" panose="020F0502020204030204" pitchFamily="34" charset="0"/>
                <a:cs typeface="Calibri" panose="020F0502020204030204" pitchFamily="34" charset="0"/>
              </a:rPr>
              <a:t>Empresas privadas y especializadas para clientes en general con requerimientos médicos tanto como deportivos, tratados para distintos casos en los cuales se puedan ocupar.</a:t>
            </a:r>
            <a:endParaRPr lang="en-US" sz="1900" dirty="0">
              <a:effectLst/>
              <a:latin typeface="Calibri" panose="020F0502020204030204" pitchFamily="34" charset="0"/>
              <a:ea typeface="Calibri" panose="020F0502020204030204" pitchFamily="34" charset="0"/>
              <a:cs typeface="Calibri" panose="020F0502020204030204" pitchFamily="34" charset="0"/>
            </a:endParaRPr>
          </a:p>
          <a:p>
            <a:pPr marL="0" marR="0" algn="just">
              <a:lnSpc>
                <a:spcPct val="107000"/>
              </a:lnSpc>
              <a:spcBef>
                <a:spcPts val="0"/>
              </a:spcBef>
              <a:spcAft>
                <a:spcPts val="800"/>
              </a:spcAft>
            </a:pPr>
            <a:r>
              <a:rPr lang="es-ES" sz="1900" b="1" dirty="0">
                <a:effectLst/>
                <a:latin typeface="Calibri" panose="020F0502020204030204" pitchFamily="34" charset="0"/>
                <a:ea typeface="Calibri" panose="020F0502020204030204" pitchFamily="34" charset="0"/>
                <a:cs typeface="Calibri" panose="020F0502020204030204" pitchFamily="34" charset="0"/>
              </a:rPr>
              <a:t>INS</a:t>
            </a:r>
            <a:r>
              <a:rPr lang="en-US" sz="1900" b="1" dirty="0">
                <a:effectLst/>
                <a:latin typeface="Calibri" panose="020F0502020204030204" pitchFamily="34" charset="0"/>
                <a:ea typeface="Calibri" panose="020F0502020204030204" pitchFamily="34" charset="0"/>
                <a:cs typeface="Calibri" panose="020F0502020204030204" pitchFamily="34" charset="0"/>
              </a:rPr>
              <a:t>:</a:t>
            </a:r>
            <a:r>
              <a:rPr lang="es-ES" sz="1900" dirty="0">
                <a:effectLst/>
                <a:latin typeface="Calibri" panose="020F0502020204030204" pitchFamily="34" charset="0"/>
                <a:ea typeface="Calibri" panose="020F0502020204030204" pitchFamily="34" charset="0"/>
                <a:cs typeface="Calibri" panose="020F0502020204030204" pitchFamily="34" charset="0"/>
              </a:rPr>
              <a:t>. un público en general que pudiera estar requiriendo de dichos tratamientos en los que se necesita </a:t>
            </a:r>
            <a:r>
              <a:rPr lang="es-ES" sz="1900" dirty="0" err="1">
                <a:effectLst/>
                <a:latin typeface="Calibri" panose="020F0502020204030204" pitchFamily="34" charset="0"/>
                <a:ea typeface="Calibri" panose="020F0502020204030204" pitchFamily="34" charset="0"/>
                <a:cs typeface="Calibri" panose="020F0502020204030204" pitchFamily="34" charset="0"/>
              </a:rPr>
              <a:t>BioImpedancia</a:t>
            </a:r>
            <a:r>
              <a:rPr lang="es-ES" sz="1900" dirty="0">
                <a:effectLst/>
                <a:latin typeface="Calibri" panose="020F0502020204030204" pitchFamily="34" charset="0"/>
                <a:ea typeface="Calibri" panose="020F0502020204030204" pitchFamily="34" charset="0"/>
                <a:cs typeface="Calibri" panose="020F0502020204030204" pitchFamily="34" charset="0"/>
              </a:rPr>
              <a:t> Eléctrica.</a:t>
            </a:r>
            <a:endParaRPr lang="en-US" sz="1900" dirty="0">
              <a:effectLst/>
              <a:latin typeface="Calibri" panose="020F0502020204030204" pitchFamily="34" charset="0"/>
              <a:ea typeface="Calibri" panose="020F0502020204030204" pitchFamily="34" charset="0"/>
              <a:cs typeface="Calibri" panose="020F0502020204030204" pitchFamily="34" charset="0"/>
            </a:endParaRPr>
          </a:p>
          <a:p>
            <a:endParaRPr lang="en-US" dirty="0"/>
          </a:p>
        </p:txBody>
      </p:sp>
      <p:sp>
        <p:nvSpPr>
          <p:cNvPr id="7" name="Marcador de texto 6">
            <a:extLst>
              <a:ext uri="{FF2B5EF4-FFF2-40B4-BE49-F238E27FC236}">
                <a16:creationId xmlns:a16="http://schemas.microsoft.com/office/drawing/2014/main" id="{D03B509C-3E36-464B-954F-5363E04BF415}"/>
              </a:ext>
            </a:extLst>
          </p:cNvPr>
          <p:cNvSpPr>
            <a:spLocks noGrp="1"/>
          </p:cNvSpPr>
          <p:nvPr>
            <p:ph type="body" sz="quarter" idx="3"/>
          </p:nvPr>
        </p:nvSpPr>
        <p:spPr/>
        <p:txBody>
          <a:bodyPr/>
          <a:lstStyle/>
          <a:p>
            <a:r>
              <a:rPr lang="es-ES" sz="2400" b="1" dirty="0">
                <a:effectLst/>
                <a:latin typeface="Calibri" panose="020F0502020204030204" pitchFamily="34" charset="0"/>
                <a:ea typeface="Calibri" panose="020F0502020204030204" pitchFamily="34" charset="0"/>
                <a:cs typeface="Calibri" panose="020F0502020204030204" pitchFamily="34" charset="0"/>
              </a:rPr>
              <a:t>Proveedores </a:t>
            </a:r>
            <a:endParaRPr lang="en-US" sz="2400" dirty="0">
              <a:effectLst/>
              <a:latin typeface="Calibri" panose="020F0502020204030204" pitchFamily="34" charset="0"/>
              <a:ea typeface="Calibri" panose="020F0502020204030204" pitchFamily="34" charset="0"/>
              <a:cs typeface="Calibri" panose="020F0502020204030204" pitchFamily="34" charset="0"/>
            </a:endParaRPr>
          </a:p>
        </p:txBody>
      </p:sp>
      <p:sp>
        <p:nvSpPr>
          <p:cNvPr id="8" name="Marcador de contenido 7">
            <a:extLst>
              <a:ext uri="{FF2B5EF4-FFF2-40B4-BE49-F238E27FC236}">
                <a16:creationId xmlns:a16="http://schemas.microsoft.com/office/drawing/2014/main" id="{CB7C52E0-4B7E-49B5-A061-CB6750BAE7D6}"/>
              </a:ext>
            </a:extLst>
          </p:cNvPr>
          <p:cNvSpPr>
            <a:spLocks noGrp="1"/>
          </p:cNvSpPr>
          <p:nvPr>
            <p:ph sz="quarter" idx="4"/>
          </p:nvPr>
        </p:nvSpPr>
        <p:spPr/>
        <p:txBody>
          <a:bodyPr>
            <a:normAutofit fontScale="47500" lnSpcReduction="20000"/>
          </a:bodyPr>
          <a:lstStyle/>
          <a:p>
            <a:pPr marL="0" marR="0" algn="just">
              <a:lnSpc>
                <a:spcPct val="107000"/>
              </a:lnSpc>
              <a:spcBef>
                <a:spcPts val="0"/>
              </a:spcBef>
              <a:spcAft>
                <a:spcPts val="800"/>
              </a:spcAft>
            </a:pPr>
            <a:r>
              <a:rPr lang="es-ES" sz="1900" b="1" dirty="0" err="1">
                <a:effectLst/>
                <a:latin typeface="Calibri" panose="020F0502020204030204" pitchFamily="34" charset="0"/>
                <a:ea typeface="Calibri" panose="020F0502020204030204" pitchFamily="34" charset="0"/>
                <a:cs typeface="Calibri" panose="020F0502020204030204" pitchFamily="34" charset="0"/>
              </a:rPr>
              <a:t>MicroJPM</a:t>
            </a:r>
            <a:r>
              <a:rPr lang="en-US" sz="1900" b="1" dirty="0">
                <a:latin typeface="Calibri" panose="020F0502020204030204" pitchFamily="34" charset="0"/>
                <a:ea typeface="Calibri" panose="020F0502020204030204" pitchFamily="34" charset="0"/>
                <a:cs typeface="Calibri" panose="020F0502020204030204" pitchFamily="34" charset="0"/>
              </a:rPr>
              <a:t>: </a:t>
            </a:r>
            <a:r>
              <a:rPr lang="es-ES" sz="1900" dirty="0">
                <a:effectLst/>
                <a:latin typeface="Calibri" panose="020F0502020204030204" pitchFamily="34" charset="0"/>
                <a:ea typeface="Calibri" panose="020F0502020204030204" pitchFamily="34" charset="0"/>
                <a:cs typeface="Calibri" panose="020F0502020204030204" pitchFamily="34" charset="0"/>
              </a:rPr>
              <a:t>Se trata de una tienda local de equipo y componentes electrónicos. Su catálogo incluye </a:t>
            </a:r>
            <a:r>
              <a:rPr lang="es-ES" sz="1900" dirty="0" err="1">
                <a:effectLst/>
                <a:latin typeface="Calibri" panose="020F0502020204030204" pitchFamily="34" charset="0"/>
                <a:ea typeface="Calibri" panose="020F0502020204030204" pitchFamily="34" charset="0"/>
                <a:cs typeface="Calibri" panose="020F0502020204030204" pitchFamily="34" charset="0"/>
              </a:rPr>
              <a:t>SBCs</a:t>
            </a:r>
            <a:r>
              <a:rPr lang="es-ES" sz="1900" dirty="0">
                <a:effectLst/>
                <a:latin typeface="Calibri" panose="020F0502020204030204" pitchFamily="34" charset="0"/>
                <a:ea typeface="Calibri" panose="020F0502020204030204" pitchFamily="34" charset="0"/>
                <a:cs typeface="Calibri" panose="020F0502020204030204" pitchFamily="34" charset="0"/>
              </a:rPr>
              <a:t> (como el Raspberry pi), placas para el prototipado con microcontroladores (como el </a:t>
            </a:r>
            <a:r>
              <a:rPr lang="es-ES" sz="1900" dirty="0" err="1">
                <a:effectLst/>
                <a:latin typeface="Calibri" panose="020F0502020204030204" pitchFamily="34" charset="0"/>
                <a:ea typeface="Calibri" panose="020F0502020204030204" pitchFamily="34" charset="0"/>
                <a:cs typeface="Calibri" panose="020F0502020204030204" pitchFamily="34" charset="0"/>
              </a:rPr>
              <a:t>arduino</a:t>
            </a:r>
            <a:r>
              <a:rPr lang="es-ES" sz="1900" dirty="0">
                <a:effectLst/>
                <a:latin typeface="Calibri" panose="020F0502020204030204" pitchFamily="34" charset="0"/>
                <a:ea typeface="Calibri" panose="020F0502020204030204" pitchFamily="34" charset="0"/>
                <a:cs typeface="Calibri" panose="020F0502020204030204" pitchFamily="34" charset="0"/>
              </a:rPr>
              <a:t>), una amplia gama de sensores y actuadores, </a:t>
            </a:r>
            <a:r>
              <a:rPr lang="es-ES" sz="1900" dirty="0" err="1">
                <a:effectLst/>
                <a:latin typeface="Calibri" panose="020F0502020204030204" pitchFamily="34" charset="0"/>
                <a:ea typeface="Calibri" panose="020F0502020204030204" pitchFamily="34" charset="0"/>
                <a:cs typeface="Calibri" panose="020F0502020204030204" pitchFamily="34" charset="0"/>
              </a:rPr>
              <a:t>displays</a:t>
            </a:r>
            <a:r>
              <a:rPr lang="es-ES" sz="1900" dirty="0">
                <a:effectLst/>
                <a:latin typeface="Calibri" panose="020F0502020204030204" pitchFamily="34" charset="0"/>
                <a:ea typeface="Calibri" panose="020F0502020204030204" pitchFamily="34" charset="0"/>
                <a:cs typeface="Calibri" panose="020F0502020204030204" pitchFamily="34" charset="0"/>
              </a:rPr>
              <a:t> y baterías. Sus servicios son de gran utilidad para el desarrollo de prototipos.</a:t>
            </a:r>
            <a:endParaRPr lang="en-US" sz="1900" dirty="0">
              <a:effectLst/>
              <a:latin typeface="Calibri" panose="020F0502020204030204" pitchFamily="34" charset="0"/>
              <a:ea typeface="Calibri" panose="020F0502020204030204" pitchFamily="34" charset="0"/>
              <a:cs typeface="Calibri" panose="020F0502020204030204" pitchFamily="34" charset="0"/>
            </a:endParaRPr>
          </a:p>
          <a:p>
            <a:pPr marL="0" marR="0" algn="just">
              <a:lnSpc>
                <a:spcPct val="107000"/>
              </a:lnSpc>
              <a:spcBef>
                <a:spcPts val="0"/>
              </a:spcBef>
              <a:spcAft>
                <a:spcPts val="800"/>
              </a:spcAft>
            </a:pPr>
            <a:r>
              <a:rPr lang="es-ES" sz="1900" b="1" dirty="0" err="1">
                <a:effectLst/>
                <a:latin typeface="Calibri" panose="020F0502020204030204" pitchFamily="34" charset="0"/>
                <a:ea typeface="Calibri" panose="020F0502020204030204" pitchFamily="34" charset="0"/>
                <a:cs typeface="Calibri" panose="020F0502020204030204" pitchFamily="34" charset="0"/>
              </a:rPr>
              <a:t>Crcibernética</a:t>
            </a:r>
            <a:r>
              <a:rPr lang="es-ES" sz="1900" b="1" dirty="0">
                <a:effectLst/>
                <a:latin typeface="Calibri" panose="020F0502020204030204" pitchFamily="34" charset="0"/>
                <a:ea typeface="Calibri" panose="020F0502020204030204" pitchFamily="34" charset="0"/>
                <a:cs typeface="Calibri" panose="020F0502020204030204" pitchFamily="34" charset="0"/>
              </a:rPr>
              <a:t>: </a:t>
            </a:r>
            <a:r>
              <a:rPr lang="es-ES" sz="1900" dirty="0">
                <a:effectLst/>
                <a:latin typeface="Calibri" panose="020F0502020204030204" pitchFamily="34" charset="0"/>
                <a:ea typeface="Calibri" panose="020F0502020204030204" pitchFamily="34" charset="0"/>
                <a:cs typeface="Calibri" panose="020F0502020204030204" pitchFamily="34" charset="0"/>
              </a:rPr>
              <a:t>Esta es otra tienda de electrónica local, con un mayor enfoque en microcontroladores y </a:t>
            </a:r>
            <a:r>
              <a:rPr lang="es-ES" sz="1900" dirty="0" err="1">
                <a:effectLst/>
                <a:latin typeface="Calibri" panose="020F0502020204030204" pitchFamily="34" charset="0"/>
                <a:ea typeface="Calibri" panose="020F0502020204030204" pitchFamily="34" charset="0"/>
                <a:cs typeface="Calibri" panose="020F0502020204030204" pitchFamily="34" charset="0"/>
              </a:rPr>
              <a:t>FPGAs</a:t>
            </a:r>
            <a:r>
              <a:rPr lang="es-ES" sz="1900" dirty="0">
                <a:effectLst/>
                <a:latin typeface="Calibri" panose="020F0502020204030204" pitchFamily="34" charset="0"/>
                <a:ea typeface="Calibri" panose="020F0502020204030204" pitchFamily="34" charset="0"/>
                <a:cs typeface="Calibri" panose="020F0502020204030204" pitchFamily="34" charset="0"/>
              </a:rPr>
              <a:t>, pero que de todas maneras cuenta con una variedad de componentes considerable. Mantener en consideración ambas tiendas tiene la función tanto de expandir la cantidad de componentes a disposición del equipo cuanto de facilitar la comparación de su precio y calidad</a:t>
            </a:r>
            <a:endParaRPr lang="en-US" sz="1900" dirty="0">
              <a:effectLst/>
              <a:latin typeface="Calibri" panose="020F0502020204030204" pitchFamily="34" charset="0"/>
              <a:ea typeface="Calibri" panose="020F0502020204030204" pitchFamily="34" charset="0"/>
              <a:cs typeface="Calibri" panose="020F0502020204030204" pitchFamily="34" charset="0"/>
            </a:endParaRPr>
          </a:p>
          <a:p>
            <a:pPr marL="0" marR="0" algn="just">
              <a:lnSpc>
                <a:spcPct val="107000"/>
              </a:lnSpc>
              <a:spcBef>
                <a:spcPts val="0"/>
              </a:spcBef>
              <a:spcAft>
                <a:spcPts val="800"/>
              </a:spcAft>
            </a:pPr>
            <a:r>
              <a:rPr lang="es-ES" sz="1900" b="1" dirty="0" err="1">
                <a:effectLst/>
                <a:latin typeface="Calibri" panose="020F0502020204030204" pitchFamily="34" charset="0"/>
                <a:ea typeface="Calibri" panose="020F0502020204030204" pitchFamily="34" charset="0"/>
                <a:cs typeface="Calibri" panose="020F0502020204030204" pitchFamily="34" charset="0"/>
              </a:rPr>
              <a:t>Mouser</a:t>
            </a:r>
            <a:r>
              <a:rPr lang="en-US" sz="1900" b="1" dirty="0">
                <a:latin typeface="Calibri" panose="020F0502020204030204" pitchFamily="34" charset="0"/>
                <a:ea typeface="Calibri" panose="020F0502020204030204" pitchFamily="34" charset="0"/>
                <a:cs typeface="Calibri" panose="020F0502020204030204" pitchFamily="34" charset="0"/>
              </a:rPr>
              <a:t>: </a:t>
            </a:r>
            <a:r>
              <a:rPr lang="es-ES" sz="1900" dirty="0">
                <a:effectLst/>
                <a:latin typeface="Calibri" panose="020F0502020204030204" pitchFamily="34" charset="0"/>
                <a:ea typeface="Calibri" panose="020F0502020204030204" pitchFamily="34" charset="0"/>
                <a:cs typeface="Calibri" panose="020F0502020204030204" pitchFamily="34" charset="0"/>
              </a:rPr>
              <a:t>Es una tienda internacional de electrónica cuyo catálogo excede la disponibilidad local y de la cual es posible ordenar grandes cantidades de componentes, lo que le permitirá al equipo estimar el precio del producto final en una etapa de producción masiva. </a:t>
            </a:r>
          </a:p>
          <a:p>
            <a:pPr marL="0" marR="0" algn="just">
              <a:lnSpc>
                <a:spcPct val="107000"/>
              </a:lnSpc>
              <a:spcBef>
                <a:spcPts val="0"/>
              </a:spcBef>
              <a:spcAft>
                <a:spcPts val="800"/>
              </a:spcAft>
            </a:pPr>
            <a:r>
              <a:rPr lang="es-ES" sz="1900" b="1" dirty="0" err="1">
                <a:effectLst/>
                <a:latin typeface="Calibri" panose="020F0502020204030204" pitchFamily="34" charset="0"/>
                <a:ea typeface="Calibri" panose="020F0502020204030204" pitchFamily="34" charset="0"/>
                <a:cs typeface="Calibri" panose="020F0502020204030204" pitchFamily="34" charset="0"/>
              </a:rPr>
              <a:t>Multitrónica</a:t>
            </a:r>
            <a:r>
              <a:rPr lang="en-US" sz="1900" b="1" dirty="0">
                <a:latin typeface="Calibri" panose="020F0502020204030204" pitchFamily="34" charset="0"/>
                <a:ea typeface="Calibri" panose="020F0502020204030204" pitchFamily="34" charset="0"/>
                <a:cs typeface="Calibri" panose="020F0502020204030204" pitchFamily="34" charset="0"/>
              </a:rPr>
              <a:t>: </a:t>
            </a:r>
            <a:r>
              <a:rPr lang="es-ES" sz="1900" dirty="0">
                <a:effectLst/>
                <a:latin typeface="Calibri" panose="020F0502020204030204" pitchFamily="34" charset="0"/>
                <a:ea typeface="Calibri" panose="020F0502020204030204" pitchFamily="34" charset="0"/>
                <a:cs typeface="Calibri" panose="020F0502020204030204" pitchFamily="34" charset="0"/>
              </a:rPr>
              <a:t>Sociedad Anónima legalmente inscrita en Costa Rica especializada en abastecimiento de equipos e insumos hospitalarios, la cual es un distribuidor de tecnología médica, ya sean instrumentos de medición como dispositivos tecnológicos de ayuda en la medicina, </a:t>
            </a:r>
            <a:endParaRPr lang="en-US" sz="1900" dirty="0">
              <a:effectLst/>
              <a:latin typeface="Calibri" panose="020F0502020204030204" pitchFamily="34" charset="0"/>
              <a:ea typeface="Calibri" panose="020F0502020204030204" pitchFamily="34" charset="0"/>
              <a:cs typeface="Calibri" panose="020F0502020204030204" pitchFamily="34" charset="0"/>
            </a:endParaRPr>
          </a:p>
          <a:p>
            <a:pPr marL="0" marR="0" indent="0" algn="just">
              <a:lnSpc>
                <a:spcPct val="107000"/>
              </a:lnSpc>
              <a:spcBef>
                <a:spcPts val="0"/>
              </a:spcBef>
              <a:spcAft>
                <a:spcPts val="800"/>
              </a:spcAft>
              <a:buNone/>
            </a:pPr>
            <a:endParaRPr lang="en-US" sz="1900" dirty="0">
              <a:effectLst/>
              <a:latin typeface="Calibri" panose="020F0502020204030204" pitchFamily="34" charset="0"/>
              <a:ea typeface="Calibri" panose="020F0502020204030204" pitchFamily="34" charset="0"/>
              <a:cs typeface="Calibri" panose="020F0502020204030204" pitchFamily="34" charset="0"/>
            </a:endParaRPr>
          </a:p>
          <a:p>
            <a:endParaRPr lang="en-US" dirty="0"/>
          </a:p>
        </p:txBody>
      </p:sp>
      <p:sp>
        <p:nvSpPr>
          <p:cNvPr id="9" name="Marcador de número de diapositiva 8">
            <a:extLst>
              <a:ext uri="{FF2B5EF4-FFF2-40B4-BE49-F238E27FC236}">
                <a16:creationId xmlns:a16="http://schemas.microsoft.com/office/drawing/2014/main" id="{49FF6077-4A61-4A4E-8D6E-2FE9996DB660}"/>
              </a:ext>
            </a:extLst>
          </p:cNvPr>
          <p:cNvSpPr>
            <a:spLocks noGrp="1"/>
          </p:cNvSpPr>
          <p:nvPr>
            <p:ph type="sldNum" sz="quarter" idx="12"/>
          </p:nvPr>
        </p:nvSpPr>
        <p:spPr/>
        <p:txBody>
          <a:bodyPr/>
          <a:lstStyle/>
          <a:p>
            <a:fld id="{176A465A-FE7A-4B47-8100-64F4C8434EDB}" type="slidenum">
              <a:rPr lang="en-US" smtClean="0"/>
              <a:t>3</a:t>
            </a:fld>
            <a:endParaRPr lang="en-US"/>
          </a:p>
        </p:txBody>
      </p:sp>
    </p:spTree>
    <p:extLst>
      <p:ext uri="{BB962C8B-B14F-4D97-AF65-F5344CB8AC3E}">
        <p14:creationId xmlns:p14="http://schemas.microsoft.com/office/powerpoint/2010/main" val="17803015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4AE08744-063E-4B40-A26F-466E19C67740}"/>
              </a:ext>
            </a:extLst>
          </p:cNvPr>
          <p:cNvSpPr>
            <a:spLocks noGrp="1"/>
          </p:cNvSpPr>
          <p:nvPr>
            <p:ph type="title"/>
          </p:nvPr>
        </p:nvSpPr>
        <p:spPr/>
        <p:txBody>
          <a:bodyPr/>
          <a:lstStyle/>
          <a:p>
            <a:r>
              <a:rPr lang="es-CR" dirty="0"/>
              <a:t>Análisis de Involucrados</a:t>
            </a:r>
            <a:endParaRPr lang="en-US" dirty="0"/>
          </a:p>
        </p:txBody>
      </p:sp>
      <p:sp>
        <p:nvSpPr>
          <p:cNvPr id="5" name="Marcador de texto 4">
            <a:extLst>
              <a:ext uri="{FF2B5EF4-FFF2-40B4-BE49-F238E27FC236}">
                <a16:creationId xmlns:a16="http://schemas.microsoft.com/office/drawing/2014/main" id="{5FD40A6D-0E9E-43B6-B95C-BEC34C1EE20D}"/>
              </a:ext>
            </a:extLst>
          </p:cNvPr>
          <p:cNvSpPr>
            <a:spLocks noGrp="1"/>
          </p:cNvSpPr>
          <p:nvPr>
            <p:ph type="body" idx="1"/>
          </p:nvPr>
        </p:nvSpPr>
        <p:spPr>
          <a:xfrm>
            <a:off x="829735" y="1777736"/>
            <a:ext cx="4709054" cy="576262"/>
          </a:xfrm>
        </p:spPr>
        <p:txBody>
          <a:bodyPr/>
          <a:lstStyle/>
          <a:p>
            <a:r>
              <a:rPr lang="en-US" sz="1800" b="1" i="0" dirty="0" err="1">
                <a:effectLst/>
                <a:latin typeface="Arial" panose="020B0604020202020204" pitchFamily="34" charset="0"/>
              </a:rPr>
              <a:t>Regulación</a:t>
            </a:r>
            <a:endParaRPr lang="en-US" dirty="0"/>
          </a:p>
        </p:txBody>
      </p:sp>
      <p:sp>
        <p:nvSpPr>
          <p:cNvPr id="6" name="Marcador de contenido 5">
            <a:extLst>
              <a:ext uri="{FF2B5EF4-FFF2-40B4-BE49-F238E27FC236}">
                <a16:creationId xmlns:a16="http://schemas.microsoft.com/office/drawing/2014/main" id="{626B9BA3-2300-407B-BDF5-0295427A56EE}"/>
              </a:ext>
            </a:extLst>
          </p:cNvPr>
          <p:cNvSpPr>
            <a:spLocks noGrp="1"/>
          </p:cNvSpPr>
          <p:nvPr>
            <p:ph sz="half" idx="2"/>
          </p:nvPr>
        </p:nvSpPr>
        <p:spPr>
          <a:xfrm>
            <a:off x="685800" y="2353998"/>
            <a:ext cx="4996923" cy="2920998"/>
          </a:xfrm>
        </p:spPr>
        <p:txBody>
          <a:bodyPr>
            <a:noAutofit/>
          </a:bodyPr>
          <a:lstStyle/>
          <a:p>
            <a:r>
              <a:rPr lang="es-ES" sz="1200" b="1" dirty="0"/>
              <a:t>IEEE:</a:t>
            </a:r>
            <a:r>
              <a:rPr lang="es-ES" sz="1200" dirty="0"/>
              <a:t> </a:t>
            </a:r>
            <a:r>
              <a:rPr lang="es-ES" sz="1200" dirty="0" err="1"/>
              <a:t>Institute</a:t>
            </a:r>
            <a:r>
              <a:rPr lang="es-ES" sz="1200" dirty="0"/>
              <a:t> </a:t>
            </a:r>
            <a:r>
              <a:rPr lang="es-ES" sz="1200" dirty="0" err="1"/>
              <a:t>of</a:t>
            </a:r>
            <a:r>
              <a:rPr lang="es-ES" sz="1200" dirty="0"/>
              <a:t> </a:t>
            </a:r>
            <a:r>
              <a:rPr lang="es-ES" sz="1200" dirty="0" err="1"/>
              <a:t>Electrical</a:t>
            </a:r>
            <a:r>
              <a:rPr lang="es-ES" sz="1200" dirty="0"/>
              <a:t> and </a:t>
            </a:r>
            <a:r>
              <a:rPr lang="es-ES" sz="1200" dirty="0" err="1"/>
              <a:t>Electronics</a:t>
            </a:r>
            <a:r>
              <a:rPr lang="es-ES" sz="1200" dirty="0"/>
              <a:t> </a:t>
            </a:r>
            <a:r>
              <a:rPr lang="es-ES" sz="1200" dirty="0" err="1"/>
              <a:t>Engineers</a:t>
            </a:r>
            <a:r>
              <a:rPr lang="es-ES" sz="1200" dirty="0"/>
              <a:t>. Asociación mundial de ingeniería enfocada en la normalización y desarrollo científico-tecnológico. Cuales normativas normalizan el uso de los circuitos electrónicos y eléctricos para una adecuada regulación a la hora de realizar proyectos para usos comerciales o de investigación.</a:t>
            </a:r>
          </a:p>
          <a:p>
            <a:r>
              <a:rPr lang="es-ES" sz="1200" dirty="0"/>
              <a:t> </a:t>
            </a:r>
            <a:r>
              <a:rPr lang="es-ES" sz="1200" b="1" dirty="0"/>
              <a:t>UL, </a:t>
            </a:r>
            <a:r>
              <a:rPr lang="es-ES" sz="1200" b="1" dirty="0" err="1"/>
              <a:t>Underwriters</a:t>
            </a:r>
            <a:r>
              <a:rPr lang="es-ES" sz="1200" b="1" dirty="0"/>
              <a:t> </a:t>
            </a:r>
            <a:r>
              <a:rPr lang="es-ES" sz="1200" b="1" dirty="0" err="1"/>
              <a:t>Laboratories</a:t>
            </a:r>
            <a:r>
              <a:rPr lang="es-ES" sz="1200" dirty="0" err="1"/>
              <a:t>:es</a:t>
            </a:r>
            <a:r>
              <a:rPr lang="es-ES" sz="1200" dirty="0"/>
              <a:t> una empresa de consultoría sobre seguridad y certificación, enfocada en el análisis de la seguridad en la tecnología y cómo esta se debe adaptar a la sociedad conforme avanza y evoluciona, y así elaborar normativas que aseguren el uso correcto de dispositivos eléctricos y electrónicos. </a:t>
            </a:r>
          </a:p>
          <a:p>
            <a:r>
              <a:rPr lang="es-ES" sz="1200" b="1" dirty="0"/>
              <a:t>Colegio de Médicos y Cirujanos: </a:t>
            </a:r>
            <a:r>
              <a:rPr lang="es-ES" sz="1200" dirty="0"/>
              <a:t>Colegio profesional encargado en fiscalizar la medicina y cirugía en Costa Rica, donde todos los médicos graduación en el país deben estar afiliados para poder ejercer legalmente su profesión, inclusive los técnicos en medicina deben estar autorizados por esta institución. </a:t>
            </a:r>
          </a:p>
          <a:p>
            <a:r>
              <a:rPr lang="es-ES" sz="1200" b="1" dirty="0"/>
              <a:t>INTECO: Instituto de Normas Técnicas de Costa Rica:</a:t>
            </a:r>
            <a:r>
              <a:rPr lang="es-ES" sz="1200" dirty="0"/>
              <a:t> es una asociación privada sin fines de lucro, que funciona como ente regulador nacional de normalizaciones. Son representantes ante las organizaciones internacionales y regionales de ISO, IEC y COPANT.</a:t>
            </a:r>
            <a:endParaRPr lang="en-US" sz="1200" dirty="0"/>
          </a:p>
        </p:txBody>
      </p:sp>
      <p:sp>
        <p:nvSpPr>
          <p:cNvPr id="7" name="Marcador de texto 6">
            <a:extLst>
              <a:ext uri="{FF2B5EF4-FFF2-40B4-BE49-F238E27FC236}">
                <a16:creationId xmlns:a16="http://schemas.microsoft.com/office/drawing/2014/main" id="{DB70C3BA-0079-4E5A-B1C3-52CA5B92AB9C}"/>
              </a:ext>
            </a:extLst>
          </p:cNvPr>
          <p:cNvSpPr>
            <a:spLocks noGrp="1"/>
          </p:cNvSpPr>
          <p:nvPr>
            <p:ph type="body" sz="quarter" idx="3"/>
          </p:nvPr>
        </p:nvSpPr>
        <p:spPr>
          <a:xfrm>
            <a:off x="5959743" y="1757364"/>
            <a:ext cx="4722813" cy="576262"/>
          </a:xfrm>
        </p:spPr>
        <p:txBody>
          <a:bodyPr/>
          <a:lstStyle/>
          <a:p>
            <a:r>
              <a:rPr lang="en-US" sz="1800" b="1" i="0" dirty="0" err="1">
                <a:effectLst/>
                <a:latin typeface="Arial" panose="020B0604020202020204" pitchFamily="34" charset="0"/>
              </a:rPr>
              <a:t>Patrocinadores</a:t>
            </a:r>
            <a:endParaRPr lang="en-US" dirty="0"/>
          </a:p>
        </p:txBody>
      </p:sp>
      <p:sp>
        <p:nvSpPr>
          <p:cNvPr id="8" name="Marcador de contenido 7">
            <a:extLst>
              <a:ext uri="{FF2B5EF4-FFF2-40B4-BE49-F238E27FC236}">
                <a16:creationId xmlns:a16="http://schemas.microsoft.com/office/drawing/2014/main" id="{C2E7945F-767C-4C3B-BA3E-BA317ADCD17B}"/>
              </a:ext>
            </a:extLst>
          </p:cNvPr>
          <p:cNvSpPr>
            <a:spLocks noGrp="1"/>
          </p:cNvSpPr>
          <p:nvPr>
            <p:ph sz="quarter" idx="4"/>
          </p:nvPr>
        </p:nvSpPr>
        <p:spPr/>
        <p:txBody>
          <a:bodyPr>
            <a:normAutofit fontScale="92500" lnSpcReduction="20000"/>
          </a:bodyPr>
          <a:lstStyle/>
          <a:p>
            <a:r>
              <a:rPr lang="en-US" sz="2000" b="1" dirty="0"/>
              <a:t>TEC: </a:t>
            </a:r>
            <a:r>
              <a:rPr lang="en-US" sz="2000" dirty="0"/>
              <a:t>La Universidad </a:t>
            </a:r>
            <a:r>
              <a:rPr lang="en-US" sz="2000" dirty="0" err="1"/>
              <a:t>cuenta</a:t>
            </a:r>
            <a:r>
              <a:rPr lang="en-US" sz="2000" dirty="0"/>
              <a:t> con </a:t>
            </a:r>
            <a:r>
              <a:rPr lang="en-US" sz="2000" dirty="0" err="1"/>
              <a:t>programas</a:t>
            </a:r>
            <a:r>
              <a:rPr lang="en-US" sz="2000" dirty="0"/>
              <a:t> de </a:t>
            </a:r>
            <a:r>
              <a:rPr lang="en-US" sz="2000" dirty="0" err="1"/>
              <a:t>incubacion</a:t>
            </a:r>
            <a:r>
              <a:rPr lang="en-US" sz="2000" dirty="0"/>
              <a:t> de </a:t>
            </a:r>
            <a:r>
              <a:rPr lang="en-US" sz="2000" dirty="0" err="1"/>
              <a:t>pequeñas</a:t>
            </a:r>
            <a:r>
              <a:rPr lang="en-US" sz="2000" dirty="0"/>
              <a:t> </a:t>
            </a:r>
            <a:r>
              <a:rPr lang="en-US" sz="2000" dirty="0" err="1"/>
              <a:t>empresas</a:t>
            </a:r>
            <a:r>
              <a:rPr lang="en-US" sz="2000" dirty="0"/>
              <a:t>, </a:t>
            </a:r>
            <a:r>
              <a:rPr lang="en-US" sz="2000" dirty="0" err="1"/>
              <a:t>este</a:t>
            </a:r>
            <a:r>
              <a:rPr lang="en-US" sz="2000" dirty="0"/>
              <a:t> </a:t>
            </a:r>
            <a:r>
              <a:rPr lang="en-US" sz="2000" dirty="0" err="1"/>
              <a:t>puede</a:t>
            </a:r>
            <a:r>
              <a:rPr lang="en-US" sz="2000" dirty="0"/>
              <a:t> </a:t>
            </a:r>
            <a:r>
              <a:rPr lang="en-US" sz="2000" dirty="0" err="1"/>
              <a:t>ayudarnos</a:t>
            </a:r>
            <a:r>
              <a:rPr lang="en-US" sz="2000" dirty="0"/>
              <a:t> a </a:t>
            </a:r>
            <a:r>
              <a:rPr lang="en-US" sz="2000" dirty="0" err="1"/>
              <a:t>establecer</a:t>
            </a:r>
            <a:r>
              <a:rPr lang="en-US" sz="2000" dirty="0"/>
              <a:t> </a:t>
            </a:r>
            <a:r>
              <a:rPr lang="en-US" sz="2000" dirty="0" err="1"/>
              <a:t>nuestra</a:t>
            </a:r>
            <a:r>
              <a:rPr lang="en-US" sz="2000" dirty="0"/>
              <a:t> </a:t>
            </a:r>
            <a:r>
              <a:rPr lang="en-US" sz="2000" dirty="0" err="1"/>
              <a:t>empresa</a:t>
            </a:r>
            <a:r>
              <a:rPr lang="en-US" sz="2000" dirty="0"/>
              <a:t>. </a:t>
            </a:r>
            <a:endParaRPr lang="en-US" sz="2000" b="1" dirty="0"/>
          </a:p>
          <a:p>
            <a:r>
              <a:rPr lang="en-US" sz="2000" b="1" dirty="0" err="1"/>
              <a:t>Bancos</a:t>
            </a:r>
            <a:r>
              <a:rPr lang="en-US" sz="2000" b="1" dirty="0"/>
              <a:t>: </a:t>
            </a:r>
            <a:r>
              <a:rPr lang="en-US" sz="2000" dirty="0" err="1"/>
              <a:t>Ayudan</a:t>
            </a:r>
            <a:r>
              <a:rPr lang="en-US" sz="2000" dirty="0"/>
              <a:t> a las </a:t>
            </a:r>
            <a:r>
              <a:rPr lang="en-US" sz="2000" dirty="0" err="1"/>
              <a:t>pequeñas</a:t>
            </a:r>
            <a:r>
              <a:rPr lang="en-US" sz="2000" dirty="0"/>
              <a:t> </a:t>
            </a:r>
            <a:r>
              <a:rPr lang="en-US" sz="2000" dirty="0" err="1"/>
              <a:t>empresas</a:t>
            </a:r>
            <a:r>
              <a:rPr lang="en-US" sz="2000" dirty="0"/>
              <a:t> </a:t>
            </a:r>
            <a:r>
              <a:rPr lang="en-US" sz="2000" dirty="0" err="1"/>
              <a:t>emprendedoras</a:t>
            </a:r>
            <a:r>
              <a:rPr lang="en-US" sz="2000" dirty="0"/>
              <a:t> con </a:t>
            </a:r>
            <a:r>
              <a:rPr lang="en-US" sz="2000" dirty="0" err="1"/>
              <a:t>programas</a:t>
            </a:r>
            <a:r>
              <a:rPr lang="en-US" sz="2000" dirty="0"/>
              <a:t> de </a:t>
            </a:r>
            <a:r>
              <a:rPr lang="en-US" sz="2000" dirty="0" err="1"/>
              <a:t>credito</a:t>
            </a:r>
            <a:r>
              <a:rPr lang="en-US" sz="2000" dirty="0"/>
              <a:t> y/o </a:t>
            </a:r>
            <a:r>
              <a:rPr lang="en-US" sz="2000" dirty="0" err="1"/>
              <a:t>capacitación</a:t>
            </a:r>
            <a:r>
              <a:rPr lang="en-US" sz="2000" b="1" dirty="0"/>
              <a:t>:  </a:t>
            </a:r>
          </a:p>
          <a:p>
            <a:r>
              <a:rPr lang="en-US" sz="2000" b="1" dirty="0"/>
              <a:t>MICITT: </a:t>
            </a:r>
            <a:r>
              <a:rPr lang="en-US" sz="2000" dirty="0" err="1"/>
              <a:t>Ayuda</a:t>
            </a:r>
            <a:r>
              <a:rPr lang="en-US" sz="2000" dirty="0"/>
              <a:t> </a:t>
            </a:r>
            <a:r>
              <a:rPr lang="en-US" sz="2000" dirty="0" err="1"/>
              <a:t>económica</a:t>
            </a:r>
            <a:r>
              <a:rPr lang="en-US" sz="2000" dirty="0"/>
              <a:t> dada a programs </a:t>
            </a:r>
            <a:r>
              <a:rPr lang="en-US" sz="2000" dirty="0" err="1"/>
              <a:t>relacionados</a:t>
            </a:r>
            <a:r>
              <a:rPr lang="en-US" sz="2000" dirty="0"/>
              <a:t> con la </a:t>
            </a:r>
            <a:r>
              <a:rPr lang="en-US" sz="2000" dirty="0" err="1"/>
              <a:t>tecnología</a:t>
            </a:r>
            <a:endParaRPr lang="en-US" sz="2000" dirty="0"/>
          </a:p>
        </p:txBody>
      </p:sp>
      <p:sp>
        <p:nvSpPr>
          <p:cNvPr id="3" name="Marcador de número de diapositiva 2">
            <a:extLst>
              <a:ext uri="{FF2B5EF4-FFF2-40B4-BE49-F238E27FC236}">
                <a16:creationId xmlns:a16="http://schemas.microsoft.com/office/drawing/2014/main" id="{3A5CE7C6-10A9-4118-8ACB-7743A0B5AF53}"/>
              </a:ext>
            </a:extLst>
          </p:cNvPr>
          <p:cNvSpPr>
            <a:spLocks noGrp="1"/>
          </p:cNvSpPr>
          <p:nvPr>
            <p:ph type="sldNum" sz="quarter" idx="12"/>
          </p:nvPr>
        </p:nvSpPr>
        <p:spPr/>
        <p:txBody>
          <a:bodyPr/>
          <a:lstStyle/>
          <a:p>
            <a:fld id="{176A465A-FE7A-4B47-8100-64F4C8434EDB}" type="slidenum">
              <a:rPr lang="en-US" smtClean="0"/>
              <a:t>4</a:t>
            </a:fld>
            <a:endParaRPr lang="en-US"/>
          </a:p>
        </p:txBody>
      </p:sp>
    </p:spTree>
    <p:extLst>
      <p:ext uri="{BB962C8B-B14F-4D97-AF65-F5344CB8AC3E}">
        <p14:creationId xmlns:p14="http://schemas.microsoft.com/office/powerpoint/2010/main" val="33810689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BE08C6A-9132-4B85-9E5F-8AF6C38CC8E0}"/>
              </a:ext>
            </a:extLst>
          </p:cNvPr>
          <p:cNvSpPr>
            <a:spLocks noGrp="1"/>
          </p:cNvSpPr>
          <p:nvPr>
            <p:ph type="title"/>
          </p:nvPr>
        </p:nvSpPr>
        <p:spPr/>
        <p:txBody>
          <a:bodyPr/>
          <a:lstStyle/>
          <a:p>
            <a:r>
              <a:rPr lang="es-CR" dirty="0"/>
              <a:t>Consultores </a:t>
            </a:r>
            <a:endParaRPr lang="en-US" dirty="0"/>
          </a:p>
        </p:txBody>
      </p:sp>
      <p:sp>
        <p:nvSpPr>
          <p:cNvPr id="3" name="Marcador de texto 2">
            <a:extLst>
              <a:ext uri="{FF2B5EF4-FFF2-40B4-BE49-F238E27FC236}">
                <a16:creationId xmlns:a16="http://schemas.microsoft.com/office/drawing/2014/main" id="{A2FD4427-0684-42F6-A93B-65073F83A05E}"/>
              </a:ext>
            </a:extLst>
          </p:cNvPr>
          <p:cNvSpPr>
            <a:spLocks noGrp="1"/>
          </p:cNvSpPr>
          <p:nvPr>
            <p:ph type="body" idx="1"/>
          </p:nvPr>
        </p:nvSpPr>
        <p:spPr/>
        <p:txBody>
          <a:bodyPr/>
          <a:lstStyle/>
          <a:p>
            <a:r>
              <a:rPr lang="es-CR" dirty="0"/>
              <a:t>Pasivos				</a:t>
            </a:r>
            <a:endParaRPr lang="en-US" dirty="0"/>
          </a:p>
        </p:txBody>
      </p:sp>
      <p:sp>
        <p:nvSpPr>
          <p:cNvPr id="4" name="Marcador de contenido 3">
            <a:extLst>
              <a:ext uri="{FF2B5EF4-FFF2-40B4-BE49-F238E27FC236}">
                <a16:creationId xmlns:a16="http://schemas.microsoft.com/office/drawing/2014/main" id="{496245D9-3C9D-40E8-9EA4-F8F76A06D8FB}"/>
              </a:ext>
            </a:extLst>
          </p:cNvPr>
          <p:cNvSpPr>
            <a:spLocks noGrp="1"/>
          </p:cNvSpPr>
          <p:nvPr>
            <p:ph sz="half" idx="2"/>
          </p:nvPr>
        </p:nvSpPr>
        <p:spPr/>
        <p:txBody>
          <a:bodyPr>
            <a:normAutofit fontScale="55000" lnSpcReduction="20000"/>
          </a:bodyPr>
          <a:lstStyle/>
          <a:p>
            <a:pPr marL="0" marR="0">
              <a:lnSpc>
                <a:spcPct val="107000"/>
              </a:lnSpc>
              <a:spcBef>
                <a:spcPts val="0"/>
              </a:spcBef>
              <a:spcAft>
                <a:spcPts val="800"/>
              </a:spcAft>
            </a:pPr>
            <a:r>
              <a:rPr lang="es-ES" sz="1800" b="1" dirty="0">
                <a:effectLst/>
                <a:latin typeface="Calibri" panose="020F0502020204030204" pitchFamily="34" charset="0"/>
                <a:ea typeface="Calibri" panose="020F0502020204030204" pitchFamily="34" charset="0"/>
                <a:cs typeface="Calibri" panose="020F0502020204030204" pitchFamily="34" charset="0"/>
              </a:rPr>
              <a:t>Profesor extra*</a:t>
            </a:r>
            <a:r>
              <a:rPr lang="es-ES" sz="1800" dirty="0">
                <a:effectLst/>
                <a:latin typeface="Calibri" panose="020F0502020204030204" pitchFamily="34" charset="0"/>
                <a:ea typeface="Calibri" panose="020F0502020204030204" pitchFamily="34" charset="0"/>
                <a:cs typeface="Calibri" panose="020F0502020204030204" pitchFamily="34" charset="0"/>
              </a:rPr>
              <a:t> = profesor de la escuela de electrónica el cual posee conocimientos en el área de dispositivos electrónicos médicos. Es un consultor que nos ayuda en que cuidados deberíamos de tener a la hora de hacer un proyecto de dispositivos médicos, tanto en regulaciones como a nivel técnico.</a:t>
            </a:r>
            <a:endParaRPr lang="en-US" sz="1800" dirty="0">
              <a:effectLst/>
              <a:latin typeface="Calibri" panose="020F0502020204030204" pitchFamily="34" charset="0"/>
              <a:ea typeface="Calibri" panose="020F0502020204030204" pitchFamily="34" charset="0"/>
              <a:cs typeface="Calibri" panose="020F0502020204030204" pitchFamily="34" charset="0"/>
            </a:endParaRPr>
          </a:p>
          <a:p>
            <a:pPr marL="0" marR="0">
              <a:lnSpc>
                <a:spcPct val="107000"/>
              </a:lnSpc>
              <a:spcBef>
                <a:spcPts val="0"/>
              </a:spcBef>
              <a:spcAft>
                <a:spcPts val="800"/>
              </a:spcAft>
            </a:pPr>
            <a:r>
              <a:rPr lang="es-ES" sz="1800" dirty="0">
                <a:effectLst/>
                <a:latin typeface="Calibri" panose="020F0502020204030204" pitchFamily="34" charset="0"/>
                <a:ea typeface="Calibri" panose="020F0502020204030204" pitchFamily="34" charset="0"/>
                <a:cs typeface="Calibri" panose="020F0502020204030204" pitchFamily="34" charset="0"/>
              </a:rPr>
              <a:t>Roberto Carlos Molina robles : </a:t>
            </a:r>
            <a:r>
              <a:rPr lang="es-ES" sz="1800" u="sng" dirty="0" err="1">
                <a:solidFill>
                  <a:srgbClr val="0000FF"/>
                </a:solidFill>
                <a:effectLst/>
                <a:latin typeface="Calibri" panose="020F0502020204030204" pitchFamily="34" charset="0"/>
                <a:ea typeface="Calibri" panose="020F0502020204030204" pitchFamily="34" charset="0"/>
                <a:cs typeface="Calibri" panose="020F0502020204030204" pitchFamily="34" charset="0"/>
                <a:hlinkClick r:id="rId2"/>
              </a:rPr>
              <a:t>rptficha</a:t>
            </a:r>
            <a:r>
              <a:rPr lang="es-ES" sz="1800" u="sng" dirty="0">
                <a:solidFill>
                  <a:srgbClr val="0000FF"/>
                </a:solidFill>
                <a:effectLst/>
                <a:latin typeface="Calibri" panose="020F0502020204030204" pitchFamily="34" charset="0"/>
                <a:ea typeface="Calibri" panose="020F0502020204030204" pitchFamily="34" charset="0"/>
                <a:cs typeface="Calibri" panose="020F0502020204030204" pitchFamily="34" charset="0"/>
                <a:hlinkClick r:id="rId2"/>
              </a:rPr>
              <a:t> (tec.ac.cr)</a:t>
            </a:r>
            <a:endParaRPr lang="en-US" sz="1800" dirty="0">
              <a:effectLst/>
              <a:latin typeface="Calibri" panose="020F0502020204030204" pitchFamily="34" charset="0"/>
              <a:ea typeface="Calibri" panose="020F0502020204030204" pitchFamily="34" charset="0"/>
              <a:cs typeface="Calibri" panose="020F0502020204030204" pitchFamily="34" charset="0"/>
            </a:endParaRPr>
          </a:p>
          <a:p>
            <a:pPr marL="0" marR="0">
              <a:lnSpc>
                <a:spcPct val="107000"/>
              </a:lnSpc>
              <a:spcBef>
                <a:spcPts val="0"/>
              </a:spcBef>
              <a:spcAft>
                <a:spcPts val="800"/>
              </a:spcAft>
            </a:pPr>
            <a:r>
              <a:rPr lang="es-ES" sz="1800" dirty="0">
                <a:effectLst/>
                <a:latin typeface="Calibri" panose="020F0502020204030204" pitchFamily="34" charset="0"/>
                <a:ea typeface="Calibri" panose="020F0502020204030204" pitchFamily="34" charset="0"/>
                <a:cs typeface="Calibri" panose="020F0502020204030204" pitchFamily="34" charset="0"/>
              </a:rPr>
              <a:t>Ana Gabriela Ortiz León: </a:t>
            </a:r>
            <a:r>
              <a:rPr lang="es-ES" sz="1800" u="sng" dirty="0" err="1">
                <a:solidFill>
                  <a:srgbClr val="0000FF"/>
                </a:solidFill>
                <a:effectLst/>
                <a:latin typeface="Calibri" panose="020F0502020204030204" pitchFamily="34" charset="0"/>
                <a:ea typeface="Calibri" panose="020F0502020204030204" pitchFamily="34" charset="0"/>
                <a:cs typeface="Calibri" panose="020F0502020204030204" pitchFamily="34" charset="0"/>
                <a:hlinkClick r:id="rId3"/>
              </a:rPr>
              <a:t>rptficha</a:t>
            </a:r>
            <a:r>
              <a:rPr lang="es-ES" sz="1800" u="sng" dirty="0">
                <a:solidFill>
                  <a:srgbClr val="0000FF"/>
                </a:solidFill>
                <a:effectLst/>
                <a:latin typeface="Calibri" panose="020F0502020204030204" pitchFamily="34" charset="0"/>
                <a:ea typeface="Calibri" panose="020F0502020204030204" pitchFamily="34" charset="0"/>
                <a:cs typeface="Calibri" panose="020F0502020204030204" pitchFamily="34" charset="0"/>
                <a:hlinkClick r:id="rId3"/>
              </a:rPr>
              <a:t> (tec.ac.cr)</a:t>
            </a:r>
            <a:r>
              <a:rPr lang="es-ES" sz="1800" dirty="0">
                <a:effectLst/>
                <a:latin typeface="Calibri" panose="020F0502020204030204" pitchFamily="34" charset="0"/>
                <a:ea typeface="Calibri" panose="020F0502020204030204" pitchFamily="34" charset="0"/>
                <a:cs typeface="Calibri" panose="020F0502020204030204" pitchFamily="34" charset="0"/>
              </a:rPr>
              <a:t> </a:t>
            </a:r>
            <a:endParaRPr lang="en-US" sz="1800" dirty="0">
              <a:effectLst/>
              <a:latin typeface="Calibri" panose="020F0502020204030204" pitchFamily="34" charset="0"/>
              <a:ea typeface="Calibri" panose="020F0502020204030204" pitchFamily="34" charset="0"/>
              <a:cs typeface="Calibri" panose="020F0502020204030204" pitchFamily="34" charset="0"/>
            </a:endParaRPr>
          </a:p>
          <a:p>
            <a:pPr marL="0" marR="0">
              <a:lnSpc>
                <a:spcPct val="107000"/>
              </a:lnSpc>
              <a:spcBef>
                <a:spcPts val="0"/>
              </a:spcBef>
              <a:spcAft>
                <a:spcPts val="800"/>
              </a:spcAft>
            </a:pPr>
            <a:r>
              <a:rPr lang="es-ES" sz="1800" b="1" dirty="0">
                <a:effectLst/>
                <a:latin typeface="Calibri" panose="020F0502020204030204" pitchFamily="34" charset="0"/>
                <a:ea typeface="Calibri" panose="020F0502020204030204" pitchFamily="34" charset="0"/>
                <a:cs typeface="Calibri" panose="020F0502020204030204" pitchFamily="34" charset="0"/>
              </a:rPr>
              <a:t>Doctor Naguib Isaac Fallas</a:t>
            </a:r>
            <a:r>
              <a:rPr lang="es-ES" sz="1800" dirty="0">
                <a:effectLst/>
                <a:latin typeface="Calibri" panose="020F0502020204030204" pitchFamily="34" charset="0"/>
                <a:ea typeface="Calibri" panose="020F0502020204030204" pitchFamily="34" charset="0"/>
                <a:cs typeface="Calibri" panose="020F0502020204030204" pitchFamily="34" charset="0"/>
              </a:rPr>
              <a:t> = profesional en el área de medicina el cual nos permite tener claro que aspectos debería tener el dispositivo del Proyecto, esto gracias a que ellos van a ser uno de los usuarios con más contacto con el dispositivo médico. </a:t>
            </a:r>
            <a:endParaRPr lang="en-US" sz="1800" dirty="0">
              <a:effectLst/>
              <a:latin typeface="Calibri" panose="020F0502020204030204" pitchFamily="34" charset="0"/>
              <a:ea typeface="Calibri" panose="020F0502020204030204" pitchFamily="34" charset="0"/>
              <a:cs typeface="Calibri" panose="020F0502020204030204" pitchFamily="34" charset="0"/>
            </a:endParaRPr>
          </a:p>
          <a:p>
            <a:pPr marL="0" marR="0">
              <a:lnSpc>
                <a:spcPct val="107000"/>
              </a:lnSpc>
              <a:spcBef>
                <a:spcPts val="0"/>
              </a:spcBef>
              <a:spcAft>
                <a:spcPts val="800"/>
              </a:spcAft>
            </a:pPr>
            <a:r>
              <a:rPr lang="es-ES" sz="1800" b="1" dirty="0">
                <a:effectLst/>
                <a:latin typeface="Calibri" panose="020F0502020204030204" pitchFamily="34" charset="0"/>
                <a:ea typeface="Calibri" panose="020F0502020204030204" pitchFamily="34" charset="0"/>
                <a:cs typeface="Calibri" panose="020F0502020204030204" pitchFamily="34" charset="0"/>
              </a:rPr>
              <a:t>Doctora Alejandra Bonilla Quirós</a:t>
            </a:r>
            <a:r>
              <a:rPr lang="es-ES" sz="1800" dirty="0">
                <a:effectLst/>
                <a:latin typeface="Calibri" panose="020F0502020204030204" pitchFamily="34" charset="0"/>
                <a:ea typeface="Calibri" panose="020F0502020204030204" pitchFamily="34" charset="0"/>
                <a:cs typeface="Calibri" panose="020F0502020204030204" pitchFamily="34" charset="0"/>
              </a:rPr>
              <a:t> = profesional en el área de medicina el cual nos permite tener claro que aspectos debería tener el dispositivo del Proyecto, esto gracias a que ellos van a ser uno de los usuarios con más contacto con el dispositivo médico. </a:t>
            </a:r>
            <a:endParaRPr lang="en-US" sz="1800" dirty="0">
              <a:effectLst/>
              <a:latin typeface="Calibri" panose="020F0502020204030204" pitchFamily="34" charset="0"/>
              <a:ea typeface="Calibri" panose="020F0502020204030204" pitchFamily="34" charset="0"/>
              <a:cs typeface="Calibri" panose="020F0502020204030204" pitchFamily="34" charset="0"/>
            </a:endParaRPr>
          </a:p>
          <a:p>
            <a:endParaRPr lang="en-US" dirty="0"/>
          </a:p>
        </p:txBody>
      </p:sp>
      <p:sp>
        <p:nvSpPr>
          <p:cNvPr id="5" name="Marcador de texto 4">
            <a:extLst>
              <a:ext uri="{FF2B5EF4-FFF2-40B4-BE49-F238E27FC236}">
                <a16:creationId xmlns:a16="http://schemas.microsoft.com/office/drawing/2014/main" id="{D30B3922-8BB6-4D3D-A2D3-03FD8361E9B3}"/>
              </a:ext>
            </a:extLst>
          </p:cNvPr>
          <p:cNvSpPr>
            <a:spLocks noGrp="1"/>
          </p:cNvSpPr>
          <p:nvPr>
            <p:ph type="body" sz="quarter" idx="3"/>
          </p:nvPr>
        </p:nvSpPr>
        <p:spPr/>
        <p:txBody>
          <a:bodyPr/>
          <a:lstStyle/>
          <a:p>
            <a:r>
              <a:rPr lang="es-CR" dirty="0"/>
              <a:t>Activos </a:t>
            </a:r>
            <a:endParaRPr lang="en-US" dirty="0"/>
          </a:p>
        </p:txBody>
      </p:sp>
      <p:sp>
        <p:nvSpPr>
          <p:cNvPr id="6" name="Marcador de contenido 5">
            <a:extLst>
              <a:ext uri="{FF2B5EF4-FFF2-40B4-BE49-F238E27FC236}">
                <a16:creationId xmlns:a16="http://schemas.microsoft.com/office/drawing/2014/main" id="{6FB7A90D-8C2D-4316-AFEF-98A36A3F4433}"/>
              </a:ext>
            </a:extLst>
          </p:cNvPr>
          <p:cNvSpPr>
            <a:spLocks noGrp="1"/>
          </p:cNvSpPr>
          <p:nvPr>
            <p:ph sz="quarter" idx="4"/>
          </p:nvPr>
        </p:nvSpPr>
        <p:spPr/>
        <p:txBody>
          <a:bodyPr>
            <a:normAutofit fontScale="55000" lnSpcReduction="20000"/>
          </a:bodyPr>
          <a:lstStyle/>
          <a:p>
            <a:r>
              <a:rPr lang="es-ES" sz="2100" b="1" dirty="0">
                <a:effectLst/>
                <a:latin typeface="Calibri" panose="020F0502020204030204" pitchFamily="34" charset="0"/>
                <a:ea typeface="Calibri" panose="020F0502020204030204" pitchFamily="34" charset="0"/>
                <a:cs typeface="Calibri" panose="020F0502020204030204" pitchFamily="34" charset="0"/>
              </a:rPr>
              <a:t>Ing. Johan Carvajal</a:t>
            </a:r>
            <a:r>
              <a:rPr lang="es-ES" sz="2100" dirty="0">
                <a:effectLst/>
                <a:latin typeface="Calibri" panose="020F0502020204030204" pitchFamily="34" charset="0"/>
                <a:ea typeface="Calibri" panose="020F0502020204030204" pitchFamily="34" charset="0"/>
                <a:cs typeface="Calibri" panose="020F0502020204030204" pitchFamily="34" charset="0"/>
              </a:rPr>
              <a:t> = Profesor a cargo del curso de taller integrador, el cual funciona como sponsor del Proyecto.  Como consultor es importante gracias a los conocimientos tanto de ingeniería electrónica, del cual tiene una licenciatura, como el conocimiento que adquirió en su maestría de Sistemas modernos de manufactura.</a:t>
            </a:r>
            <a:endParaRPr lang="en-US" sz="2100" dirty="0">
              <a:effectLst/>
              <a:latin typeface="Calibri" panose="020F0502020204030204" pitchFamily="34" charset="0"/>
              <a:ea typeface="Calibri" panose="020F0502020204030204" pitchFamily="34" charset="0"/>
              <a:cs typeface="Calibri" panose="020F0502020204030204" pitchFamily="34" charset="0"/>
            </a:endParaRPr>
          </a:p>
          <a:p>
            <a:pPr marL="0" indent="0">
              <a:buNone/>
            </a:pPr>
            <a:endParaRPr lang="en-US" dirty="0"/>
          </a:p>
        </p:txBody>
      </p:sp>
      <p:sp>
        <p:nvSpPr>
          <p:cNvPr id="7" name="Marcador de número de diapositiva 6">
            <a:extLst>
              <a:ext uri="{FF2B5EF4-FFF2-40B4-BE49-F238E27FC236}">
                <a16:creationId xmlns:a16="http://schemas.microsoft.com/office/drawing/2014/main" id="{A14EC7BC-E050-4367-AA3B-9462035B0D59}"/>
              </a:ext>
            </a:extLst>
          </p:cNvPr>
          <p:cNvSpPr>
            <a:spLocks noGrp="1"/>
          </p:cNvSpPr>
          <p:nvPr>
            <p:ph type="sldNum" sz="quarter" idx="12"/>
          </p:nvPr>
        </p:nvSpPr>
        <p:spPr/>
        <p:txBody>
          <a:bodyPr/>
          <a:lstStyle/>
          <a:p>
            <a:fld id="{176A465A-FE7A-4B47-8100-64F4C8434EDB}" type="slidenum">
              <a:rPr lang="en-US" smtClean="0"/>
              <a:t>5</a:t>
            </a:fld>
            <a:endParaRPr lang="en-US"/>
          </a:p>
        </p:txBody>
      </p:sp>
    </p:spTree>
    <p:extLst>
      <p:ext uri="{BB962C8B-B14F-4D97-AF65-F5344CB8AC3E}">
        <p14:creationId xmlns:p14="http://schemas.microsoft.com/office/powerpoint/2010/main" val="26955673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grpSp>
        <p:nvGrpSpPr>
          <p:cNvPr id="27" name="Group 9">
            <a:extLst>
              <a:ext uri="{FF2B5EF4-FFF2-40B4-BE49-F238E27FC236}">
                <a16:creationId xmlns:a16="http://schemas.microsoft.com/office/drawing/2014/main" id="{749C117F-F390-437B-ADB0-57E87EFF34F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934" y="0"/>
            <a:ext cx="12231160" cy="6856214"/>
            <a:chOff x="-16934" y="0"/>
            <a:chExt cx="12231160" cy="6856214"/>
          </a:xfrm>
        </p:grpSpPr>
        <p:pic>
          <p:nvPicPr>
            <p:cNvPr id="11" name="Picture 10">
              <a:extLst>
                <a:ext uri="{FF2B5EF4-FFF2-40B4-BE49-F238E27FC236}">
                  <a16:creationId xmlns:a16="http://schemas.microsoft.com/office/drawing/2014/main" id="{A7EF42F8-2417-49A6-95CE-DE9503B0AA66}"/>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2" name="Rectangle 11">
              <a:extLst>
                <a:ext uri="{FF2B5EF4-FFF2-40B4-BE49-F238E27FC236}">
                  <a16:creationId xmlns:a16="http://schemas.microsoft.com/office/drawing/2014/main" id="{AC6F623B-2003-4AED-B02F-541A150EC1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3" name="Picture 12">
              <a:extLst>
                <a:ext uri="{FF2B5EF4-FFF2-40B4-BE49-F238E27FC236}">
                  <a16:creationId xmlns:a16="http://schemas.microsoft.com/office/drawing/2014/main" id="{CD11837A-4F3D-419F-ACE2-E80B1EA2846F}"/>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14" name="Picture 13">
              <a:extLst>
                <a:ext uri="{FF2B5EF4-FFF2-40B4-BE49-F238E27FC236}">
                  <a16:creationId xmlns:a16="http://schemas.microsoft.com/office/drawing/2014/main" id="{B9411D1A-7E2C-4A36-BE32-BF7A8E130723}"/>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cxnSp>
        <p:nvCxnSpPr>
          <p:cNvPr id="29" name="Straight Connector 15">
            <a:extLst>
              <a:ext uri="{FF2B5EF4-FFF2-40B4-BE49-F238E27FC236}">
                <a16:creationId xmlns:a16="http://schemas.microsoft.com/office/drawing/2014/main" id="{20742BC3-654B-4E41-9A6A-73A42E47763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 useBgFill="1">
        <p:nvSpPr>
          <p:cNvPr id="30" name="Rectangle 17">
            <a:extLst>
              <a:ext uri="{FF2B5EF4-FFF2-40B4-BE49-F238E27FC236}">
                <a16:creationId xmlns:a16="http://schemas.microsoft.com/office/drawing/2014/main" id="{575E71FA-50BD-43F8-8C98-04339283A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1" name="Group 19">
            <a:extLst>
              <a:ext uri="{FF2B5EF4-FFF2-40B4-BE49-F238E27FC236}">
                <a16:creationId xmlns:a16="http://schemas.microsoft.com/office/drawing/2014/main" id="{CF1AA7F6-A589-4BC8-BC72-2CA6DC9083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32" name="Picture 20">
              <a:extLst>
                <a:ext uri="{FF2B5EF4-FFF2-40B4-BE49-F238E27FC236}">
                  <a16:creationId xmlns:a16="http://schemas.microsoft.com/office/drawing/2014/main" id="{53F5243F-7E41-439E-8991-C4F246D88F68}"/>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5">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3" name="Rectangle 21">
              <a:extLst>
                <a:ext uri="{FF2B5EF4-FFF2-40B4-BE49-F238E27FC236}">
                  <a16:creationId xmlns:a16="http://schemas.microsoft.com/office/drawing/2014/main" id="{401A6B5F-1CF1-43AD-9E85-94E187210C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34" name="Picture 22">
              <a:extLst>
                <a:ext uri="{FF2B5EF4-FFF2-40B4-BE49-F238E27FC236}">
                  <a16:creationId xmlns:a16="http://schemas.microsoft.com/office/drawing/2014/main" id="{2F682A59-7E20-407C-A7F8-582295AC687C}"/>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35" name="Picture 23">
              <a:extLst>
                <a:ext uri="{FF2B5EF4-FFF2-40B4-BE49-F238E27FC236}">
                  <a16:creationId xmlns:a16="http://schemas.microsoft.com/office/drawing/2014/main" id="{5E4AC24E-0670-406E-822F-AAA6DA2010D3}"/>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ítulo 1">
            <a:extLst>
              <a:ext uri="{FF2B5EF4-FFF2-40B4-BE49-F238E27FC236}">
                <a16:creationId xmlns:a16="http://schemas.microsoft.com/office/drawing/2014/main" id="{D2C2E25F-9544-4A36-92FF-FDF8F790EEF5}"/>
              </a:ext>
            </a:extLst>
          </p:cNvPr>
          <p:cNvSpPr>
            <a:spLocks noGrp="1"/>
          </p:cNvSpPr>
          <p:nvPr>
            <p:ph type="title"/>
          </p:nvPr>
        </p:nvSpPr>
        <p:spPr>
          <a:xfrm>
            <a:off x="8013290" y="1041401"/>
            <a:ext cx="3079006" cy="2345264"/>
          </a:xfrm>
        </p:spPr>
        <p:txBody>
          <a:bodyPr vert="horz" lIns="91440" tIns="45720" rIns="91440" bIns="45720" rtlCol="0" anchor="b">
            <a:normAutofit/>
          </a:bodyPr>
          <a:lstStyle/>
          <a:p>
            <a:r>
              <a:rPr lang="en-US">
                <a:solidFill>
                  <a:srgbClr val="262626"/>
                </a:solidFill>
              </a:rPr>
              <a:t>D</a:t>
            </a:r>
            <a:r>
              <a:rPr lang="en-US" b="0" i="0">
                <a:solidFill>
                  <a:srgbClr val="262626"/>
                </a:solidFill>
              </a:rPr>
              <a:t>iagrama de contexto </a:t>
            </a:r>
            <a:br>
              <a:rPr lang="en-US" b="0" i="0">
                <a:solidFill>
                  <a:srgbClr val="262626"/>
                </a:solidFill>
              </a:rPr>
            </a:br>
            <a:endParaRPr lang="en-US">
              <a:solidFill>
                <a:srgbClr val="262626"/>
              </a:solidFill>
            </a:endParaRPr>
          </a:p>
        </p:txBody>
      </p:sp>
      <p:sp>
        <p:nvSpPr>
          <p:cNvPr id="26" name="Rectangle 25">
            <a:extLst>
              <a:ext uri="{FF2B5EF4-FFF2-40B4-BE49-F238E27FC236}">
                <a16:creationId xmlns:a16="http://schemas.microsoft.com/office/drawing/2014/main" id="{E89B1776-F953-4C0F-8E85-E9C66B1EF0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2644" y="1092200"/>
            <a:ext cx="6432130" cy="4515104"/>
          </a:xfrm>
          <a:prstGeom prst="rect">
            <a:avLst/>
          </a:prstGeom>
          <a:solidFill>
            <a:schemeClr val="bg1"/>
          </a:solidFill>
          <a:ln w="57150" cmpd="thickThin">
            <a:solidFill>
              <a:schemeClr val="tx1">
                <a:lumMod val="50000"/>
                <a:lumOff val="5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magen 4" descr="Diagrama&#10;&#10;Descripción generada automáticamente">
            <a:extLst>
              <a:ext uri="{FF2B5EF4-FFF2-40B4-BE49-F238E27FC236}">
                <a16:creationId xmlns:a16="http://schemas.microsoft.com/office/drawing/2014/main" id="{DF50674B-DEC5-484A-B937-9EE5D0D1F64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412683" y="1517612"/>
            <a:ext cx="5784083" cy="3643972"/>
          </a:xfrm>
          <a:prstGeom prst="rect">
            <a:avLst/>
          </a:prstGeom>
        </p:spPr>
      </p:pic>
      <p:cxnSp>
        <p:nvCxnSpPr>
          <p:cNvPr id="28" name="Straight Connector 27">
            <a:extLst>
              <a:ext uri="{FF2B5EF4-FFF2-40B4-BE49-F238E27FC236}">
                <a16:creationId xmlns:a16="http://schemas.microsoft.com/office/drawing/2014/main" id="{997356D0-D934-42B9-8291-DF34A3AC0CF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999431" y="3509772"/>
            <a:ext cx="3074977" cy="12359"/>
          </a:xfrm>
          <a:prstGeom prst="line">
            <a:avLst/>
          </a:prstGeom>
        </p:spPr>
        <p:style>
          <a:lnRef idx="2">
            <a:schemeClr val="accent1"/>
          </a:lnRef>
          <a:fillRef idx="0">
            <a:schemeClr val="accent1"/>
          </a:fillRef>
          <a:effectRef idx="1">
            <a:schemeClr val="accent1"/>
          </a:effectRef>
          <a:fontRef idx="minor">
            <a:schemeClr val="tx1"/>
          </a:fontRef>
        </p:style>
      </p:cxnSp>
      <p:sp>
        <p:nvSpPr>
          <p:cNvPr id="3" name="Marcador de número de diapositiva 2">
            <a:extLst>
              <a:ext uri="{FF2B5EF4-FFF2-40B4-BE49-F238E27FC236}">
                <a16:creationId xmlns:a16="http://schemas.microsoft.com/office/drawing/2014/main" id="{59A1EB2A-32A1-49A0-A645-D976599C6787}"/>
              </a:ext>
            </a:extLst>
          </p:cNvPr>
          <p:cNvSpPr>
            <a:spLocks noGrp="1"/>
          </p:cNvSpPr>
          <p:nvPr>
            <p:ph type="sldNum" sz="quarter" idx="12"/>
          </p:nvPr>
        </p:nvSpPr>
        <p:spPr>
          <a:xfrm>
            <a:off x="10351008" y="5907024"/>
            <a:ext cx="551167" cy="279400"/>
          </a:xfrm>
        </p:spPr>
        <p:txBody>
          <a:bodyPr vert="horz" lIns="91440" tIns="45720" rIns="91440" bIns="45720" rtlCol="0" anchor="ctr">
            <a:normAutofit/>
          </a:bodyPr>
          <a:lstStyle/>
          <a:p>
            <a:pPr defTabSz="914400">
              <a:spcAft>
                <a:spcPts val="600"/>
              </a:spcAft>
            </a:pPr>
            <a:fld id="{176A465A-FE7A-4B47-8100-64F4C8434EDB}" type="slidenum">
              <a:rPr lang="en-US">
                <a:solidFill>
                  <a:srgbClr val="000000"/>
                </a:solidFill>
              </a:rPr>
              <a:pPr defTabSz="914400">
                <a:spcAft>
                  <a:spcPts val="600"/>
                </a:spcAft>
              </a:pPr>
              <a:t>6</a:t>
            </a:fld>
            <a:endParaRPr lang="en-US">
              <a:solidFill>
                <a:srgbClr val="000000"/>
              </a:solidFill>
            </a:endParaRPr>
          </a:p>
        </p:txBody>
      </p:sp>
    </p:spTree>
    <p:extLst>
      <p:ext uri="{BB962C8B-B14F-4D97-AF65-F5344CB8AC3E}">
        <p14:creationId xmlns:p14="http://schemas.microsoft.com/office/powerpoint/2010/main" val="38205131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grpSp>
        <p:nvGrpSpPr>
          <p:cNvPr id="9" name="Group 11">
            <a:extLst>
              <a:ext uri="{FF2B5EF4-FFF2-40B4-BE49-F238E27FC236}">
                <a16:creationId xmlns:a16="http://schemas.microsoft.com/office/drawing/2014/main" id="{749C117F-F390-437B-ADB0-57E87EFF34F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934" y="0"/>
            <a:ext cx="12231160" cy="6856214"/>
            <a:chOff x="-16934" y="0"/>
            <a:chExt cx="12231160" cy="6856214"/>
          </a:xfrm>
        </p:grpSpPr>
        <p:pic>
          <p:nvPicPr>
            <p:cNvPr id="13" name="Picture 12">
              <a:extLst>
                <a:ext uri="{FF2B5EF4-FFF2-40B4-BE49-F238E27FC236}">
                  <a16:creationId xmlns:a16="http://schemas.microsoft.com/office/drawing/2014/main" id="{A7EF42F8-2417-49A6-95CE-DE9503B0AA66}"/>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0" name="Rectangle 13">
              <a:extLst>
                <a:ext uri="{FF2B5EF4-FFF2-40B4-BE49-F238E27FC236}">
                  <a16:creationId xmlns:a16="http://schemas.microsoft.com/office/drawing/2014/main" id="{AC6F623B-2003-4AED-B02F-541A150EC1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5" name="Picture 14">
              <a:extLst>
                <a:ext uri="{FF2B5EF4-FFF2-40B4-BE49-F238E27FC236}">
                  <a16:creationId xmlns:a16="http://schemas.microsoft.com/office/drawing/2014/main" id="{CD11837A-4F3D-419F-ACE2-E80B1EA2846F}"/>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11" name="Picture 15">
              <a:extLst>
                <a:ext uri="{FF2B5EF4-FFF2-40B4-BE49-F238E27FC236}">
                  <a16:creationId xmlns:a16="http://schemas.microsoft.com/office/drawing/2014/main" id="{B9411D1A-7E2C-4A36-BE32-BF7A8E130723}"/>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cxnSp>
        <p:nvCxnSpPr>
          <p:cNvPr id="17" name="Straight Connector 17">
            <a:extLst>
              <a:ext uri="{FF2B5EF4-FFF2-40B4-BE49-F238E27FC236}">
                <a16:creationId xmlns:a16="http://schemas.microsoft.com/office/drawing/2014/main" id="{20742BC3-654B-4E41-9A6A-73A42E47763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
        <p:nvSpPr>
          <p:cNvPr id="20" name="Rectangle 19">
            <a:extLst>
              <a:ext uri="{FF2B5EF4-FFF2-40B4-BE49-F238E27FC236}">
                <a16:creationId xmlns:a16="http://schemas.microsoft.com/office/drawing/2014/main" id="{9401732C-37EE-4B98-A709-9530173F3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grpSp>
        <p:nvGrpSpPr>
          <p:cNvPr id="22" name="Group 21">
            <a:extLst>
              <a:ext uri="{FF2B5EF4-FFF2-40B4-BE49-F238E27FC236}">
                <a16:creationId xmlns:a16="http://schemas.microsoft.com/office/drawing/2014/main" id="{654E48C8-2A00-4C54-BC9C-B18EE49E9C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786"/>
            <a:ext cx="12229962" cy="6856214"/>
            <a:chOff x="-15736" y="0"/>
            <a:chExt cx="12229962" cy="6856214"/>
          </a:xfrm>
        </p:grpSpPr>
        <p:pic>
          <p:nvPicPr>
            <p:cNvPr id="23" name="Picture 22">
              <a:extLst>
                <a:ext uri="{FF2B5EF4-FFF2-40B4-BE49-F238E27FC236}">
                  <a16:creationId xmlns:a16="http://schemas.microsoft.com/office/drawing/2014/main" id="{CE0A0544-8F52-43F0-AC3E-DF683908B568}"/>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5">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4" name="Rectangle 23">
              <a:extLst>
                <a:ext uri="{FF2B5EF4-FFF2-40B4-BE49-F238E27FC236}">
                  <a16:creationId xmlns:a16="http://schemas.microsoft.com/office/drawing/2014/main" id="{2F4057D3-A680-4443-9E51-ED920A691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25" name="Picture 24">
              <a:extLst>
                <a:ext uri="{FF2B5EF4-FFF2-40B4-BE49-F238E27FC236}">
                  <a16:creationId xmlns:a16="http://schemas.microsoft.com/office/drawing/2014/main" id="{2F6853A4-7B38-4FDE-B024-AE8BA71E738C}"/>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26" name="Picture 25">
              <a:extLst>
                <a:ext uri="{FF2B5EF4-FFF2-40B4-BE49-F238E27FC236}">
                  <a16:creationId xmlns:a16="http://schemas.microsoft.com/office/drawing/2014/main" id="{86ADF4DB-4290-4441-8F8E-04152FE60631}"/>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6" name="Título 5">
            <a:extLst>
              <a:ext uri="{FF2B5EF4-FFF2-40B4-BE49-F238E27FC236}">
                <a16:creationId xmlns:a16="http://schemas.microsoft.com/office/drawing/2014/main" id="{2595183B-C928-4F5D-BBD7-4B8C222C4422}"/>
              </a:ext>
            </a:extLst>
          </p:cNvPr>
          <p:cNvSpPr>
            <a:spLocks noGrp="1"/>
          </p:cNvSpPr>
          <p:nvPr>
            <p:ph type="title"/>
          </p:nvPr>
        </p:nvSpPr>
        <p:spPr>
          <a:xfrm>
            <a:off x="997528" y="982132"/>
            <a:ext cx="4094017" cy="2823880"/>
          </a:xfrm>
        </p:spPr>
        <p:txBody>
          <a:bodyPr vert="horz" lIns="91440" tIns="45720" rIns="91440" bIns="45720" rtlCol="0" anchor="b">
            <a:normAutofit/>
          </a:bodyPr>
          <a:lstStyle/>
          <a:p>
            <a:r>
              <a:rPr lang="en-US" sz="4800">
                <a:solidFill>
                  <a:srgbClr val="262626"/>
                </a:solidFill>
              </a:rPr>
              <a:t>Diagrama de Importancia</a:t>
            </a:r>
          </a:p>
        </p:txBody>
      </p:sp>
      <p:pic>
        <p:nvPicPr>
          <p:cNvPr id="7" name="Imagen 6">
            <a:extLst>
              <a:ext uri="{FF2B5EF4-FFF2-40B4-BE49-F238E27FC236}">
                <a16:creationId xmlns:a16="http://schemas.microsoft.com/office/drawing/2014/main" id="{007EA955-477A-4DCA-97FB-42F4EB29059A}"/>
              </a:ext>
            </a:extLst>
          </p:cNvPr>
          <p:cNvPicPr>
            <a:picLocks noChangeAspect="1"/>
          </p:cNvPicPr>
          <p:nvPr/>
        </p:nvPicPr>
        <p:blipFill>
          <a:blip r:embed="rId7"/>
          <a:stretch>
            <a:fillRect/>
          </a:stretch>
        </p:blipFill>
        <p:spPr>
          <a:xfrm>
            <a:off x="5418668" y="1915530"/>
            <a:ext cx="5469466" cy="3026937"/>
          </a:xfrm>
          <a:prstGeom prst="rect">
            <a:avLst/>
          </a:prstGeom>
          <a:ln w="57150" cmpd="thickThin">
            <a:solidFill>
              <a:srgbClr val="7F7F7F"/>
            </a:solidFill>
            <a:miter lim="800000"/>
          </a:ln>
        </p:spPr>
      </p:pic>
      <p:sp>
        <p:nvSpPr>
          <p:cNvPr id="5" name="Marcador de número de diapositiva 4">
            <a:extLst>
              <a:ext uri="{FF2B5EF4-FFF2-40B4-BE49-F238E27FC236}">
                <a16:creationId xmlns:a16="http://schemas.microsoft.com/office/drawing/2014/main" id="{3837A6F1-170C-408E-AC36-4A6601718CF2}"/>
              </a:ext>
            </a:extLst>
          </p:cNvPr>
          <p:cNvSpPr>
            <a:spLocks noGrp="1"/>
          </p:cNvSpPr>
          <p:nvPr>
            <p:ph type="sldNum" sz="quarter" idx="12"/>
          </p:nvPr>
        </p:nvSpPr>
        <p:spPr>
          <a:xfrm>
            <a:off x="10353901" y="5969000"/>
            <a:ext cx="542697" cy="279400"/>
          </a:xfrm>
        </p:spPr>
        <p:txBody>
          <a:bodyPr vert="horz" lIns="91440" tIns="45720" rIns="91440" bIns="45720" rtlCol="0" anchor="ctr">
            <a:normAutofit/>
          </a:bodyPr>
          <a:lstStyle/>
          <a:p>
            <a:pPr defTabSz="914400">
              <a:spcAft>
                <a:spcPts val="600"/>
              </a:spcAft>
            </a:pPr>
            <a:fld id="{176A465A-FE7A-4B47-8100-64F4C8434EDB}" type="slidenum">
              <a:rPr lang="en-US">
                <a:solidFill>
                  <a:srgbClr val="000000"/>
                </a:solidFill>
              </a:rPr>
              <a:pPr defTabSz="914400">
                <a:spcAft>
                  <a:spcPts val="600"/>
                </a:spcAft>
              </a:pPr>
              <a:t>7</a:t>
            </a:fld>
            <a:endParaRPr lang="en-US">
              <a:solidFill>
                <a:srgbClr val="000000"/>
              </a:solidFill>
            </a:endParaRPr>
          </a:p>
        </p:txBody>
      </p:sp>
    </p:spTree>
    <p:extLst>
      <p:ext uri="{BB962C8B-B14F-4D97-AF65-F5344CB8AC3E}">
        <p14:creationId xmlns:p14="http://schemas.microsoft.com/office/powerpoint/2010/main" val="32186890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749C117F-F390-437B-ADB0-57E87EFF34F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934" y="0"/>
            <a:ext cx="12231160" cy="6856214"/>
            <a:chOff x="-16934" y="0"/>
            <a:chExt cx="12231160" cy="6856214"/>
          </a:xfrm>
        </p:grpSpPr>
        <p:pic>
          <p:nvPicPr>
            <p:cNvPr id="12" name="Picture 11">
              <a:extLst>
                <a:ext uri="{FF2B5EF4-FFF2-40B4-BE49-F238E27FC236}">
                  <a16:creationId xmlns:a16="http://schemas.microsoft.com/office/drawing/2014/main" id="{A7EF42F8-2417-49A6-95CE-DE9503B0AA66}"/>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Rectangle 12">
              <a:extLst>
                <a:ext uri="{FF2B5EF4-FFF2-40B4-BE49-F238E27FC236}">
                  <a16:creationId xmlns:a16="http://schemas.microsoft.com/office/drawing/2014/main" id="{AC6F623B-2003-4AED-B02F-541A150EC1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4" name="Picture 13">
              <a:extLst>
                <a:ext uri="{FF2B5EF4-FFF2-40B4-BE49-F238E27FC236}">
                  <a16:creationId xmlns:a16="http://schemas.microsoft.com/office/drawing/2014/main" id="{CD11837A-4F3D-419F-ACE2-E80B1EA2846F}"/>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15" name="Picture 14">
              <a:extLst>
                <a:ext uri="{FF2B5EF4-FFF2-40B4-BE49-F238E27FC236}">
                  <a16:creationId xmlns:a16="http://schemas.microsoft.com/office/drawing/2014/main" id="{B9411D1A-7E2C-4A36-BE32-BF7A8E130723}"/>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cxnSp>
        <p:nvCxnSpPr>
          <p:cNvPr id="17" name="Straight Connector 16">
            <a:extLst>
              <a:ext uri="{FF2B5EF4-FFF2-40B4-BE49-F238E27FC236}">
                <a16:creationId xmlns:a16="http://schemas.microsoft.com/office/drawing/2014/main" id="{20742BC3-654B-4E41-9A6A-73A42E47763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
        <p:nvSpPr>
          <p:cNvPr id="19" name="Rectangle 18">
            <a:extLst>
              <a:ext uri="{FF2B5EF4-FFF2-40B4-BE49-F238E27FC236}">
                <a16:creationId xmlns:a16="http://schemas.microsoft.com/office/drawing/2014/main" id="{9401732C-37EE-4B98-A709-9530173F3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grpSp>
        <p:nvGrpSpPr>
          <p:cNvPr id="41" name="Group 20">
            <a:extLst>
              <a:ext uri="{FF2B5EF4-FFF2-40B4-BE49-F238E27FC236}">
                <a16:creationId xmlns:a16="http://schemas.microsoft.com/office/drawing/2014/main" id="{654E48C8-2A00-4C54-BC9C-B18EE49E9C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786"/>
            <a:ext cx="12229962" cy="6856214"/>
            <a:chOff x="-15736" y="0"/>
            <a:chExt cx="12229962" cy="6856214"/>
          </a:xfrm>
        </p:grpSpPr>
        <p:pic>
          <p:nvPicPr>
            <p:cNvPr id="22" name="Picture 21">
              <a:extLst>
                <a:ext uri="{FF2B5EF4-FFF2-40B4-BE49-F238E27FC236}">
                  <a16:creationId xmlns:a16="http://schemas.microsoft.com/office/drawing/2014/main" id="{CE0A0544-8F52-43F0-AC3E-DF683908B568}"/>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5">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3" name="Rectangle 22">
              <a:extLst>
                <a:ext uri="{FF2B5EF4-FFF2-40B4-BE49-F238E27FC236}">
                  <a16:creationId xmlns:a16="http://schemas.microsoft.com/office/drawing/2014/main" id="{2F4057D3-A680-4443-9E51-ED920A691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24" name="Picture 23">
              <a:extLst>
                <a:ext uri="{FF2B5EF4-FFF2-40B4-BE49-F238E27FC236}">
                  <a16:creationId xmlns:a16="http://schemas.microsoft.com/office/drawing/2014/main" id="{2F6853A4-7B38-4FDE-B024-AE8BA71E738C}"/>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25" name="Picture 24">
              <a:extLst>
                <a:ext uri="{FF2B5EF4-FFF2-40B4-BE49-F238E27FC236}">
                  <a16:creationId xmlns:a16="http://schemas.microsoft.com/office/drawing/2014/main" id="{86ADF4DB-4290-4441-8F8E-04152FE60631}"/>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ítulo 1">
            <a:extLst>
              <a:ext uri="{FF2B5EF4-FFF2-40B4-BE49-F238E27FC236}">
                <a16:creationId xmlns:a16="http://schemas.microsoft.com/office/drawing/2014/main" id="{79AEE1BA-EFA9-4EC6-BB7F-D1BECE707DBD}"/>
              </a:ext>
            </a:extLst>
          </p:cNvPr>
          <p:cNvSpPr>
            <a:spLocks noGrp="1"/>
          </p:cNvSpPr>
          <p:nvPr>
            <p:ph type="title"/>
          </p:nvPr>
        </p:nvSpPr>
        <p:spPr>
          <a:xfrm>
            <a:off x="997528" y="982132"/>
            <a:ext cx="4094017" cy="2823880"/>
          </a:xfrm>
        </p:spPr>
        <p:txBody>
          <a:bodyPr vert="horz" lIns="91440" tIns="45720" rIns="91440" bIns="45720" rtlCol="0" anchor="b">
            <a:normAutofit/>
          </a:bodyPr>
          <a:lstStyle/>
          <a:p>
            <a:r>
              <a:rPr lang="en-US" sz="4800">
                <a:solidFill>
                  <a:srgbClr val="262626"/>
                </a:solidFill>
              </a:rPr>
              <a:t>Estrategia de Gestión de los Involucrados</a:t>
            </a:r>
          </a:p>
        </p:txBody>
      </p:sp>
      <p:pic>
        <p:nvPicPr>
          <p:cNvPr id="6" name="Imagen 5">
            <a:extLst>
              <a:ext uri="{FF2B5EF4-FFF2-40B4-BE49-F238E27FC236}">
                <a16:creationId xmlns:a16="http://schemas.microsoft.com/office/drawing/2014/main" id="{DB3A63F0-B2AF-41A5-9D0F-6B359D953707}"/>
              </a:ext>
            </a:extLst>
          </p:cNvPr>
          <p:cNvPicPr>
            <a:picLocks noChangeAspect="1"/>
          </p:cNvPicPr>
          <p:nvPr/>
        </p:nvPicPr>
        <p:blipFill>
          <a:blip r:embed="rId7"/>
          <a:stretch>
            <a:fillRect/>
          </a:stretch>
        </p:blipFill>
        <p:spPr>
          <a:xfrm>
            <a:off x="5418668" y="2183261"/>
            <a:ext cx="5469466" cy="2491474"/>
          </a:xfrm>
          <a:prstGeom prst="rect">
            <a:avLst/>
          </a:prstGeom>
          <a:ln w="57150" cmpd="thickThin">
            <a:solidFill>
              <a:srgbClr val="7F7F7F"/>
            </a:solidFill>
            <a:miter lim="800000"/>
          </a:ln>
        </p:spPr>
      </p:pic>
      <p:sp>
        <p:nvSpPr>
          <p:cNvPr id="3" name="Marcador de número de diapositiva 2">
            <a:extLst>
              <a:ext uri="{FF2B5EF4-FFF2-40B4-BE49-F238E27FC236}">
                <a16:creationId xmlns:a16="http://schemas.microsoft.com/office/drawing/2014/main" id="{78CC04D2-48E6-4381-9900-E07F7D99BD8C}"/>
              </a:ext>
            </a:extLst>
          </p:cNvPr>
          <p:cNvSpPr>
            <a:spLocks noGrp="1"/>
          </p:cNvSpPr>
          <p:nvPr>
            <p:ph type="sldNum" sz="quarter" idx="12"/>
          </p:nvPr>
        </p:nvSpPr>
        <p:spPr>
          <a:xfrm>
            <a:off x="10353901" y="5969000"/>
            <a:ext cx="542697" cy="279400"/>
          </a:xfrm>
        </p:spPr>
        <p:txBody>
          <a:bodyPr vert="horz" lIns="91440" tIns="45720" rIns="91440" bIns="45720" rtlCol="0" anchor="ctr">
            <a:normAutofit/>
          </a:bodyPr>
          <a:lstStyle/>
          <a:p>
            <a:pPr defTabSz="914400">
              <a:spcAft>
                <a:spcPts val="600"/>
              </a:spcAft>
            </a:pPr>
            <a:fld id="{176A465A-FE7A-4B47-8100-64F4C8434EDB}" type="slidenum">
              <a:rPr lang="en-US">
                <a:solidFill>
                  <a:srgbClr val="000000"/>
                </a:solidFill>
              </a:rPr>
              <a:pPr defTabSz="914400">
                <a:spcAft>
                  <a:spcPts val="600"/>
                </a:spcAft>
              </a:pPr>
              <a:t>8</a:t>
            </a:fld>
            <a:endParaRPr lang="en-US">
              <a:solidFill>
                <a:srgbClr val="000000"/>
              </a:solidFill>
            </a:endParaRPr>
          </a:p>
        </p:txBody>
      </p:sp>
    </p:spTree>
    <p:extLst>
      <p:ext uri="{BB962C8B-B14F-4D97-AF65-F5344CB8AC3E}">
        <p14:creationId xmlns:p14="http://schemas.microsoft.com/office/powerpoint/2010/main" val="33857933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grpSp>
        <p:nvGrpSpPr>
          <p:cNvPr id="9" name="Group 11">
            <a:extLst>
              <a:ext uri="{FF2B5EF4-FFF2-40B4-BE49-F238E27FC236}">
                <a16:creationId xmlns:a16="http://schemas.microsoft.com/office/drawing/2014/main" id="{749C117F-F390-437B-ADB0-57E87EFF34F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934" y="0"/>
            <a:ext cx="12231160" cy="6856214"/>
            <a:chOff x="-16934" y="0"/>
            <a:chExt cx="12231160" cy="6856214"/>
          </a:xfrm>
        </p:grpSpPr>
        <p:pic>
          <p:nvPicPr>
            <p:cNvPr id="13" name="Picture 12">
              <a:extLst>
                <a:ext uri="{FF2B5EF4-FFF2-40B4-BE49-F238E27FC236}">
                  <a16:creationId xmlns:a16="http://schemas.microsoft.com/office/drawing/2014/main" id="{A7EF42F8-2417-49A6-95CE-DE9503B0AA66}"/>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0" name="Rectangle 13">
              <a:extLst>
                <a:ext uri="{FF2B5EF4-FFF2-40B4-BE49-F238E27FC236}">
                  <a16:creationId xmlns:a16="http://schemas.microsoft.com/office/drawing/2014/main" id="{AC6F623B-2003-4AED-B02F-541A150EC1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5" name="Picture 14">
              <a:extLst>
                <a:ext uri="{FF2B5EF4-FFF2-40B4-BE49-F238E27FC236}">
                  <a16:creationId xmlns:a16="http://schemas.microsoft.com/office/drawing/2014/main" id="{CD11837A-4F3D-419F-ACE2-E80B1EA2846F}"/>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11" name="Picture 15">
              <a:extLst>
                <a:ext uri="{FF2B5EF4-FFF2-40B4-BE49-F238E27FC236}">
                  <a16:creationId xmlns:a16="http://schemas.microsoft.com/office/drawing/2014/main" id="{B9411D1A-7E2C-4A36-BE32-BF7A8E130723}"/>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cxnSp>
        <p:nvCxnSpPr>
          <p:cNvPr id="17" name="Straight Connector 17">
            <a:extLst>
              <a:ext uri="{FF2B5EF4-FFF2-40B4-BE49-F238E27FC236}">
                <a16:creationId xmlns:a16="http://schemas.microsoft.com/office/drawing/2014/main" id="{20742BC3-654B-4E41-9A6A-73A42E47763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
        <p:nvSpPr>
          <p:cNvPr id="20" name="Rectangle 19">
            <a:extLst>
              <a:ext uri="{FF2B5EF4-FFF2-40B4-BE49-F238E27FC236}">
                <a16:creationId xmlns:a16="http://schemas.microsoft.com/office/drawing/2014/main" id="{9401732C-37EE-4B98-A709-9530173F3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grpSp>
        <p:nvGrpSpPr>
          <p:cNvPr id="22" name="Group 21">
            <a:extLst>
              <a:ext uri="{FF2B5EF4-FFF2-40B4-BE49-F238E27FC236}">
                <a16:creationId xmlns:a16="http://schemas.microsoft.com/office/drawing/2014/main" id="{654E48C8-2A00-4C54-BC9C-B18EE49E9C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786"/>
            <a:ext cx="12229962" cy="6856214"/>
            <a:chOff x="-15736" y="0"/>
            <a:chExt cx="12229962" cy="6856214"/>
          </a:xfrm>
        </p:grpSpPr>
        <p:pic>
          <p:nvPicPr>
            <p:cNvPr id="23" name="Picture 22">
              <a:extLst>
                <a:ext uri="{FF2B5EF4-FFF2-40B4-BE49-F238E27FC236}">
                  <a16:creationId xmlns:a16="http://schemas.microsoft.com/office/drawing/2014/main" id="{CE0A0544-8F52-43F0-AC3E-DF683908B568}"/>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5">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4" name="Rectangle 23">
              <a:extLst>
                <a:ext uri="{FF2B5EF4-FFF2-40B4-BE49-F238E27FC236}">
                  <a16:creationId xmlns:a16="http://schemas.microsoft.com/office/drawing/2014/main" id="{2F4057D3-A680-4443-9E51-ED920A691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25" name="Picture 24">
              <a:extLst>
                <a:ext uri="{FF2B5EF4-FFF2-40B4-BE49-F238E27FC236}">
                  <a16:creationId xmlns:a16="http://schemas.microsoft.com/office/drawing/2014/main" id="{2F6853A4-7B38-4FDE-B024-AE8BA71E738C}"/>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26" name="Picture 25">
              <a:extLst>
                <a:ext uri="{FF2B5EF4-FFF2-40B4-BE49-F238E27FC236}">
                  <a16:creationId xmlns:a16="http://schemas.microsoft.com/office/drawing/2014/main" id="{86ADF4DB-4290-4441-8F8E-04152FE60631}"/>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ítulo 1">
            <a:extLst>
              <a:ext uri="{FF2B5EF4-FFF2-40B4-BE49-F238E27FC236}">
                <a16:creationId xmlns:a16="http://schemas.microsoft.com/office/drawing/2014/main" id="{F8101562-9609-4C92-B56F-0F5C1CD26508}"/>
              </a:ext>
            </a:extLst>
          </p:cNvPr>
          <p:cNvSpPr>
            <a:spLocks noGrp="1"/>
          </p:cNvSpPr>
          <p:nvPr>
            <p:ph type="title"/>
          </p:nvPr>
        </p:nvSpPr>
        <p:spPr>
          <a:xfrm>
            <a:off x="997528" y="982132"/>
            <a:ext cx="4094017" cy="2823880"/>
          </a:xfrm>
        </p:spPr>
        <p:txBody>
          <a:bodyPr vert="horz" lIns="91440" tIns="45720" rIns="91440" bIns="45720" rtlCol="0" anchor="b">
            <a:normAutofit/>
          </a:bodyPr>
          <a:lstStyle/>
          <a:p>
            <a:r>
              <a:rPr lang="en-US" sz="4800">
                <a:solidFill>
                  <a:srgbClr val="262626"/>
                </a:solidFill>
              </a:rPr>
              <a:t>Estrategia de Gestión de los Involucrados</a:t>
            </a:r>
          </a:p>
        </p:txBody>
      </p:sp>
      <p:pic>
        <p:nvPicPr>
          <p:cNvPr id="7" name="Imagen 6">
            <a:extLst>
              <a:ext uri="{FF2B5EF4-FFF2-40B4-BE49-F238E27FC236}">
                <a16:creationId xmlns:a16="http://schemas.microsoft.com/office/drawing/2014/main" id="{DDFE9C77-9913-46CF-B3E5-755657295150}"/>
              </a:ext>
            </a:extLst>
          </p:cNvPr>
          <p:cNvPicPr>
            <a:picLocks noChangeAspect="1"/>
          </p:cNvPicPr>
          <p:nvPr/>
        </p:nvPicPr>
        <p:blipFill>
          <a:blip r:embed="rId7"/>
          <a:stretch>
            <a:fillRect/>
          </a:stretch>
        </p:blipFill>
        <p:spPr>
          <a:xfrm>
            <a:off x="5418668" y="1905126"/>
            <a:ext cx="5469466" cy="3047744"/>
          </a:xfrm>
          <a:prstGeom prst="rect">
            <a:avLst/>
          </a:prstGeom>
          <a:ln w="57150" cmpd="thickThin">
            <a:solidFill>
              <a:srgbClr val="7F7F7F"/>
            </a:solidFill>
            <a:miter lim="800000"/>
          </a:ln>
        </p:spPr>
      </p:pic>
      <p:sp>
        <p:nvSpPr>
          <p:cNvPr id="3" name="Marcador de número de diapositiva 2">
            <a:extLst>
              <a:ext uri="{FF2B5EF4-FFF2-40B4-BE49-F238E27FC236}">
                <a16:creationId xmlns:a16="http://schemas.microsoft.com/office/drawing/2014/main" id="{48EAED8A-B3F1-4600-A81E-72BA01137DEC}"/>
              </a:ext>
            </a:extLst>
          </p:cNvPr>
          <p:cNvSpPr>
            <a:spLocks noGrp="1"/>
          </p:cNvSpPr>
          <p:nvPr>
            <p:ph type="sldNum" sz="quarter" idx="12"/>
          </p:nvPr>
        </p:nvSpPr>
        <p:spPr>
          <a:xfrm>
            <a:off x="10353901" y="5969000"/>
            <a:ext cx="542697" cy="279400"/>
          </a:xfrm>
        </p:spPr>
        <p:txBody>
          <a:bodyPr vert="horz" lIns="91440" tIns="45720" rIns="91440" bIns="45720" rtlCol="0" anchor="ctr">
            <a:normAutofit/>
          </a:bodyPr>
          <a:lstStyle/>
          <a:p>
            <a:pPr defTabSz="914400">
              <a:spcAft>
                <a:spcPts val="600"/>
              </a:spcAft>
            </a:pPr>
            <a:fld id="{176A465A-FE7A-4B47-8100-64F4C8434EDB}" type="slidenum">
              <a:rPr lang="en-US">
                <a:solidFill>
                  <a:srgbClr val="000000"/>
                </a:solidFill>
              </a:rPr>
              <a:pPr defTabSz="914400">
                <a:spcAft>
                  <a:spcPts val="600"/>
                </a:spcAft>
              </a:pPr>
              <a:t>9</a:t>
            </a:fld>
            <a:endParaRPr lang="en-US">
              <a:solidFill>
                <a:srgbClr val="000000"/>
              </a:solidFill>
            </a:endParaRPr>
          </a:p>
        </p:txBody>
      </p:sp>
    </p:spTree>
    <p:extLst>
      <p:ext uri="{BB962C8B-B14F-4D97-AF65-F5344CB8AC3E}">
        <p14:creationId xmlns:p14="http://schemas.microsoft.com/office/powerpoint/2010/main" val="3395702530"/>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ánico">
  <a:themeElements>
    <a:clrScheme name="Orgánico">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ánico">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ánico">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TM02900743[[fn=Orgánico]]</Template>
  <TotalTime>80</TotalTime>
  <Words>933</Words>
  <Application>Microsoft Office PowerPoint</Application>
  <PresentationFormat>Panorámica</PresentationFormat>
  <Paragraphs>63</Paragraphs>
  <Slides>13</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13</vt:i4>
      </vt:variant>
    </vt:vector>
  </HeadingPairs>
  <TitlesOfParts>
    <vt:vector size="17" baseType="lpstr">
      <vt:lpstr>Arial</vt:lpstr>
      <vt:lpstr>Calibri</vt:lpstr>
      <vt:lpstr>Garamond</vt:lpstr>
      <vt:lpstr>Orgánico</vt:lpstr>
      <vt:lpstr>Presentación Semana 2 Los Socios y las Etapas del Proyecto</vt:lpstr>
      <vt:lpstr>Biomedic Technology</vt:lpstr>
      <vt:lpstr>Análisis de Involucrados</vt:lpstr>
      <vt:lpstr>Análisis de Involucrados</vt:lpstr>
      <vt:lpstr>Consultores </vt:lpstr>
      <vt:lpstr>Diagrama de contexto  </vt:lpstr>
      <vt:lpstr>Diagrama de Importancia</vt:lpstr>
      <vt:lpstr>Estrategia de Gestión de los Involucrados</vt:lpstr>
      <vt:lpstr>Estrategia de Gestión de los Involucrados</vt:lpstr>
      <vt:lpstr>Estrategia de Gestión de los Involucrados</vt:lpstr>
      <vt:lpstr>Paquetes de trabajo (WBS/EDT)</vt:lpstr>
      <vt:lpstr>Diagrama de Gantt Preliminar</vt:lpstr>
      <vt:lpstr>Gracias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Semana 2 Los Socios y las Etapas del Proyecto</dc:title>
  <dc:creator>AMADOR ZUÑIGA HEINER</dc:creator>
  <cp:lastModifiedBy>AMADOR ZUÑIGA HEINER</cp:lastModifiedBy>
  <cp:revision>1</cp:revision>
  <dcterms:created xsi:type="dcterms:W3CDTF">2021-08-09T21:05:58Z</dcterms:created>
  <dcterms:modified xsi:type="dcterms:W3CDTF">2021-08-09T22:26:02Z</dcterms:modified>
</cp:coreProperties>
</file>