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203"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742997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2716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73597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116368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246701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975547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121793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590382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23248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69550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541090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086933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985055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52653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5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581574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5BCAD085-E8A6-8845-BD4E-CB4CCA059FC4}"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160461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10/21/2024</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1994806926"/>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Phishing: Minaccia e Contromisure</a:t>
            </a:r>
          </a:p>
        </p:txBody>
      </p:sp>
      <p:sp>
        <p:nvSpPr>
          <p:cNvPr id="3" name="Subtitle 2"/>
          <p:cNvSpPr>
            <a:spLocks noGrp="1"/>
          </p:cNvSpPr>
          <p:nvPr>
            <p:ph type="subTitle" idx="1"/>
          </p:nvPr>
        </p:nvSpPr>
        <p:spPr/>
        <p:txBody>
          <a:bodyPr>
            <a:normAutofit/>
          </a:bodyPr>
          <a:lstStyle/>
          <a:p>
            <a:r>
              <a:t>Una guida completa agli attacchi di phishing e alle strategie di mitigazione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Cos'è il Phishing?</a:t>
            </a:r>
          </a:p>
        </p:txBody>
      </p:sp>
      <p:sp>
        <p:nvSpPr>
          <p:cNvPr id="3" name="Content Placeholder 2"/>
          <p:cNvSpPr>
            <a:spLocks noGrp="1"/>
          </p:cNvSpPr>
          <p:nvPr>
            <p:ph idx="1"/>
          </p:nvPr>
        </p:nvSpPr>
        <p:spPr>
          <a:xfrm>
            <a:off x="685346" y="2096063"/>
            <a:ext cx="7765322" cy="4506019"/>
          </a:xfrm>
        </p:spPr>
        <p:txBody>
          <a:bodyPr>
            <a:normAutofit fontScale="92500" lnSpcReduction="10000"/>
          </a:bodyPr>
          <a:lstStyle/>
          <a:p>
            <a:r>
              <a:rPr dirty="0" err="1"/>
              <a:t>Definizione</a:t>
            </a:r>
            <a:r>
              <a:rPr dirty="0"/>
              <a:t> di Phishing: </a:t>
            </a:r>
            <a:r>
              <a:rPr lang="it-IT" dirty="0"/>
              <a:t>Il </a:t>
            </a:r>
            <a:r>
              <a:rPr lang="it-IT" b="1" dirty="0"/>
              <a:t>phishing</a:t>
            </a:r>
            <a:r>
              <a:rPr lang="it-IT" dirty="0"/>
              <a:t> è una forma di attacco informatico in cui un malintenzionato tenta di ingannare un individuo facendosi passare per un'entità affidabile, al fine di ottenere informazioni sensibili, come credenziali di accesso, numeri di carte di credito o altre informazioni personali. Questo viene solitamente realizzato tramite e-mail fraudolente, messaggi di testo o chiamate telefoniche che inducono la vittima a cliccare su link dannosi o fornire i propri dati personali.</a:t>
            </a:r>
            <a:endParaRPr dirty="0"/>
          </a:p>
          <a:p>
            <a:pPr lvl="1"/>
            <a:r>
              <a:rPr dirty="0"/>
              <a:t>Tipi di Phishing:</a:t>
            </a:r>
          </a:p>
          <a:p>
            <a:pPr lvl="2"/>
            <a:r>
              <a:rPr dirty="0"/>
              <a:t>- Email Phishing</a:t>
            </a:r>
          </a:p>
          <a:p>
            <a:pPr lvl="2"/>
            <a:r>
              <a:rPr dirty="0"/>
              <a:t>- Spear Phishing</a:t>
            </a:r>
          </a:p>
          <a:p>
            <a:pPr lvl="2"/>
            <a:r>
              <a:rPr dirty="0"/>
              <a:t>- </a:t>
            </a:r>
            <a:r>
              <a:rPr dirty="0" err="1"/>
              <a:t>Smishing</a:t>
            </a:r>
            <a:r>
              <a:rPr dirty="0"/>
              <a:t> (SMS Phishing)</a:t>
            </a:r>
          </a:p>
          <a:p>
            <a:pPr lvl="2"/>
            <a:r>
              <a:rPr dirty="0"/>
              <a:t>- Vishing (Voice Phishing)</a:t>
            </a:r>
          </a:p>
          <a:p>
            <a:pPr lvl="2"/>
            <a:r>
              <a:rPr dirty="0"/>
              <a:t>- Phishing via social media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115021"/>
            <a:ext cx="7765321" cy="1270956"/>
          </a:xfrm>
        </p:spPr>
        <p:txBody>
          <a:bodyPr/>
          <a:lstStyle/>
          <a:p>
            <a:r>
              <a:rPr dirty="0"/>
              <a:t>Come </a:t>
            </a:r>
            <a:r>
              <a:rPr dirty="0" err="1"/>
              <a:t>Funziona</a:t>
            </a:r>
            <a:r>
              <a:rPr dirty="0"/>
              <a:t> un </a:t>
            </a:r>
            <a:r>
              <a:rPr dirty="0" err="1"/>
              <a:t>Attacco</a:t>
            </a:r>
            <a:r>
              <a:rPr dirty="0"/>
              <a:t> di Phishing</a:t>
            </a:r>
          </a:p>
        </p:txBody>
      </p:sp>
      <p:sp>
        <p:nvSpPr>
          <p:cNvPr id="3" name="Content Placeholder 2"/>
          <p:cNvSpPr>
            <a:spLocks noGrp="1"/>
          </p:cNvSpPr>
          <p:nvPr>
            <p:ph idx="1"/>
          </p:nvPr>
        </p:nvSpPr>
        <p:spPr>
          <a:xfrm>
            <a:off x="0" y="1633268"/>
            <a:ext cx="9144000" cy="5224732"/>
          </a:xfrm>
        </p:spPr>
        <p:txBody>
          <a:bodyPr>
            <a:normAutofit fontScale="70000" lnSpcReduction="20000"/>
          </a:bodyPr>
          <a:lstStyle/>
          <a:p>
            <a:r>
              <a:rPr dirty="0" err="1"/>
              <a:t>Fasi</a:t>
            </a:r>
            <a:r>
              <a:rPr dirty="0"/>
              <a:t> di un </a:t>
            </a:r>
            <a:r>
              <a:rPr dirty="0" err="1"/>
              <a:t>attacco</a:t>
            </a:r>
            <a:r>
              <a:rPr dirty="0"/>
              <a:t> di phishing:</a:t>
            </a:r>
          </a:p>
          <a:p>
            <a:r>
              <a:rPr lang="it-IT" b="1" dirty="0"/>
              <a:t>1. Preparazione</a:t>
            </a:r>
          </a:p>
          <a:p>
            <a:r>
              <a:rPr lang="it-IT" dirty="0"/>
              <a:t>L'attaccante crea una trappola (e-mail, SMS, sito web o chiamata)</a:t>
            </a:r>
          </a:p>
          <a:p>
            <a:r>
              <a:rPr lang="it-IT" dirty="0"/>
              <a:t>Il messaggio è progettato per sembrare legittimo (banca, azienda)</a:t>
            </a:r>
          </a:p>
          <a:p>
            <a:r>
              <a:rPr lang="it-IT" b="1" dirty="0"/>
              <a:t>2. Invio dell’esca</a:t>
            </a:r>
          </a:p>
          <a:p>
            <a:r>
              <a:rPr lang="it-IT" dirty="0"/>
              <a:t>L'attaccante invia il messaggio fraudolento alla vittima</a:t>
            </a:r>
          </a:p>
          <a:p>
            <a:r>
              <a:rPr lang="it-IT" dirty="0"/>
              <a:t>La comunicazione sfrutta urgenza o paura (account compromesso, aggiornamenti necessari)</a:t>
            </a:r>
          </a:p>
          <a:p>
            <a:r>
              <a:rPr lang="it-IT" b="1" dirty="0"/>
              <a:t>3. Interazione della vittima</a:t>
            </a:r>
          </a:p>
          <a:p>
            <a:r>
              <a:rPr lang="it-IT" dirty="0"/>
              <a:t>La vittima clicca su un link, scarica un allegato o fornisce dati personali</a:t>
            </a:r>
          </a:p>
          <a:p>
            <a:r>
              <a:rPr lang="it-IT" dirty="0"/>
              <a:t>Spesso viene reindirizzata a un sito web fasullo</a:t>
            </a:r>
          </a:p>
          <a:p>
            <a:r>
              <a:rPr lang="it-IT" b="1" dirty="0"/>
              <a:t>4. Raccolta delle informazioni</a:t>
            </a:r>
          </a:p>
          <a:p>
            <a:r>
              <a:rPr lang="it-IT" dirty="0"/>
              <a:t>Le informazioni inserite vengono raccolte (credenziali, dati personali)</a:t>
            </a:r>
          </a:p>
          <a:p>
            <a:r>
              <a:rPr lang="it-IT" dirty="0"/>
              <a:t>In alcuni casi, viene installato malware nel dispositivo</a:t>
            </a:r>
          </a:p>
          <a:p>
            <a:r>
              <a:rPr lang="it-IT" b="1" dirty="0"/>
              <a:t>5. Uso delle informazioni rubate</a:t>
            </a:r>
          </a:p>
          <a:p>
            <a:r>
              <a:rPr lang="it-IT" dirty="0"/>
              <a:t>L'attaccante utilizza le informazioni per rubare fondi o compromettere account</a:t>
            </a:r>
          </a:p>
          <a:p>
            <a:r>
              <a:rPr lang="it-IT" dirty="0"/>
              <a:t>I dati possono essere venduti nel dark web</a:t>
            </a:r>
          </a:p>
          <a:p>
            <a:pPr lvl="1"/>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Impatti del Phishing</a:t>
            </a:r>
          </a:p>
        </p:txBody>
      </p:sp>
      <p:sp>
        <p:nvSpPr>
          <p:cNvPr id="3" name="Content Placeholder 2"/>
          <p:cNvSpPr>
            <a:spLocks noGrp="1"/>
          </p:cNvSpPr>
          <p:nvPr>
            <p:ph idx="1"/>
          </p:nvPr>
        </p:nvSpPr>
        <p:spPr/>
        <p:txBody>
          <a:bodyPr/>
          <a:lstStyle/>
          <a:p>
            <a:r>
              <a:rPr dirty="0"/>
              <a:t>Il phishing </a:t>
            </a:r>
            <a:r>
              <a:rPr dirty="0" err="1"/>
              <a:t>può</a:t>
            </a:r>
            <a:r>
              <a:rPr dirty="0"/>
              <a:t> </a:t>
            </a:r>
            <a:r>
              <a:rPr dirty="0" err="1"/>
              <a:t>avere</a:t>
            </a:r>
            <a:r>
              <a:rPr dirty="0"/>
              <a:t> </a:t>
            </a:r>
            <a:r>
              <a:rPr dirty="0" err="1"/>
              <a:t>impatti</a:t>
            </a:r>
            <a:r>
              <a:rPr dirty="0"/>
              <a:t> </a:t>
            </a:r>
            <a:r>
              <a:rPr dirty="0" err="1"/>
              <a:t>gravi</a:t>
            </a:r>
            <a:r>
              <a:rPr dirty="0"/>
              <a:t>:</a:t>
            </a:r>
          </a:p>
          <a:p>
            <a:pPr lvl="1"/>
            <a:r>
              <a:rPr dirty="0"/>
              <a:t>- Danni </a:t>
            </a:r>
            <a:r>
              <a:rPr dirty="0" err="1"/>
              <a:t>economici</a:t>
            </a:r>
            <a:r>
              <a:rPr dirty="0"/>
              <a:t> e </a:t>
            </a:r>
            <a:r>
              <a:rPr dirty="0" err="1"/>
              <a:t>reputazionali</a:t>
            </a:r>
            <a:r>
              <a:rPr dirty="0"/>
              <a:t> per </a:t>
            </a:r>
            <a:r>
              <a:rPr dirty="0" err="1"/>
              <a:t>individui</a:t>
            </a:r>
            <a:r>
              <a:rPr dirty="0"/>
              <a:t> e </a:t>
            </a:r>
            <a:r>
              <a:rPr dirty="0" err="1"/>
              <a:t>aziende</a:t>
            </a:r>
            <a:endParaRPr dirty="0"/>
          </a:p>
          <a:p>
            <a:pPr lvl="1"/>
            <a:r>
              <a:rPr dirty="0"/>
              <a:t>- Perdita di </a:t>
            </a:r>
            <a:r>
              <a:rPr dirty="0" err="1"/>
              <a:t>dati</a:t>
            </a:r>
            <a:r>
              <a:rPr dirty="0"/>
              <a:t> </a:t>
            </a:r>
            <a:r>
              <a:rPr dirty="0" err="1"/>
              <a:t>personali</a:t>
            </a:r>
            <a:r>
              <a:rPr dirty="0"/>
              <a:t> e </a:t>
            </a:r>
            <a:r>
              <a:rPr dirty="0" err="1"/>
              <a:t>aziendali</a:t>
            </a:r>
            <a:endParaRPr dirty="0"/>
          </a:p>
          <a:p>
            <a:pPr lvl="1"/>
            <a:r>
              <a:rPr dirty="0"/>
              <a:t>- </a:t>
            </a:r>
            <a:r>
              <a:rPr dirty="0" err="1"/>
              <a:t>Potenziali</a:t>
            </a:r>
            <a:r>
              <a:rPr dirty="0"/>
              <a:t> </a:t>
            </a:r>
            <a:r>
              <a:rPr dirty="0" err="1"/>
              <a:t>violazioni</a:t>
            </a:r>
            <a:r>
              <a:rPr dirty="0"/>
              <a:t> normative </a:t>
            </a:r>
            <a:r>
              <a:rPr lang="it-IT" dirty="0"/>
              <a:t>(GDPR, leggi sulla privacy)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Strategie di Mitigazione del Phishing</a:t>
            </a:r>
          </a:p>
        </p:txBody>
      </p:sp>
      <p:sp>
        <p:nvSpPr>
          <p:cNvPr id="3" name="Content Placeholder 2"/>
          <p:cNvSpPr>
            <a:spLocks noGrp="1"/>
          </p:cNvSpPr>
          <p:nvPr>
            <p:ph idx="1"/>
          </p:nvPr>
        </p:nvSpPr>
        <p:spPr/>
        <p:txBody>
          <a:bodyPr/>
          <a:lstStyle/>
          <a:p>
            <a:r>
              <a:t>Come mitigare il rischio di phishing:</a:t>
            </a:r>
          </a:p>
          <a:p>
            <a:pPr lvl="1"/>
            <a:r>
              <a:t>- Formazione degli utenti: Riconoscere i segnali di phishing</a:t>
            </a:r>
          </a:p>
          <a:p>
            <a:pPr lvl="1"/>
            <a:r>
              <a:t>- MFA: Autenticazione a più fattori</a:t>
            </a:r>
          </a:p>
          <a:p>
            <a:pPr lvl="1"/>
            <a:r>
              <a:t>- Filtri Anti-Phishing: Bloccare email sospette</a:t>
            </a:r>
          </a:p>
          <a:p>
            <a:pPr lvl="1"/>
            <a:r>
              <a:t>- Secure Email Gateways: Protezione del traffico email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Strategie Tecnologiche di Mitigazione</a:t>
            </a:r>
          </a:p>
        </p:txBody>
      </p:sp>
      <p:sp>
        <p:nvSpPr>
          <p:cNvPr id="3" name="Content Placeholder 2"/>
          <p:cNvSpPr>
            <a:spLocks noGrp="1"/>
          </p:cNvSpPr>
          <p:nvPr>
            <p:ph idx="1"/>
          </p:nvPr>
        </p:nvSpPr>
        <p:spPr/>
        <p:txBody>
          <a:bodyPr/>
          <a:lstStyle/>
          <a:p>
            <a:r>
              <a:t>Strumenti e tecnologie per mitigare il phishing:</a:t>
            </a:r>
          </a:p>
          <a:p>
            <a:pPr lvl="1"/>
            <a:r>
              <a:t>- DMARC, DKIM, e SPF: Protezione dei domini aziendali</a:t>
            </a:r>
          </a:p>
          <a:p>
            <a:pPr lvl="1"/>
            <a:r>
              <a:t>- Threat Intelligence: Monitoraggio delle minacce</a:t>
            </a:r>
          </a:p>
          <a:p>
            <a:pPr lvl="1"/>
            <a:r>
              <a:t>- Firewall e IDS/IPS: Bloccare il traffico dannoso</a:t>
            </a:r>
          </a:p>
          <a:p>
            <a:pPr lvl="1"/>
            <a:r>
              <a:t>- Soluzioni di Cloud Security: Proteggere i carichi di lavoro cloud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Azioni di Remediation in Caso di Attacco</a:t>
            </a:r>
          </a:p>
        </p:txBody>
      </p:sp>
      <p:sp>
        <p:nvSpPr>
          <p:cNvPr id="3" name="Content Placeholder 2"/>
          <p:cNvSpPr>
            <a:spLocks noGrp="1"/>
          </p:cNvSpPr>
          <p:nvPr>
            <p:ph idx="1"/>
          </p:nvPr>
        </p:nvSpPr>
        <p:spPr/>
        <p:txBody>
          <a:bodyPr/>
          <a:lstStyle/>
          <a:p>
            <a:r>
              <a:t>Cosa fare in caso di attacco riuscito:</a:t>
            </a:r>
          </a:p>
          <a:p>
            <a:pPr lvl="1"/>
            <a:r>
              <a:t>- Isolamento dell'utente compromesso</a:t>
            </a:r>
          </a:p>
          <a:p>
            <a:pPr lvl="1"/>
            <a:r>
              <a:t>- Cambiamento delle password</a:t>
            </a:r>
          </a:p>
          <a:p>
            <a:pPr lvl="1"/>
            <a:r>
              <a:t>- Analisi dei log e indagini forensi</a:t>
            </a:r>
          </a:p>
          <a:p>
            <a:pPr lvl="1"/>
            <a:r>
              <a:t>- Notifica agli utenti e alle autorità competenti</a:t>
            </a:r>
          </a:p>
          <a:p>
            <a:pPr lvl="1"/>
            <a:r>
              <a:t>- Ripristino dai backup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Conclusioni</a:t>
            </a:r>
            <a:endParaRPr dirty="0"/>
          </a:p>
        </p:txBody>
      </p:sp>
      <p:sp>
        <p:nvSpPr>
          <p:cNvPr id="3" name="Content Placeholder 2"/>
          <p:cNvSpPr>
            <a:spLocks noGrp="1"/>
          </p:cNvSpPr>
          <p:nvPr>
            <p:ph idx="1"/>
          </p:nvPr>
        </p:nvSpPr>
        <p:spPr>
          <a:xfrm>
            <a:off x="74762" y="1564257"/>
            <a:ext cx="9017480" cy="5152845"/>
          </a:xfrm>
        </p:spPr>
        <p:txBody>
          <a:bodyPr/>
          <a:lstStyle/>
          <a:p>
            <a:endParaRPr lang="it-IT" dirty="0"/>
          </a:p>
          <a:p>
            <a:endParaRPr lang="it-IT" dirty="0"/>
          </a:p>
          <a:p>
            <a:r>
              <a:rPr lang="it-IT" dirty="0"/>
              <a:t>Il phishing è un rischio reale e presente nel panorama informatico moderno, ma grazie a strategie proattive e a una combinazione di formazione e tecnologia, è possibile mitigare significativamente la minaccia. La prevenzione rimane l'approccio migliore, supportata da un'adeguata preparazione a rispondere agli incidenti quando si verificano.</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e">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82</TotalTime>
  <Words>500</Words>
  <Application>Microsoft Office PowerPoint</Application>
  <PresentationFormat>Presentazione su schermo (4:3)</PresentationFormat>
  <Paragraphs>55</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Century Gothic</vt:lpstr>
      <vt:lpstr>Wingdings 3</vt:lpstr>
      <vt:lpstr>Ione</vt:lpstr>
      <vt:lpstr>Phishing: Minaccia e Contromisure</vt:lpstr>
      <vt:lpstr>Cos'è il Phishing?</vt:lpstr>
      <vt:lpstr>Come Funziona un Attacco di Phishing</vt:lpstr>
      <vt:lpstr>Impatti del Phishing</vt:lpstr>
      <vt:lpstr>Strategie di Mitigazione del Phishing</vt:lpstr>
      <vt:lpstr>Strategie Tecnologiche di Mitigazione</vt:lpstr>
      <vt:lpstr>Azioni di Remediation in Caso di Attacco</vt:lpstr>
      <vt:lpstr>Conclusioni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Minaccia e Contromisure</dc:title>
  <dc:subject/>
  <dc:creator/>
  <cp:keywords/>
  <dc:description>generated using python-pptx</dc:description>
  <cp:lastModifiedBy>Angelo Lombardi</cp:lastModifiedBy>
  <cp:revision>3</cp:revision>
  <dcterms:created xsi:type="dcterms:W3CDTF">2013-01-27T09:14:16Z</dcterms:created>
  <dcterms:modified xsi:type="dcterms:W3CDTF">2024-10-21T16:03:39Z</dcterms:modified>
  <cp:category/>
</cp:coreProperties>
</file>