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ileron" charset="1" panose="00000500000000000000"/>
      <p:regular r:id="rId40"/>
    </p:embeddedFont>
    <p:embeddedFont>
      <p:font typeface="Anonymous Pro" charset="1" panose="02060609030202000504"/>
      <p:regular r:id="rId41"/>
    </p:embeddedFont>
    <p:embeddedFont>
      <p:font typeface="DM Sans Bold" charset="1" panose="00000000000000000000"/>
      <p:regular r:id="rId43"/>
    </p:embeddedFont>
    <p:embeddedFont>
      <p:font typeface="DM Sans" charset="1" panose="00000000000000000000"/>
      <p:regular r:id="rId44"/>
    </p:embeddedFont>
    <p:embeddedFont>
      <p:font typeface="IBM Plex Sans Bold" charset="1" panose="020B0803050203000203"/>
      <p:regular r:id="rId45"/>
    </p:embeddedFont>
    <p:embeddedFont>
      <p:font typeface="DM Sans Italics" charset="1" panose="00000000000000000000"/>
      <p:regular r:id="rId48"/>
    </p:embeddedFont>
    <p:embeddedFont>
      <p:font typeface="Glacial Indifference Bold" charset="1" panose="00000800000000000000"/>
      <p:regular r:id="rId58"/>
    </p:embeddedFont>
    <p:embeddedFont>
      <p:font typeface="Glacial Indifference" charset="1" panose="00000000000000000000"/>
      <p:regular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notesSlides/notesSlide2.xml" Type="http://schemas.openxmlformats.org/officeDocument/2006/relationships/note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notesSlides/notesSlide3.xml" Type="http://schemas.openxmlformats.org/officeDocument/2006/relationships/notesSlide"/><Relationship Id="rId47" Target="notesSlides/notesSlide4.xml" Type="http://schemas.openxmlformats.org/officeDocument/2006/relationships/notesSlide"/><Relationship Id="rId48" Target="fonts/font48.fntdata" Type="http://schemas.openxmlformats.org/officeDocument/2006/relationships/font"/><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notesSlides/notesSlide10.xml" Type="http://schemas.openxmlformats.org/officeDocument/2006/relationships/notesSlide"/><Relationship Id="rId55" Target="notesSlides/notesSlide11.xml" Type="http://schemas.openxmlformats.org/officeDocument/2006/relationships/notesSlide"/><Relationship Id="rId56" Target="notesSlides/notesSlide12.xml" Type="http://schemas.openxmlformats.org/officeDocument/2006/relationships/notesSlide"/><Relationship Id="rId57" Target="notesSlides/notesSlide13.xml" Type="http://schemas.openxmlformats.org/officeDocument/2006/relationships/notesSlide"/><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60" Target="notesSlides/notesSlide14.xml" Type="http://schemas.openxmlformats.org/officeDocument/2006/relationships/notesSlide"/><Relationship Id="rId61" Target="notesSlides/notesSlide15.xml" Type="http://schemas.openxmlformats.org/officeDocument/2006/relationships/notesSlide"/><Relationship Id="rId62" Target="notesSlides/notesSlide16.xml" Type="http://schemas.openxmlformats.org/officeDocument/2006/relationships/notesSlide"/><Relationship Id="rId63" Target="notesSlides/notesSlide17.xml" Type="http://schemas.openxmlformats.org/officeDocument/2006/relationships/notesSlide"/><Relationship Id="rId64" Target="notesSlides/notesSlide18.xml" Type="http://schemas.openxmlformats.org/officeDocument/2006/relationships/notesSlide"/><Relationship Id="rId65" Target="notesSlides/notesSlide19.xml" Type="http://schemas.openxmlformats.org/officeDocument/2006/relationships/notesSlide"/><Relationship Id="rId66" Target="notesSlides/notesSlide20.xml" Type="http://schemas.openxmlformats.org/officeDocument/2006/relationships/notesSlide"/><Relationship Id="rId67" Target="notesSlides/notesSlide21.xml" Type="http://schemas.openxmlformats.org/officeDocument/2006/relationships/notesSlide"/><Relationship Id="rId68" Target="notesSlides/notesSlide22.xml" Type="http://schemas.openxmlformats.org/officeDocument/2006/relationships/notesSlide"/><Relationship Id="rId69" Target="notesSlides/notesSlide23.xml" Type="http://schemas.openxmlformats.org/officeDocument/2006/relationships/notesSlide"/><Relationship Id="rId7" Target="slides/slide2.xml" Type="http://schemas.openxmlformats.org/officeDocument/2006/relationships/slide"/><Relationship Id="rId70" Target="notesSlides/notesSlide24.xml" Type="http://schemas.openxmlformats.org/officeDocument/2006/relationships/notesSlide"/><Relationship Id="rId71" Target="notesSlides/notesSlide25.xml" Type="http://schemas.openxmlformats.org/officeDocument/2006/relationships/notesSlide"/><Relationship Id="rId72" Target="notesSlides/notesSlide26.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Alteryx provide automatic summarization of data. We can see if our data are compliance to the datatype of field. Check how many unique values we have or null values. Also show us the statistical rappresetation of our data like min, max, Std. Deviation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of the things we noticed early on is that alteryx provides many simple functions but lacks many complex functions. One of these was to detect outlayers in the dataset.</a:t>
            </a:r>
          </a:p>
          <a:p>
            <a:r>
              <a:rPr lang="en-US"/>
              <a:t>Browsing the alteryx community we found that many advised to do it by hand. So we did this pipeline which allowed us to compute the outlayers in our data. For us, the only data where it made sense to do so was 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 text type fields we checked the allowed characters through the use of RegEx which gave us if the characters followed the indicated pattern</a:t>
            </a:r>
          </a:p>
          <a:p>
            <a:r>
              <a:rPr lang="en-US"/>
              <a:t>Letter, Upper Dash</a:t>
            </a:r>
          </a:p>
          <a:p>
            <a:r>
              <a:rPr lang="en-US"/>
              <a:t>Alfanumeric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the uniqueness check between fields of the same type and we have not considered the fields of text type because it was already noted that they were all different.</a:t>
            </a:r>
          </a:p>
          <a:p>
            <a:r>
              <a:rPr lang="en-US"/>
              <a:t>So for Dates and Numerics and numericals we have divided them in turn into Gas and Light.</a:t>
            </a:r>
          </a:p>
          <a:p>
            <a:r>
              <a:rPr lang="en-US"/>
              <a:t>A first check we calculated the correlation between the fields and where the correlation was 1 there could be similar fields. So the second solution was brute force where we compared the values ​​of the fields and calculated how similar they were.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Both columns are anonymized but for one it is recommended to put datatype String and other Float. We decided to put both strings so they were easy to read, otherwise with Float they can produce concerts in Exponential format.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Sistemazione dei numeri.</a:t>
            </a:r>
          </a:p>
          <a:p>
            <a:r>
              <a:rPr lang="en-US"/>
              <a:t>Impostandoli a zero i valori nulli. Per la conversione da stringa a numero. </a:t>
            </a:r>
          </a:p>
          <a:p>
            <a:r>
              <a:rPr lang="en-US"/>
              <a:t/>
            </a:r>
          </a:p>
          <a:p>
            <a:r>
              <a:rPr lang="en-US"/>
              <a:t>2° Abbiamo aggiusta il carattere delle stringe, lower case per tutti e title case per le città</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Sistemazione dei numeri.</a:t>
            </a:r>
          </a:p>
          <a:p>
            <a:r>
              <a:rPr lang="en-US"/>
              <a:t>Impostandoli a zero i valori nulli. Per la conversione da stringa a numero. </a:t>
            </a:r>
          </a:p>
          <a:p>
            <a:r>
              <a:rPr lang="en-US"/>
              <a:t/>
            </a:r>
          </a:p>
          <a:p>
            <a:r>
              <a:rPr lang="en-US"/>
              <a:t>2° Abbiamo aggiusta il carattere delle stringe, lower case per tutti e title case per le città</a:t>
            </a:r>
          </a:p>
          <a:p>
            <a:r>
              <a:rPr lang="en-US"/>
              <a:t/>
            </a:r>
          </a:p>
          <a:p>
            <a:r>
              <a:rPr lang="en-US"/>
              <a:t>3° Tolti gli spazi bianchi in iniziali, fondo e quelli in mezzo. </a:t>
            </a:r>
          </a:p>
          <a:p>
            <a:r>
              <a:rPr lang="en-US"/>
              <a:t/>
            </a:r>
          </a:p>
          <a:p>
            <a:r>
              <a:rPr lang="en-US"/>
              <a:t>4° Standardizzazione delle stringe, supply type, messo in inglese.</a:t>
            </a:r>
          </a:p>
          <a:p>
            <a:r>
              <a:rPr lang="en-US"/>
              <a:t/>
            </a:r>
          </a:p>
          <a:p>
            <a:r>
              <a:rPr lang="en-US"/>
              <a:t>5° Aggiustato dov'era false il supply type. messo a standard bill</a:t>
            </a:r>
          </a:p>
          <a:p>
            <a:r>
              <a:rPr lang="en-US"/>
              <a:t/>
            </a:r>
          </a:p>
          <a:p>
            <a:r>
              <a:rPr lang="en-US"/>
              <a:t>6° Spit delle colonne e verifica del tipo di supply. es se gas, ligth messa Null e non viene più considerata.</a:t>
            </a:r>
          </a:p>
          <a:p>
            <a:r>
              <a:rPr lang="en-US"/>
              <a:t/>
            </a:r>
          </a:p>
          <a:p>
            <a:r>
              <a:rPr lang="en-US"/>
              <a:t>7° Corretto light bizone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Sistemazione dei numeri.</a:t>
            </a:r>
          </a:p>
          <a:p>
            <a:r>
              <a:rPr lang="en-US"/>
              <a:t>Impostandoli a zero i valori nulli. Per la conversione da stringa a numero. </a:t>
            </a:r>
          </a:p>
          <a:p>
            <a:r>
              <a:rPr lang="en-US"/>
              <a:t/>
            </a:r>
          </a:p>
          <a:p>
            <a:r>
              <a:rPr lang="en-US"/>
              <a:t>2° Abbiamo aggiusta il carattere delle stringe, lower case per tutti e title case per le città</a:t>
            </a:r>
          </a:p>
          <a:p>
            <a:r>
              <a:rPr lang="en-US"/>
              <a:t/>
            </a:r>
          </a:p>
          <a:p>
            <a:r>
              <a:rPr lang="en-US"/>
              <a:t>3° Tolti gli spazi bianchi in iniziali, fondo e quelli in mezzo. </a:t>
            </a:r>
          </a:p>
          <a:p>
            <a:r>
              <a:rPr lang="en-US"/>
              <a:t/>
            </a:r>
          </a:p>
          <a:p>
            <a:r>
              <a:rPr lang="en-US"/>
              <a:t>4° Standardizzazione delle stringe, supply type, messo in inglese.</a:t>
            </a:r>
          </a:p>
          <a:p>
            <a:r>
              <a:rPr lang="en-US"/>
              <a:t/>
            </a:r>
          </a:p>
          <a:p>
            <a:r>
              <a:rPr lang="en-US"/>
              <a:t>5° Aggiustato dov'era false il supply type. messo a standard bill</a:t>
            </a:r>
          </a:p>
          <a:p>
            <a:r>
              <a:rPr lang="en-US"/>
              <a:t/>
            </a:r>
          </a:p>
          <a:p>
            <a:r>
              <a:rPr lang="en-US"/>
              <a:t>6° Spit delle colonne e verifica del tipo di supply. es se gas, ligth messa Null e non viene più considerata.</a:t>
            </a:r>
          </a:p>
          <a:p>
            <a:r>
              <a:rPr lang="en-US"/>
              <a:t/>
            </a:r>
          </a:p>
          <a:p>
            <a:r>
              <a:rPr lang="en-US"/>
              <a:t>7° Corretto light bizone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Sistemazione dei numeri.</a:t>
            </a:r>
          </a:p>
          <a:p>
            <a:r>
              <a:rPr lang="en-US"/>
              <a:t>Impostandoli a zero i valori nulli. Per la conversione da stringa a numero. </a:t>
            </a:r>
          </a:p>
          <a:p>
            <a:r>
              <a:rPr lang="en-US"/>
              <a:t/>
            </a:r>
          </a:p>
          <a:p>
            <a:r>
              <a:rPr lang="en-US"/>
              <a:t>2° Abbiamo aggiusta il carattere delle stringe, lower case per tutti e title case per le città</a:t>
            </a:r>
          </a:p>
          <a:p>
            <a:r>
              <a:rPr lang="en-US"/>
              <a:t/>
            </a:r>
          </a:p>
          <a:p>
            <a:r>
              <a:rPr lang="en-US"/>
              <a:t>3° Tolti gli spazi bianchi in iniziali, fondo e quelli in mezzo. </a:t>
            </a:r>
          </a:p>
          <a:p>
            <a:r>
              <a:rPr lang="en-US"/>
              <a:t/>
            </a:r>
          </a:p>
          <a:p>
            <a:r>
              <a:rPr lang="en-US"/>
              <a:t>4° Standardizzazione delle stringe, supply type, messo in inglese.</a:t>
            </a:r>
          </a:p>
          <a:p>
            <a:r>
              <a:rPr lang="en-US"/>
              <a:t/>
            </a:r>
          </a:p>
          <a:p>
            <a:r>
              <a:rPr lang="en-US"/>
              <a:t>5° Aggiustato dov'era false il supply type. messo a standard bill</a:t>
            </a:r>
          </a:p>
          <a:p>
            <a:r>
              <a:rPr lang="en-US"/>
              <a:t/>
            </a:r>
          </a:p>
          <a:p>
            <a:r>
              <a:rPr lang="en-US"/>
              <a:t>6° Spit delle colonne e verifica del tipo di supply. es se gas, ligth messa Null e non viene più considerata.</a:t>
            </a:r>
          </a:p>
          <a:p>
            <a:r>
              <a:rPr lang="en-US"/>
              <a:t/>
            </a:r>
          </a:p>
          <a:p>
            <a:r>
              <a:rPr lang="en-US"/>
              <a:t>7° Corretto light bizone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start with an general overview</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Sistemazione dei numeri.</a:t>
            </a:r>
          </a:p>
          <a:p>
            <a:r>
              <a:rPr lang="en-US"/>
              <a:t>Impostandoli a zero i valori nulli. Per la conversione da stringa a numero. </a:t>
            </a:r>
          </a:p>
          <a:p>
            <a:r>
              <a:rPr lang="en-US"/>
              <a:t/>
            </a:r>
          </a:p>
          <a:p>
            <a:r>
              <a:rPr lang="en-US"/>
              <a:t>2° Abbiamo aggiusta il carattere delle stringe, lower case per tutti e title case per le città</a:t>
            </a:r>
          </a:p>
          <a:p>
            <a:r>
              <a:rPr lang="en-US"/>
              <a:t/>
            </a:r>
          </a:p>
          <a:p>
            <a:r>
              <a:rPr lang="en-US"/>
              <a:t>3° Tolti gli spazi bianchi in iniziali, fondo e quelli in mezzo. </a:t>
            </a:r>
          </a:p>
          <a:p>
            <a:r>
              <a:rPr lang="en-US"/>
              <a:t/>
            </a:r>
          </a:p>
          <a:p>
            <a:r>
              <a:rPr lang="en-US"/>
              <a:t>4° Standardizzazione delle stringe, supply type, messo in inglese.</a:t>
            </a:r>
          </a:p>
          <a:p>
            <a:r>
              <a:rPr lang="en-US"/>
              <a:t/>
            </a:r>
          </a:p>
          <a:p>
            <a:r>
              <a:rPr lang="en-US"/>
              <a:t>5° Aggiustato dov'era false il supply type. messo a standard bill</a:t>
            </a:r>
          </a:p>
          <a:p>
            <a:r>
              <a:rPr lang="en-US"/>
              <a:t/>
            </a:r>
          </a:p>
          <a:p>
            <a:r>
              <a:rPr lang="en-US"/>
              <a:t>6° Spit delle colonne e verifica del tipo di supply. es se gas, ligth messa Null e non viene più considerata.</a:t>
            </a:r>
          </a:p>
          <a:p>
            <a:r>
              <a:rPr lang="en-US"/>
              <a:t/>
            </a:r>
          </a:p>
          <a:p>
            <a:r>
              <a:rPr lang="en-US"/>
              <a:t>7° Corretto light bizone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PRIMA PARTE</a:t>
            </a:r>
          </a:p>
          <a:p>
            <a:r>
              <a:rPr lang="en-US"/>
              <a:t>Correggiamo il formato delle date e i numeri.</a:t>
            </a:r>
          </a:p>
          <a:p>
            <a:r>
              <a:rPr lang="en-US"/>
              <a:t>Con il select andiamo a fare la conversione dei dati.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SECONDA PARTE </a:t>
            </a:r>
          </a:p>
          <a:p>
            <a:r>
              <a:rPr lang="en-US"/>
              <a:t>Data cleaning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filtro sono tolti i dati che non soddisfano i requisiti, perché considerati sbagliati e non validi</a:t>
            </a:r>
          </a:p>
          <a:p>
            <a:r>
              <a:rPr lang="en-US"/>
              <a:t/>
            </a:r>
          </a:p>
          <a:p>
            <a:r>
              <a:rPr lang="en-US"/>
              <a:t/>
            </a:r>
          </a:p>
          <a:p>
            <a:r>
              <a:rPr lang="en-US"/>
              <a:t>- TERZA PARTE</a:t>
            </a:r>
          </a:p>
          <a:p>
            <a:r>
              <a:rPr lang="en-US"/>
              <a:t>Filtro verifico che le condizioni siano soddisfatte e nel caso non lo siano li scarto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QUARTA PARTE</a:t>
            </a:r>
          </a:p>
          <a:p>
            <a:r>
              <a:rPr lang="en-US"/>
              <a:t>Creazione dei 3 DB e salvataggio.</a:t>
            </a:r>
          </a:p>
          <a:p>
            <a:r>
              <a:rPr lang="en-US"/>
              <a:t/>
            </a:r>
          </a:p>
          <a:p>
            <a:r>
              <a:rPr lang="en-US"/>
              <a:t>Decisioni prese riguardo al DB utenti</a:t>
            </a:r>
          </a:p>
          <a:p>
            <a:r>
              <a:rPr lang="en-US"/>
              <a:t>prese le colonne selezionate (screenshot) e la data  raggruppate per la chiava per prendere la data massima. Join su code user e costumer e la data. Con la tabella di partenza, per togliere i duplicati. </a:t>
            </a:r>
          </a:p>
          <a:p>
            <a:r>
              <a:rPr lang="en-US"/>
              <a:t/>
            </a:r>
          </a:p>
          <a:p>
            <a:r>
              <a:rPr lang="en-US"/>
              <a:t>Ricontrollo se ci sono dei duplicati. Group by per la chiave sopra per togliere indirizzo e sotto per togliere città. Per togliere duplicati nelle concatenazioni. </a:t>
            </a:r>
          </a:p>
          <a:p>
            <a:r>
              <a:rPr lang="en-US"/>
              <a:t/>
            </a:r>
          </a:p>
          <a:p>
            <a:r>
              <a:rPr lang="en-US"/>
              <a:t>Sotto per gestire l'età è stata fatta la ma la moda.</a:t>
            </a:r>
          </a:p>
          <a:p>
            <a:r>
              <a:rPr lang="en-US"/>
              <a:t/>
            </a:r>
          </a:p>
          <a:p>
            <a:r>
              <a:rPr lang="en-US"/>
              <a:t>Join finale tra invoces e utility per sostituire la chiave. user_code e costumer_code </a:t>
            </a:r>
          </a:p>
          <a:p>
            <a:r>
              <a:rPr lang="en-US"/>
              <a:t/>
            </a:r>
          </a:p>
          <a:p>
            <a:r>
              <a:rPr lang="en-US"/>
              <a:t>record-id che diventa utility code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Ottenuti i 3DB</a:t>
            </a:r>
          </a:p>
          <a:p>
            <a:r>
              <a:rPr lang="en-US"/>
              <a:t>Formato del DB yxdb. LEGGI IL LINK: https://community.alteryx.com/t5/Data-Science/Benchmarking-Alteryx-Designer-against-Pandas-Preparing-for-the/ba-p/66228</a:t>
            </a:r>
          </a:p>
          <a:p>
            <a:r>
              <a:rPr lang="en-US"/>
              <a:t/>
            </a:r>
          </a:p>
          <a:p>
            <a:r>
              <a:rPr lang="en-US"/>
              <a:t>più veloce, dimensioni compresse, un bel affare</a:t>
            </a:r>
          </a:p>
          <a:p>
            <a:r>
              <a:rPr lang="en-US"/>
              <a:t/>
            </a:r>
          </a:p>
          <a:p>
            <a:r>
              <a:rPr lang="en-US"/>
              <a:t>Screnshot DB</a:t>
            </a:r>
          </a:p>
          <a:p>
            <a:r>
              <a:rPr lang="en-US"/>
              <a:t/>
            </a:r>
          </a:p>
          <a:p>
            <a:r>
              <a:rPr lang="en-US"/>
              <a:t>DB utenti </a:t>
            </a:r>
          </a:p>
          <a:p>
            <a:r>
              <a:rPr lang="en-US"/>
              <a:t>concatenazione nel caso in cui per un utente ci siano più città </a:t>
            </a:r>
          </a:p>
          <a:p>
            <a:r>
              <a:rPr lang="en-US"/>
              <a:t>e anche l'address</a:t>
            </a:r>
          </a:p>
          <a:p>
            <a:r>
              <a:rPr lang="en-US"/>
              <a:t/>
            </a:r>
          </a:p>
          <a:p>
            <a:r>
              <a:rPr lang="en-US"/>
              <a:t>DB Customer.</a:t>
            </a:r>
          </a:p>
          <a:p>
            <a:r>
              <a:rPr lang="en-US"/>
              <a:t/>
            </a:r>
          </a:p>
          <a:p>
            <a:r>
              <a:rPr lang="en-US"/>
              <a:t>età mediana, sesso è preso l'ultimo e nel caso di doppio diverso si fa la concatenazione e nominativo non in chiaro quindi concateniamo. </a:t>
            </a:r>
          </a:p>
          <a:p>
            <a:r>
              <a:rPr lang="en-US"/>
              <a:t/>
            </a:r>
          </a:p>
          <a:p>
            <a:r>
              <a:rPr lang="en-US"/>
              <a:t/>
            </a:r>
          </a:p>
          <a:p>
            <a:r>
              <a:rPr lang="en-US"/>
              <a:t/>
            </a:r>
          </a:p>
          <a:p>
            <a:r>
              <a:rPr lang="en-US"/>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salva in ram e se non c'è spazio li salva sul disco.</a:t>
            </a:r>
          </a:p>
          <a:p>
            <a:r>
              <a:rPr lang="en-US"/>
              <a:t/>
            </a:r>
          </a:p>
          <a:p>
            <a:r>
              <a:rPr lang="en-US"/>
              <a:t/>
            </a:r>
          </a:p>
          <a:p>
            <a:r>
              <a:rPr lang="en-US"/>
              <a:t/>
            </a:r>
          </a:p>
          <a:p>
            <a:r>
              <a:rPr lang="en-US"/>
              <a:t/>
            </a:r>
          </a:p>
          <a:p>
            <a:r>
              <a:rPr lang="en-US"/>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Alteryx is a powerful data preparation option</a:t>
            </a:r>
          </a:p>
          <a:p>
            <a:r>
              <a:rPr lang="en-US"/>
              <a:t/>
            </a:r>
          </a:p>
          <a:p>
            <a:r>
              <a:rPr lang="en-US"/>
              <a:t>The software offers- an automated approach:</a:t>
            </a:r>
          </a:p>
          <a:p>
            <a:r>
              <a:rPr lang="en-US"/>
              <a:t/>
            </a:r>
          </a:p>
          <a:p>
            <a:r>
              <a:rPr lang="en-US"/>
              <a:t>to preparing</a:t>
            </a:r>
          </a:p>
          <a:p>
            <a:r>
              <a:rPr lang="en-US"/>
              <a:t>cleansing </a:t>
            </a:r>
          </a:p>
          <a:p>
            <a:r>
              <a:rPr lang="en-US"/>
              <a:t>analyzing datasets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addition , Alteryx use a drag and drop interface -----that allows--- to create a workflow for data processing</a:t>
            </a:r>
          </a:p>
          <a:p>
            <a:r>
              <a:rPr lang="en-US"/>
              <a:t/>
            </a:r>
          </a:p>
          <a:p>
            <a:r>
              <a:rPr lang="en-US"/>
              <a:t/>
            </a:r>
          </a:p>
          <a:p>
            <a:r>
              <a:rPr lang="en-US"/>
              <a:t>moreover/always</a:t>
            </a:r>
          </a:p>
          <a:p>
            <a:r>
              <a:rPr lang="en-US"/>
              <a:t>The users can import a various sources, such as:</a:t>
            </a:r>
          </a:p>
          <a:p>
            <a:r>
              <a:rPr lang="en-US"/>
              <a:t>-excel format and csv files</a:t>
            </a:r>
          </a:p>
          <a:p>
            <a:r>
              <a:rPr lang="en-US"/>
              <a:t/>
            </a:r>
          </a:p>
          <a:p>
            <a:r>
              <a:rPr lang="en-US"/>
              <a:t>so it’s very useful </a:t>
            </a:r>
          </a:p>
          <a:p>
            <a:r>
              <a:rPr lang="en-US"/>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understand better alteryx </a:t>
            </a:r>
          </a:p>
          <a:p>
            <a:r>
              <a:rPr lang="en-US"/>
              <a:t/>
            </a:r>
          </a:p>
          <a:p>
            <a:r>
              <a:rPr lang="en-US"/>
              <a:t>We used two different datasets. </a:t>
            </a:r>
          </a:p>
          <a:p>
            <a:r>
              <a:rPr lang="en-US"/>
              <a:t/>
            </a:r>
          </a:p>
          <a:p>
            <a:r>
              <a:rPr lang="en-US"/>
              <a:t>The first was about crimes </a:t>
            </a:r>
          </a:p>
          <a:p>
            <a:r>
              <a:rPr lang="en-US"/>
              <a:t/>
            </a:r>
          </a:p>
          <a:p>
            <a:r>
              <a:rPr lang="en-US"/>
              <a:t>and the second about retail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allowed us to</a:t>
            </a:r>
          </a:p>
          <a:p>
            <a:r>
              <a:rPr lang="en-US"/>
              <a:t/>
            </a:r>
          </a:p>
          <a:p>
            <a:r>
              <a:rPr lang="en-US"/>
              <a:t/>
            </a:r>
          </a:p>
          <a:p>
            <a:r>
              <a:rPr lang="en-US"/>
              <a:t>In particular, in this slide there are the tools ---that we used most </a:t>
            </a:r>
          </a:p>
          <a:p>
            <a:r>
              <a:rPr lang="en-US"/>
              <a:t/>
            </a:r>
          </a:p>
          <a:p>
            <a:r>
              <a:rPr lang="en-US"/>
              <a:t>we have </a:t>
            </a:r>
          </a:p>
          <a:p>
            <a:r>
              <a:rPr lang="en-US"/>
              <a:t>- input operator: to import the data</a:t>
            </a:r>
          </a:p>
          <a:p>
            <a:r>
              <a:rPr lang="en-US"/>
              <a:t>- browse: to see the results </a:t>
            </a:r>
          </a:p>
          <a:p>
            <a:r>
              <a:rPr lang="en-US"/>
              <a:t/>
            </a:r>
          </a:p>
          <a:p>
            <a:r>
              <a:rPr lang="en-US"/>
              <a:t/>
            </a:r>
          </a:p>
          <a:p>
            <a:r>
              <a:rPr lang="en-US"/>
              <a:t>then, we have </a:t>
            </a:r>
          </a:p>
          <a:p>
            <a:r>
              <a:rPr lang="en-US"/>
              <a:t>- formula: to create or update the columns with operations </a:t>
            </a:r>
          </a:p>
          <a:p>
            <a:r>
              <a:rPr lang="en-US"/>
              <a:t/>
            </a:r>
          </a:p>
          <a:p>
            <a:r>
              <a:rPr lang="en-US"/>
              <a:t>- sort: to order the records for something</a:t>
            </a:r>
          </a:p>
          <a:p>
            <a:r>
              <a:rPr lang="en-US"/>
              <a:t/>
            </a:r>
          </a:p>
          <a:p>
            <a:r>
              <a:rPr lang="en-US"/>
              <a:t>- select: to select some features </a:t>
            </a:r>
          </a:p>
          <a:p>
            <a:r>
              <a:rPr lang="en-US"/>
              <a:t/>
            </a:r>
          </a:p>
          <a:p>
            <a:r>
              <a:rPr lang="en-US"/>
              <a:t>- filter: The Filter divides the data in 2 flows.  </a:t>
            </a:r>
          </a:p>
          <a:p>
            <a:r>
              <a:rPr lang="en-US"/>
              <a:t>----and the Records that satisfying the condition go on the flux true</a:t>
            </a:r>
          </a:p>
          <a:p>
            <a:r>
              <a:rPr lang="en-US"/>
              <a:t/>
            </a:r>
          </a:p>
          <a:p>
            <a:r>
              <a:rPr lang="en-US"/>
              <a:t/>
            </a:r>
          </a:p>
          <a:p>
            <a:r>
              <a:rPr lang="en-US"/>
              <a:t/>
            </a:r>
          </a:p>
          <a:p>
            <a:r>
              <a:rPr lang="en-US"/>
              <a:t>- join operator: to do a join between data</a:t>
            </a:r>
          </a:p>
          <a:p>
            <a:r>
              <a:rPr lang="en-US"/>
              <a:t/>
            </a:r>
          </a:p>
          <a:p>
            <a:r>
              <a:rPr lang="en-US"/>
              <a:t/>
            </a:r>
          </a:p>
          <a:p>
            <a:r>
              <a:rPr lang="en-US"/>
              <a:t>and</a:t>
            </a:r>
          </a:p>
          <a:p>
            <a:r>
              <a:rPr lang="en-US"/>
              <a:t>- summarize: like a group by on SQL. Summarize infact  groups and counts the  data </a:t>
            </a:r>
          </a:p>
          <a:p>
            <a:r>
              <a:rPr lang="en-US"/>
              <a:t/>
            </a:r>
          </a:p>
          <a:p>
            <a:r>
              <a:rPr lang="en-US"/>
              <a:t>is used for grouping or counting data</a:t>
            </a:r>
          </a:p>
          <a:p>
            <a:r>
              <a:rPr lang="en-US"/>
              <a:t/>
            </a:r>
          </a:p>
          <a:p>
            <a:r>
              <a:rPr lang="en-US"/>
              <a:t/>
            </a:r>
          </a:p>
          <a:p>
            <a:r>
              <a:rPr lang="en-US"/>
              <a:t/>
            </a:r>
          </a:p>
          <a:p>
            <a:r>
              <a:rPr lang="en-US"/>
              <a:t>example of tool scrivere -&gt; most used tool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p>
          <a:p>
            <a:r>
              <a:rPr lang="en-US"/>
              <a:t>[Alteryx doesn’t include stored procedure as native functionality. so one of the possibility is to do with plug in</a:t>
            </a:r>
          </a:p>
          <a:p>
            <a:r>
              <a:rPr lang="en-US"/>
              <a:t/>
            </a:r>
          </a:p>
          <a:p>
            <a:r>
              <a:rPr lang="en-US"/>
              <a:t/>
            </a:r>
          </a:p>
          <a:p>
            <a:r>
              <a:rPr lang="en-US"/>
              <a:t>sono script di SQL per automatizzare alcune attività dei dati]</a:t>
            </a:r>
          </a:p>
          <a:p>
            <a:r>
              <a:rPr lang="en-US"/>
              <a:t>--------------------------------------</a:t>
            </a:r>
          </a:p>
          <a:p>
            <a:r>
              <a:rPr lang="en-US"/>
              <a:t/>
            </a:r>
          </a:p>
          <a:p>
            <a:r>
              <a:rPr lang="en-US"/>
              <a:t>The benefits about Alteryx are:</a:t>
            </a:r>
          </a:p>
          <a:p>
            <a:r>
              <a:rPr lang="en-US"/>
              <a:t/>
            </a:r>
          </a:p>
          <a:p>
            <a:r>
              <a:rPr lang="en-US"/>
              <a:t>-for sure, has a user-friendly interface </a:t>
            </a:r>
          </a:p>
          <a:p>
            <a:r>
              <a:rPr lang="en-US"/>
              <a:t/>
            </a:r>
          </a:p>
          <a:p>
            <a:r>
              <a:rPr lang="en-US"/>
              <a:t>-includes very nice --some operators --like join and union</a:t>
            </a:r>
          </a:p>
          <a:p>
            <a:r>
              <a:rPr lang="en-US"/>
              <a:t/>
            </a:r>
          </a:p>
          <a:p>
            <a:r>
              <a:rPr lang="en-US"/>
              <a:t>-It supports many format files</a:t>
            </a:r>
          </a:p>
          <a:p>
            <a:r>
              <a:rPr lang="en-US"/>
              <a:t>such as excel, JSON and CSV</a:t>
            </a:r>
          </a:p>
          <a:p>
            <a:r>
              <a:rPr lang="en-US"/>
              <a:t/>
            </a:r>
          </a:p>
          <a:p>
            <a:r>
              <a:rPr lang="en-US"/>
              <a:t/>
            </a:r>
          </a:p>
          <a:p>
            <a:r>
              <a:rPr lang="en-US"/>
              <a:t/>
            </a:r>
          </a:p>
          <a:p>
            <a:r>
              <a:rPr lang="en-US"/>
              <a:t>Whereas the problem are:</a:t>
            </a:r>
          </a:p>
          <a:p>
            <a:r>
              <a:rPr lang="en-US"/>
              <a:t>-the price of alteryx because  is expensive </a:t>
            </a:r>
          </a:p>
          <a:p>
            <a:r>
              <a:rPr lang="en-US"/>
              <a:t/>
            </a:r>
          </a:p>
          <a:p>
            <a:r>
              <a:rPr lang="en-US"/>
              <a:t>-is not possible to define global variables(comparated to sql)</a:t>
            </a:r>
          </a:p>
          <a:p>
            <a:r>
              <a:rPr lang="en-US"/>
              <a:t/>
            </a:r>
          </a:p>
          <a:p>
            <a:r>
              <a:rPr lang="en-US"/>
              <a:t>-it’s complex to change from SQL to Alteryx ---for some functionality --such as stored procedure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first step in being able to start exploring our data was to clean the data  and assign it a correct datatype. So we convert dates into ISO standard format (yyyy-mm-dd) with the help of RegEx and standardize numbers with decimals.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assign the correct data type and we also removed the old columns for dates and numerical values ​​that we have previously calculated, always with select we have put a description to our columns.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notesSlides/notesSlide9.xml" Type="http://schemas.openxmlformats.org/officeDocument/2006/relationships/notesSlide"/><Relationship Id="rId3" Target="../media/image31.png" Type="http://schemas.openxmlformats.org/officeDocument/2006/relationships/image"/><Relationship Id="rId4" Target="../media/image36.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40.png" Type="http://schemas.openxmlformats.org/officeDocument/2006/relationships/image"/><Relationship Id="rId12" Target="../media/image20.png" Type="http://schemas.openxmlformats.org/officeDocument/2006/relationships/image"/><Relationship Id="rId2" Target="../notesSlides/notesSlide10.xml" Type="http://schemas.openxmlformats.org/officeDocument/2006/relationships/notesSlide"/><Relationship Id="rId3" Target="../media/image37.png" Type="http://schemas.openxmlformats.org/officeDocument/2006/relationships/image"/><Relationship Id="rId4" Target="../media/image38.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notesSlides/notesSlide11.xml" Type="http://schemas.openxmlformats.org/officeDocument/2006/relationships/notesSlide"/><Relationship Id="rId3" Target="../media/image41.pn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5.png" Type="http://schemas.openxmlformats.org/officeDocument/2006/relationships/image"/><Relationship Id="rId8" Target="../media/image46.svg" Type="http://schemas.openxmlformats.org/officeDocument/2006/relationships/image"/><Relationship Id="rId9" Target="../media/image4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49.png" Type="http://schemas.openxmlformats.org/officeDocument/2006/relationships/image"/><Relationship Id="rId6" Target="../media/image50.png" Type="http://schemas.openxmlformats.org/officeDocument/2006/relationships/image"/><Relationship Id="rId7" Target="../media/image51.pn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52.png" Type="http://schemas.openxmlformats.org/officeDocument/2006/relationships/image"/><Relationship Id="rId6" Target="../media/image5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54.png" Type="http://schemas.openxmlformats.org/officeDocument/2006/relationships/image"/><Relationship Id="rId6" Target="../media/image5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5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jpeg" Type="http://schemas.openxmlformats.org/officeDocument/2006/relationships/image"/><Relationship Id="rId11" Target="../media/image59.jpe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notesSlides/notesSlide1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57.jpe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notesSlides/notesSlide17.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57.jpeg" Type="http://schemas.openxmlformats.org/officeDocument/2006/relationships/image"/><Relationship Id="rId6" Target="../media/image60.jpeg" Type="http://schemas.openxmlformats.org/officeDocument/2006/relationships/image"/><Relationship Id="rId7" Target="../media/image61.jpe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2.jpeg" Type="http://schemas.openxmlformats.org/officeDocument/2006/relationships/image"/><Relationship Id="rId6" Target="../media/image63.jpeg" Type="http://schemas.openxmlformats.org/officeDocument/2006/relationships/image"/><Relationship Id="rId7" Target="../media/image64.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5.jpeg" Type="http://schemas.openxmlformats.org/officeDocument/2006/relationships/image"/><Relationship Id="rId6" Target="../media/image66.jpeg" Type="http://schemas.openxmlformats.org/officeDocument/2006/relationships/image"/><Relationship Id="rId7" Target="../media/image67.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8.jpeg" Type="http://schemas.openxmlformats.org/officeDocument/2006/relationships/image"/><Relationship Id="rId6" Target="../media/image69.jpeg" Type="http://schemas.openxmlformats.org/officeDocument/2006/relationships/image"/><Relationship Id="rId7" Target="../media/image70.jpeg" Type="http://schemas.openxmlformats.org/officeDocument/2006/relationships/image"/><Relationship Id="rId8" Target="../media/image71.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2.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4.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3.jpeg" Type="http://schemas.openxmlformats.org/officeDocument/2006/relationships/image"/><Relationship Id="rId6" Target="../media/image74.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5.jpeg" Type="http://schemas.openxmlformats.org/officeDocument/2006/relationships/image"/><Relationship Id="rId6" Target="../media/image76.jpeg" Type="http://schemas.openxmlformats.org/officeDocument/2006/relationships/image"/><Relationship Id="rId7" Target="../media/image77.jpe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12" Target="../media/image23.png" Type="http://schemas.openxmlformats.org/officeDocument/2006/relationships/image"/><Relationship Id="rId13" Target="../media/image24.png" Type="http://schemas.openxmlformats.org/officeDocument/2006/relationships/image"/><Relationship Id="rId14" Target="../media/image25.png" Type="http://schemas.openxmlformats.org/officeDocument/2006/relationships/image"/><Relationship Id="rId15" Target="../media/image26.png" Type="http://schemas.openxmlformats.org/officeDocument/2006/relationships/image"/><Relationship Id="rId16" Target="../media/image27.png" Type="http://schemas.openxmlformats.org/officeDocument/2006/relationships/image"/><Relationship Id="rId17" Target="../media/image28.png" Type="http://schemas.openxmlformats.org/officeDocument/2006/relationships/image"/><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notesSlides/notesSlide8.xml" Type="http://schemas.openxmlformats.org/officeDocument/2006/relationships/notesSlid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sp>
        <p:nvSpPr>
          <p:cNvPr name="AutoShape 2" id="2"/>
          <p:cNvSpPr/>
          <p:nvPr/>
        </p:nvSpPr>
        <p:spPr>
          <a:xfrm rot="0">
            <a:off x="-145308" y="7612069"/>
            <a:ext cx="18578615" cy="3026928"/>
          </a:xfrm>
          <a:prstGeom prst="rect">
            <a:avLst/>
          </a:prstGeom>
          <a:solidFill>
            <a:srgbClr val="FFFFFF"/>
          </a:solidFill>
        </p:spPr>
      </p:sp>
      <p:sp>
        <p:nvSpPr>
          <p:cNvPr name="Freeform 3" id="3"/>
          <p:cNvSpPr/>
          <p:nvPr/>
        </p:nvSpPr>
        <p:spPr>
          <a:xfrm flipH="false" flipV="false" rot="0">
            <a:off x="6081503" y="1694650"/>
            <a:ext cx="12351804" cy="4296280"/>
          </a:xfrm>
          <a:custGeom>
            <a:avLst/>
            <a:gdLst/>
            <a:ahLst/>
            <a:cxnLst/>
            <a:rect r="r" b="b" t="t" l="l"/>
            <a:pathLst>
              <a:path h="4296280" w="12351804">
                <a:moveTo>
                  <a:pt x="0" y="0"/>
                </a:moveTo>
                <a:lnTo>
                  <a:pt x="12351805" y="0"/>
                </a:lnTo>
                <a:lnTo>
                  <a:pt x="12351805" y="4296279"/>
                </a:lnTo>
                <a:lnTo>
                  <a:pt x="0" y="4296279"/>
                </a:lnTo>
                <a:lnTo>
                  <a:pt x="0" y="0"/>
                </a:lnTo>
                <a:close/>
              </a:path>
            </a:pathLst>
          </a:custGeom>
          <a:blipFill>
            <a:blip r:embed="rId3"/>
            <a:stretch>
              <a:fillRect l="0" t="0" r="0" b="0"/>
            </a:stretch>
          </a:blipFill>
        </p:spPr>
      </p:sp>
      <p:sp>
        <p:nvSpPr>
          <p:cNvPr name="Freeform 4" id="4"/>
          <p:cNvSpPr/>
          <p:nvPr/>
        </p:nvSpPr>
        <p:spPr>
          <a:xfrm flipH="false" flipV="false" rot="0">
            <a:off x="478184" y="1028700"/>
            <a:ext cx="7142020" cy="7627400"/>
          </a:xfrm>
          <a:custGeom>
            <a:avLst/>
            <a:gdLst/>
            <a:ahLst/>
            <a:cxnLst/>
            <a:rect r="r" b="b" t="t" l="l"/>
            <a:pathLst>
              <a:path h="7627400" w="7142020">
                <a:moveTo>
                  <a:pt x="0" y="0"/>
                </a:moveTo>
                <a:lnTo>
                  <a:pt x="7142019" y="0"/>
                </a:lnTo>
                <a:lnTo>
                  <a:pt x="7142019" y="7627400"/>
                </a:lnTo>
                <a:lnTo>
                  <a:pt x="0" y="762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934450" y="5038725"/>
            <a:ext cx="6916293" cy="497840"/>
          </a:xfrm>
          <a:prstGeom prst="rect">
            <a:avLst/>
          </a:prstGeom>
        </p:spPr>
        <p:txBody>
          <a:bodyPr anchor="t" rtlCol="false" tIns="0" lIns="0" bIns="0" rIns="0">
            <a:spAutoFit/>
          </a:bodyPr>
          <a:lstStyle/>
          <a:p>
            <a:pPr algn="ctr">
              <a:lnSpc>
                <a:spcPts val="4059"/>
              </a:lnSpc>
              <a:spcBef>
                <a:spcPct val="0"/>
              </a:spcBef>
            </a:pPr>
            <a:r>
              <a:rPr lang="en-US" sz="2899" spc="115">
                <a:solidFill>
                  <a:srgbClr val="FFFFFF"/>
                </a:solidFill>
                <a:latin typeface="Aileron"/>
                <a:ea typeface="Aileron"/>
                <a:cs typeface="Aileron"/>
                <a:sym typeface="Aileron"/>
              </a:rPr>
              <a:t>DATA PREPARATION</a:t>
            </a:r>
          </a:p>
        </p:txBody>
      </p:sp>
      <p:sp>
        <p:nvSpPr>
          <p:cNvPr name="TextBox 6" id="6"/>
          <p:cNvSpPr txBox="true"/>
          <p:nvPr/>
        </p:nvSpPr>
        <p:spPr>
          <a:xfrm rot="0">
            <a:off x="195038" y="9781540"/>
            <a:ext cx="15018666" cy="724535"/>
          </a:xfrm>
          <a:prstGeom prst="rect">
            <a:avLst/>
          </a:prstGeom>
        </p:spPr>
        <p:txBody>
          <a:bodyPr anchor="t" rtlCol="false" tIns="0" lIns="0" bIns="0" rIns="0">
            <a:spAutoFit/>
          </a:bodyPr>
          <a:lstStyle/>
          <a:p>
            <a:pPr algn="just" marL="0" indent="0" lvl="0">
              <a:lnSpc>
                <a:spcPts val="2859"/>
              </a:lnSpc>
              <a:spcBef>
                <a:spcPct val="0"/>
              </a:spcBef>
            </a:pPr>
            <a:r>
              <a:rPr lang="en-US" sz="2199" spc="21" u="none">
                <a:solidFill>
                  <a:srgbClr val="795FE6"/>
                </a:solidFill>
                <a:latin typeface="Anonymous Pro"/>
                <a:ea typeface="Anonymous Pro"/>
                <a:cs typeface="Anonymous Pro"/>
                <a:sym typeface="Anonymous Pro"/>
              </a:rPr>
              <a:t>Presented by:ANGELO MAMMANA, JOGINDER SINGH E LEONARDO FANTIN </a:t>
            </a:r>
          </a:p>
          <a:p>
            <a:pPr algn="just" marL="0" indent="0" lvl="0">
              <a:lnSpc>
                <a:spcPts val="2859"/>
              </a:lnSpc>
              <a:spcBef>
                <a:spcPct val="0"/>
              </a:spcBef>
            </a:pPr>
            <a:r>
              <a:rPr lang="en-US" sz="2199" spc="21" u="none">
                <a:solidFill>
                  <a:srgbClr val="795FE6"/>
                </a:solidFill>
                <a:latin typeface="Anonymous Pro"/>
                <a:ea typeface="Anonymous Pro"/>
                <a:cs typeface="Anonymous Pro"/>
                <a:sym typeface="Anonymous Pro"/>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498955" y="3794902"/>
            <a:ext cx="8930601" cy="3248816"/>
          </a:xfrm>
          <a:custGeom>
            <a:avLst/>
            <a:gdLst/>
            <a:ahLst/>
            <a:cxnLst/>
            <a:rect r="r" b="b" t="t" l="l"/>
            <a:pathLst>
              <a:path h="3248816" w="8930601">
                <a:moveTo>
                  <a:pt x="0" y="0"/>
                </a:moveTo>
                <a:lnTo>
                  <a:pt x="8930601" y="0"/>
                </a:lnTo>
                <a:lnTo>
                  <a:pt x="8930601" y="3248816"/>
                </a:lnTo>
                <a:lnTo>
                  <a:pt x="0" y="3248816"/>
                </a:lnTo>
                <a:lnTo>
                  <a:pt x="0" y="0"/>
                </a:lnTo>
                <a:close/>
              </a:path>
            </a:pathLst>
          </a:custGeom>
          <a:blipFill>
            <a:blip r:embed="rId3"/>
            <a:stretch>
              <a:fillRect l="0" t="0" r="0" b="0"/>
            </a:stretch>
          </a:blipFill>
        </p:spPr>
      </p:sp>
      <p:sp>
        <p:nvSpPr>
          <p:cNvPr name="Freeform 4" id="4"/>
          <p:cNvSpPr/>
          <p:nvPr/>
        </p:nvSpPr>
        <p:spPr>
          <a:xfrm flipH="false" flipV="false" rot="0">
            <a:off x="9920494" y="1251644"/>
            <a:ext cx="7482622" cy="8788430"/>
          </a:xfrm>
          <a:custGeom>
            <a:avLst/>
            <a:gdLst/>
            <a:ahLst/>
            <a:cxnLst/>
            <a:rect r="r" b="b" t="t" l="l"/>
            <a:pathLst>
              <a:path h="8788430" w="7482622">
                <a:moveTo>
                  <a:pt x="0" y="0"/>
                </a:moveTo>
                <a:lnTo>
                  <a:pt x="7482623" y="0"/>
                </a:lnTo>
                <a:lnTo>
                  <a:pt x="7482623" y="8788430"/>
                </a:lnTo>
                <a:lnTo>
                  <a:pt x="0" y="8788430"/>
                </a:lnTo>
                <a:lnTo>
                  <a:pt x="0" y="0"/>
                </a:lnTo>
                <a:close/>
              </a:path>
            </a:pathLst>
          </a:custGeom>
          <a:blipFill>
            <a:blip r:embed="rId4"/>
            <a:stretch>
              <a:fillRect l="0" t="0" r="0" b="0"/>
            </a:stretch>
          </a:blipFill>
        </p:spPr>
      </p:sp>
      <p:grpSp>
        <p:nvGrpSpPr>
          <p:cNvPr name="Group 5" id="5"/>
          <p:cNvGrpSpPr/>
          <p:nvPr/>
        </p:nvGrpSpPr>
        <p:grpSpPr>
          <a:xfrm rot="0">
            <a:off x="193797" y="187870"/>
            <a:ext cx="14163018" cy="955130"/>
            <a:chOff x="0" y="0"/>
            <a:chExt cx="18884025" cy="1273506"/>
          </a:xfrm>
        </p:grpSpPr>
        <p:sp>
          <p:nvSpPr>
            <p:cNvPr name="Freeform 6" id="6"/>
            <p:cNvSpPr/>
            <p:nvPr/>
          </p:nvSpPr>
          <p:spPr>
            <a:xfrm flipH="false" flipV="false" rot="0">
              <a:off x="0" y="0"/>
              <a:ext cx="1273506" cy="1273506"/>
            </a:xfrm>
            <a:custGeom>
              <a:avLst/>
              <a:gdLst/>
              <a:ahLst/>
              <a:cxnLst/>
              <a:rect r="r" b="b" t="t" l="l"/>
              <a:pathLst>
                <a:path h="1273506" w="1273506">
                  <a:moveTo>
                    <a:pt x="0" y="0"/>
                  </a:moveTo>
                  <a:lnTo>
                    <a:pt x="1273506" y="0"/>
                  </a:lnTo>
                  <a:lnTo>
                    <a:pt x="1273506" y="1273506"/>
                  </a:lnTo>
                  <a:lnTo>
                    <a:pt x="0" y="12735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30795" y="130795"/>
              <a:ext cx="1011916" cy="101191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10" id="10"/>
            <p:cNvSpPr txBox="true"/>
            <p:nvPr/>
          </p:nvSpPr>
          <p:spPr>
            <a:xfrm rot="0">
              <a:off x="1575376" y="32354"/>
              <a:ext cx="17308649" cy="1241152"/>
            </a:xfrm>
            <a:prstGeom prst="rect">
              <a:avLst/>
            </a:prstGeom>
          </p:spPr>
          <p:txBody>
            <a:bodyPr anchor="t" rtlCol="false" tIns="0" lIns="0" bIns="0" rIns="0">
              <a:spAutoFit/>
            </a:bodyPr>
            <a:lstStyle/>
            <a:p>
              <a:pPr algn="l">
                <a:lnSpc>
                  <a:spcPts val="7301"/>
                </a:lnSpc>
              </a:pPr>
              <a:r>
                <a:rPr lang="en-US" sz="6084">
                  <a:solidFill>
                    <a:srgbClr val="5034C4"/>
                  </a:solidFill>
                  <a:latin typeface="DM Sans Bold"/>
                  <a:ea typeface="DM Sans Bold"/>
                  <a:cs typeface="DM Sans Bold"/>
                  <a:sym typeface="DM Sans Bold"/>
                </a:rPr>
                <a:t>Data ingestion and discovery</a:t>
              </a:r>
            </a:p>
          </p:txBody>
        </p:sp>
      </p:grpSp>
      <p:sp>
        <p:nvSpPr>
          <p:cNvPr name="Freeform 11" id="11"/>
          <p:cNvSpPr/>
          <p:nvPr/>
        </p:nvSpPr>
        <p:spPr>
          <a:xfrm flipH="false" flipV="false" rot="0">
            <a:off x="7578245" y="4634532"/>
            <a:ext cx="1680055" cy="1094136"/>
          </a:xfrm>
          <a:custGeom>
            <a:avLst/>
            <a:gdLst/>
            <a:ahLst/>
            <a:cxnLst/>
            <a:rect r="r" b="b" t="t" l="l"/>
            <a:pathLst>
              <a:path h="1094136" w="1680055">
                <a:moveTo>
                  <a:pt x="0" y="0"/>
                </a:moveTo>
                <a:lnTo>
                  <a:pt x="1680055" y="0"/>
                </a:lnTo>
                <a:lnTo>
                  <a:pt x="1680055" y="1094136"/>
                </a:lnTo>
                <a:lnTo>
                  <a:pt x="0" y="10941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028700" y="1076325"/>
            <a:ext cx="4596608"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Column Casting</a:t>
            </a:r>
          </a:p>
        </p:txBody>
      </p:sp>
      <p:sp>
        <p:nvSpPr>
          <p:cNvPr name="Freeform 13" id="13"/>
          <p:cNvSpPr/>
          <p:nvPr/>
        </p:nvSpPr>
        <p:spPr>
          <a:xfrm flipH="false" flipV="false" rot="-4424916">
            <a:off x="9195216" y="5181836"/>
            <a:ext cx="340388" cy="1017464"/>
          </a:xfrm>
          <a:custGeom>
            <a:avLst/>
            <a:gdLst/>
            <a:ahLst/>
            <a:cxnLst/>
            <a:rect r="r" b="b" t="t" l="l"/>
            <a:pathLst>
              <a:path h="1017464" w="340388">
                <a:moveTo>
                  <a:pt x="0" y="0"/>
                </a:moveTo>
                <a:lnTo>
                  <a:pt x="340388" y="0"/>
                </a:lnTo>
                <a:lnTo>
                  <a:pt x="340388" y="1017464"/>
                </a:lnTo>
                <a:lnTo>
                  <a:pt x="0" y="10174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4571415" y="1905189"/>
            <a:ext cx="6113837" cy="8115037"/>
          </a:xfrm>
          <a:custGeom>
            <a:avLst/>
            <a:gdLst/>
            <a:ahLst/>
            <a:cxnLst/>
            <a:rect r="r" b="b" t="t" l="l"/>
            <a:pathLst>
              <a:path h="8115037" w="6113837">
                <a:moveTo>
                  <a:pt x="0" y="0"/>
                </a:moveTo>
                <a:lnTo>
                  <a:pt x="6113836" y="0"/>
                </a:lnTo>
                <a:lnTo>
                  <a:pt x="6113836" y="8115037"/>
                </a:lnTo>
                <a:lnTo>
                  <a:pt x="0" y="8115037"/>
                </a:lnTo>
                <a:lnTo>
                  <a:pt x="0" y="0"/>
                </a:lnTo>
                <a:close/>
              </a:path>
            </a:pathLst>
          </a:custGeom>
          <a:blipFill>
            <a:blip r:embed="rId3"/>
            <a:stretch>
              <a:fillRect l="0" t="0" r="0" b="0"/>
            </a:stretch>
          </a:blipFill>
        </p:spPr>
      </p:sp>
      <p:sp>
        <p:nvSpPr>
          <p:cNvPr name="Freeform 4" id="4"/>
          <p:cNvSpPr/>
          <p:nvPr/>
        </p:nvSpPr>
        <p:spPr>
          <a:xfrm flipH="false" flipV="false" rot="0">
            <a:off x="12027469" y="1905189"/>
            <a:ext cx="4970204" cy="8115037"/>
          </a:xfrm>
          <a:custGeom>
            <a:avLst/>
            <a:gdLst/>
            <a:ahLst/>
            <a:cxnLst/>
            <a:rect r="r" b="b" t="t" l="l"/>
            <a:pathLst>
              <a:path h="8115037" w="4970204">
                <a:moveTo>
                  <a:pt x="0" y="0"/>
                </a:moveTo>
                <a:lnTo>
                  <a:pt x="4970204" y="0"/>
                </a:lnTo>
                <a:lnTo>
                  <a:pt x="4970204" y="8115037"/>
                </a:lnTo>
                <a:lnTo>
                  <a:pt x="0" y="8115037"/>
                </a:lnTo>
                <a:lnTo>
                  <a:pt x="0" y="0"/>
                </a:lnTo>
                <a:close/>
              </a:path>
            </a:pathLst>
          </a:custGeom>
          <a:blipFill>
            <a:blip r:embed="rId4"/>
            <a:stretch>
              <a:fillRect l="0" t="0" r="0" b="0"/>
            </a:stretch>
          </a:blipFill>
        </p:spPr>
      </p:sp>
      <p:grpSp>
        <p:nvGrpSpPr>
          <p:cNvPr name="Group 5" id="5"/>
          <p:cNvGrpSpPr/>
          <p:nvPr/>
        </p:nvGrpSpPr>
        <p:grpSpPr>
          <a:xfrm rot="0">
            <a:off x="193797" y="163142"/>
            <a:ext cx="14896368" cy="1004586"/>
            <a:chOff x="0" y="0"/>
            <a:chExt cx="19861824" cy="1339447"/>
          </a:xfrm>
        </p:grpSpPr>
        <p:sp>
          <p:nvSpPr>
            <p:cNvPr name="Freeform 6" id="6"/>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37567" y="137567"/>
              <a:ext cx="1064313" cy="106431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10" id="10"/>
            <p:cNvSpPr txBox="true"/>
            <p:nvPr/>
          </p:nvSpPr>
          <p:spPr>
            <a:xfrm rot="0">
              <a:off x="1656947" y="44047"/>
              <a:ext cx="18204876" cy="12954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ingestion and discovery</a:t>
              </a:r>
            </a:p>
          </p:txBody>
        </p:sp>
      </p:grpSp>
      <p:sp>
        <p:nvSpPr>
          <p:cNvPr name="AutoShape 11" id="11"/>
          <p:cNvSpPr/>
          <p:nvPr/>
        </p:nvSpPr>
        <p:spPr>
          <a:xfrm>
            <a:off x="6051997" y="4097630"/>
            <a:ext cx="5626833" cy="468289"/>
          </a:xfrm>
          <a:prstGeom prst="line">
            <a:avLst/>
          </a:prstGeom>
          <a:ln cap="flat" w="38100">
            <a:solidFill>
              <a:srgbClr val="795FE6"/>
            </a:solidFill>
            <a:prstDash val="solid"/>
            <a:headEnd type="none" len="sm" w="sm"/>
            <a:tailEnd type="triangle" len="med" w="lg"/>
          </a:ln>
        </p:spPr>
      </p:sp>
      <p:sp>
        <p:nvSpPr>
          <p:cNvPr name="Freeform 12" id="12"/>
          <p:cNvSpPr/>
          <p:nvPr/>
        </p:nvSpPr>
        <p:spPr>
          <a:xfrm flipH="false" flipV="false" rot="0">
            <a:off x="4571415" y="3592846"/>
            <a:ext cx="1494162" cy="973073"/>
          </a:xfrm>
          <a:custGeom>
            <a:avLst/>
            <a:gdLst/>
            <a:ahLst/>
            <a:cxnLst/>
            <a:rect r="r" b="b" t="t" l="l"/>
            <a:pathLst>
              <a:path h="973073" w="1494162">
                <a:moveTo>
                  <a:pt x="0" y="0"/>
                </a:moveTo>
                <a:lnTo>
                  <a:pt x="1494162" y="0"/>
                </a:lnTo>
                <a:lnTo>
                  <a:pt x="1494162" y="973073"/>
                </a:lnTo>
                <a:lnTo>
                  <a:pt x="0" y="9730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836908" y="1101053"/>
            <a:ext cx="5753147"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Locate Missing Values</a:t>
            </a:r>
          </a:p>
        </p:txBody>
      </p:sp>
      <p:grpSp>
        <p:nvGrpSpPr>
          <p:cNvPr name="Group 14" id="14"/>
          <p:cNvGrpSpPr/>
          <p:nvPr/>
        </p:nvGrpSpPr>
        <p:grpSpPr>
          <a:xfrm rot="0">
            <a:off x="1156669" y="3592846"/>
            <a:ext cx="2200497" cy="2281249"/>
            <a:chOff x="0" y="0"/>
            <a:chExt cx="2933996" cy="3041666"/>
          </a:xfrm>
        </p:grpSpPr>
        <p:sp>
          <p:nvSpPr>
            <p:cNvPr name="Freeform 15" id="15"/>
            <p:cNvSpPr/>
            <p:nvPr/>
          </p:nvSpPr>
          <p:spPr>
            <a:xfrm flipH="false" flipV="false" rot="0">
              <a:off x="0" y="0"/>
              <a:ext cx="2933996" cy="3041666"/>
            </a:xfrm>
            <a:custGeom>
              <a:avLst/>
              <a:gdLst/>
              <a:ahLst/>
              <a:cxnLst/>
              <a:rect r="r" b="b" t="t" l="l"/>
              <a:pathLst>
                <a:path h="3041666" w="2933996">
                  <a:moveTo>
                    <a:pt x="0" y="0"/>
                  </a:moveTo>
                  <a:lnTo>
                    <a:pt x="2933996" y="0"/>
                  </a:lnTo>
                  <a:lnTo>
                    <a:pt x="2933996" y="3041666"/>
                  </a:lnTo>
                  <a:lnTo>
                    <a:pt x="0" y="3041666"/>
                  </a:lnTo>
                  <a:lnTo>
                    <a:pt x="0" y="0"/>
                  </a:lnTo>
                  <a:close/>
                </a:path>
              </a:pathLst>
            </a:custGeom>
            <a:blipFill>
              <a:blip r:embed="rId9"/>
              <a:stretch>
                <a:fillRect l="0" t="0" r="0" b="0"/>
              </a:stretch>
            </a:blipFill>
          </p:spPr>
        </p:sp>
        <p:sp>
          <p:nvSpPr>
            <p:cNvPr name="Freeform 16" id="16"/>
            <p:cNvSpPr/>
            <p:nvPr/>
          </p:nvSpPr>
          <p:spPr>
            <a:xfrm flipH="false" flipV="false" rot="0">
              <a:off x="754783" y="643517"/>
              <a:ext cx="1297431" cy="1297431"/>
            </a:xfrm>
            <a:custGeom>
              <a:avLst/>
              <a:gdLst/>
              <a:ahLst/>
              <a:cxnLst/>
              <a:rect r="r" b="b" t="t" l="l"/>
              <a:pathLst>
                <a:path h="1297431" w="1297431">
                  <a:moveTo>
                    <a:pt x="0" y="0"/>
                  </a:moveTo>
                  <a:lnTo>
                    <a:pt x="1297430" y="0"/>
                  </a:lnTo>
                  <a:lnTo>
                    <a:pt x="1297430" y="1297431"/>
                  </a:lnTo>
                  <a:lnTo>
                    <a:pt x="0" y="1297431"/>
                  </a:lnTo>
                  <a:lnTo>
                    <a:pt x="0" y="0"/>
                  </a:lnTo>
                  <a:close/>
                </a:path>
              </a:pathLst>
            </a:custGeom>
            <a:blipFill>
              <a:blip r:embed="rId10"/>
              <a:stretch>
                <a:fillRect l="0" t="0" r="0" b="0"/>
              </a:stretch>
            </a:blipFill>
          </p:spPr>
        </p:sp>
      </p:grpSp>
      <p:grpSp>
        <p:nvGrpSpPr>
          <p:cNvPr name="Group 17" id="17"/>
          <p:cNvGrpSpPr/>
          <p:nvPr/>
        </p:nvGrpSpPr>
        <p:grpSpPr>
          <a:xfrm rot="0">
            <a:off x="1156669" y="5143500"/>
            <a:ext cx="2071720" cy="1931985"/>
            <a:chOff x="0" y="0"/>
            <a:chExt cx="2762293" cy="2575980"/>
          </a:xfrm>
        </p:grpSpPr>
        <p:sp>
          <p:nvSpPr>
            <p:cNvPr name="Freeform 18" id="18"/>
            <p:cNvSpPr/>
            <p:nvPr/>
          </p:nvSpPr>
          <p:spPr>
            <a:xfrm flipH="false" flipV="false" rot="0">
              <a:off x="0" y="0"/>
              <a:ext cx="2762293" cy="2575980"/>
            </a:xfrm>
            <a:custGeom>
              <a:avLst/>
              <a:gdLst/>
              <a:ahLst/>
              <a:cxnLst/>
              <a:rect r="r" b="b" t="t" l="l"/>
              <a:pathLst>
                <a:path h="2575980" w="2762293">
                  <a:moveTo>
                    <a:pt x="0" y="0"/>
                  </a:moveTo>
                  <a:lnTo>
                    <a:pt x="2762293" y="0"/>
                  </a:lnTo>
                  <a:lnTo>
                    <a:pt x="2762293" y="2575980"/>
                  </a:lnTo>
                  <a:lnTo>
                    <a:pt x="0" y="2575980"/>
                  </a:lnTo>
                  <a:lnTo>
                    <a:pt x="0" y="0"/>
                  </a:lnTo>
                  <a:close/>
                </a:path>
              </a:pathLst>
            </a:custGeom>
            <a:blipFill>
              <a:blip r:embed="rId11"/>
              <a:stretch>
                <a:fillRect l="-10950" t="-27928" r="-3720" b="-7979"/>
              </a:stretch>
            </a:blipFill>
          </p:spPr>
        </p:sp>
        <p:sp>
          <p:nvSpPr>
            <p:cNvPr name="Freeform 19" id="19"/>
            <p:cNvSpPr/>
            <p:nvPr/>
          </p:nvSpPr>
          <p:spPr>
            <a:xfrm flipH="false" flipV="false" rot="0">
              <a:off x="734460" y="635000"/>
              <a:ext cx="1192260" cy="1192260"/>
            </a:xfrm>
            <a:custGeom>
              <a:avLst/>
              <a:gdLst/>
              <a:ahLst/>
              <a:cxnLst/>
              <a:rect r="r" b="b" t="t" l="l"/>
              <a:pathLst>
                <a:path h="1192260" w="1192260">
                  <a:moveTo>
                    <a:pt x="0" y="0"/>
                  </a:moveTo>
                  <a:lnTo>
                    <a:pt x="1192260" y="0"/>
                  </a:lnTo>
                  <a:lnTo>
                    <a:pt x="1192260" y="1192260"/>
                  </a:lnTo>
                  <a:lnTo>
                    <a:pt x="0" y="1192260"/>
                  </a:lnTo>
                  <a:lnTo>
                    <a:pt x="0" y="0"/>
                  </a:lnTo>
                  <a:close/>
                </a:path>
              </a:pathLst>
            </a:custGeom>
            <a:blipFill>
              <a:blip r:embed="rId12"/>
              <a:stretch>
                <a:fillRect l="0" t="0" r="0"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95250" y="2027799"/>
            <a:ext cx="14355741" cy="6603030"/>
          </a:xfrm>
          <a:custGeom>
            <a:avLst/>
            <a:gdLst/>
            <a:ahLst/>
            <a:cxnLst/>
            <a:rect r="r" b="b" t="t" l="l"/>
            <a:pathLst>
              <a:path h="6603030" w="14355741">
                <a:moveTo>
                  <a:pt x="0" y="0"/>
                </a:moveTo>
                <a:lnTo>
                  <a:pt x="14355741" y="0"/>
                </a:lnTo>
                <a:lnTo>
                  <a:pt x="14355741" y="6603031"/>
                </a:lnTo>
                <a:lnTo>
                  <a:pt x="0" y="6603031"/>
                </a:lnTo>
                <a:lnTo>
                  <a:pt x="0" y="0"/>
                </a:lnTo>
                <a:close/>
              </a:path>
            </a:pathLst>
          </a:custGeom>
          <a:blipFill>
            <a:blip r:embed="rId3"/>
            <a:stretch>
              <a:fillRect l="0" t="0" r="0" b="0"/>
            </a:stretch>
          </a:blipFill>
        </p:spPr>
      </p:sp>
      <p:sp>
        <p:nvSpPr>
          <p:cNvPr name="Freeform 4" id="4"/>
          <p:cNvSpPr/>
          <p:nvPr/>
        </p:nvSpPr>
        <p:spPr>
          <a:xfrm flipH="false" flipV="false" rot="0">
            <a:off x="13471499" y="1458875"/>
            <a:ext cx="4582187" cy="1451216"/>
          </a:xfrm>
          <a:custGeom>
            <a:avLst/>
            <a:gdLst/>
            <a:ahLst/>
            <a:cxnLst/>
            <a:rect r="r" b="b" t="t" l="l"/>
            <a:pathLst>
              <a:path h="1451216" w="4582187">
                <a:moveTo>
                  <a:pt x="0" y="0"/>
                </a:moveTo>
                <a:lnTo>
                  <a:pt x="4582187" y="0"/>
                </a:lnTo>
                <a:lnTo>
                  <a:pt x="4582187" y="1451217"/>
                </a:lnTo>
                <a:lnTo>
                  <a:pt x="0" y="1451217"/>
                </a:lnTo>
                <a:lnTo>
                  <a:pt x="0" y="0"/>
                </a:lnTo>
                <a:close/>
              </a:path>
            </a:pathLst>
          </a:custGeom>
          <a:blipFill>
            <a:blip r:embed="rId4"/>
            <a:stretch>
              <a:fillRect l="0" t="0" r="0" b="0"/>
            </a:stretch>
          </a:blipFill>
        </p:spPr>
      </p:sp>
      <p:sp>
        <p:nvSpPr>
          <p:cNvPr name="Freeform 5" id="5"/>
          <p:cNvSpPr/>
          <p:nvPr/>
        </p:nvSpPr>
        <p:spPr>
          <a:xfrm flipH="false" flipV="false" rot="-6912514">
            <a:off x="11970368" y="1233638"/>
            <a:ext cx="739769" cy="2320845"/>
          </a:xfrm>
          <a:custGeom>
            <a:avLst/>
            <a:gdLst/>
            <a:ahLst/>
            <a:cxnLst/>
            <a:rect r="r" b="b" t="t" l="l"/>
            <a:pathLst>
              <a:path h="2320845" w="739769">
                <a:moveTo>
                  <a:pt x="0" y="0"/>
                </a:moveTo>
                <a:lnTo>
                  <a:pt x="739769" y="0"/>
                </a:lnTo>
                <a:lnTo>
                  <a:pt x="739769" y="2320845"/>
                </a:lnTo>
                <a:lnTo>
                  <a:pt x="0" y="23208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936365">
            <a:off x="13788874" y="6294947"/>
            <a:ext cx="380333" cy="1095199"/>
          </a:xfrm>
          <a:custGeom>
            <a:avLst/>
            <a:gdLst/>
            <a:ahLst/>
            <a:cxnLst/>
            <a:rect r="r" b="b" t="t" l="l"/>
            <a:pathLst>
              <a:path h="1095199" w="380333">
                <a:moveTo>
                  <a:pt x="0" y="0"/>
                </a:moveTo>
                <a:lnTo>
                  <a:pt x="380332" y="0"/>
                </a:lnTo>
                <a:lnTo>
                  <a:pt x="380332" y="1095199"/>
                </a:lnTo>
                <a:lnTo>
                  <a:pt x="0" y="10951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775513" y="4065886"/>
            <a:ext cx="3230548" cy="1282479"/>
          </a:xfrm>
          <a:custGeom>
            <a:avLst/>
            <a:gdLst/>
            <a:ahLst/>
            <a:cxnLst/>
            <a:rect r="r" b="b" t="t" l="l"/>
            <a:pathLst>
              <a:path h="1282479" w="3230548">
                <a:moveTo>
                  <a:pt x="0" y="0"/>
                </a:moveTo>
                <a:lnTo>
                  <a:pt x="3230548" y="0"/>
                </a:lnTo>
                <a:lnTo>
                  <a:pt x="3230548" y="1282478"/>
                </a:lnTo>
                <a:lnTo>
                  <a:pt x="0" y="1282478"/>
                </a:lnTo>
                <a:lnTo>
                  <a:pt x="0" y="0"/>
                </a:lnTo>
                <a:close/>
              </a:path>
            </a:pathLst>
          </a:custGeom>
          <a:blipFill>
            <a:blip r:embed="rId9"/>
            <a:stretch>
              <a:fillRect l="0" t="0" r="0" b="0"/>
            </a:stretch>
          </a:blipFill>
        </p:spPr>
      </p:sp>
      <p:sp>
        <p:nvSpPr>
          <p:cNvPr name="Freeform 8" id="8"/>
          <p:cNvSpPr/>
          <p:nvPr/>
        </p:nvSpPr>
        <p:spPr>
          <a:xfrm flipH="false" flipV="false" rot="8318961">
            <a:off x="14369786" y="3351053"/>
            <a:ext cx="359504" cy="1035220"/>
          </a:xfrm>
          <a:custGeom>
            <a:avLst/>
            <a:gdLst/>
            <a:ahLst/>
            <a:cxnLst/>
            <a:rect r="r" b="b" t="t" l="l"/>
            <a:pathLst>
              <a:path h="1035220" w="359504">
                <a:moveTo>
                  <a:pt x="0" y="0"/>
                </a:moveTo>
                <a:lnTo>
                  <a:pt x="359503" y="0"/>
                </a:lnTo>
                <a:lnTo>
                  <a:pt x="359503" y="1035220"/>
                </a:lnTo>
                <a:lnTo>
                  <a:pt x="0" y="10352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632638" y="6375918"/>
            <a:ext cx="3182923" cy="1219329"/>
          </a:xfrm>
          <a:custGeom>
            <a:avLst/>
            <a:gdLst/>
            <a:ahLst/>
            <a:cxnLst/>
            <a:rect r="r" b="b" t="t" l="l"/>
            <a:pathLst>
              <a:path h="1219329" w="3182923">
                <a:moveTo>
                  <a:pt x="0" y="0"/>
                </a:moveTo>
                <a:lnTo>
                  <a:pt x="3182923" y="0"/>
                </a:lnTo>
                <a:lnTo>
                  <a:pt x="3182923" y="1219329"/>
                </a:lnTo>
                <a:lnTo>
                  <a:pt x="0" y="1219329"/>
                </a:lnTo>
                <a:lnTo>
                  <a:pt x="0" y="0"/>
                </a:lnTo>
                <a:close/>
              </a:path>
            </a:pathLst>
          </a:custGeom>
          <a:blipFill>
            <a:blip r:embed="rId10"/>
            <a:stretch>
              <a:fillRect l="0" t="0" r="0" b="0"/>
            </a:stretch>
          </a:blipFill>
        </p:spPr>
      </p:sp>
      <p:sp>
        <p:nvSpPr>
          <p:cNvPr name="TextBox 10" id="10"/>
          <p:cNvSpPr txBox="true"/>
          <p:nvPr/>
        </p:nvSpPr>
        <p:spPr>
          <a:xfrm rot="0">
            <a:off x="1028700" y="1101053"/>
            <a:ext cx="4230204"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Locate Outliers</a:t>
            </a:r>
          </a:p>
        </p:txBody>
      </p:sp>
      <p:grpSp>
        <p:nvGrpSpPr>
          <p:cNvPr name="Group 11" id="11"/>
          <p:cNvGrpSpPr/>
          <p:nvPr/>
        </p:nvGrpSpPr>
        <p:grpSpPr>
          <a:xfrm rot="0">
            <a:off x="193797" y="163142"/>
            <a:ext cx="14896368" cy="1004586"/>
            <a:chOff x="0" y="0"/>
            <a:chExt cx="19861824" cy="1339447"/>
          </a:xfrm>
        </p:grpSpPr>
        <p:sp>
          <p:nvSpPr>
            <p:cNvPr name="Freeform 12" id="12"/>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137567" y="137567"/>
              <a:ext cx="1064313" cy="106431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16" id="16"/>
            <p:cNvSpPr txBox="true"/>
            <p:nvPr/>
          </p:nvSpPr>
          <p:spPr>
            <a:xfrm rot="0">
              <a:off x="1656947" y="44047"/>
              <a:ext cx="18204876" cy="12954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ingestion and discovery</a:t>
              </a:r>
            </a:p>
          </p:txBody>
        </p:sp>
      </p:grpSp>
      <p:sp>
        <p:nvSpPr>
          <p:cNvPr name="Freeform 17" id="17"/>
          <p:cNvSpPr/>
          <p:nvPr/>
        </p:nvSpPr>
        <p:spPr>
          <a:xfrm flipH="false" flipV="false" rot="0">
            <a:off x="10617286" y="2887228"/>
            <a:ext cx="1031038" cy="671464"/>
          </a:xfrm>
          <a:custGeom>
            <a:avLst/>
            <a:gdLst/>
            <a:ahLst/>
            <a:cxnLst/>
            <a:rect r="r" b="b" t="t" l="l"/>
            <a:pathLst>
              <a:path h="671464" w="1031038">
                <a:moveTo>
                  <a:pt x="0" y="0"/>
                </a:moveTo>
                <a:lnTo>
                  <a:pt x="1031039" y="0"/>
                </a:lnTo>
                <a:lnTo>
                  <a:pt x="1031039" y="671463"/>
                </a:lnTo>
                <a:lnTo>
                  <a:pt x="0" y="67146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3547699" y="2910092"/>
            <a:ext cx="1031038" cy="671464"/>
          </a:xfrm>
          <a:custGeom>
            <a:avLst/>
            <a:gdLst/>
            <a:ahLst/>
            <a:cxnLst/>
            <a:rect r="r" b="b" t="t" l="l"/>
            <a:pathLst>
              <a:path h="671464" w="1031038">
                <a:moveTo>
                  <a:pt x="0" y="0"/>
                </a:moveTo>
                <a:lnTo>
                  <a:pt x="1031039" y="0"/>
                </a:lnTo>
                <a:lnTo>
                  <a:pt x="1031039" y="671464"/>
                </a:lnTo>
                <a:lnTo>
                  <a:pt x="0" y="67146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2516661" y="6233866"/>
            <a:ext cx="1031038" cy="671464"/>
          </a:xfrm>
          <a:custGeom>
            <a:avLst/>
            <a:gdLst/>
            <a:ahLst/>
            <a:cxnLst/>
            <a:rect r="r" b="b" t="t" l="l"/>
            <a:pathLst>
              <a:path h="671464" w="1031038">
                <a:moveTo>
                  <a:pt x="0" y="0"/>
                </a:moveTo>
                <a:lnTo>
                  <a:pt x="1031038" y="0"/>
                </a:lnTo>
                <a:lnTo>
                  <a:pt x="1031038" y="671464"/>
                </a:lnTo>
                <a:lnTo>
                  <a:pt x="0" y="67146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10181576" y="259145"/>
            <a:ext cx="7808586" cy="9198350"/>
          </a:xfrm>
          <a:custGeom>
            <a:avLst/>
            <a:gdLst/>
            <a:ahLst/>
            <a:cxnLst/>
            <a:rect r="r" b="b" t="t" l="l"/>
            <a:pathLst>
              <a:path h="9198350" w="7808586">
                <a:moveTo>
                  <a:pt x="0" y="0"/>
                </a:moveTo>
                <a:lnTo>
                  <a:pt x="7808587" y="0"/>
                </a:lnTo>
                <a:lnTo>
                  <a:pt x="7808587" y="9198350"/>
                </a:lnTo>
                <a:lnTo>
                  <a:pt x="0" y="9198350"/>
                </a:lnTo>
                <a:lnTo>
                  <a:pt x="0" y="0"/>
                </a:lnTo>
                <a:close/>
              </a:path>
            </a:pathLst>
          </a:custGeom>
          <a:blipFill>
            <a:blip r:embed="rId5"/>
            <a:stretch>
              <a:fillRect l="0" t="0" r="0" b="0"/>
            </a:stretch>
          </a:blipFill>
        </p:spPr>
      </p:sp>
      <p:sp>
        <p:nvSpPr>
          <p:cNvPr name="Freeform 8" id="8"/>
          <p:cNvSpPr/>
          <p:nvPr/>
        </p:nvSpPr>
        <p:spPr>
          <a:xfrm flipH="false" flipV="false" rot="0">
            <a:off x="200830" y="3456591"/>
            <a:ext cx="9684323" cy="744948"/>
          </a:xfrm>
          <a:custGeom>
            <a:avLst/>
            <a:gdLst/>
            <a:ahLst/>
            <a:cxnLst/>
            <a:rect r="r" b="b" t="t" l="l"/>
            <a:pathLst>
              <a:path h="744948" w="9684323">
                <a:moveTo>
                  <a:pt x="0" y="0"/>
                </a:moveTo>
                <a:lnTo>
                  <a:pt x="9684323" y="0"/>
                </a:lnTo>
                <a:lnTo>
                  <a:pt x="9684323" y="744948"/>
                </a:lnTo>
                <a:lnTo>
                  <a:pt x="0" y="744948"/>
                </a:lnTo>
                <a:lnTo>
                  <a:pt x="0" y="0"/>
                </a:lnTo>
                <a:close/>
              </a:path>
            </a:pathLst>
          </a:custGeom>
          <a:blipFill>
            <a:blip r:embed="rId6"/>
            <a:stretch>
              <a:fillRect l="0" t="0" r="0" b="0"/>
            </a:stretch>
          </a:blipFill>
        </p:spPr>
      </p:sp>
      <p:sp>
        <p:nvSpPr>
          <p:cNvPr name="Freeform 9" id="9"/>
          <p:cNvSpPr/>
          <p:nvPr/>
        </p:nvSpPr>
        <p:spPr>
          <a:xfrm flipH="false" flipV="false" rot="0">
            <a:off x="200830" y="5410130"/>
            <a:ext cx="9776124" cy="643373"/>
          </a:xfrm>
          <a:custGeom>
            <a:avLst/>
            <a:gdLst/>
            <a:ahLst/>
            <a:cxnLst/>
            <a:rect r="r" b="b" t="t" l="l"/>
            <a:pathLst>
              <a:path h="643373" w="9776124">
                <a:moveTo>
                  <a:pt x="0" y="0"/>
                </a:moveTo>
                <a:lnTo>
                  <a:pt x="9776124" y="0"/>
                </a:lnTo>
                <a:lnTo>
                  <a:pt x="9776124" y="643372"/>
                </a:lnTo>
                <a:lnTo>
                  <a:pt x="0" y="643372"/>
                </a:lnTo>
                <a:lnTo>
                  <a:pt x="0" y="0"/>
                </a:lnTo>
                <a:close/>
              </a:path>
            </a:pathLst>
          </a:custGeom>
          <a:blipFill>
            <a:blip r:embed="rId7"/>
            <a:stretch>
              <a:fillRect l="0" t="0" r="0" b="0"/>
            </a:stretch>
          </a:blipFill>
        </p:spPr>
      </p:sp>
      <p:sp>
        <p:nvSpPr>
          <p:cNvPr name="TextBox 10" id="10"/>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Validation </a:t>
            </a:r>
          </a:p>
        </p:txBody>
      </p:sp>
      <p:sp>
        <p:nvSpPr>
          <p:cNvPr name="TextBox 11" id="11"/>
          <p:cNvSpPr txBox="true"/>
          <p:nvPr/>
        </p:nvSpPr>
        <p:spPr>
          <a:xfrm rot="0">
            <a:off x="1095375" y="1599030"/>
            <a:ext cx="7146783"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Check permitted characters</a:t>
            </a:r>
          </a:p>
        </p:txBody>
      </p:sp>
      <p:sp>
        <p:nvSpPr>
          <p:cNvPr name="AutoShape 12" id="12"/>
          <p:cNvSpPr/>
          <p:nvPr/>
        </p:nvSpPr>
        <p:spPr>
          <a:xfrm flipV="true">
            <a:off x="9846568" y="2795590"/>
            <a:ext cx="896092" cy="803805"/>
          </a:xfrm>
          <a:prstGeom prst="line">
            <a:avLst/>
          </a:prstGeom>
          <a:ln cap="flat" w="38100">
            <a:solidFill>
              <a:srgbClr val="908B8B"/>
            </a:solidFill>
            <a:prstDash val="solid"/>
            <a:headEnd type="none" len="sm" w="sm"/>
            <a:tailEnd type="triangle" len="med" w="lg"/>
          </a:ln>
        </p:spPr>
      </p:sp>
      <p:sp>
        <p:nvSpPr>
          <p:cNvPr name="AutoShape 13" id="13"/>
          <p:cNvSpPr/>
          <p:nvPr/>
        </p:nvSpPr>
        <p:spPr>
          <a:xfrm flipV="true">
            <a:off x="9969276" y="2785597"/>
            <a:ext cx="2751464" cy="2653529"/>
          </a:xfrm>
          <a:prstGeom prst="line">
            <a:avLst/>
          </a:prstGeom>
          <a:ln cap="flat" w="38100">
            <a:solidFill>
              <a:srgbClr val="908B8B"/>
            </a:solidFill>
            <a:prstDash val="solid"/>
            <a:headEnd type="none" len="sm" w="sm"/>
            <a:tailEnd type="triangle" len="med" w="lg"/>
          </a:ln>
        </p:spPr>
      </p:sp>
      <p:sp>
        <p:nvSpPr>
          <p:cNvPr name="Freeform 14" id="14"/>
          <p:cNvSpPr/>
          <p:nvPr/>
        </p:nvSpPr>
        <p:spPr>
          <a:xfrm flipH="false" flipV="false" rot="0">
            <a:off x="10181576" y="503298"/>
            <a:ext cx="1357303" cy="883943"/>
          </a:xfrm>
          <a:custGeom>
            <a:avLst/>
            <a:gdLst/>
            <a:ahLst/>
            <a:cxnLst/>
            <a:rect r="r" b="b" t="t" l="l"/>
            <a:pathLst>
              <a:path h="883943" w="1357303">
                <a:moveTo>
                  <a:pt x="0" y="0"/>
                </a:moveTo>
                <a:lnTo>
                  <a:pt x="1357303" y="0"/>
                </a:lnTo>
                <a:lnTo>
                  <a:pt x="1357303" y="883943"/>
                </a:lnTo>
                <a:lnTo>
                  <a:pt x="0" y="883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262789" y="503298"/>
            <a:ext cx="1357303" cy="883943"/>
          </a:xfrm>
          <a:custGeom>
            <a:avLst/>
            <a:gdLst/>
            <a:ahLst/>
            <a:cxnLst/>
            <a:rect r="r" b="b" t="t" l="l"/>
            <a:pathLst>
              <a:path h="883943" w="1357303">
                <a:moveTo>
                  <a:pt x="0" y="0"/>
                </a:moveTo>
                <a:lnTo>
                  <a:pt x="1357302" y="0"/>
                </a:lnTo>
                <a:lnTo>
                  <a:pt x="1357302" y="883943"/>
                </a:lnTo>
                <a:lnTo>
                  <a:pt x="0" y="883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7" id="7"/>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Validation </a:t>
            </a:r>
          </a:p>
        </p:txBody>
      </p:sp>
      <p:sp>
        <p:nvSpPr>
          <p:cNvPr name="TextBox 8" id="8"/>
          <p:cNvSpPr txBox="true"/>
          <p:nvPr/>
        </p:nvSpPr>
        <p:spPr>
          <a:xfrm rot="0">
            <a:off x="1769118" y="1684755"/>
            <a:ext cx="7146783" cy="629920"/>
          </a:xfrm>
          <a:prstGeom prst="rect">
            <a:avLst/>
          </a:prstGeom>
        </p:spPr>
        <p:txBody>
          <a:bodyPr anchor="t" rtlCol="false" tIns="0" lIns="0" bIns="0" rIns="0">
            <a:spAutoFit/>
          </a:bodyPr>
          <a:lstStyle/>
          <a:p>
            <a:pPr algn="l">
              <a:lnSpc>
                <a:spcPts val="5179"/>
              </a:lnSpc>
            </a:pPr>
            <a:r>
              <a:rPr lang="en-US" sz="3699">
                <a:solidFill>
                  <a:srgbClr val="000000"/>
                </a:solidFill>
                <a:latin typeface="DM Sans"/>
                <a:ea typeface="DM Sans"/>
                <a:cs typeface="DM Sans"/>
                <a:sym typeface="DM Sans"/>
              </a:rPr>
              <a:t>Check data range</a:t>
            </a:r>
          </a:p>
        </p:txBody>
      </p:sp>
      <p:sp>
        <p:nvSpPr>
          <p:cNvPr name="TextBox 9" id="9"/>
          <p:cNvSpPr txBox="true"/>
          <p:nvPr/>
        </p:nvSpPr>
        <p:spPr>
          <a:xfrm rot="0">
            <a:off x="1530993" y="2769664"/>
            <a:ext cx="15209801" cy="1989455"/>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000000"/>
                </a:solidFill>
                <a:latin typeface="DM Sans"/>
                <a:ea typeface="DM Sans"/>
                <a:cs typeface="DM Sans"/>
                <a:sym typeface="DM Sans"/>
              </a:rPr>
              <a:t>«</a:t>
            </a:r>
            <a:r>
              <a:rPr lang="en-US" sz="2299">
                <a:solidFill>
                  <a:srgbClr val="000000"/>
                </a:solidFill>
                <a:latin typeface="DM Sans Bold"/>
                <a:ea typeface="DM Sans Bold"/>
                <a:cs typeface="DM Sans Bold"/>
                <a:sym typeface="DM Sans Bold"/>
              </a:rPr>
              <a:t>age</a:t>
            </a:r>
            <a:r>
              <a:rPr lang="en-US" sz="2299">
                <a:solidFill>
                  <a:srgbClr val="000000"/>
                </a:solidFill>
                <a:latin typeface="DM Sans"/>
                <a:ea typeface="DM Sans"/>
                <a:cs typeface="DM Sans"/>
                <a:sym typeface="DM Sans"/>
              </a:rPr>
              <a:t>» column have 111689(1,06% of the dataset) </a:t>
            </a:r>
            <a:r>
              <a:rPr lang="en-US" sz="2299">
                <a:solidFill>
                  <a:srgbClr val="000000"/>
                </a:solidFill>
                <a:latin typeface="DM Sans"/>
                <a:ea typeface="DM Sans"/>
                <a:cs typeface="DM Sans"/>
                <a:sym typeface="DM Sans"/>
              </a:rPr>
              <a:t>rows with value &lt; 18</a:t>
            </a:r>
          </a:p>
          <a:p>
            <a:pPr algn="l" marL="496569" indent="-248284" lvl="1">
              <a:lnSpc>
                <a:spcPts val="3219"/>
              </a:lnSpc>
              <a:buFont typeface="Arial"/>
              <a:buChar char="•"/>
            </a:pPr>
            <a:r>
              <a:rPr lang="en-US" sz="2299">
                <a:solidFill>
                  <a:srgbClr val="000000"/>
                </a:solidFill>
                <a:latin typeface="DM Sans"/>
                <a:ea typeface="DM Sans"/>
                <a:cs typeface="DM Sans"/>
                <a:sym typeface="DM Sans"/>
              </a:rPr>
              <a:t>The column ‘</a:t>
            </a:r>
            <a:r>
              <a:rPr lang="en-US" sz="2299">
                <a:solidFill>
                  <a:srgbClr val="000000"/>
                </a:solidFill>
                <a:latin typeface="DM Sans Bold"/>
                <a:ea typeface="DM Sans Bold"/>
                <a:cs typeface="DM Sans Bold"/>
                <a:sym typeface="DM Sans Bold"/>
              </a:rPr>
              <a:t>total_amount</a:t>
            </a:r>
            <a:r>
              <a:rPr lang="en-US" sz="2299">
                <a:solidFill>
                  <a:srgbClr val="000000"/>
                </a:solidFill>
                <a:latin typeface="DM Sans"/>
                <a:ea typeface="DM Sans"/>
                <a:cs typeface="DM Sans"/>
                <a:sym typeface="DM Sans"/>
              </a:rPr>
              <a:t>’ defined as the sum of 'light_amount', 'gas_amount' and 'extra_fees’ is correct </a:t>
            </a:r>
          </a:p>
          <a:p>
            <a:pPr algn="l" marL="496569" indent="-248284" lvl="1">
              <a:lnSpc>
                <a:spcPts val="3219"/>
              </a:lnSpc>
              <a:buFont typeface="Arial"/>
              <a:buChar char="•"/>
            </a:pPr>
            <a:r>
              <a:rPr lang="en-US" sz="2299">
                <a:solidFill>
                  <a:srgbClr val="000000"/>
                </a:solidFill>
                <a:latin typeface="DM Sans"/>
                <a:ea typeface="DM Sans"/>
                <a:cs typeface="DM Sans"/>
                <a:sym typeface="DM Sans"/>
              </a:rPr>
              <a:t>The column '</a:t>
            </a:r>
            <a:r>
              <a:rPr lang="en-US" sz="2299">
                <a:solidFill>
                  <a:srgbClr val="000000"/>
                </a:solidFill>
                <a:latin typeface="DM Sans Bold"/>
                <a:ea typeface="DM Sans Bold"/>
                <a:cs typeface="DM Sans Bold"/>
                <a:sym typeface="DM Sans Bold"/>
              </a:rPr>
              <a:t>howmuch_pay</a:t>
            </a:r>
            <a:r>
              <a:rPr lang="en-US" sz="2299">
                <a:solidFill>
                  <a:srgbClr val="000000"/>
                </a:solidFill>
                <a:latin typeface="DM Sans"/>
                <a:ea typeface="DM Sans"/>
                <a:cs typeface="DM Sans"/>
                <a:sym typeface="DM Sans"/>
              </a:rPr>
              <a:t>' is defined as the sum of 'tv' and  total_amount’. incorrect values: 257825 (2,46% of the dataset) and will be correct in Data Enrichment step</a:t>
            </a:r>
          </a:p>
          <a:p>
            <a:pPr algn="l" marL="496569" indent="-248284" lvl="1">
              <a:lnSpc>
                <a:spcPts val="3219"/>
              </a:lnSpc>
              <a:buFont typeface="Arial"/>
              <a:buChar char="•"/>
            </a:pPr>
            <a:r>
              <a:rPr lang="en-US" sz="2299">
                <a:solidFill>
                  <a:srgbClr val="000000"/>
                </a:solidFill>
                <a:latin typeface="DM Sans"/>
                <a:ea typeface="DM Sans"/>
                <a:cs typeface="DM Sans"/>
                <a:sym typeface="DM Sans"/>
              </a:rPr>
              <a:t>For Numeric attributes having values less than zero</a:t>
            </a:r>
          </a:p>
        </p:txBody>
      </p:sp>
      <p:grpSp>
        <p:nvGrpSpPr>
          <p:cNvPr name="Group 10" id="10"/>
          <p:cNvGrpSpPr/>
          <p:nvPr/>
        </p:nvGrpSpPr>
        <p:grpSpPr>
          <a:xfrm rot="0">
            <a:off x="1924855" y="5288404"/>
            <a:ext cx="4958549" cy="246078"/>
            <a:chOff x="0" y="0"/>
            <a:chExt cx="6611398" cy="328104"/>
          </a:xfrm>
        </p:grpSpPr>
        <p:sp>
          <p:nvSpPr>
            <p:cNvPr name="TextBox 11" id="11"/>
            <p:cNvSpPr txBox="true"/>
            <p:nvPr/>
          </p:nvSpPr>
          <p:spPr>
            <a:xfrm rot="0">
              <a:off x="0" y="-401383"/>
              <a:ext cx="4377410" cy="356679"/>
            </a:xfrm>
            <a:prstGeom prst="rect">
              <a:avLst/>
            </a:prstGeom>
          </p:spPr>
          <p:txBody>
            <a:bodyPr anchor="t" rtlCol="false" tIns="0" lIns="0" bIns="0" rIns="0">
              <a:spAutoFit/>
            </a:bodyPr>
            <a:lstStyle/>
            <a:p>
              <a:pPr algn="l">
                <a:lnSpc>
                  <a:spcPts val="2244"/>
                </a:lnSpc>
              </a:pPr>
            </a:p>
          </p:txBody>
        </p:sp>
        <p:sp>
          <p:nvSpPr>
            <p:cNvPr name="TextBox 12" id="12"/>
            <p:cNvSpPr txBox="true"/>
            <p:nvPr/>
          </p:nvSpPr>
          <p:spPr>
            <a:xfrm rot="0">
              <a:off x="4649111" y="-28575"/>
              <a:ext cx="1962287" cy="356679"/>
            </a:xfrm>
            <a:prstGeom prst="rect">
              <a:avLst/>
            </a:prstGeom>
          </p:spPr>
          <p:txBody>
            <a:bodyPr anchor="t" rtlCol="false" tIns="0" lIns="0" bIns="0" rIns="0">
              <a:spAutoFit/>
            </a:bodyPr>
            <a:lstStyle/>
            <a:p>
              <a:pPr algn="l">
                <a:lnSpc>
                  <a:spcPts val="2244"/>
                </a:lnSpc>
              </a:pPr>
            </a:p>
          </p:txBody>
        </p:sp>
      </p:grpSp>
      <p:grpSp>
        <p:nvGrpSpPr>
          <p:cNvPr name="Group 13" id="13"/>
          <p:cNvGrpSpPr/>
          <p:nvPr/>
        </p:nvGrpSpPr>
        <p:grpSpPr>
          <a:xfrm rot="0">
            <a:off x="1769118" y="5411443"/>
            <a:ext cx="6826829" cy="3298571"/>
            <a:chOff x="0" y="0"/>
            <a:chExt cx="9102438" cy="4398095"/>
          </a:xfrm>
        </p:grpSpPr>
        <p:sp>
          <p:nvSpPr>
            <p:cNvPr name="TextBox 14" id="14"/>
            <p:cNvSpPr txBox="true"/>
            <p:nvPr/>
          </p:nvSpPr>
          <p:spPr>
            <a:xfrm rot="0">
              <a:off x="0" y="-38100"/>
              <a:ext cx="6026728" cy="4436195"/>
            </a:xfrm>
            <a:prstGeom prst="rect">
              <a:avLst/>
            </a:prstGeom>
          </p:spPr>
          <p:txBody>
            <a:bodyPr anchor="t" rtlCol="false" tIns="0" lIns="0" bIns="0" rIns="0">
              <a:spAutoFit/>
            </a:bodyPr>
            <a:lstStyle/>
            <a:p>
              <a:pPr algn="l">
                <a:lnSpc>
                  <a:spcPts val="2992"/>
                </a:lnSpc>
              </a:pPr>
              <a:r>
                <a:rPr lang="en-US" sz="2200">
                  <a:solidFill>
                    <a:srgbClr val="000000"/>
                  </a:solidFill>
                  <a:latin typeface="Glacial Indifference Bold"/>
                  <a:ea typeface="Glacial Indifference Bold"/>
                  <a:cs typeface="Glacial Indifference Bold"/>
                  <a:sym typeface="Glacial Indifference Bold"/>
                </a:rPr>
                <a:t>F1_kWh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F2_kWh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F3_kWh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tv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gas_amount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extra_fees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gas_consumption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light_consumption </a:t>
              </a:r>
            </a:p>
            <a:p>
              <a:pPr algn="l">
                <a:lnSpc>
                  <a:spcPts val="2992"/>
                </a:lnSpc>
              </a:pPr>
              <a:r>
                <a:rPr lang="en-US" sz="2200">
                  <a:solidFill>
                    <a:srgbClr val="000000"/>
                  </a:solidFill>
                  <a:latin typeface="Glacial Indifference Bold"/>
                  <a:ea typeface="Glacial Indifference Bold"/>
                  <a:cs typeface="Glacial Indifference Bold"/>
                  <a:sym typeface="Glacial Indifference Bold"/>
                </a:rPr>
                <a:t>howmuch_pay</a:t>
              </a:r>
            </a:p>
          </p:txBody>
        </p:sp>
        <p:sp>
          <p:nvSpPr>
            <p:cNvPr name="TextBox 15" id="15"/>
            <p:cNvSpPr txBox="true"/>
            <p:nvPr/>
          </p:nvSpPr>
          <p:spPr>
            <a:xfrm rot="0">
              <a:off x="6400801" y="-38100"/>
              <a:ext cx="2701637" cy="4436195"/>
            </a:xfrm>
            <a:prstGeom prst="rect">
              <a:avLst/>
            </a:prstGeom>
          </p:spPr>
          <p:txBody>
            <a:bodyPr anchor="t" rtlCol="false" tIns="0" lIns="0" bIns="0" rIns="0">
              <a:spAutoFit/>
            </a:bodyPr>
            <a:lstStyle/>
            <a:p>
              <a:pPr algn="l">
                <a:lnSpc>
                  <a:spcPts val="2992"/>
                </a:lnSpc>
              </a:pPr>
              <a:r>
                <a:rPr lang="en-US" sz="2200">
                  <a:solidFill>
                    <a:srgbClr val="000000"/>
                  </a:solidFill>
                  <a:latin typeface="Glacial Indifference"/>
                  <a:ea typeface="Glacial Indifference"/>
                  <a:cs typeface="Glacial Indifference"/>
                  <a:sym typeface="Glacial Indifference"/>
                </a:rPr>
                <a:t>103454 (0.99%)</a:t>
              </a:r>
            </a:p>
            <a:p>
              <a:pPr algn="l">
                <a:lnSpc>
                  <a:spcPts val="2992"/>
                </a:lnSpc>
              </a:pPr>
              <a:r>
                <a:rPr lang="en-US" sz="2200">
                  <a:solidFill>
                    <a:srgbClr val="000000"/>
                  </a:solidFill>
                  <a:latin typeface="Glacial Indifference"/>
                  <a:ea typeface="Glacial Indifference"/>
                  <a:cs typeface="Glacial Indifference"/>
                  <a:sym typeface="Glacial Indifference"/>
                </a:rPr>
                <a:t>96042 (0.91%)</a:t>
              </a:r>
            </a:p>
            <a:p>
              <a:pPr algn="l">
                <a:lnSpc>
                  <a:spcPts val="2992"/>
                </a:lnSpc>
              </a:pPr>
              <a:r>
                <a:rPr lang="en-US" sz="2200">
                  <a:solidFill>
                    <a:srgbClr val="000000"/>
                  </a:solidFill>
                  <a:latin typeface="Glacial Indifference"/>
                  <a:ea typeface="Glacial Indifference"/>
                  <a:cs typeface="Glacial Indifference"/>
                  <a:sym typeface="Glacial Indifference"/>
                </a:rPr>
                <a:t>93080 (0.89%)</a:t>
              </a:r>
            </a:p>
            <a:p>
              <a:pPr algn="l">
                <a:lnSpc>
                  <a:spcPts val="2992"/>
                </a:lnSpc>
              </a:pPr>
              <a:r>
                <a:rPr lang="en-US" sz="2200">
                  <a:solidFill>
                    <a:srgbClr val="000000"/>
                  </a:solidFill>
                  <a:latin typeface="Glacial Indifference"/>
                  <a:ea typeface="Glacial Indifference"/>
                  <a:cs typeface="Glacial Indifference"/>
                  <a:sym typeface="Glacial Indifference"/>
                </a:rPr>
                <a:t>384 (0.004%)</a:t>
              </a:r>
            </a:p>
            <a:p>
              <a:pPr algn="l">
                <a:lnSpc>
                  <a:spcPts val="2992"/>
                </a:lnSpc>
              </a:pPr>
              <a:r>
                <a:rPr lang="en-US" sz="2200">
                  <a:solidFill>
                    <a:srgbClr val="000000"/>
                  </a:solidFill>
                  <a:latin typeface="Glacial Indifference"/>
                  <a:ea typeface="Glacial Indifference"/>
                  <a:cs typeface="Glacial Indifference"/>
                  <a:sym typeface="Glacial Indifference"/>
                </a:rPr>
                <a:t>152185 (1.45%)</a:t>
              </a:r>
            </a:p>
            <a:p>
              <a:pPr algn="l">
                <a:lnSpc>
                  <a:spcPts val="2992"/>
                </a:lnSpc>
              </a:pPr>
              <a:r>
                <a:rPr lang="en-US" sz="2200">
                  <a:solidFill>
                    <a:srgbClr val="000000"/>
                  </a:solidFill>
                  <a:latin typeface="Glacial Indifference"/>
                  <a:ea typeface="Glacial Indifference"/>
                  <a:cs typeface="Glacial Indifference"/>
                  <a:sym typeface="Glacial Indifference"/>
                </a:rPr>
                <a:t>351630 (3.35%)</a:t>
              </a:r>
            </a:p>
            <a:p>
              <a:pPr algn="l">
                <a:lnSpc>
                  <a:spcPts val="2992"/>
                </a:lnSpc>
              </a:pPr>
              <a:r>
                <a:rPr lang="en-US" sz="2200">
                  <a:solidFill>
                    <a:srgbClr val="000000"/>
                  </a:solidFill>
                  <a:latin typeface="Glacial Indifference"/>
                  <a:ea typeface="Glacial Indifference"/>
                  <a:cs typeface="Glacial Indifference"/>
                  <a:sym typeface="Glacial Indifference"/>
                </a:rPr>
                <a:t>338653 (3.23%)</a:t>
              </a:r>
            </a:p>
            <a:p>
              <a:pPr algn="l">
                <a:lnSpc>
                  <a:spcPts val="2992"/>
                </a:lnSpc>
              </a:pPr>
              <a:r>
                <a:rPr lang="en-US" sz="2200">
                  <a:solidFill>
                    <a:srgbClr val="000000"/>
                  </a:solidFill>
                  <a:latin typeface="Glacial Indifference"/>
                  <a:ea typeface="Glacial Indifference"/>
                  <a:cs typeface="Glacial Indifference"/>
                  <a:sym typeface="Glacial Indifference"/>
                </a:rPr>
                <a:t>96921 (0.92%)</a:t>
              </a:r>
            </a:p>
            <a:p>
              <a:pPr algn="l">
                <a:lnSpc>
                  <a:spcPts val="2992"/>
                </a:lnSpc>
              </a:pPr>
              <a:r>
                <a:rPr lang="en-US" sz="2200">
                  <a:solidFill>
                    <a:srgbClr val="000000"/>
                  </a:solidFill>
                  <a:latin typeface="Glacial Indifference"/>
                  <a:ea typeface="Glacial Indifference"/>
                  <a:cs typeface="Glacial Indifference"/>
                  <a:sym typeface="Glacial Indifference"/>
                </a:rPr>
                <a:t>17 (0.00006%)</a:t>
              </a:r>
            </a:p>
          </p:txBody>
        </p:sp>
      </p:grpSp>
      <p:grpSp>
        <p:nvGrpSpPr>
          <p:cNvPr name="Group 16" id="16"/>
          <p:cNvGrpSpPr/>
          <p:nvPr/>
        </p:nvGrpSpPr>
        <p:grpSpPr>
          <a:xfrm rot="0">
            <a:off x="9910933" y="5411443"/>
            <a:ext cx="7182799" cy="2927096"/>
            <a:chOff x="0" y="0"/>
            <a:chExt cx="9577066" cy="3902795"/>
          </a:xfrm>
        </p:grpSpPr>
        <p:sp>
          <p:nvSpPr>
            <p:cNvPr name="TextBox 17" id="17"/>
            <p:cNvSpPr txBox="true"/>
            <p:nvPr/>
          </p:nvSpPr>
          <p:spPr>
            <a:xfrm rot="0">
              <a:off x="0" y="-38100"/>
              <a:ext cx="6340980" cy="3940895"/>
            </a:xfrm>
            <a:prstGeom prst="rect">
              <a:avLst/>
            </a:prstGeom>
          </p:spPr>
          <p:txBody>
            <a:bodyPr anchor="t" rtlCol="false" tIns="0" lIns="0" bIns="0" rIns="0">
              <a:spAutoFit/>
            </a:bodyPr>
            <a:lstStyle/>
            <a:p>
              <a:pPr algn="l">
                <a:lnSpc>
                  <a:spcPts val="2992"/>
                </a:lnSpc>
              </a:pPr>
              <a:r>
                <a:rPr lang="en-US" sz="2200">
                  <a:solidFill>
                    <a:srgbClr val="191919"/>
                  </a:solidFill>
                  <a:latin typeface="Glacial Indifference Bold"/>
                  <a:ea typeface="Glacial Indifference Bold"/>
                  <a:cs typeface="Glacial Indifference Bold"/>
                  <a:sym typeface="Glacial Indifference Bold"/>
                </a:rPr>
                <a:t>total_amount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light_amount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gas_system_charges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light_system_charges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gas_material_cost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light_material_cost</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gas_transport_cost </a:t>
              </a:r>
            </a:p>
            <a:p>
              <a:pPr algn="l">
                <a:lnSpc>
                  <a:spcPts val="2992"/>
                </a:lnSpc>
              </a:pPr>
              <a:r>
                <a:rPr lang="en-US" sz="2200">
                  <a:solidFill>
                    <a:srgbClr val="191919"/>
                  </a:solidFill>
                  <a:latin typeface="Glacial Indifference Bold"/>
                  <a:ea typeface="Glacial Indifference Bold"/>
                  <a:cs typeface="Glacial Indifference Bold"/>
                  <a:sym typeface="Glacial Indifference Bold"/>
                </a:rPr>
                <a:t>light_transport_cost </a:t>
              </a:r>
            </a:p>
          </p:txBody>
        </p:sp>
        <p:sp>
          <p:nvSpPr>
            <p:cNvPr name="TextBox 18" id="18"/>
            <p:cNvSpPr txBox="true"/>
            <p:nvPr/>
          </p:nvSpPr>
          <p:spPr>
            <a:xfrm rot="0">
              <a:off x="6734558" y="-38100"/>
              <a:ext cx="2842508" cy="3940895"/>
            </a:xfrm>
            <a:prstGeom prst="rect">
              <a:avLst/>
            </a:prstGeom>
          </p:spPr>
          <p:txBody>
            <a:bodyPr anchor="t" rtlCol="false" tIns="0" lIns="0" bIns="0" rIns="0">
              <a:spAutoFit/>
            </a:bodyPr>
            <a:lstStyle/>
            <a:p>
              <a:pPr algn="l">
                <a:lnSpc>
                  <a:spcPts val="2992"/>
                </a:lnSpc>
              </a:pPr>
              <a:r>
                <a:rPr lang="en-US" sz="2200">
                  <a:solidFill>
                    <a:srgbClr val="000000"/>
                  </a:solidFill>
                  <a:latin typeface="Glacial Indifference"/>
                  <a:ea typeface="Glacial Indifference"/>
                  <a:cs typeface="Glacial Indifference"/>
                  <a:sym typeface="Glacial Indifference"/>
                </a:rPr>
                <a:t>31006 (0.3%)</a:t>
              </a:r>
            </a:p>
            <a:p>
              <a:pPr algn="l">
                <a:lnSpc>
                  <a:spcPts val="2992"/>
                </a:lnSpc>
              </a:pPr>
              <a:r>
                <a:rPr lang="en-US" sz="2200">
                  <a:solidFill>
                    <a:srgbClr val="000000"/>
                  </a:solidFill>
                  <a:latin typeface="Glacial Indifference"/>
                  <a:ea typeface="Glacial Indifference"/>
                  <a:cs typeface="Glacial Indifference"/>
                  <a:sym typeface="Glacial Indifference"/>
                </a:rPr>
                <a:t>30359 (0.3%)</a:t>
              </a:r>
            </a:p>
            <a:p>
              <a:pPr algn="l">
                <a:lnSpc>
                  <a:spcPts val="2992"/>
                </a:lnSpc>
              </a:pPr>
              <a:r>
                <a:rPr lang="en-US" sz="2200">
                  <a:solidFill>
                    <a:srgbClr val="000000"/>
                  </a:solidFill>
                  <a:latin typeface="Glacial Indifference"/>
                  <a:ea typeface="Glacial Indifference"/>
                  <a:cs typeface="Glacial Indifference"/>
                  <a:sym typeface="Glacial Indifference"/>
                </a:rPr>
                <a:t>2900681 (27,63%)</a:t>
              </a:r>
            </a:p>
            <a:p>
              <a:pPr algn="l">
                <a:lnSpc>
                  <a:spcPts val="2992"/>
                </a:lnSpc>
              </a:pPr>
              <a:r>
                <a:rPr lang="en-US" sz="2200">
                  <a:solidFill>
                    <a:srgbClr val="000000"/>
                  </a:solidFill>
                  <a:latin typeface="Glacial Indifference"/>
                  <a:ea typeface="Glacial Indifference"/>
                  <a:cs typeface="Glacial Indifference"/>
                  <a:sym typeface="Glacial Indifference"/>
                </a:rPr>
                <a:t>56722 (0.54%)</a:t>
              </a:r>
            </a:p>
            <a:p>
              <a:pPr algn="l">
                <a:lnSpc>
                  <a:spcPts val="2992"/>
                </a:lnSpc>
              </a:pPr>
              <a:r>
                <a:rPr lang="en-US" sz="2200">
                  <a:solidFill>
                    <a:srgbClr val="000000"/>
                  </a:solidFill>
                  <a:latin typeface="Glacial Indifference"/>
                  <a:ea typeface="Glacial Indifference"/>
                  <a:cs typeface="Glacial Indifference"/>
                  <a:sym typeface="Glacial Indifference"/>
                </a:rPr>
                <a:t>140490 (1.34%)</a:t>
              </a:r>
            </a:p>
            <a:p>
              <a:pPr algn="l">
                <a:lnSpc>
                  <a:spcPts val="2992"/>
                </a:lnSpc>
              </a:pPr>
              <a:r>
                <a:rPr lang="en-US" sz="2200">
                  <a:solidFill>
                    <a:srgbClr val="000000"/>
                  </a:solidFill>
                  <a:latin typeface="Glacial Indifference"/>
                  <a:ea typeface="Glacial Indifference"/>
                  <a:cs typeface="Glacial Indifference"/>
                  <a:sym typeface="Glacial Indifference"/>
                </a:rPr>
                <a:t>33499 (0.32%)</a:t>
              </a:r>
            </a:p>
            <a:p>
              <a:pPr algn="l">
                <a:lnSpc>
                  <a:spcPts val="2992"/>
                </a:lnSpc>
              </a:pPr>
              <a:r>
                <a:rPr lang="en-US" sz="2200">
                  <a:solidFill>
                    <a:srgbClr val="000000"/>
                  </a:solidFill>
                  <a:latin typeface="Glacial Indifference"/>
                  <a:ea typeface="Glacial Indifference"/>
                  <a:cs typeface="Glacial Indifference"/>
                  <a:sym typeface="Glacial Indifference"/>
                </a:rPr>
                <a:t>144439 (1.38%)</a:t>
              </a:r>
            </a:p>
            <a:p>
              <a:pPr algn="l">
                <a:lnSpc>
                  <a:spcPts val="2992"/>
                </a:lnSpc>
              </a:pPr>
              <a:r>
                <a:rPr lang="en-US" sz="2200">
                  <a:solidFill>
                    <a:srgbClr val="000000"/>
                  </a:solidFill>
                  <a:latin typeface="Glacial Indifference"/>
                  <a:ea typeface="Glacial Indifference"/>
                  <a:cs typeface="Glacial Indifference"/>
                  <a:sym typeface="Glacial Indifference"/>
                </a:rPr>
                <a:t>121300 (1.16%)</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8405799" y="1751430"/>
            <a:ext cx="9648938" cy="4342434"/>
          </a:xfrm>
          <a:custGeom>
            <a:avLst/>
            <a:gdLst/>
            <a:ahLst/>
            <a:cxnLst/>
            <a:rect r="r" b="b" t="t" l="l"/>
            <a:pathLst>
              <a:path h="4342434" w="9648938">
                <a:moveTo>
                  <a:pt x="0" y="0"/>
                </a:moveTo>
                <a:lnTo>
                  <a:pt x="9648938" y="0"/>
                </a:lnTo>
                <a:lnTo>
                  <a:pt x="9648938" y="4342434"/>
                </a:lnTo>
                <a:lnTo>
                  <a:pt x="0" y="4342434"/>
                </a:lnTo>
                <a:lnTo>
                  <a:pt x="0" y="0"/>
                </a:lnTo>
                <a:close/>
              </a:path>
            </a:pathLst>
          </a:custGeom>
          <a:blipFill>
            <a:blip r:embed="rId5"/>
            <a:stretch>
              <a:fillRect l="0" t="0" r="0" b="0"/>
            </a:stretch>
          </a:blipFill>
        </p:spPr>
      </p:sp>
      <p:sp>
        <p:nvSpPr>
          <p:cNvPr name="Freeform 8" id="8"/>
          <p:cNvSpPr/>
          <p:nvPr/>
        </p:nvSpPr>
        <p:spPr>
          <a:xfrm flipH="false" flipV="false" rot="0">
            <a:off x="1028700" y="2655157"/>
            <a:ext cx="7175339" cy="6603143"/>
          </a:xfrm>
          <a:custGeom>
            <a:avLst/>
            <a:gdLst/>
            <a:ahLst/>
            <a:cxnLst/>
            <a:rect r="r" b="b" t="t" l="l"/>
            <a:pathLst>
              <a:path h="6603143" w="7175339">
                <a:moveTo>
                  <a:pt x="0" y="0"/>
                </a:moveTo>
                <a:lnTo>
                  <a:pt x="7175339" y="0"/>
                </a:lnTo>
                <a:lnTo>
                  <a:pt x="7175339" y="6603143"/>
                </a:lnTo>
                <a:lnTo>
                  <a:pt x="0" y="6603143"/>
                </a:lnTo>
                <a:lnTo>
                  <a:pt x="0" y="0"/>
                </a:lnTo>
                <a:close/>
              </a:path>
            </a:pathLst>
          </a:custGeom>
          <a:blipFill>
            <a:blip r:embed="rId6"/>
            <a:stretch>
              <a:fillRect l="0" t="0" r="0" b="0"/>
            </a:stretch>
          </a:blipFill>
        </p:spPr>
      </p:sp>
      <p:sp>
        <p:nvSpPr>
          <p:cNvPr name="TextBox 9" id="9"/>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Validation </a:t>
            </a:r>
          </a:p>
        </p:txBody>
      </p:sp>
      <p:sp>
        <p:nvSpPr>
          <p:cNvPr name="TextBox 10" id="10"/>
          <p:cNvSpPr txBox="true"/>
          <p:nvPr/>
        </p:nvSpPr>
        <p:spPr>
          <a:xfrm rot="0">
            <a:off x="1028700" y="1684755"/>
            <a:ext cx="7146783"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Check column uniqueness</a:t>
            </a:r>
          </a:p>
        </p:txBody>
      </p:sp>
      <p:grpSp>
        <p:nvGrpSpPr>
          <p:cNvPr name="Group 11" id="11"/>
          <p:cNvGrpSpPr/>
          <p:nvPr/>
        </p:nvGrpSpPr>
        <p:grpSpPr>
          <a:xfrm rot="0">
            <a:off x="8898591" y="7006069"/>
            <a:ext cx="8663354" cy="1777346"/>
            <a:chOff x="0" y="0"/>
            <a:chExt cx="11551138" cy="2369795"/>
          </a:xfrm>
        </p:grpSpPr>
        <p:sp>
          <p:nvSpPr>
            <p:cNvPr name="TextBox 12" id="12"/>
            <p:cNvSpPr txBox="true"/>
            <p:nvPr/>
          </p:nvSpPr>
          <p:spPr>
            <a:xfrm rot="0">
              <a:off x="0" y="-9525"/>
              <a:ext cx="7648014" cy="466725"/>
            </a:xfrm>
            <a:prstGeom prst="rect">
              <a:avLst/>
            </a:prstGeom>
          </p:spPr>
          <p:txBody>
            <a:bodyPr anchor="t" rtlCol="false" tIns="0" lIns="0" bIns="0" rIns="0">
              <a:spAutoFit/>
            </a:bodyPr>
            <a:lstStyle/>
            <a:p>
              <a:pPr algn="ctr">
                <a:lnSpc>
                  <a:spcPts val="2760"/>
                </a:lnSpc>
              </a:pPr>
              <a:r>
                <a:rPr lang="en-US" sz="2300" spc="119">
                  <a:solidFill>
                    <a:srgbClr val="000000"/>
                  </a:solidFill>
                  <a:latin typeface="Glacial Indifference Bold"/>
                  <a:ea typeface="Glacial Indifference Bold"/>
                  <a:cs typeface="Glacial Indifference Bold"/>
                  <a:sym typeface="Glacial Indifference Bold"/>
                </a:rPr>
                <a:t>OLD DUPLICATE COLUMN</a:t>
              </a:r>
            </a:p>
          </p:txBody>
        </p:sp>
        <p:sp>
          <p:nvSpPr>
            <p:cNvPr name="TextBox 13" id="13"/>
            <p:cNvSpPr txBox="true"/>
            <p:nvPr/>
          </p:nvSpPr>
          <p:spPr>
            <a:xfrm rot="0">
              <a:off x="0" y="905400"/>
              <a:ext cx="7648014" cy="1464395"/>
            </a:xfrm>
            <a:prstGeom prst="rect">
              <a:avLst/>
            </a:prstGeom>
          </p:spPr>
          <p:txBody>
            <a:bodyPr anchor="t" rtlCol="false" tIns="0" lIns="0" bIns="0" rIns="0">
              <a:spAutoFit/>
            </a:bodyPr>
            <a:lstStyle/>
            <a:p>
              <a:pPr algn="ctr">
                <a:lnSpc>
                  <a:spcPts val="2992"/>
                </a:lnSpc>
              </a:pPr>
              <a:r>
                <a:rPr lang="en-US" sz="2200">
                  <a:solidFill>
                    <a:srgbClr val="000000"/>
                  </a:solidFill>
                  <a:latin typeface="Glacial Indifference"/>
                  <a:ea typeface="Glacial Indifference"/>
                  <a:cs typeface="Glacial Indifference"/>
                  <a:sym typeface="Glacial Indifference"/>
                </a:rPr>
                <a:t>date, light_start_date, gas_end_date </a:t>
              </a:r>
            </a:p>
            <a:p>
              <a:pPr algn="ctr">
                <a:lnSpc>
                  <a:spcPts val="2992"/>
                </a:lnSpc>
              </a:pPr>
              <a:r>
                <a:rPr lang="en-US" sz="2200">
                  <a:solidFill>
                    <a:srgbClr val="000000"/>
                  </a:solidFill>
                  <a:latin typeface="Glacial Indifference"/>
                  <a:ea typeface="Glacial Indifference"/>
                  <a:cs typeface="Glacial Indifference"/>
                  <a:sym typeface="Glacial Indifference"/>
                </a:rPr>
                <a:t>light_end_date, gas_start_date </a:t>
              </a:r>
            </a:p>
            <a:p>
              <a:pPr algn="ctr">
                <a:lnSpc>
                  <a:spcPts val="2992"/>
                </a:lnSpc>
              </a:pPr>
              <a:r>
                <a:rPr lang="en-US" sz="2200">
                  <a:solidFill>
                    <a:srgbClr val="000000"/>
                  </a:solidFill>
                  <a:latin typeface="Glacial Indifference"/>
                  <a:ea typeface="Glacial Indifference"/>
                  <a:cs typeface="Glacial Indifference"/>
                  <a:sym typeface="Glacial Indifference"/>
                </a:rPr>
                <a:t>gas_average_cost, average_unit_gas_cost</a:t>
              </a:r>
            </a:p>
          </p:txBody>
        </p:sp>
        <p:sp>
          <p:nvSpPr>
            <p:cNvPr name="TextBox 14" id="14"/>
            <p:cNvSpPr txBox="true"/>
            <p:nvPr/>
          </p:nvSpPr>
          <p:spPr>
            <a:xfrm rot="0">
              <a:off x="8122718" y="-9525"/>
              <a:ext cx="3428420" cy="1381125"/>
            </a:xfrm>
            <a:prstGeom prst="rect">
              <a:avLst/>
            </a:prstGeom>
          </p:spPr>
          <p:txBody>
            <a:bodyPr anchor="t" rtlCol="false" tIns="0" lIns="0" bIns="0" rIns="0">
              <a:spAutoFit/>
            </a:bodyPr>
            <a:lstStyle/>
            <a:p>
              <a:pPr algn="ctr">
                <a:lnSpc>
                  <a:spcPts val="2762"/>
                </a:lnSpc>
              </a:pPr>
              <a:r>
                <a:rPr lang="en-US" sz="2301" spc="119">
                  <a:solidFill>
                    <a:srgbClr val="000000"/>
                  </a:solidFill>
                  <a:latin typeface="Glacial Indifference Bold"/>
                  <a:ea typeface="Glacial Indifference Bold"/>
                  <a:cs typeface="Glacial Indifference Bold"/>
                  <a:sym typeface="Glacial Indifference Bold"/>
                </a:rPr>
                <a:t>REPLACEMENT COLUMN</a:t>
              </a:r>
            </a:p>
            <a:p>
              <a:pPr algn="ctr">
                <a:lnSpc>
                  <a:spcPts val="2762"/>
                </a:lnSpc>
              </a:pPr>
            </a:p>
          </p:txBody>
        </p:sp>
        <p:sp>
          <p:nvSpPr>
            <p:cNvPr name="TextBox 15" id="15"/>
            <p:cNvSpPr txBox="true"/>
            <p:nvPr/>
          </p:nvSpPr>
          <p:spPr>
            <a:xfrm rot="0">
              <a:off x="8122718" y="905400"/>
              <a:ext cx="3428420" cy="1464395"/>
            </a:xfrm>
            <a:prstGeom prst="rect">
              <a:avLst/>
            </a:prstGeom>
          </p:spPr>
          <p:txBody>
            <a:bodyPr anchor="t" rtlCol="false" tIns="0" lIns="0" bIns="0" rIns="0">
              <a:spAutoFit/>
            </a:bodyPr>
            <a:lstStyle/>
            <a:p>
              <a:pPr algn="ctr">
                <a:lnSpc>
                  <a:spcPts val="2992"/>
                </a:lnSpc>
              </a:pPr>
              <a:r>
                <a:rPr lang="en-US" sz="2200">
                  <a:solidFill>
                    <a:srgbClr val="000000"/>
                  </a:solidFill>
                  <a:latin typeface="Glacial Indifference"/>
                  <a:ea typeface="Glacial Indifference"/>
                  <a:cs typeface="Glacial Indifference"/>
                  <a:sym typeface="Glacial Indifference"/>
                </a:rPr>
                <a:t>start_date</a:t>
              </a:r>
            </a:p>
            <a:p>
              <a:pPr algn="ctr">
                <a:lnSpc>
                  <a:spcPts val="2992"/>
                </a:lnSpc>
              </a:pPr>
              <a:r>
                <a:rPr lang="en-US" sz="2200">
                  <a:solidFill>
                    <a:srgbClr val="000000"/>
                  </a:solidFill>
                  <a:latin typeface="Glacial Indifference"/>
                  <a:ea typeface="Glacial Indifference"/>
                  <a:cs typeface="Glacial Indifference"/>
                  <a:sym typeface="Glacial Indifference"/>
                </a:rPr>
                <a:t>end_date</a:t>
              </a:r>
            </a:p>
            <a:p>
              <a:pPr algn="ctr">
                <a:lnSpc>
                  <a:spcPts val="2992"/>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629583" y="4008509"/>
            <a:ext cx="17089719" cy="1134991"/>
          </a:xfrm>
          <a:custGeom>
            <a:avLst/>
            <a:gdLst/>
            <a:ahLst/>
            <a:cxnLst/>
            <a:rect r="r" b="b" t="t" l="l"/>
            <a:pathLst>
              <a:path h="1134991" w="17089719">
                <a:moveTo>
                  <a:pt x="0" y="0"/>
                </a:moveTo>
                <a:lnTo>
                  <a:pt x="17089719" y="0"/>
                </a:lnTo>
                <a:lnTo>
                  <a:pt x="17089719" y="1134991"/>
                </a:lnTo>
                <a:lnTo>
                  <a:pt x="0" y="1134991"/>
                </a:lnTo>
                <a:lnTo>
                  <a:pt x="0" y="0"/>
                </a:lnTo>
                <a:close/>
              </a:path>
            </a:pathLst>
          </a:custGeom>
          <a:blipFill>
            <a:blip r:embed="rId5"/>
            <a:stretch>
              <a:fillRect l="0" t="0" r="0" b="0"/>
            </a:stretch>
          </a:blipFill>
        </p:spPr>
      </p:sp>
      <p:sp>
        <p:nvSpPr>
          <p:cNvPr name="Freeform 8" id="8"/>
          <p:cNvSpPr/>
          <p:nvPr/>
        </p:nvSpPr>
        <p:spPr>
          <a:xfrm flipH="false" flipV="false" rot="0">
            <a:off x="629583" y="5438775"/>
            <a:ext cx="17089719" cy="1122980"/>
          </a:xfrm>
          <a:custGeom>
            <a:avLst/>
            <a:gdLst/>
            <a:ahLst/>
            <a:cxnLst/>
            <a:rect r="r" b="b" t="t" l="l"/>
            <a:pathLst>
              <a:path h="1122980" w="17089719">
                <a:moveTo>
                  <a:pt x="0" y="0"/>
                </a:moveTo>
                <a:lnTo>
                  <a:pt x="17089719" y="0"/>
                </a:lnTo>
                <a:lnTo>
                  <a:pt x="17089719" y="1122980"/>
                </a:lnTo>
                <a:lnTo>
                  <a:pt x="0" y="1122980"/>
                </a:lnTo>
                <a:lnTo>
                  <a:pt x="0" y="0"/>
                </a:lnTo>
                <a:close/>
              </a:path>
            </a:pathLst>
          </a:custGeom>
          <a:blipFill>
            <a:blip r:embed="rId6"/>
            <a:stretch>
              <a:fillRect l="0" t="0" r="0" b="0"/>
            </a:stretch>
          </a:blipFill>
        </p:spPr>
      </p:sp>
      <p:sp>
        <p:nvSpPr>
          <p:cNvPr name="TextBox 9" id="9"/>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Validation </a:t>
            </a:r>
          </a:p>
        </p:txBody>
      </p:sp>
      <p:sp>
        <p:nvSpPr>
          <p:cNvPr name="TextBox 10" id="10"/>
          <p:cNvSpPr txBox="true"/>
          <p:nvPr/>
        </p:nvSpPr>
        <p:spPr>
          <a:xfrm rot="0">
            <a:off x="1028700" y="1878347"/>
            <a:ext cx="8569153"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Find data-mismatched data types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7" id="7"/>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Structuring</a:t>
            </a:r>
          </a:p>
        </p:txBody>
      </p:sp>
      <p:sp>
        <p:nvSpPr>
          <p:cNvPr name="TextBox 8" id="8"/>
          <p:cNvSpPr txBox="true"/>
          <p:nvPr/>
        </p:nvSpPr>
        <p:spPr>
          <a:xfrm rot="0">
            <a:off x="1530993" y="2564638"/>
            <a:ext cx="6586455"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Change column datatype</a:t>
            </a:r>
          </a:p>
        </p:txBody>
      </p:sp>
      <p:sp>
        <p:nvSpPr>
          <p:cNvPr name="TextBox 9" id="9"/>
          <p:cNvSpPr txBox="true"/>
          <p:nvPr/>
        </p:nvSpPr>
        <p:spPr>
          <a:xfrm rot="0">
            <a:off x="8842810" y="2689733"/>
            <a:ext cx="7082258" cy="523875"/>
          </a:xfrm>
          <a:prstGeom prst="rect">
            <a:avLst/>
          </a:prstGeom>
        </p:spPr>
        <p:txBody>
          <a:bodyPr anchor="t" rtlCol="false" tIns="0" lIns="0" bIns="0" rIns="0">
            <a:spAutoFit/>
          </a:bodyPr>
          <a:lstStyle/>
          <a:p>
            <a:pPr algn="l">
              <a:lnSpc>
                <a:spcPts val="4200"/>
              </a:lnSpc>
            </a:pPr>
            <a:r>
              <a:rPr lang="en-US" sz="3000">
                <a:solidFill>
                  <a:srgbClr val="000000"/>
                </a:solidFill>
                <a:latin typeface="DM Sans"/>
                <a:ea typeface="DM Sans"/>
                <a:cs typeface="DM Sans"/>
                <a:sym typeface="DM Sans"/>
              </a:rPr>
              <a:t>gas_offer [float] -&gt; gas_offer[string]</a:t>
            </a:r>
          </a:p>
        </p:txBody>
      </p:sp>
      <p:sp>
        <p:nvSpPr>
          <p:cNvPr name="TextBox 10" id="10"/>
          <p:cNvSpPr txBox="true"/>
          <p:nvPr/>
        </p:nvSpPr>
        <p:spPr>
          <a:xfrm rot="0">
            <a:off x="1530993" y="4225613"/>
            <a:ext cx="6586455"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Delete column</a:t>
            </a:r>
          </a:p>
        </p:txBody>
      </p:sp>
      <p:sp>
        <p:nvSpPr>
          <p:cNvPr name="TextBox 11" id="11"/>
          <p:cNvSpPr txBox="true"/>
          <p:nvPr/>
        </p:nvSpPr>
        <p:spPr>
          <a:xfrm rot="0">
            <a:off x="8842810" y="4350708"/>
            <a:ext cx="7326504" cy="523875"/>
          </a:xfrm>
          <a:prstGeom prst="rect">
            <a:avLst/>
          </a:prstGeom>
        </p:spPr>
        <p:txBody>
          <a:bodyPr anchor="t" rtlCol="false" tIns="0" lIns="0" bIns="0" rIns="0">
            <a:spAutoFit/>
          </a:bodyPr>
          <a:lstStyle/>
          <a:p>
            <a:pPr algn="l">
              <a:lnSpc>
                <a:spcPts val="4200"/>
              </a:lnSpc>
            </a:pPr>
            <a:r>
              <a:rPr lang="en-US" sz="3000">
                <a:solidFill>
                  <a:srgbClr val="000000"/>
                </a:solidFill>
                <a:latin typeface="DM Sans"/>
                <a:ea typeface="DM Sans"/>
                <a:cs typeface="DM Sans"/>
                <a:sym typeface="DM Sans"/>
              </a:rPr>
              <a:t>date, gas_start_date, gas_end_date</a:t>
            </a:r>
          </a:p>
        </p:txBody>
      </p:sp>
      <p:sp>
        <p:nvSpPr>
          <p:cNvPr name="TextBox 12" id="12"/>
          <p:cNvSpPr txBox="true"/>
          <p:nvPr/>
        </p:nvSpPr>
        <p:spPr>
          <a:xfrm rot="0">
            <a:off x="1530993" y="6158262"/>
            <a:ext cx="6586455"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Rename column</a:t>
            </a:r>
          </a:p>
        </p:txBody>
      </p:sp>
      <p:sp>
        <p:nvSpPr>
          <p:cNvPr name="TextBox 13" id="13"/>
          <p:cNvSpPr txBox="true"/>
          <p:nvPr/>
        </p:nvSpPr>
        <p:spPr>
          <a:xfrm rot="0">
            <a:off x="8842810" y="6158262"/>
            <a:ext cx="7326504" cy="2657475"/>
          </a:xfrm>
          <a:prstGeom prst="rect">
            <a:avLst/>
          </a:prstGeom>
        </p:spPr>
        <p:txBody>
          <a:bodyPr anchor="t" rtlCol="false" tIns="0" lIns="0" bIns="0" rIns="0">
            <a:spAutoFit/>
          </a:bodyPr>
          <a:lstStyle/>
          <a:p>
            <a:pPr algn="l">
              <a:lnSpc>
                <a:spcPts val="4200"/>
              </a:lnSpc>
            </a:pPr>
            <a:r>
              <a:rPr lang="en-US" sz="3000">
                <a:solidFill>
                  <a:srgbClr val="000000"/>
                </a:solidFill>
                <a:latin typeface="DM Sans"/>
                <a:ea typeface="DM Sans"/>
                <a:cs typeface="DM Sans"/>
                <a:sym typeface="DM Sans"/>
              </a:rPr>
              <a:t>F1_kWh -&gt; f1_kwh</a:t>
            </a:r>
          </a:p>
          <a:p>
            <a:pPr algn="l">
              <a:lnSpc>
                <a:spcPts val="4200"/>
              </a:lnSpc>
            </a:pPr>
            <a:r>
              <a:rPr lang="en-US" sz="3000">
                <a:solidFill>
                  <a:srgbClr val="000000"/>
                </a:solidFill>
                <a:latin typeface="DM Sans"/>
                <a:ea typeface="DM Sans"/>
                <a:cs typeface="DM Sans"/>
                <a:sym typeface="DM Sans"/>
              </a:rPr>
              <a:t>F2_kWh -&gt; f2_kwh</a:t>
            </a:r>
          </a:p>
          <a:p>
            <a:pPr algn="l">
              <a:lnSpc>
                <a:spcPts val="4200"/>
              </a:lnSpc>
            </a:pPr>
            <a:r>
              <a:rPr lang="en-US" sz="3000">
                <a:solidFill>
                  <a:srgbClr val="000000"/>
                </a:solidFill>
                <a:latin typeface="DM Sans"/>
                <a:ea typeface="DM Sans"/>
                <a:cs typeface="DM Sans"/>
                <a:sym typeface="DM Sans"/>
              </a:rPr>
              <a:t>F3_kWh -&gt; f3_kwh</a:t>
            </a:r>
          </a:p>
          <a:p>
            <a:pPr algn="l">
              <a:lnSpc>
                <a:spcPts val="4200"/>
              </a:lnSpc>
            </a:pPr>
            <a:r>
              <a:rPr lang="en-US" sz="3000">
                <a:solidFill>
                  <a:srgbClr val="000000"/>
                </a:solidFill>
                <a:latin typeface="DM Sans"/>
                <a:ea typeface="DM Sans"/>
                <a:cs typeface="DM Sans"/>
                <a:sym typeface="DM Sans"/>
              </a:rPr>
              <a:t>light_start_date -&gt; start_date</a:t>
            </a:r>
          </a:p>
          <a:p>
            <a:pPr algn="l">
              <a:lnSpc>
                <a:spcPts val="4200"/>
              </a:lnSpc>
            </a:pPr>
            <a:r>
              <a:rPr lang="en-US" sz="3000">
                <a:solidFill>
                  <a:srgbClr val="000000"/>
                </a:solidFill>
                <a:latin typeface="DM Sans"/>
                <a:ea typeface="DM Sans"/>
                <a:cs typeface="DM Sans"/>
                <a:sym typeface="DM Sans"/>
              </a:rPr>
              <a:t>light_end_date -&gt; end_date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2477938" y="3316385"/>
            <a:ext cx="12236017" cy="2489810"/>
          </a:xfrm>
          <a:custGeom>
            <a:avLst/>
            <a:gdLst/>
            <a:ahLst/>
            <a:cxnLst/>
            <a:rect r="r" b="b" t="t" l="l"/>
            <a:pathLst>
              <a:path h="2489810" w="12236017">
                <a:moveTo>
                  <a:pt x="0" y="0"/>
                </a:moveTo>
                <a:lnTo>
                  <a:pt x="12236017" y="0"/>
                </a:lnTo>
                <a:lnTo>
                  <a:pt x="12236017" y="2489810"/>
                </a:lnTo>
                <a:lnTo>
                  <a:pt x="0" y="2489810"/>
                </a:lnTo>
                <a:lnTo>
                  <a:pt x="0" y="0"/>
                </a:lnTo>
                <a:close/>
              </a:path>
            </a:pathLst>
          </a:custGeom>
          <a:blipFill>
            <a:blip r:embed="rId4"/>
            <a:stretch>
              <a:fillRect l="0" t="0" r="0" b="0"/>
            </a:stretch>
          </a:blipFill>
        </p:spPr>
      </p:sp>
      <p:sp>
        <p:nvSpPr>
          <p:cNvPr name="TextBox 8" id="8"/>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Enrichment</a:t>
            </a:r>
          </a:p>
        </p:txBody>
      </p:sp>
      <p:sp>
        <p:nvSpPr>
          <p:cNvPr name="TextBox 9" id="9"/>
          <p:cNvSpPr txBox="true"/>
          <p:nvPr/>
        </p:nvSpPr>
        <p:spPr>
          <a:xfrm rot="0">
            <a:off x="1028700" y="2122585"/>
            <a:ext cx="16230600" cy="860425"/>
          </a:xfrm>
          <a:prstGeom prst="rect">
            <a:avLst/>
          </a:prstGeom>
        </p:spPr>
        <p:txBody>
          <a:bodyPr anchor="t" rtlCol="false" tIns="0" lIns="0" bIns="0" rIns="0">
            <a:spAutoFit/>
          </a:bodyPr>
          <a:lstStyle/>
          <a:p>
            <a:pPr algn="l">
              <a:lnSpc>
                <a:spcPts val="3499"/>
              </a:lnSpc>
            </a:pPr>
            <a:r>
              <a:rPr lang="en-US" sz="2499">
                <a:solidFill>
                  <a:srgbClr val="000000"/>
                </a:solidFill>
                <a:latin typeface="DM Sans"/>
                <a:ea typeface="DM Sans"/>
                <a:cs typeface="DM Sans"/>
                <a:sym typeface="DM Sans"/>
              </a:rPr>
              <a:t>Since the data in the howmuch_pay column, calculated as the sum of 'total_amount' and 'tv', are wrong in 257825 (2,46% of the dataset), so we decided to re-calculate them to obtain the correct results.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4239550" y="1965742"/>
            <a:ext cx="7781904" cy="3016438"/>
          </a:xfrm>
          <a:custGeom>
            <a:avLst/>
            <a:gdLst/>
            <a:ahLst/>
            <a:cxnLst/>
            <a:rect r="r" b="b" t="t" l="l"/>
            <a:pathLst>
              <a:path h="3016438" w="7781904">
                <a:moveTo>
                  <a:pt x="0" y="0"/>
                </a:moveTo>
                <a:lnTo>
                  <a:pt x="7781903" y="0"/>
                </a:lnTo>
                <a:lnTo>
                  <a:pt x="7781903" y="3016438"/>
                </a:lnTo>
                <a:lnTo>
                  <a:pt x="0" y="3016438"/>
                </a:lnTo>
                <a:lnTo>
                  <a:pt x="0" y="0"/>
                </a:lnTo>
                <a:close/>
              </a:path>
            </a:pathLst>
          </a:custGeom>
          <a:blipFill>
            <a:blip r:embed="rId5"/>
            <a:stretch>
              <a:fillRect l="0" t="0" r="0" b="0"/>
            </a:stretch>
          </a:blipFill>
        </p:spPr>
      </p:sp>
      <p:sp>
        <p:nvSpPr>
          <p:cNvPr name="Freeform 8" id="8"/>
          <p:cNvSpPr/>
          <p:nvPr/>
        </p:nvSpPr>
        <p:spPr>
          <a:xfrm flipH="false" flipV="false" rot="-2599059">
            <a:off x="7893006" y="2837791"/>
            <a:ext cx="1292953" cy="3864806"/>
          </a:xfrm>
          <a:custGeom>
            <a:avLst/>
            <a:gdLst/>
            <a:ahLst/>
            <a:cxnLst/>
            <a:rect r="r" b="b" t="t" l="l"/>
            <a:pathLst>
              <a:path h="3864806" w="1292953">
                <a:moveTo>
                  <a:pt x="0" y="0"/>
                </a:moveTo>
                <a:lnTo>
                  <a:pt x="1292954" y="0"/>
                </a:lnTo>
                <a:lnTo>
                  <a:pt x="1292954" y="3864807"/>
                </a:lnTo>
                <a:lnTo>
                  <a:pt x="0" y="3864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4525273" y="3473961"/>
            <a:ext cx="780347" cy="2247071"/>
          </a:xfrm>
          <a:custGeom>
            <a:avLst/>
            <a:gdLst/>
            <a:ahLst/>
            <a:cxnLst/>
            <a:rect r="r" b="b" t="t" l="l"/>
            <a:pathLst>
              <a:path h="2247071" w="780347">
                <a:moveTo>
                  <a:pt x="0" y="0"/>
                </a:moveTo>
                <a:lnTo>
                  <a:pt x="780346" y="0"/>
                </a:lnTo>
                <a:lnTo>
                  <a:pt x="780346" y="2247072"/>
                </a:lnTo>
                <a:lnTo>
                  <a:pt x="0" y="2247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26407" y="6848504"/>
            <a:ext cx="7398318" cy="2317900"/>
          </a:xfrm>
          <a:custGeom>
            <a:avLst/>
            <a:gdLst/>
            <a:ahLst/>
            <a:cxnLst/>
            <a:rect r="r" b="b" t="t" l="l"/>
            <a:pathLst>
              <a:path h="2317900" w="7398318">
                <a:moveTo>
                  <a:pt x="0" y="0"/>
                </a:moveTo>
                <a:lnTo>
                  <a:pt x="7398318" y="0"/>
                </a:lnTo>
                <a:lnTo>
                  <a:pt x="7398318" y="2317900"/>
                </a:lnTo>
                <a:lnTo>
                  <a:pt x="0" y="2317900"/>
                </a:lnTo>
                <a:lnTo>
                  <a:pt x="0" y="0"/>
                </a:lnTo>
                <a:close/>
              </a:path>
            </a:pathLst>
          </a:custGeom>
          <a:blipFill>
            <a:blip r:embed="rId10"/>
            <a:stretch>
              <a:fillRect l="0" t="0" r="-30304" b="0"/>
            </a:stretch>
          </a:blipFill>
        </p:spPr>
      </p:sp>
      <p:sp>
        <p:nvSpPr>
          <p:cNvPr name="Freeform 11" id="11"/>
          <p:cNvSpPr/>
          <p:nvPr/>
        </p:nvSpPr>
        <p:spPr>
          <a:xfrm flipH="false" flipV="false" rot="0">
            <a:off x="11522426" y="5811644"/>
            <a:ext cx="5230245" cy="3793364"/>
          </a:xfrm>
          <a:custGeom>
            <a:avLst/>
            <a:gdLst/>
            <a:ahLst/>
            <a:cxnLst/>
            <a:rect r="r" b="b" t="t" l="l"/>
            <a:pathLst>
              <a:path h="3793364" w="5230245">
                <a:moveTo>
                  <a:pt x="0" y="0"/>
                </a:moveTo>
                <a:lnTo>
                  <a:pt x="5230245" y="0"/>
                </a:lnTo>
                <a:lnTo>
                  <a:pt x="5230245" y="3793364"/>
                </a:lnTo>
                <a:lnTo>
                  <a:pt x="0" y="3793364"/>
                </a:lnTo>
                <a:lnTo>
                  <a:pt x="0" y="0"/>
                </a:lnTo>
                <a:close/>
              </a:path>
            </a:pathLst>
          </a:custGeom>
          <a:blipFill>
            <a:blip r:embed="rId11"/>
            <a:stretch>
              <a:fillRect l="0" t="0" r="0" b="0"/>
            </a:stretch>
          </a:blipFill>
        </p:spPr>
      </p:sp>
      <p:sp>
        <p:nvSpPr>
          <p:cNvPr name="TextBox 12" id="12"/>
          <p:cNvSpPr txBox="true"/>
          <p:nvPr/>
        </p:nvSpPr>
        <p:spPr>
          <a:xfrm rot="0">
            <a:off x="1769118" y="779880"/>
            <a:ext cx="13653657" cy="19431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Cleaning</a:t>
            </a:r>
          </a:p>
          <a:p>
            <a:pPr algn="l">
              <a:lnSpc>
                <a:spcPts val="7679"/>
              </a:lnSpc>
            </a:pPr>
            <a:r>
              <a:rPr lang="en-US" sz="6399">
                <a:solidFill>
                  <a:srgbClr val="5034C4"/>
                </a:solidFill>
                <a:latin typeface="DM Sans Bold"/>
                <a:ea typeface="DM Sans Bold"/>
                <a:cs typeface="DM Sans Bold"/>
                <a:sym typeface="DM Sans Bold"/>
              </a:rPr>
              <a:t> </a:t>
            </a:r>
          </a:p>
        </p:txBody>
      </p:sp>
      <p:sp>
        <p:nvSpPr>
          <p:cNvPr name="TextBox 13" id="13"/>
          <p:cNvSpPr txBox="true"/>
          <p:nvPr/>
        </p:nvSpPr>
        <p:spPr>
          <a:xfrm rot="0">
            <a:off x="526407" y="5975439"/>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Converted null values to 0</a:t>
            </a:r>
          </a:p>
        </p:txBody>
      </p:sp>
      <p:sp>
        <p:nvSpPr>
          <p:cNvPr name="TextBox 14" id="14"/>
          <p:cNvSpPr txBox="true"/>
          <p:nvPr/>
        </p:nvSpPr>
        <p:spPr>
          <a:xfrm rot="0">
            <a:off x="10025822" y="5076825"/>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Adjusted the String characters</a:t>
            </a:r>
          </a:p>
        </p:txBody>
      </p:sp>
      <p:sp>
        <p:nvSpPr>
          <p:cNvPr name="Freeform 15" id="15"/>
          <p:cNvSpPr/>
          <p:nvPr/>
        </p:nvSpPr>
        <p:spPr>
          <a:xfrm flipH="false" flipV="false" rot="0">
            <a:off x="4199237" y="2590018"/>
            <a:ext cx="1357303" cy="883943"/>
          </a:xfrm>
          <a:custGeom>
            <a:avLst/>
            <a:gdLst/>
            <a:ahLst/>
            <a:cxnLst/>
            <a:rect r="r" b="b" t="t" l="l"/>
            <a:pathLst>
              <a:path h="883943" w="1357303">
                <a:moveTo>
                  <a:pt x="0" y="0"/>
                </a:moveTo>
                <a:lnTo>
                  <a:pt x="1357303" y="0"/>
                </a:lnTo>
                <a:lnTo>
                  <a:pt x="1357303" y="883943"/>
                </a:lnTo>
                <a:lnTo>
                  <a:pt x="0" y="8839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6185200" y="2590018"/>
            <a:ext cx="1357303" cy="883943"/>
          </a:xfrm>
          <a:custGeom>
            <a:avLst/>
            <a:gdLst/>
            <a:ahLst/>
            <a:cxnLst/>
            <a:rect r="r" b="b" t="t" l="l"/>
            <a:pathLst>
              <a:path h="883943" w="1357303">
                <a:moveTo>
                  <a:pt x="0" y="0"/>
                </a:moveTo>
                <a:lnTo>
                  <a:pt x="1357302" y="0"/>
                </a:lnTo>
                <a:lnTo>
                  <a:pt x="1357302" y="883943"/>
                </a:lnTo>
                <a:lnTo>
                  <a:pt x="0" y="8839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Index </a:t>
            </a:r>
          </a:p>
        </p:txBody>
      </p:sp>
      <p:grpSp>
        <p:nvGrpSpPr>
          <p:cNvPr name="Group 3" id="3"/>
          <p:cNvGrpSpPr/>
          <p:nvPr/>
        </p:nvGrpSpPr>
        <p:grpSpPr>
          <a:xfrm rot="0">
            <a:off x="761046" y="3905722"/>
            <a:ext cx="5170478" cy="5352578"/>
            <a:chOff x="0" y="0"/>
            <a:chExt cx="1749026" cy="1810625"/>
          </a:xfrm>
        </p:grpSpPr>
        <p:sp>
          <p:nvSpPr>
            <p:cNvPr name="Freeform 4" id="4"/>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5" id="5"/>
          <p:cNvSpPr txBox="true"/>
          <p:nvPr/>
        </p:nvSpPr>
        <p:spPr>
          <a:xfrm rot="0">
            <a:off x="1052387"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ALTERYX</a:t>
            </a:r>
          </a:p>
        </p:txBody>
      </p:sp>
      <p:sp>
        <p:nvSpPr>
          <p:cNvPr name="TextBox 6" id="6"/>
          <p:cNvSpPr txBox="true"/>
          <p:nvPr/>
        </p:nvSpPr>
        <p:spPr>
          <a:xfrm rot="0">
            <a:off x="1052387" y="5240822"/>
            <a:ext cx="4587795" cy="19570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Overview</a:t>
            </a:r>
          </a:p>
          <a:p>
            <a:pPr algn="l" marL="610417" indent="-305208" lvl="1">
              <a:lnSpc>
                <a:spcPts val="3958"/>
              </a:lnSpc>
              <a:buFont typeface="Arial"/>
              <a:buChar char="•"/>
            </a:pPr>
            <a:r>
              <a:rPr lang="en-US" sz="2827">
                <a:solidFill>
                  <a:srgbClr val="5034C4"/>
                </a:solidFill>
                <a:latin typeface="DM Sans"/>
                <a:ea typeface="DM Sans"/>
                <a:cs typeface="DM Sans"/>
                <a:sym typeface="DM Sans"/>
              </a:rPr>
              <a:t>How it works </a:t>
            </a:r>
          </a:p>
          <a:p>
            <a:pPr algn="l" marL="610417" indent="-305208" lvl="1">
              <a:lnSpc>
                <a:spcPts val="3958"/>
              </a:lnSpc>
              <a:buFont typeface="Arial"/>
              <a:buChar char="•"/>
            </a:pPr>
            <a:r>
              <a:rPr lang="en-US" sz="2827">
                <a:solidFill>
                  <a:srgbClr val="5034C4"/>
                </a:solidFill>
                <a:latin typeface="DM Sans"/>
                <a:ea typeface="DM Sans"/>
                <a:cs typeface="DM Sans"/>
                <a:sym typeface="DM Sans"/>
              </a:rPr>
              <a:t>Learning Datasets</a:t>
            </a:r>
          </a:p>
          <a:p>
            <a:pPr algn="l" marL="610417" indent="-305208" lvl="1">
              <a:lnSpc>
                <a:spcPts val="3958"/>
              </a:lnSpc>
              <a:buFont typeface="Arial"/>
              <a:buChar char="•"/>
            </a:pPr>
            <a:r>
              <a:rPr lang="en-US" sz="2827">
                <a:solidFill>
                  <a:srgbClr val="5034C4"/>
                </a:solidFill>
                <a:latin typeface="DM Sans"/>
                <a:ea typeface="DM Sans"/>
                <a:cs typeface="DM Sans"/>
                <a:sym typeface="DM Sans"/>
              </a:rPr>
              <a:t>Pros and cons</a:t>
            </a:r>
          </a:p>
        </p:txBody>
      </p:sp>
      <p:grpSp>
        <p:nvGrpSpPr>
          <p:cNvPr name="Group 7" id="7"/>
          <p:cNvGrpSpPr/>
          <p:nvPr/>
        </p:nvGrpSpPr>
        <p:grpSpPr>
          <a:xfrm rot="0">
            <a:off x="12356477" y="3905722"/>
            <a:ext cx="5170478" cy="5352578"/>
            <a:chOff x="0" y="0"/>
            <a:chExt cx="1749026" cy="1810625"/>
          </a:xfrm>
        </p:grpSpPr>
        <p:sp>
          <p:nvSpPr>
            <p:cNvPr name="Freeform 8" id="8"/>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grpSp>
        <p:nvGrpSpPr>
          <p:cNvPr name="Group 9" id="9"/>
          <p:cNvGrpSpPr/>
          <p:nvPr/>
        </p:nvGrpSpPr>
        <p:grpSpPr>
          <a:xfrm rot="0">
            <a:off x="6498170" y="3905722"/>
            <a:ext cx="5170478" cy="5352578"/>
            <a:chOff x="0" y="0"/>
            <a:chExt cx="1749026" cy="1810625"/>
          </a:xfrm>
        </p:grpSpPr>
        <p:sp>
          <p:nvSpPr>
            <p:cNvPr name="Freeform 10" id="10"/>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11" id="11"/>
          <p:cNvSpPr txBox="true"/>
          <p:nvPr/>
        </p:nvSpPr>
        <p:spPr>
          <a:xfrm rot="0">
            <a:off x="6789512"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PIPELINE</a:t>
            </a:r>
          </a:p>
        </p:txBody>
      </p:sp>
      <p:sp>
        <p:nvSpPr>
          <p:cNvPr name="TextBox 12" id="12"/>
          <p:cNvSpPr txBox="true"/>
          <p:nvPr/>
        </p:nvSpPr>
        <p:spPr>
          <a:xfrm rot="0">
            <a:off x="12647818"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RESULTS</a:t>
            </a:r>
          </a:p>
        </p:txBody>
      </p:sp>
      <p:sp>
        <p:nvSpPr>
          <p:cNvPr name="TextBox 13" id="13"/>
          <p:cNvSpPr txBox="true"/>
          <p:nvPr/>
        </p:nvSpPr>
        <p:spPr>
          <a:xfrm rot="0">
            <a:off x="12647818" y="5035914"/>
            <a:ext cx="4587795" cy="14617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Final pipeline</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Datasets obtained </a:t>
            </a:r>
          </a:p>
          <a:p>
            <a:pPr algn="l" marL="610417" indent="-305208" lvl="1">
              <a:lnSpc>
                <a:spcPts val="3958"/>
              </a:lnSpc>
              <a:buFont typeface="Arial"/>
              <a:buChar char="•"/>
            </a:pPr>
            <a:r>
              <a:rPr lang="en-US" sz="2827">
                <a:solidFill>
                  <a:srgbClr val="5034C4"/>
                </a:solidFill>
                <a:latin typeface="DM Sans"/>
                <a:ea typeface="DM Sans"/>
                <a:cs typeface="DM Sans"/>
                <a:sym typeface="DM Sans"/>
              </a:rPr>
              <a:t>Conclusion</a:t>
            </a:r>
          </a:p>
        </p:txBody>
      </p:sp>
      <p:sp>
        <p:nvSpPr>
          <p:cNvPr name="Freeform 14" id="14"/>
          <p:cNvSpPr/>
          <p:nvPr/>
        </p:nvSpPr>
        <p:spPr>
          <a:xfrm flipH="false" flipV="false" rot="0">
            <a:off x="2738764" y="2616625"/>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2841939" y="2719801"/>
            <a:ext cx="798234" cy="79823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sp>
        <p:nvSpPr>
          <p:cNvPr name="Freeform 18" id="18"/>
          <p:cNvSpPr/>
          <p:nvPr/>
        </p:nvSpPr>
        <p:spPr>
          <a:xfrm flipH="false" flipV="false" rot="0">
            <a:off x="8504001" y="2616625"/>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8607176" y="2719801"/>
            <a:ext cx="798234" cy="79823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22" id="22"/>
          <p:cNvSpPr/>
          <p:nvPr/>
        </p:nvSpPr>
        <p:spPr>
          <a:xfrm flipH="false" flipV="false" rot="0">
            <a:off x="14544651" y="2626150"/>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4647826" y="2719801"/>
            <a:ext cx="798234" cy="79823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
        <p:nvSpPr>
          <p:cNvPr name="TextBox 26" id="26"/>
          <p:cNvSpPr txBox="true"/>
          <p:nvPr/>
        </p:nvSpPr>
        <p:spPr>
          <a:xfrm rot="0">
            <a:off x="6850103" y="4903925"/>
            <a:ext cx="4587795" cy="44335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Data Ingestion and discovery</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Validation</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Structuring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Enrichment</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Filtering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Cleaning</a:t>
            </a:r>
          </a:p>
          <a:p>
            <a:pPr algn="l">
              <a:lnSpc>
                <a:spcPts val="3958"/>
              </a:lnSpc>
            </a:pPr>
          </a:p>
          <a:p>
            <a:pPr algn="l">
              <a:lnSpc>
                <a:spcPts val="3958"/>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69118" y="779880"/>
            <a:ext cx="13653657" cy="19431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Cleaning</a:t>
            </a:r>
          </a:p>
          <a:p>
            <a:pPr algn="l">
              <a:lnSpc>
                <a:spcPts val="7679"/>
              </a:lnSpc>
            </a:pPr>
            <a:r>
              <a:rPr lang="en-US" sz="6399">
                <a:solidFill>
                  <a:srgbClr val="5034C4"/>
                </a:solidFill>
                <a:latin typeface="DM Sans Bold"/>
                <a:ea typeface="DM Sans Bold"/>
                <a:cs typeface="DM Sans Bold"/>
                <a:sym typeface="DM Sans Bold"/>
              </a:rPr>
              <a:t> </a:t>
            </a:r>
          </a:p>
        </p:txBody>
      </p:sp>
      <p:sp>
        <p:nvSpPr>
          <p:cNvPr name="AutoShape 3" id="3"/>
          <p:cNvSpPr/>
          <p:nvPr/>
        </p:nvSpPr>
        <p:spPr>
          <a:xfrm rot="0">
            <a:off x="-145308" y="9695620"/>
            <a:ext cx="18578615" cy="3026928"/>
          </a:xfrm>
          <a:prstGeom prst="rect">
            <a:avLst/>
          </a:prstGeom>
          <a:solidFill>
            <a:srgbClr val="795FE6"/>
          </a:solidFill>
        </p:spPr>
      </p:sp>
      <p:sp>
        <p:nvSpPr>
          <p:cNvPr name="Freeform 4" id="4"/>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29583" y="850020"/>
            <a:ext cx="798234" cy="7982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8" id="8"/>
          <p:cNvSpPr/>
          <p:nvPr/>
        </p:nvSpPr>
        <p:spPr>
          <a:xfrm flipH="false" flipV="false" rot="0">
            <a:off x="1028700" y="1913989"/>
            <a:ext cx="9916834" cy="3843984"/>
          </a:xfrm>
          <a:custGeom>
            <a:avLst/>
            <a:gdLst/>
            <a:ahLst/>
            <a:cxnLst/>
            <a:rect r="r" b="b" t="t" l="l"/>
            <a:pathLst>
              <a:path h="3843984" w="9916834">
                <a:moveTo>
                  <a:pt x="0" y="0"/>
                </a:moveTo>
                <a:lnTo>
                  <a:pt x="9916834" y="0"/>
                </a:lnTo>
                <a:lnTo>
                  <a:pt x="9916834" y="3843985"/>
                </a:lnTo>
                <a:lnTo>
                  <a:pt x="0" y="3843985"/>
                </a:lnTo>
                <a:lnTo>
                  <a:pt x="0" y="0"/>
                </a:lnTo>
                <a:close/>
              </a:path>
            </a:pathLst>
          </a:custGeom>
          <a:blipFill>
            <a:blip r:embed="rId5"/>
            <a:stretch>
              <a:fillRect l="0" t="0" r="0" b="0"/>
            </a:stretch>
          </a:blipFill>
        </p:spPr>
      </p:sp>
      <p:sp>
        <p:nvSpPr>
          <p:cNvPr name="Freeform 9" id="9"/>
          <p:cNvSpPr/>
          <p:nvPr/>
        </p:nvSpPr>
        <p:spPr>
          <a:xfrm flipH="false" flipV="false" rot="0">
            <a:off x="1131876" y="6996912"/>
            <a:ext cx="4942441" cy="2248078"/>
          </a:xfrm>
          <a:custGeom>
            <a:avLst/>
            <a:gdLst/>
            <a:ahLst/>
            <a:cxnLst/>
            <a:rect r="r" b="b" t="t" l="l"/>
            <a:pathLst>
              <a:path h="2248078" w="4942441">
                <a:moveTo>
                  <a:pt x="0" y="0"/>
                </a:moveTo>
                <a:lnTo>
                  <a:pt x="4942440" y="0"/>
                </a:lnTo>
                <a:lnTo>
                  <a:pt x="4942440" y="2248078"/>
                </a:lnTo>
                <a:lnTo>
                  <a:pt x="0" y="2248078"/>
                </a:lnTo>
                <a:lnTo>
                  <a:pt x="0" y="0"/>
                </a:lnTo>
                <a:close/>
              </a:path>
            </a:pathLst>
          </a:custGeom>
          <a:blipFill>
            <a:blip r:embed="rId6"/>
            <a:stretch>
              <a:fillRect l="0" t="0" r="-94395" b="0"/>
            </a:stretch>
          </a:blipFill>
        </p:spPr>
      </p:sp>
      <p:sp>
        <p:nvSpPr>
          <p:cNvPr name="Freeform 10" id="10"/>
          <p:cNvSpPr/>
          <p:nvPr/>
        </p:nvSpPr>
        <p:spPr>
          <a:xfrm flipH="false" flipV="false" rot="0">
            <a:off x="11903435" y="2102472"/>
            <a:ext cx="5896975" cy="7593148"/>
          </a:xfrm>
          <a:custGeom>
            <a:avLst/>
            <a:gdLst/>
            <a:ahLst/>
            <a:cxnLst/>
            <a:rect r="r" b="b" t="t" l="l"/>
            <a:pathLst>
              <a:path h="7593148" w="5896975">
                <a:moveTo>
                  <a:pt x="0" y="0"/>
                </a:moveTo>
                <a:lnTo>
                  <a:pt x="5896974" y="0"/>
                </a:lnTo>
                <a:lnTo>
                  <a:pt x="5896974" y="7593148"/>
                </a:lnTo>
                <a:lnTo>
                  <a:pt x="0" y="7593148"/>
                </a:lnTo>
                <a:lnTo>
                  <a:pt x="0" y="0"/>
                </a:lnTo>
                <a:close/>
              </a:path>
            </a:pathLst>
          </a:custGeom>
          <a:blipFill>
            <a:blip r:embed="rId7"/>
            <a:stretch>
              <a:fillRect l="0" t="0" r="0" b="0"/>
            </a:stretch>
          </a:blipFill>
        </p:spPr>
      </p:sp>
      <p:sp>
        <p:nvSpPr>
          <p:cNvPr name="TextBox 11" id="11"/>
          <p:cNvSpPr txBox="true"/>
          <p:nvPr/>
        </p:nvSpPr>
        <p:spPr>
          <a:xfrm rot="0">
            <a:off x="1028700" y="6141929"/>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Set Title Case</a:t>
            </a:r>
          </a:p>
        </p:txBody>
      </p:sp>
      <p:sp>
        <p:nvSpPr>
          <p:cNvPr name="TextBox 12" id="12"/>
          <p:cNvSpPr txBox="true"/>
          <p:nvPr/>
        </p:nvSpPr>
        <p:spPr>
          <a:xfrm rot="0">
            <a:off x="11499024" y="773820"/>
            <a:ext cx="7847501" cy="12255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DM Sans"/>
                <a:ea typeface="DM Sans"/>
                <a:cs typeface="DM Sans"/>
                <a:sym typeface="DM Sans"/>
              </a:rPr>
              <a:t>Set sex=P</a:t>
            </a:r>
          </a:p>
          <a:p>
            <a:pPr algn="l" marL="755651" indent="-377825" lvl="1">
              <a:lnSpc>
                <a:spcPts val="4900"/>
              </a:lnSpc>
              <a:buFont typeface="Arial"/>
              <a:buChar char="•"/>
            </a:pPr>
            <a:r>
              <a:rPr lang="en-US" sz="3500">
                <a:solidFill>
                  <a:srgbClr val="000000"/>
                </a:solidFill>
                <a:latin typeface="DM Sans"/>
                <a:ea typeface="DM Sans"/>
                <a:cs typeface="DM Sans"/>
                <a:sym typeface="DM Sans"/>
              </a:rPr>
              <a:t>Transalate the supply tupe</a:t>
            </a:r>
          </a:p>
        </p:txBody>
      </p:sp>
      <p:sp>
        <p:nvSpPr>
          <p:cNvPr name="Freeform 13" id="13"/>
          <p:cNvSpPr/>
          <p:nvPr/>
        </p:nvSpPr>
        <p:spPr>
          <a:xfrm flipH="false" flipV="false" rot="-9013180">
            <a:off x="5458956" y="3599482"/>
            <a:ext cx="780347" cy="2247071"/>
          </a:xfrm>
          <a:custGeom>
            <a:avLst/>
            <a:gdLst/>
            <a:ahLst/>
            <a:cxnLst/>
            <a:rect r="r" b="b" t="t" l="l"/>
            <a:pathLst>
              <a:path h="2247071" w="780347">
                <a:moveTo>
                  <a:pt x="0" y="0"/>
                </a:moveTo>
                <a:lnTo>
                  <a:pt x="780347" y="0"/>
                </a:lnTo>
                <a:lnTo>
                  <a:pt x="780347" y="2247071"/>
                </a:lnTo>
                <a:lnTo>
                  <a:pt x="0" y="2247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6499349">
            <a:off x="10702796" y="2855087"/>
            <a:ext cx="485476" cy="1397968"/>
          </a:xfrm>
          <a:custGeom>
            <a:avLst/>
            <a:gdLst/>
            <a:ahLst/>
            <a:cxnLst/>
            <a:rect r="r" b="b" t="t" l="l"/>
            <a:pathLst>
              <a:path h="1397968" w="485476">
                <a:moveTo>
                  <a:pt x="0" y="0"/>
                </a:moveTo>
                <a:lnTo>
                  <a:pt x="485476" y="0"/>
                </a:lnTo>
                <a:lnTo>
                  <a:pt x="485476" y="1397968"/>
                </a:lnTo>
                <a:lnTo>
                  <a:pt x="0" y="13979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6067157" y="2722980"/>
            <a:ext cx="1357303" cy="883943"/>
          </a:xfrm>
          <a:custGeom>
            <a:avLst/>
            <a:gdLst/>
            <a:ahLst/>
            <a:cxnLst/>
            <a:rect r="r" b="b" t="t" l="l"/>
            <a:pathLst>
              <a:path h="883943" w="1357303">
                <a:moveTo>
                  <a:pt x="0" y="0"/>
                </a:moveTo>
                <a:lnTo>
                  <a:pt x="1357302" y="0"/>
                </a:lnTo>
                <a:lnTo>
                  <a:pt x="1357302" y="883943"/>
                </a:lnTo>
                <a:lnTo>
                  <a:pt x="0" y="8839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8985296" y="2722980"/>
            <a:ext cx="1357303" cy="883943"/>
          </a:xfrm>
          <a:custGeom>
            <a:avLst/>
            <a:gdLst/>
            <a:ahLst/>
            <a:cxnLst/>
            <a:rect r="r" b="b" t="t" l="l"/>
            <a:pathLst>
              <a:path h="883943" w="1357303">
                <a:moveTo>
                  <a:pt x="0" y="0"/>
                </a:moveTo>
                <a:lnTo>
                  <a:pt x="1357302" y="0"/>
                </a:lnTo>
                <a:lnTo>
                  <a:pt x="1357302" y="883943"/>
                </a:lnTo>
                <a:lnTo>
                  <a:pt x="0" y="8839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69118" y="779880"/>
            <a:ext cx="13653657" cy="19431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Cleaning</a:t>
            </a:r>
          </a:p>
          <a:p>
            <a:pPr algn="l">
              <a:lnSpc>
                <a:spcPts val="7679"/>
              </a:lnSpc>
            </a:pPr>
            <a:r>
              <a:rPr lang="en-US" sz="6399">
                <a:solidFill>
                  <a:srgbClr val="5034C4"/>
                </a:solidFill>
                <a:latin typeface="DM Sans Bold"/>
                <a:ea typeface="DM Sans Bold"/>
                <a:cs typeface="DM Sans Bold"/>
                <a:sym typeface="DM Sans Bold"/>
              </a:rPr>
              <a:t> </a:t>
            </a:r>
          </a:p>
        </p:txBody>
      </p:sp>
      <p:sp>
        <p:nvSpPr>
          <p:cNvPr name="AutoShape 3" id="3"/>
          <p:cNvSpPr/>
          <p:nvPr/>
        </p:nvSpPr>
        <p:spPr>
          <a:xfrm rot="0">
            <a:off x="-145308" y="9695620"/>
            <a:ext cx="18578615" cy="3026928"/>
          </a:xfrm>
          <a:prstGeom prst="rect">
            <a:avLst/>
          </a:prstGeom>
          <a:solidFill>
            <a:srgbClr val="795FE6"/>
          </a:solidFill>
        </p:spPr>
      </p:sp>
      <p:sp>
        <p:nvSpPr>
          <p:cNvPr name="Freeform 4" id="4"/>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29583" y="850020"/>
            <a:ext cx="798234" cy="7982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8" id="8"/>
          <p:cNvSpPr/>
          <p:nvPr/>
        </p:nvSpPr>
        <p:spPr>
          <a:xfrm flipH="false" flipV="false" rot="0">
            <a:off x="10455311" y="1743891"/>
            <a:ext cx="7331797" cy="3015330"/>
          </a:xfrm>
          <a:custGeom>
            <a:avLst/>
            <a:gdLst/>
            <a:ahLst/>
            <a:cxnLst/>
            <a:rect r="r" b="b" t="t" l="l"/>
            <a:pathLst>
              <a:path h="3015330" w="7331797">
                <a:moveTo>
                  <a:pt x="0" y="0"/>
                </a:moveTo>
                <a:lnTo>
                  <a:pt x="7331796" y="0"/>
                </a:lnTo>
                <a:lnTo>
                  <a:pt x="7331796" y="3015330"/>
                </a:lnTo>
                <a:lnTo>
                  <a:pt x="0" y="3015330"/>
                </a:lnTo>
                <a:lnTo>
                  <a:pt x="0" y="0"/>
                </a:lnTo>
                <a:close/>
              </a:path>
            </a:pathLst>
          </a:custGeom>
          <a:blipFill>
            <a:blip r:embed="rId5"/>
            <a:stretch>
              <a:fillRect l="0" t="0" r="0" b="0"/>
            </a:stretch>
          </a:blipFill>
        </p:spPr>
      </p:sp>
      <p:sp>
        <p:nvSpPr>
          <p:cNvPr name="Freeform 9" id="9"/>
          <p:cNvSpPr/>
          <p:nvPr/>
        </p:nvSpPr>
        <p:spPr>
          <a:xfrm flipH="false" flipV="false" rot="0">
            <a:off x="10434395" y="6566472"/>
            <a:ext cx="7331797" cy="2916951"/>
          </a:xfrm>
          <a:custGeom>
            <a:avLst/>
            <a:gdLst/>
            <a:ahLst/>
            <a:cxnLst/>
            <a:rect r="r" b="b" t="t" l="l"/>
            <a:pathLst>
              <a:path h="2916951" w="7331797">
                <a:moveTo>
                  <a:pt x="0" y="0"/>
                </a:moveTo>
                <a:lnTo>
                  <a:pt x="7331796" y="0"/>
                </a:lnTo>
                <a:lnTo>
                  <a:pt x="7331796" y="2916952"/>
                </a:lnTo>
                <a:lnTo>
                  <a:pt x="0" y="2916952"/>
                </a:lnTo>
                <a:lnTo>
                  <a:pt x="0" y="0"/>
                </a:lnTo>
                <a:close/>
              </a:path>
            </a:pathLst>
          </a:custGeom>
          <a:blipFill>
            <a:blip r:embed="rId6"/>
            <a:stretch>
              <a:fillRect l="0" t="0" r="0" b="0"/>
            </a:stretch>
          </a:blipFill>
        </p:spPr>
      </p:sp>
      <p:sp>
        <p:nvSpPr>
          <p:cNvPr name="Freeform 10" id="10"/>
          <p:cNvSpPr/>
          <p:nvPr/>
        </p:nvSpPr>
        <p:spPr>
          <a:xfrm flipH="false" flipV="false" rot="0">
            <a:off x="294990" y="3524090"/>
            <a:ext cx="9776237" cy="3797511"/>
          </a:xfrm>
          <a:custGeom>
            <a:avLst/>
            <a:gdLst/>
            <a:ahLst/>
            <a:cxnLst/>
            <a:rect r="r" b="b" t="t" l="l"/>
            <a:pathLst>
              <a:path h="3797511" w="9776237">
                <a:moveTo>
                  <a:pt x="0" y="0"/>
                </a:moveTo>
                <a:lnTo>
                  <a:pt x="9776237" y="0"/>
                </a:lnTo>
                <a:lnTo>
                  <a:pt x="9776237" y="3797511"/>
                </a:lnTo>
                <a:lnTo>
                  <a:pt x="0" y="3797511"/>
                </a:lnTo>
                <a:lnTo>
                  <a:pt x="0" y="0"/>
                </a:lnTo>
                <a:close/>
              </a:path>
            </a:pathLst>
          </a:custGeom>
          <a:blipFill>
            <a:blip r:embed="rId7"/>
            <a:stretch>
              <a:fillRect l="0" t="0" r="0" b="0"/>
            </a:stretch>
          </a:blipFill>
        </p:spPr>
      </p:sp>
      <p:sp>
        <p:nvSpPr>
          <p:cNvPr name="TextBox 11" id="11"/>
          <p:cNvSpPr txBox="true"/>
          <p:nvPr/>
        </p:nvSpPr>
        <p:spPr>
          <a:xfrm rot="0">
            <a:off x="10535916" y="1144362"/>
            <a:ext cx="7806172" cy="482415"/>
          </a:xfrm>
          <a:prstGeom prst="rect">
            <a:avLst/>
          </a:prstGeom>
        </p:spPr>
        <p:txBody>
          <a:bodyPr anchor="t" rtlCol="false" tIns="0" lIns="0" bIns="0" rIns="0">
            <a:spAutoFit/>
          </a:bodyPr>
          <a:lstStyle/>
          <a:p>
            <a:pPr algn="l" marL="616647" indent="-308323" lvl="1">
              <a:lnSpc>
                <a:spcPts val="3998"/>
              </a:lnSpc>
              <a:buFont typeface="Arial"/>
              <a:buChar char="•"/>
            </a:pPr>
            <a:r>
              <a:rPr lang="en-US" sz="2856">
                <a:solidFill>
                  <a:srgbClr val="000000"/>
                </a:solidFill>
                <a:latin typeface="DM Sans"/>
                <a:ea typeface="DM Sans"/>
                <a:cs typeface="DM Sans"/>
                <a:sym typeface="DM Sans"/>
              </a:rPr>
              <a:t>Set Null Supply Type to "standard bill"</a:t>
            </a:r>
          </a:p>
        </p:txBody>
      </p:sp>
      <p:sp>
        <p:nvSpPr>
          <p:cNvPr name="TextBox 12" id="12"/>
          <p:cNvSpPr txBox="true"/>
          <p:nvPr/>
        </p:nvSpPr>
        <p:spPr>
          <a:xfrm rot="0">
            <a:off x="10535916" y="5898356"/>
            <a:ext cx="8998510" cy="493900"/>
          </a:xfrm>
          <a:prstGeom prst="rect">
            <a:avLst/>
          </a:prstGeom>
        </p:spPr>
        <p:txBody>
          <a:bodyPr anchor="t" rtlCol="false" tIns="0" lIns="0" bIns="0" rIns="0">
            <a:spAutoFit/>
          </a:bodyPr>
          <a:lstStyle/>
          <a:p>
            <a:pPr algn="l" marL="616441" indent="-308220" lvl="1">
              <a:lnSpc>
                <a:spcPts val="3997"/>
              </a:lnSpc>
              <a:buFont typeface="Arial"/>
              <a:buChar char="•"/>
            </a:pPr>
            <a:r>
              <a:rPr lang="en-US" sz="2855">
                <a:solidFill>
                  <a:srgbClr val="000000"/>
                </a:solidFill>
                <a:latin typeface="DM Sans"/>
                <a:ea typeface="DM Sans"/>
                <a:cs typeface="DM Sans"/>
                <a:sym typeface="DM Sans"/>
              </a:rPr>
              <a:t>Correct typo "light offer type"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182349" y="338539"/>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5525" y="441715"/>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12326156" y="3593856"/>
            <a:ext cx="5761819" cy="4765098"/>
          </a:xfrm>
          <a:custGeom>
            <a:avLst/>
            <a:gdLst/>
            <a:ahLst/>
            <a:cxnLst/>
            <a:rect r="r" b="b" t="t" l="l"/>
            <a:pathLst>
              <a:path h="4765098" w="5761819">
                <a:moveTo>
                  <a:pt x="0" y="0"/>
                </a:moveTo>
                <a:lnTo>
                  <a:pt x="5761819" y="0"/>
                </a:lnTo>
                <a:lnTo>
                  <a:pt x="5761819" y="4765098"/>
                </a:lnTo>
                <a:lnTo>
                  <a:pt x="0" y="4765098"/>
                </a:lnTo>
                <a:lnTo>
                  <a:pt x="0" y="0"/>
                </a:lnTo>
                <a:close/>
              </a:path>
            </a:pathLst>
          </a:custGeom>
          <a:blipFill>
            <a:blip r:embed="rId5"/>
            <a:stretch>
              <a:fillRect l="-748" t="0" r="-748" b="0"/>
            </a:stretch>
          </a:blipFill>
        </p:spPr>
      </p:sp>
      <p:sp>
        <p:nvSpPr>
          <p:cNvPr name="Freeform 8" id="8"/>
          <p:cNvSpPr/>
          <p:nvPr/>
        </p:nvSpPr>
        <p:spPr>
          <a:xfrm flipH="false" flipV="false" rot="0">
            <a:off x="6669638" y="2708160"/>
            <a:ext cx="5365128" cy="6536491"/>
          </a:xfrm>
          <a:custGeom>
            <a:avLst/>
            <a:gdLst/>
            <a:ahLst/>
            <a:cxnLst/>
            <a:rect r="r" b="b" t="t" l="l"/>
            <a:pathLst>
              <a:path h="6536491" w="5365128">
                <a:moveTo>
                  <a:pt x="0" y="0"/>
                </a:moveTo>
                <a:lnTo>
                  <a:pt x="5365128" y="0"/>
                </a:lnTo>
                <a:lnTo>
                  <a:pt x="5365128" y="6536490"/>
                </a:lnTo>
                <a:lnTo>
                  <a:pt x="0" y="6536490"/>
                </a:lnTo>
                <a:lnTo>
                  <a:pt x="0" y="0"/>
                </a:lnTo>
                <a:close/>
              </a:path>
            </a:pathLst>
          </a:custGeom>
          <a:blipFill>
            <a:blip r:embed="rId6"/>
            <a:stretch>
              <a:fillRect l="0" t="0" r="0" b="0"/>
            </a:stretch>
          </a:blipFill>
        </p:spPr>
      </p:sp>
      <p:sp>
        <p:nvSpPr>
          <p:cNvPr name="Freeform 9" id="9"/>
          <p:cNvSpPr/>
          <p:nvPr/>
        </p:nvSpPr>
        <p:spPr>
          <a:xfrm flipH="false" flipV="false" rot="0">
            <a:off x="247425" y="3312414"/>
            <a:ext cx="6083198" cy="4977162"/>
          </a:xfrm>
          <a:custGeom>
            <a:avLst/>
            <a:gdLst/>
            <a:ahLst/>
            <a:cxnLst/>
            <a:rect r="r" b="b" t="t" l="l"/>
            <a:pathLst>
              <a:path h="4977162" w="6083198">
                <a:moveTo>
                  <a:pt x="0" y="0"/>
                </a:moveTo>
                <a:lnTo>
                  <a:pt x="6083197" y="0"/>
                </a:lnTo>
                <a:lnTo>
                  <a:pt x="6083197" y="4977162"/>
                </a:lnTo>
                <a:lnTo>
                  <a:pt x="0" y="4977162"/>
                </a:lnTo>
                <a:lnTo>
                  <a:pt x="0" y="0"/>
                </a:lnTo>
                <a:close/>
              </a:path>
            </a:pathLst>
          </a:custGeom>
          <a:blipFill>
            <a:blip r:embed="rId7"/>
            <a:stretch>
              <a:fillRect l="0" t="0" r="0" b="0"/>
            </a:stretch>
          </a:blipFill>
        </p:spPr>
      </p:sp>
      <p:sp>
        <p:nvSpPr>
          <p:cNvPr name="TextBox 10" id="10"/>
          <p:cNvSpPr txBox="true"/>
          <p:nvPr/>
        </p:nvSpPr>
        <p:spPr>
          <a:xfrm rot="0">
            <a:off x="1453635" y="371575"/>
            <a:ext cx="13653657" cy="19431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Cleaning</a:t>
            </a:r>
          </a:p>
          <a:p>
            <a:pPr algn="l">
              <a:lnSpc>
                <a:spcPts val="7679"/>
              </a:lnSpc>
            </a:pPr>
            <a:r>
              <a:rPr lang="en-US" sz="6399">
                <a:solidFill>
                  <a:srgbClr val="5034C4"/>
                </a:solidFill>
                <a:latin typeface="DM Sans Bold"/>
                <a:ea typeface="DM Sans Bold"/>
                <a:cs typeface="DM Sans Bold"/>
                <a:sym typeface="DM Sans Bold"/>
              </a:rPr>
              <a:t> </a:t>
            </a:r>
          </a:p>
        </p:txBody>
      </p:sp>
      <p:sp>
        <p:nvSpPr>
          <p:cNvPr name="TextBox 11" id="11"/>
          <p:cNvSpPr txBox="true"/>
          <p:nvPr/>
        </p:nvSpPr>
        <p:spPr>
          <a:xfrm rot="0">
            <a:off x="1186935" y="1276450"/>
            <a:ext cx="7847501"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Light invoces set null gas fields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Freeform 7" id="7"/>
          <p:cNvSpPr/>
          <p:nvPr/>
        </p:nvSpPr>
        <p:spPr>
          <a:xfrm flipH="false" flipV="false" rot="0">
            <a:off x="243290" y="2722980"/>
            <a:ext cx="5783458" cy="4481810"/>
          </a:xfrm>
          <a:custGeom>
            <a:avLst/>
            <a:gdLst/>
            <a:ahLst/>
            <a:cxnLst/>
            <a:rect r="r" b="b" t="t" l="l"/>
            <a:pathLst>
              <a:path h="4481810" w="5783458">
                <a:moveTo>
                  <a:pt x="0" y="0"/>
                </a:moveTo>
                <a:lnTo>
                  <a:pt x="5783458" y="0"/>
                </a:lnTo>
                <a:lnTo>
                  <a:pt x="5783458" y="4481810"/>
                </a:lnTo>
                <a:lnTo>
                  <a:pt x="0" y="4481810"/>
                </a:lnTo>
                <a:lnTo>
                  <a:pt x="0" y="0"/>
                </a:lnTo>
                <a:close/>
              </a:path>
            </a:pathLst>
          </a:custGeom>
          <a:blipFill>
            <a:blip r:embed="rId5"/>
            <a:stretch>
              <a:fillRect l="0" t="0" r="0" b="0"/>
            </a:stretch>
          </a:blipFill>
        </p:spPr>
      </p:sp>
      <p:sp>
        <p:nvSpPr>
          <p:cNvPr name="Freeform 8" id="8"/>
          <p:cNvSpPr/>
          <p:nvPr/>
        </p:nvSpPr>
        <p:spPr>
          <a:xfrm flipH="false" flipV="false" rot="0">
            <a:off x="6248639" y="2737316"/>
            <a:ext cx="5701907" cy="4467474"/>
          </a:xfrm>
          <a:custGeom>
            <a:avLst/>
            <a:gdLst/>
            <a:ahLst/>
            <a:cxnLst/>
            <a:rect r="r" b="b" t="t" l="l"/>
            <a:pathLst>
              <a:path h="4467474" w="5701907">
                <a:moveTo>
                  <a:pt x="0" y="0"/>
                </a:moveTo>
                <a:lnTo>
                  <a:pt x="5701907" y="0"/>
                </a:lnTo>
                <a:lnTo>
                  <a:pt x="5701907" y="4467474"/>
                </a:lnTo>
                <a:lnTo>
                  <a:pt x="0" y="4467474"/>
                </a:lnTo>
                <a:lnTo>
                  <a:pt x="0" y="0"/>
                </a:lnTo>
                <a:close/>
              </a:path>
            </a:pathLst>
          </a:custGeom>
          <a:blipFill>
            <a:blip r:embed="rId6"/>
            <a:stretch>
              <a:fillRect l="0" t="0" r="0" b="0"/>
            </a:stretch>
          </a:blipFill>
        </p:spPr>
      </p:sp>
      <p:sp>
        <p:nvSpPr>
          <p:cNvPr name="Freeform 9" id="9"/>
          <p:cNvSpPr/>
          <p:nvPr/>
        </p:nvSpPr>
        <p:spPr>
          <a:xfrm flipH="false" flipV="false" rot="0">
            <a:off x="12249369" y="2314675"/>
            <a:ext cx="5487473" cy="4213596"/>
          </a:xfrm>
          <a:custGeom>
            <a:avLst/>
            <a:gdLst/>
            <a:ahLst/>
            <a:cxnLst/>
            <a:rect r="r" b="b" t="t" l="l"/>
            <a:pathLst>
              <a:path h="4213596" w="5487473">
                <a:moveTo>
                  <a:pt x="0" y="0"/>
                </a:moveTo>
                <a:lnTo>
                  <a:pt x="5487473" y="0"/>
                </a:lnTo>
                <a:lnTo>
                  <a:pt x="5487473" y="4213595"/>
                </a:lnTo>
                <a:lnTo>
                  <a:pt x="0" y="4213595"/>
                </a:lnTo>
                <a:lnTo>
                  <a:pt x="0" y="0"/>
                </a:lnTo>
                <a:close/>
              </a:path>
            </a:pathLst>
          </a:custGeom>
          <a:blipFill>
            <a:blip r:embed="rId7"/>
            <a:stretch>
              <a:fillRect l="0" t="0" r="0" b="0"/>
            </a:stretch>
          </a:blipFill>
        </p:spPr>
      </p:sp>
      <p:sp>
        <p:nvSpPr>
          <p:cNvPr name="Freeform 10" id="10"/>
          <p:cNvSpPr/>
          <p:nvPr/>
        </p:nvSpPr>
        <p:spPr>
          <a:xfrm flipH="false" flipV="false" rot="0">
            <a:off x="12249369" y="6969407"/>
            <a:ext cx="5487473" cy="2288893"/>
          </a:xfrm>
          <a:custGeom>
            <a:avLst/>
            <a:gdLst/>
            <a:ahLst/>
            <a:cxnLst/>
            <a:rect r="r" b="b" t="t" l="l"/>
            <a:pathLst>
              <a:path h="2288893" w="5487473">
                <a:moveTo>
                  <a:pt x="0" y="0"/>
                </a:moveTo>
                <a:lnTo>
                  <a:pt x="5487473" y="0"/>
                </a:lnTo>
                <a:lnTo>
                  <a:pt x="5487473" y="2288893"/>
                </a:lnTo>
                <a:lnTo>
                  <a:pt x="0" y="2288893"/>
                </a:lnTo>
                <a:lnTo>
                  <a:pt x="0" y="0"/>
                </a:lnTo>
                <a:close/>
              </a:path>
            </a:pathLst>
          </a:custGeom>
          <a:blipFill>
            <a:blip r:embed="rId8"/>
            <a:stretch>
              <a:fillRect l="0" t="0" r="0" b="0"/>
            </a:stretch>
          </a:blipFill>
        </p:spPr>
      </p:sp>
      <p:sp>
        <p:nvSpPr>
          <p:cNvPr name="TextBox 11" id="11"/>
          <p:cNvSpPr txBox="true"/>
          <p:nvPr/>
        </p:nvSpPr>
        <p:spPr>
          <a:xfrm rot="0">
            <a:off x="1797693" y="779880"/>
            <a:ext cx="13653657" cy="194310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 Cleaning</a:t>
            </a:r>
          </a:p>
          <a:p>
            <a:pPr algn="l">
              <a:lnSpc>
                <a:spcPts val="7679"/>
              </a:lnSpc>
            </a:pPr>
            <a:r>
              <a:rPr lang="en-US" sz="6399">
                <a:solidFill>
                  <a:srgbClr val="5034C4"/>
                </a:solidFill>
                <a:latin typeface="DM Sans Bold"/>
                <a:ea typeface="DM Sans Bold"/>
                <a:cs typeface="DM Sans Bold"/>
                <a:sym typeface="DM Sans Bold"/>
              </a:rPr>
              <a:t> </a:t>
            </a:r>
          </a:p>
        </p:txBody>
      </p:sp>
      <p:sp>
        <p:nvSpPr>
          <p:cNvPr name="TextBox 12" id="12"/>
          <p:cNvSpPr txBox="true"/>
          <p:nvPr/>
        </p:nvSpPr>
        <p:spPr>
          <a:xfrm rot="0">
            <a:off x="1530993" y="1684755"/>
            <a:ext cx="7847501"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Gas invoces set null light fields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Index </a:t>
            </a:r>
          </a:p>
        </p:txBody>
      </p:sp>
      <p:grpSp>
        <p:nvGrpSpPr>
          <p:cNvPr name="Group 3" id="3"/>
          <p:cNvGrpSpPr/>
          <p:nvPr/>
        </p:nvGrpSpPr>
        <p:grpSpPr>
          <a:xfrm rot="0">
            <a:off x="761046" y="3905722"/>
            <a:ext cx="5170478" cy="5352578"/>
            <a:chOff x="0" y="0"/>
            <a:chExt cx="1749026" cy="1810625"/>
          </a:xfrm>
        </p:grpSpPr>
        <p:sp>
          <p:nvSpPr>
            <p:cNvPr name="Freeform 4" id="4"/>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5" id="5"/>
          <p:cNvSpPr txBox="true"/>
          <p:nvPr/>
        </p:nvSpPr>
        <p:spPr>
          <a:xfrm rot="0">
            <a:off x="1052387"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ALTERYX</a:t>
            </a:r>
          </a:p>
        </p:txBody>
      </p:sp>
      <p:sp>
        <p:nvSpPr>
          <p:cNvPr name="TextBox 6" id="6"/>
          <p:cNvSpPr txBox="true"/>
          <p:nvPr/>
        </p:nvSpPr>
        <p:spPr>
          <a:xfrm rot="0">
            <a:off x="1052387" y="5240822"/>
            <a:ext cx="4587795" cy="19570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Overview</a:t>
            </a:r>
          </a:p>
          <a:p>
            <a:pPr algn="l" marL="610417" indent="-305208" lvl="1">
              <a:lnSpc>
                <a:spcPts val="3958"/>
              </a:lnSpc>
              <a:buFont typeface="Arial"/>
              <a:buChar char="•"/>
            </a:pPr>
            <a:r>
              <a:rPr lang="en-US" sz="2827">
                <a:solidFill>
                  <a:srgbClr val="5034C4"/>
                </a:solidFill>
                <a:latin typeface="DM Sans"/>
                <a:ea typeface="DM Sans"/>
                <a:cs typeface="DM Sans"/>
                <a:sym typeface="DM Sans"/>
              </a:rPr>
              <a:t>How it works</a:t>
            </a:r>
          </a:p>
          <a:p>
            <a:pPr algn="l" marL="610417" indent="-305208" lvl="1">
              <a:lnSpc>
                <a:spcPts val="3958"/>
              </a:lnSpc>
              <a:buFont typeface="Arial"/>
              <a:buChar char="•"/>
            </a:pPr>
            <a:r>
              <a:rPr lang="en-US" sz="2827">
                <a:solidFill>
                  <a:srgbClr val="5034C4"/>
                </a:solidFill>
                <a:latin typeface="DM Sans"/>
                <a:ea typeface="DM Sans"/>
                <a:cs typeface="DM Sans"/>
                <a:sym typeface="DM Sans"/>
              </a:rPr>
              <a:t>Learning Datasets</a:t>
            </a:r>
          </a:p>
          <a:p>
            <a:pPr algn="l" marL="610417" indent="-305208" lvl="1">
              <a:lnSpc>
                <a:spcPts val="3958"/>
              </a:lnSpc>
              <a:buFont typeface="Arial"/>
              <a:buChar char="•"/>
            </a:pPr>
            <a:r>
              <a:rPr lang="en-US" sz="2827">
                <a:solidFill>
                  <a:srgbClr val="5034C4"/>
                </a:solidFill>
                <a:latin typeface="DM Sans"/>
                <a:ea typeface="DM Sans"/>
                <a:cs typeface="DM Sans"/>
                <a:sym typeface="DM Sans"/>
              </a:rPr>
              <a:t>Pros and cons</a:t>
            </a:r>
          </a:p>
        </p:txBody>
      </p:sp>
      <p:grpSp>
        <p:nvGrpSpPr>
          <p:cNvPr name="Group 7" id="7"/>
          <p:cNvGrpSpPr/>
          <p:nvPr/>
        </p:nvGrpSpPr>
        <p:grpSpPr>
          <a:xfrm rot="0">
            <a:off x="12356477" y="3905722"/>
            <a:ext cx="5170478" cy="5352578"/>
            <a:chOff x="0" y="0"/>
            <a:chExt cx="1749026" cy="1810625"/>
          </a:xfrm>
        </p:grpSpPr>
        <p:sp>
          <p:nvSpPr>
            <p:cNvPr name="Freeform 8" id="8"/>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grpSp>
        <p:nvGrpSpPr>
          <p:cNvPr name="Group 9" id="9"/>
          <p:cNvGrpSpPr/>
          <p:nvPr/>
        </p:nvGrpSpPr>
        <p:grpSpPr>
          <a:xfrm rot="0">
            <a:off x="6498170" y="3905722"/>
            <a:ext cx="5170478" cy="5352578"/>
            <a:chOff x="0" y="0"/>
            <a:chExt cx="1749026" cy="1810625"/>
          </a:xfrm>
        </p:grpSpPr>
        <p:sp>
          <p:nvSpPr>
            <p:cNvPr name="Freeform 10" id="10"/>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11" id="11"/>
          <p:cNvSpPr txBox="true"/>
          <p:nvPr/>
        </p:nvSpPr>
        <p:spPr>
          <a:xfrm rot="0">
            <a:off x="6789512"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PIPELINE</a:t>
            </a:r>
          </a:p>
        </p:txBody>
      </p:sp>
      <p:sp>
        <p:nvSpPr>
          <p:cNvPr name="TextBox 12" id="12"/>
          <p:cNvSpPr txBox="true"/>
          <p:nvPr/>
        </p:nvSpPr>
        <p:spPr>
          <a:xfrm rot="0">
            <a:off x="12647818"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RESULTS</a:t>
            </a:r>
          </a:p>
        </p:txBody>
      </p:sp>
      <p:sp>
        <p:nvSpPr>
          <p:cNvPr name="TextBox 13" id="13"/>
          <p:cNvSpPr txBox="true"/>
          <p:nvPr/>
        </p:nvSpPr>
        <p:spPr>
          <a:xfrm rot="0">
            <a:off x="12647818" y="5035914"/>
            <a:ext cx="4587795" cy="14617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Final pipeline</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Datasets obtained </a:t>
            </a:r>
          </a:p>
          <a:p>
            <a:pPr algn="l" marL="610417" indent="-305208" lvl="1">
              <a:lnSpc>
                <a:spcPts val="3958"/>
              </a:lnSpc>
              <a:buFont typeface="Arial"/>
              <a:buChar char="•"/>
            </a:pPr>
            <a:r>
              <a:rPr lang="en-US" sz="2827">
                <a:solidFill>
                  <a:srgbClr val="5034C4"/>
                </a:solidFill>
                <a:latin typeface="DM Sans"/>
                <a:ea typeface="DM Sans"/>
                <a:cs typeface="DM Sans"/>
                <a:sym typeface="DM Sans"/>
              </a:rPr>
              <a:t>Conclusion</a:t>
            </a:r>
          </a:p>
        </p:txBody>
      </p:sp>
      <p:grpSp>
        <p:nvGrpSpPr>
          <p:cNvPr name="Group 14" id="14"/>
          <p:cNvGrpSpPr/>
          <p:nvPr/>
        </p:nvGrpSpPr>
        <p:grpSpPr>
          <a:xfrm rot="0">
            <a:off x="14439423" y="2719801"/>
            <a:ext cx="1004586" cy="1004586"/>
            <a:chOff x="0" y="0"/>
            <a:chExt cx="1339447" cy="1339447"/>
          </a:xfrm>
        </p:grpSpPr>
        <p:sp>
          <p:nvSpPr>
            <p:cNvPr name="Freeform 15" id="15"/>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37567" y="137567"/>
              <a:ext cx="1064313" cy="106431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grpSp>
      <p:sp>
        <p:nvSpPr>
          <p:cNvPr name="Freeform 19" id="19"/>
          <p:cNvSpPr/>
          <p:nvPr/>
        </p:nvSpPr>
        <p:spPr>
          <a:xfrm flipH="false" flipV="false" rot="0">
            <a:off x="8504001" y="2616625"/>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8607176" y="2719801"/>
            <a:ext cx="798234" cy="79823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grpSp>
        <p:nvGrpSpPr>
          <p:cNvPr name="Group 23" id="23"/>
          <p:cNvGrpSpPr/>
          <p:nvPr/>
        </p:nvGrpSpPr>
        <p:grpSpPr>
          <a:xfrm rot="0">
            <a:off x="2843992" y="2719801"/>
            <a:ext cx="1004586" cy="1004586"/>
            <a:chOff x="0" y="0"/>
            <a:chExt cx="1339447" cy="1339447"/>
          </a:xfrm>
        </p:grpSpPr>
        <p:sp>
          <p:nvSpPr>
            <p:cNvPr name="Freeform 24" id="2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137567" y="124867"/>
              <a:ext cx="1064313" cy="1064313"/>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TextBox 28" id="28"/>
          <p:cNvSpPr txBox="true"/>
          <p:nvPr/>
        </p:nvSpPr>
        <p:spPr>
          <a:xfrm rot="0">
            <a:off x="6850103" y="4903925"/>
            <a:ext cx="4587795" cy="44335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Data Ingestion and discovery</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Validation</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Structuring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Enrichment</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Filtering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Cleaning</a:t>
            </a:r>
          </a:p>
          <a:p>
            <a:pPr algn="l">
              <a:lnSpc>
                <a:spcPts val="3958"/>
              </a:lnSpc>
            </a:pPr>
            <a:r>
              <a:rPr lang="en-US" sz="2827">
                <a:solidFill>
                  <a:srgbClr val="5034C4"/>
                </a:solidFill>
                <a:latin typeface="DM Sans"/>
                <a:ea typeface="DM Sans"/>
                <a:cs typeface="DM Sans"/>
                <a:sym typeface="DM Sans"/>
              </a:rPr>
              <a:t> </a:t>
            </a:r>
          </a:p>
          <a:p>
            <a:pPr algn="l">
              <a:lnSpc>
                <a:spcPts val="3958"/>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629583" y="850020"/>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
        <p:nvSpPr>
          <p:cNvPr name="Freeform 6" id="6"/>
          <p:cNvSpPr/>
          <p:nvPr/>
        </p:nvSpPr>
        <p:spPr>
          <a:xfrm flipH="false" flipV="false" rot="0">
            <a:off x="3381884" y="2853346"/>
            <a:ext cx="11524232" cy="5300619"/>
          </a:xfrm>
          <a:custGeom>
            <a:avLst/>
            <a:gdLst/>
            <a:ahLst/>
            <a:cxnLst/>
            <a:rect r="r" b="b" t="t" l="l"/>
            <a:pathLst>
              <a:path h="5300619" w="11524232">
                <a:moveTo>
                  <a:pt x="0" y="0"/>
                </a:moveTo>
                <a:lnTo>
                  <a:pt x="11524232" y="0"/>
                </a:lnTo>
                <a:lnTo>
                  <a:pt x="11524232" y="5300620"/>
                </a:lnTo>
                <a:lnTo>
                  <a:pt x="0" y="5300620"/>
                </a:lnTo>
                <a:lnTo>
                  <a:pt x="0" y="0"/>
                </a:lnTo>
                <a:close/>
              </a:path>
            </a:pathLst>
          </a:custGeom>
          <a:blipFill>
            <a:blip r:embed="rId5"/>
            <a:stretch>
              <a:fillRect l="0" t="0" r="0" b="0"/>
            </a:stretch>
          </a:blipFill>
        </p:spPr>
      </p:sp>
      <p:sp>
        <p:nvSpPr>
          <p:cNvPr name="TextBox 7" id="7"/>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Final Pipeline</a:t>
            </a:r>
          </a:p>
        </p:txBody>
      </p:sp>
      <p:sp>
        <p:nvSpPr>
          <p:cNvPr name="TextBox 8" id="8"/>
          <p:cNvSpPr txBox="true"/>
          <p:nvPr/>
        </p:nvSpPr>
        <p:spPr>
          <a:xfrm rot="0">
            <a:off x="1296499" y="1684755"/>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Data format correction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629583" y="850020"/>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
        <p:nvSpPr>
          <p:cNvPr name="Freeform 6" id="6"/>
          <p:cNvSpPr/>
          <p:nvPr/>
        </p:nvSpPr>
        <p:spPr>
          <a:xfrm flipH="false" flipV="false" rot="0">
            <a:off x="2781628" y="2962432"/>
            <a:ext cx="12724743" cy="4942838"/>
          </a:xfrm>
          <a:custGeom>
            <a:avLst/>
            <a:gdLst/>
            <a:ahLst/>
            <a:cxnLst/>
            <a:rect r="r" b="b" t="t" l="l"/>
            <a:pathLst>
              <a:path h="4942838" w="12724743">
                <a:moveTo>
                  <a:pt x="0" y="0"/>
                </a:moveTo>
                <a:lnTo>
                  <a:pt x="12724744" y="0"/>
                </a:lnTo>
                <a:lnTo>
                  <a:pt x="12724744" y="4942838"/>
                </a:lnTo>
                <a:lnTo>
                  <a:pt x="0" y="4942838"/>
                </a:lnTo>
                <a:lnTo>
                  <a:pt x="0" y="0"/>
                </a:lnTo>
                <a:close/>
              </a:path>
            </a:pathLst>
          </a:custGeom>
          <a:blipFill>
            <a:blip r:embed="rId5"/>
            <a:stretch>
              <a:fillRect l="0" t="0" r="0" b="0"/>
            </a:stretch>
          </a:blipFill>
        </p:spPr>
      </p:sp>
      <p:sp>
        <p:nvSpPr>
          <p:cNvPr name="TextBox 7" id="7"/>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Final Pipeline</a:t>
            </a:r>
          </a:p>
        </p:txBody>
      </p:sp>
      <p:sp>
        <p:nvSpPr>
          <p:cNvPr name="TextBox 8" id="8"/>
          <p:cNvSpPr txBox="true"/>
          <p:nvPr/>
        </p:nvSpPr>
        <p:spPr>
          <a:xfrm rot="0">
            <a:off x="1530993" y="1684755"/>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Data cleaning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629583" y="850020"/>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
        <p:nvSpPr>
          <p:cNvPr name="Freeform 6" id="6"/>
          <p:cNvSpPr/>
          <p:nvPr/>
        </p:nvSpPr>
        <p:spPr>
          <a:xfrm flipH="false" flipV="false" rot="0">
            <a:off x="2473524" y="2394545"/>
            <a:ext cx="3640833" cy="7099625"/>
          </a:xfrm>
          <a:custGeom>
            <a:avLst/>
            <a:gdLst/>
            <a:ahLst/>
            <a:cxnLst/>
            <a:rect r="r" b="b" t="t" l="l"/>
            <a:pathLst>
              <a:path h="7099625" w="3640833">
                <a:moveTo>
                  <a:pt x="0" y="0"/>
                </a:moveTo>
                <a:lnTo>
                  <a:pt x="3640833" y="0"/>
                </a:lnTo>
                <a:lnTo>
                  <a:pt x="3640833" y="7099625"/>
                </a:lnTo>
                <a:lnTo>
                  <a:pt x="0" y="7099625"/>
                </a:lnTo>
                <a:lnTo>
                  <a:pt x="0" y="0"/>
                </a:lnTo>
                <a:close/>
              </a:path>
            </a:pathLst>
          </a:custGeom>
          <a:blipFill>
            <a:blip r:embed="rId5"/>
            <a:stretch>
              <a:fillRect l="0" t="0" r="0" b="0"/>
            </a:stretch>
          </a:blipFill>
        </p:spPr>
      </p:sp>
      <p:sp>
        <p:nvSpPr>
          <p:cNvPr name="Freeform 7" id="7"/>
          <p:cNvSpPr/>
          <p:nvPr/>
        </p:nvSpPr>
        <p:spPr>
          <a:xfrm flipH="false" flipV="false" rot="0">
            <a:off x="7832004" y="1028700"/>
            <a:ext cx="9342004" cy="8465470"/>
          </a:xfrm>
          <a:custGeom>
            <a:avLst/>
            <a:gdLst/>
            <a:ahLst/>
            <a:cxnLst/>
            <a:rect r="r" b="b" t="t" l="l"/>
            <a:pathLst>
              <a:path h="8465470" w="9342004">
                <a:moveTo>
                  <a:pt x="0" y="0"/>
                </a:moveTo>
                <a:lnTo>
                  <a:pt x="9342004" y="0"/>
                </a:lnTo>
                <a:lnTo>
                  <a:pt x="9342004" y="8465470"/>
                </a:lnTo>
                <a:lnTo>
                  <a:pt x="0" y="8465470"/>
                </a:lnTo>
                <a:lnTo>
                  <a:pt x="0" y="0"/>
                </a:lnTo>
                <a:close/>
              </a:path>
            </a:pathLst>
          </a:custGeom>
          <a:blipFill>
            <a:blip r:embed="rId6"/>
            <a:stretch>
              <a:fillRect l="0" t="0" r="0" b="0"/>
            </a:stretch>
          </a:blipFill>
        </p:spPr>
      </p:sp>
      <p:sp>
        <p:nvSpPr>
          <p:cNvPr name="TextBox 8" id="8"/>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Final Pipeline</a:t>
            </a:r>
          </a:p>
        </p:txBody>
      </p:sp>
      <p:sp>
        <p:nvSpPr>
          <p:cNvPr name="TextBox 9" id="9"/>
          <p:cNvSpPr txBox="true"/>
          <p:nvPr/>
        </p:nvSpPr>
        <p:spPr>
          <a:xfrm rot="0">
            <a:off x="1296499" y="1684755"/>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Check the condition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6242" y="403740"/>
            <a:ext cx="1004586" cy="1004586"/>
          </a:xfrm>
          <a:custGeom>
            <a:avLst/>
            <a:gdLst/>
            <a:ahLst/>
            <a:cxnLst/>
            <a:rect r="r" b="b" t="t" l="l"/>
            <a:pathLst>
              <a:path h="1004586" w="1004586">
                <a:moveTo>
                  <a:pt x="0" y="0"/>
                </a:moveTo>
                <a:lnTo>
                  <a:pt x="1004585" y="0"/>
                </a:lnTo>
                <a:lnTo>
                  <a:pt x="1004585" y="1004585"/>
                </a:lnTo>
                <a:lnTo>
                  <a:pt x="0" y="10045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449417" y="506915"/>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
        <p:nvSpPr>
          <p:cNvPr name="Freeform 6" id="6"/>
          <p:cNvSpPr/>
          <p:nvPr/>
        </p:nvSpPr>
        <p:spPr>
          <a:xfrm flipH="false" flipV="false" rot="0">
            <a:off x="2993980" y="2184774"/>
            <a:ext cx="8517796" cy="3607026"/>
          </a:xfrm>
          <a:custGeom>
            <a:avLst/>
            <a:gdLst/>
            <a:ahLst/>
            <a:cxnLst/>
            <a:rect r="r" b="b" t="t" l="l"/>
            <a:pathLst>
              <a:path h="3607026" w="8517796">
                <a:moveTo>
                  <a:pt x="0" y="0"/>
                </a:moveTo>
                <a:lnTo>
                  <a:pt x="8517796" y="0"/>
                </a:lnTo>
                <a:lnTo>
                  <a:pt x="8517796" y="3607026"/>
                </a:lnTo>
                <a:lnTo>
                  <a:pt x="0" y="3607026"/>
                </a:lnTo>
                <a:lnTo>
                  <a:pt x="0" y="0"/>
                </a:lnTo>
                <a:close/>
              </a:path>
            </a:pathLst>
          </a:custGeom>
          <a:blipFill>
            <a:blip r:embed="rId5"/>
            <a:stretch>
              <a:fillRect l="0" t="0" r="0" b="0"/>
            </a:stretch>
          </a:blipFill>
        </p:spPr>
      </p:sp>
      <p:sp>
        <p:nvSpPr>
          <p:cNvPr name="Freeform 7" id="7"/>
          <p:cNvSpPr/>
          <p:nvPr/>
        </p:nvSpPr>
        <p:spPr>
          <a:xfrm flipH="false" flipV="false" rot="0">
            <a:off x="3027293" y="6039450"/>
            <a:ext cx="8484483" cy="3591240"/>
          </a:xfrm>
          <a:custGeom>
            <a:avLst/>
            <a:gdLst/>
            <a:ahLst/>
            <a:cxnLst/>
            <a:rect r="r" b="b" t="t" l="l"/>
            <a:pathLst>
              <a:path h="3591240" w="8484483">
                <a:moveTo>
                  <a:pt x="0" y="0"/>
                </a:moveTo>
                <a:lnTo>
                  <a:pt x="8484483" y="0"/>
                </a:lnTo>
                <a:lnTo>
                  <a:pt x="8484483" y="3591240"/>
                </a:lnTo>
                <a:lnTo>
                  <a:pt x="0" y="3591240"/>
                </a:lnTo>
                <a:lnTo>
                  <a:pt x="0" y="0"/>
                </a:lnTo>
                <a:close/>
              </a:path>
            </a:pathLst>
          </a:custGeom>
          <a:blipFill>
            <a:blip r:embed="rId6"/>
            <a:stretch>
              <a:fillRect l="0" t="0" r="0" b="0"/>
            </a:stretch>
          </a:blipFill>
        </p:spPr>
      </p:sp>
      <p:sp>
        <p:nvSpPr>
          <p:cNvPr name="Freeform 8" id="8"/>
          <p:cNvSpPr/>
          <p:nvPr/>
        </p:nvSpPr>
        <p:spPr>
          <a:xfrm flipH="false" flipV="false" rot="0">
            <a:off x="11947090" y="2327377"/>
            <a:ext cx="2868159" cy="7303313"/>
          </a:xfrm>
          <a:custGeom>
            <a:avLst/>
            <a:gdLst/>
            <a:ahLst/>
            <a:cxnLst/>
            <a:rect r="r" b="b" t="t" l="l"/>
            <a:pathLst>
              <a:path h="7303313" w="2868159">
                <a:moveTo>
                  <a:pt x="0" y="0"/>
                </a:moveTo>
                <a:lnTo>
                  <a:pt x="2868159" y="0"/>
                </a:lnTo>
                <a:lnTo>
                  <a:pt x="2868159" y="7303313"/>
                </a:lnTo>
                <a:lnTo>
                  <a:pt x="0" y="7303313"/>
                </a:lnTo>
                <a:lnTo>
                  <a:pt x="0" y="0"/>
                </a:lnTo>
                <a:close/>
              </a:path>
            </a:pathLst>
          </a:custGeom>
          <a:blipFill>
            <a:blip r:embed="rId7"/>
            <a:stretch>
              <a:fillRect l="0" t="0" r="0" b="0"/>
            </a:stretch>
          </a:blipFill>
        </p:spPr>
      </p:sp>
      <p:sp>
        <p:nvSpPr>
          <p:cNvPr name="TextBox 9" id="9"/>
          <p:cNvSpPr txBox="true"/>
          <p:nvPr/>
        </p:nvSpPr>
        <p:spPr>
          <a:xfrm rot="0">
            <a:off x="1588952" y="436775"/>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Final Pipeline</a:t>
            </a:r>
          </a:p>
        </p:txBody>
      </p:sp>
      <p:sp>
        <p:nvSpPr>
          <p:cNvPr name="TextBox 10" id="10"/>
          <p:cNvSpPr txBox="true"/>
          <p:nvPr/>
        </p:nvSpPr>
        <p:spPr>
          <a:xfrm rot="0">
            <a:off x="1057113" y="1267050"/>
            <a:ext cx="7847501" cy="64420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Creation of the 3 DBs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grpSp>
        <p:nvGrpSpPr>
          <p:cNvPr name="Group 7" id="7"/>
          <p:cNvGrpSpPr/>
          <p:nvPr/>
        </p:nvGrpSpPr>
        <p:grpSpPr>
          <a:xfrm rot="0">
            <a:off x="5670660" y="3087538"/>
            <a:ext cx="8175050" cy="4250811"/>
            <a:chOff x="0" y="0"/>
            <a:chExt cx="10900067" cy="5667747"/>
          </a:xfrm>
        </p:grpSpPr>
        <p:sp>
          <p:nvSpPr>
            <p:cNvPr name="TextBox 8" id="8"/>
            <p:cNvSpPr txBox="true"/>
            <p:nvPr/>
          </p:nvSpPr>
          <p:spPr>
            <a:xfrm rot="0">
              <a:off x="0" y="-66675"/>
              <a:ext cx="4198816" cy="83671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Customer</a:t>
              </a:r>
            </a:p>
          </p:txBody>
        </p:sp>
        <p:sp>
          <p:nvSpPr>
            <p:cNvPr name="TextBox 9" id="9"/>
            <p:cNvSpPr txBox="true"/>
            <p:nvPr/>
          </p:nvSpPr>
          <p:spPr>
            <a:xfrm rot="0">
              <a:off x="224063" y="1965486"/>
              <a:ext cx="3649297" cy="81766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Utilty</a:t>
              </a:r>
            </a:p>
          </p:txBody>
        </p:sp>
        <p:sp>
          <p:nvSpPr>
            <p:cNvPr name="TextBox 10" id="10"/>
            <p:cNvSpPr txBox="true"/>
            <p:nvPr/>
          </p:nvSpPr>
          <p:spPr>
            <a:xfrm rot="0">
              <a:off x="224063" y="3973779"/>
              <a:ext cx="3649297" cy="1693968"/>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Bold"/>
                  <a:ea typeface="DM Sans Bold"/>
                  <a:cs typeface="DM Sans Bold"/>
                  <a:sym typeface="DM Sans Bold"/>
                </a:rPr>
                <a:t>Invoices</a:t>
              </a:r>
              <a:r>
                <a:rPr lang="en-US" sz="3699">
                  <a:solidFill>
                    <a:srgbClr val="000000"/>
                  </a:solidFill>
                  <a:latin typeface="DM Sans"/>
                  <a:ea typeface="DM Sans"/>
                  <a:cs typeface="DM Sans"/>
                  <a:sym typeface="DM Sans"/>
                </a:rPr>
                <a:t>   </a:t>
              </a:r>
            </a:p>
          </p:txBody>
        </p:sp>
        <p:sp>
          <p:nvSpPr>
            <p:cNvPr name="TextBox 11" id="11"/>
            <p:cNvSpPr txBox="true"/>
            <p:nvPr/>
          </p:nvSpPr>
          <p:spPr>
            <a:xfrm rot="0">
              <a:off x="4722981" y="4036432"/>
              <a:ext cx="6177085" cy="817668"/>
            </a:xfrm>
            <a:prstGeom prst="rect">
              <a:avLst/>
            </a:prstGeom>
          </p:spPr>
          <p:txBody>
            <a:bodyPr anchor="t" rtlCol="false" tIns="0" lIns="0" bIns="0" rIns="0">
              <a:spAutoFit/>
            </a:bodyPr>
            <a:lstStyle/>
            <a:p>
              <a:pPr algn="l">
                <a:lnSpc>
                  <a:spcPts val="5179"/>
                </a:lnSpc>
              </a:pPr>
              <a:r>
                <a:rPr lang="en-US" sz="3699">
                  <a:solidFill>
                    <a:srgbClr val="000000"/>
                  </a:solidFill>
                  <a:latin typeface="DM Sans"/>
                  <a:ea typeface="DM Sans"/>
                  <a:cs typeface="DM Sans"/>
                  <a:sym typeface="DM Sans"/>
                </a:rPr>
                <a:t>9.781.634 of records</a:t>
              </a:r>
            </a:p>
          </p:txBody>
        </p:sp>
        <p:sp>
          <p:nvSpPr>
            <p:cNvPr name="TextBox 12" id="12"/>
            <p:cNvSpPr txBox="true"/>
            <p:nvPr/>
          </p:nvSpPr>
          <p:spPr>
            <a:xfrm rot="0">
              <a:off x="4722981" y="1965486"/>
              <a:ext cx="6177085" cy="817668"/>
            </a:xfrm>
            <a:prstGeom prst="rect">
              <a:avLst/>
            </a:prstGeom>
          </p:spPr>
          <p:txBody>
            <a:bodyPr anchor="t" rtlCol="false" tIns="0" lIns="0" bIns="0" rIns="0">
              <a:spAutoFit/>
            </a:bodyPr>
            <a:lstStyle/>
            <a:p>
              <a:pPr algn="l">
                <a:lnSpc>
                  <a:spcPts val="5179"/>
                </a:lnSpc>
              </a:pPr>
              <a:r>
                <a:rPr lang="en-US" sz="3699">
                  <a:solidFill>
                    <a:srgbClr val="000000"/>
                  </a:solidFill>
                  <a:latin typeface="DM Sans"/>
                  <a:ea typeface="DM Sans"/>
                  <a:cs typeface="DM Sans"/>
                  <a:sym typeface="DM Sans"/>
                </a:rPr>
                <a:t>4.967.519 of records</a:t>
              </a:r>
            </a:p>
          </p:txBody>
        </p:sp>
        <p:sp>
          <p:nvSpPr>
            <p:cNvPr name="TextBox 13" id="13"/>
            <p:cNvSpPr txBox="true"/>
            <p:nvPr/>
          </p:nvSpPr>
          <p:spPr>
            <a:xfrm rot="0">
              <a:off x="4722981" y="-57150"/>
              <a:ext cx="6177085" cy="817668"/>
            </a:xfrm>
            <a:prstGeom prst="rect">
              <a:avLst/>
            </a:prstGeom>
          </p:spPr>
          <p:txBody>
            <a:bodyPr anchor="t" rtlCol="false" tIns="0" lIns="0" bIns="0" rIns="0">
              <a:spAutoFit/>
            </a:bodyPr>
            <a:lstStyle/>
            <a:p>
              <a:pPr algn="l">
                <a:lnSpc>
                  <a:spcPts val="5179"/>
                </a:lnSpc>
              </a:pPr>
              <a:r>
                <a:rPr lang="en-US" sz="3699">
                  <a:solidFill>
                    <a:srgbClr val="000000"/>
                  </a:solidFill>
                  <a:latin typeface="DM Sans"/>
                  <a:ea typeface="DM Sans"/>
                  <a:cs typeface="DM Sans"/>
                  <a:sym typeface="DM Sans"/>
                </a:rPr>
                <a:t>3.898.716 of records</a:t>
              </a:r>
            </a:p>
          </p:txBody>
        </p:sp>
      </p:grpSp>
      <p:sp>
        <p:nvSpPr>
          <p:cNvPr name="TextBox 14" id="14"/>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Datasets obtained </a:t>
            </a:r>
          </a:p>
        </p:txBody>
      </p:sp>
      <p:sp>
        <p:nvSpPr>
          <p:cNvPr name="TextBox 15" id="15"/>
          <p:cNvSpPr txBox="true"/>
          <p:nvPr/>
        </p:nvSpPr>
        <p:spPr>
          <a:xfrm rot="0">
            <a:off x="8553478" y="8935123"/>
            <a:ext cx="8974835" cy="518757"/>
          </a:xfrm>
          <a:prstGeom prst="rect">
            <a:avLst/>
          </a:prstGeom>
        </p:spPr>
        <p:txBody>
          <a:bodyPr anchor="t" rtlCol="false" tIns="0" lIns="0" bIns="0" rIns="0">
            <a:spAutoFit/>
          </a:bodyPr>
          <a:lstStyle/>
          <a:p>
            <a:pPr algn="ctr">
              <a:lnSpc>
                <a:spcPts val="4206"/>
              </a:lnSpc>
              <a:spcBef>
                <a:spcPct val="0"/>
              </a:spcBef>
            </a:pPr>
            <a:r>
              <a:rPr lang="en-US" sz="3004">
                <a:solidFill>
                  <a:srgbClr val="000000"/>
                </a:solidFill>
                <a:latin typeface="IBM Plex Sans Bold"/>
                <a:ea typeface="IBM Plex Sans Bold"/>
                <a:cs typeface="IBM Plex Sans Bold"/>
                <a:sym typeface="IBM Plex Sans Bold"/>
              </a:rPr>
              <a:t>Pipeline execution time invoices is 15-30 minutes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grpSp>
        <p:nvGrpSpPr>
          <p:cNvPr name="Group 3" id="3"/>
          <p:cNvGrpSpPr/>
          <p:nvPr/>
        </p:nvGrpSpPr>
        <p:grpSpPr>
          <a:xfrm rot="0">
            <a:off x="526407" y="746844"/>
            <a:ext cx="1004586" cy="1004586"/>
            <a:chOff x="0" y="0"/>
            <a:chExt cx="1339447" cy="1339447"/>
          </a:xfrm>
        </p:grpSpPr>
        <p:sp>
          <p:nvSpPr>
            <p:cNvPr name="Freeform 4" id="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7567" y="137567"/>
              <a:ext cx="1064313" cy="10643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TextBox 8" id="8"/>
          <p:cNvSpPr txBox="true"/>
          <p:nvPr/>
        </p:nvSpPr>
        <p:spPr>
          <a:xfrm rot="0">
            <a:off x="1979904" y="2494945"/>
            <a:ext cx="14845678" cy="5230434"/>
          </a:xfrm>
          <a:prstGeom prst="rect">
            <a:avLst/>
          </a:prstGeom>
        </p:spPr>
        <p:txBody>
          <a:bodyPr anchor="t" rtlCol="false" tIns="0" lIns="0" bIns="0" rIns="0">
            <a:spAutoFit/>
          </a:bodyPr>
          <a:lstStyle/>
          <a:p>
            <a:pPr algn="l">
              <a:lnSpc>
                <a:spcPts val="5183"/>
              </a:lnSpc>
            </a:pPr>
            <a:r>
              <a:rPr lang="en-US" sz="3702">
                <a:solidFill>
                  <a:srgbClr val="191919"/>
                </a:solidFill>
                <a:latin typeface="DM Sans"/>
                <a:ea typeface="DM Sans"/>
                <a:cs typeface="DM Sans"/>
                <a:sym typeface="DM Sans"/>
              </a:rPr>
              <a:t>Alteryx is a </a:t>
            </a:r>
            <a:r>
              <a:rPr lang="en-US" sz="3702">
                <a:solidFill>
                  <a:srgbClr val="191919"/>
                </a:solidFill>
                <a:latin typeface="DM Sans Bold"/>
                <a:ea typeface="DM Sans Bold"/>
                <a:cs typeface="DM Sans Bold"/>
                <a:sym typeface="DM Sans Bold"/>
              </a:rPr>
              <a:t>data science and business intelligence platform</a:t>
            </a:r>
            <a:r>
              <a:rPr lang="en-US" sz="3702">
                <a:solidFill>
                  <a:srgbClr val="191919"/>
                </a:solidFill>
                <a:latin typeface="DM Sans"/>
                <a:ea typeface="DM Sans"/>
                <a:cs typeface="DM Sans"/>
                <a:sym typeface="DM Sans"/>
              </a:rPr>
              <a:t> that provides tools for data analysis, report creation, and predictive modeling. It features capabilities such as data processing, cleaning, and preparation, statistical analysis, and the creation of interactive dashboards. </a:t>
            </a:r>
          </a:p>
          <a:p>
            <a:pPr algn="l">
              <a:lnSpc>
                <a:spcPts val="5183"/>
              </a:lnSpc>
            </a:pPr>
          </a:p>
          <a:p>
            <a:pPr algn="l">
              <a:lnSpc>
                <a:spcPts val="5183"/>
              </a:lnSpc>
            </a:pPr>
            <a:r>
              <a:rPr lang="en-US" sz="3702">
                <a:solidFill>
                  <a:srgbClr val="191919"/>
                </a:solidFill>
                <a:latin typeface="DM Sans"/>
                <a:ea typeface="DM Sans"/>
                <a:cs typeface="DM Sans"/>
                <a:sym typeface="DM Sans"/>
              </a:rPr>
              <a:t>I</a:t>
            </a:r>
            <a:r>
              <a:rPr lang="en-US" sz="3702">
                <a:solidFill>
                  <a:srgbClr val="191919"/>
                </a:solidFill>
                <a:latin typeface="DM Sans"/>
                <a:ea typeface="DM Sans"/>
                <a:cs typeface="DM Sans"/>
                <a:sym typeface="DM Sans"/>
              </a:rPr>
              <a:t>t is designed to be used by non technical users, making it a popular option for businesses looking to analyze their data.</a:t>
            </a:r>
          </a:p>
        </p:txBody>
      </p:sp>
      <p:sp>
        <p:nvSpPr>
          <p:cNvPr name="Freeform 9" id="9"/>
          <p:cNvSpPr/>
          <p:nvPr/>
        </p:nvSpPr>
        <p:spPr>
          <a:xfrm flipH="false" flipV="false" rot="0">
            <a:off x="15422775" y="7573198"/>
            <a:ext cx="2684352" cy="2484246"/>
          </a:xfrm>
          <a:custGeom>
            <a:avLst/>
            <a:gdLst/>
            <a:ahLst/>
            <a:cxnLst/>
            <a:rect r="r" b="b" t="t" l="l"/>
            <a:pathLst>
              <a:path h="2484246" w="2684352">
                <a:moveTo>
                  <a:pt x="0" y="0"/>
                </a:moveTo>
                <a:lnTo>
                  <a:pt x="2684352" y="0"/>
                </a:lnTo>
                <a:lnTo>
                  <a:pt x="2684352" y="2484246"/>
                </a:lnTo>
                <a:lnTo>
                  <a:pt x="0" y="24842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Overview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526407" y="746844"/>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9583" y="850020"/>
            <a:ext cx="798234" cy="7982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grpSp>
        <p:nvGrpSpPr>
          <p:cNvPr name="Group 7" id="7"/>
          <p:cNvGrpSpPr/>
          <p:nvPr/>
        </p:nvGrpSpPr>
        <p:grpSpPr>
          <a:xfrm rot="0">
            <a:off x="1944185" y="2312143"/>
            <a:ext cx="6647186" cy="6692444"/>
            <a:chOff x="0" y="0"/>
            <a:chExt cx="4117215" cy="4145247"/>
          </a:xfrm>
        </p:grpSpPr>
        <p:sp>
          <p:nvSpPr>
            <p:cNvPr name="Freeform 8" id="8"/>
            <p:cNvSpPr/>
            <p:nvPr/>
          </p:nvSpPr>
          <p:spPr>
            <a:xfrm flipH="false" flipV="false" rot="0">
              <a:off x="0" y="0"/>
              <a:ext cx="4117215" cy="4145247"/>
            </a:xfrm>
            <a:custGeom>
              <a:avLst/>
              <a:gdLst/>
              <a:ahLst/>
              <a:cxnLst/>
              <a:rect r="r" b="b" t="t" l="l"/>
              <a:pathLst>
                <a:path h="4145247" w="4117215">
                  <a:moveTo>
                    <a:pt x="3992754" y="4145247"/>
                  </a:moveTo>
                  <a:lnTo>
                    <a:pt x="124460" y="4145247"/>
                  </a:lnTo>
                  <a:cubicBezTo>
                    <a:pt x="55880" y="4145247"/>
                    <a:pt x="0" y="4089367"/>
                    <a:pt x="0" y="4020787"/>
                  </a:cubicBezTo>
                  <a:lnTo>
                    <a:pt x="0" y="124460"/>
                  </a:lnTo>
                  <a:cubicBezTo>
                    <a:pt x="0" y="55880"/>
                    <a:pt x="55880" y="0"/>
                    <a:pt x="124460" y="0"/>
                  </a:cubicBezTo>
                  <a:lnTo>
                    <a:pt x="3992755" y="0"/>
                  </a:lnTo>
                  <a:cubicBezTo>
                    <a:pt x="4061335" y="0"/>
                    <a:pt x="4117215" y="55880"/>
                    <a:pt x="4117215" y="124460"/>
                  </a:cubicBezTo>
                  <a:lnTo>
                    <a:pt x="4117215" y="4020787"/>
                  </a:lnTo>
                  <a:cubicBezTo>
                    <a:pt x="4117215" y="4089367"/>
                    <a:pt x="4061335" y="4145247"/>
                    <a:pt x="3992755" y="4145247"/>
                  </a:cubicBezTo>
                  <a:close/>
                </a:path>
              </a:pathLst>
            </a:custGeom>
            <a:solidFill>
              <a:srgbClr val="5034C4">
                <a:alpha val="4706"/>
              </a:srgbClr>
            </a:solidFill>
          </p:spPr>
        </p:sp>
      </p:grpSp>
      <p:grpSp>
        <p:nvGrpSpPr>
          <p:cNvPr name="Group 9" id="9"/>
          <p:cNvGrpSpPr/>
          <p:nvPr/>
        </p:nvGrpSpPr>
        <p:grpSpPr>
          <a:xfrm rot="0">
            <a:off x="9742154" y="2312143"/>
            <a:ext cx="6601661" cy="4299748"/>
            <a:chOff x="0" y="0"/>
            <a:chExt cx="3380044" cy="2201467"/>
          </a:xfrm>
        </p:grpSpPr>
        <p:sp>
          <p:nvSpPr>
            <p:cNvPr name="Freeform 10" id="10"/>
            <p:cNvSpPr/>
            <p:nvPr/>
          </p:nvSpPr>
          <p:spPr>
            <a:xfrm flipH="false" flipV="false" rot="0">
              <a:off x="0" y="0"/>
              <a:ext cx="3380044" cy="2201467"/>
            </a:xfrm>
            <a:custGeom>
              <a:avLst/>
              <a:gdLst/>
              <a:ahLst/>
              <a:cxnLst/>
              <a:rect r="r" b="b" t="t" l="l"/>
              <a:pathLst>
                <a:path h="2201467" w="3380044">
                  <a:moveTo>
                    <a:pt x="3255584" y="2201467"/>
                  </a:moveTo>
                  <a:lnTo>
                    <a:pt x="124460" y="2201467"/>
                  </a:lnTo>
                  <a:cubicBezTo>
                    <a:pt x="55880" y="2201467"/>
                    <a:pt x="0" y="2145587"/>
                    <a:pt x="0" y="2077007"/>
                  </a:cubicBezTo>
                  <a:lnTo>
                    <a:pt x="0" y="124460"/>
                  </a:lnTo>
                  <a:cubicBezTo>
                    <a:pt x="0" y="55880"/>
                    <a:pt x="55880" y="0"/>
                    <a:pt x="124460" y="0"/>
                  </a:cubicBezTo>
                  <a:lnTo>
                    <a:pt x="3255584" y="0"/>
                  </a:lnTo>
                  <a:cubicBezTo>
                    <a:pt x="3324164" y="0"/>
                    <a:pt x="3380044" y="55880"/>
                    <a:pt x="3380044" y="124460"/>
                  </a:cubicBezTo>
                  <a:lnTo>
                    <a:pt x="3380044" y="2077007"/>
                  </a:lnTo>
                  <a:cubicBezTo>
                    <a:pt x="3380044" y="2145587"/>
                    <a:pt x="3324164" y="2201467"/>
                    <a:pt x="3255584" y="2201467"/>
                  </a:cubicBezTo>
                  <a:close/>
                </a:path>
              </a:pathLst>
            </a:custGeom>
            <a:solidFill>
              <a:srgbClr val="5034C4">
                <a:alpha val="4706"/>
              </a:srgbClr>
            </a:solidFill>
          </p:spPr>
        </p:sp>
      </p:grpSp>
      <p:sp>
        <p:nvSpPr>
          <p:cNvPr name="TextBox 11" id="11"/>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Conclusion</a:t>
            </a:r>
          </a:p>
        </p:txBody>
      </p:sp>
      <p:sp>
        <p:nvSpPr>
          <p:cNvPr name="TextBox 12" id="12"/>
          <p:cNvSpPr txBox="true"/>
          <p:nvPr/>
        </p:nvSpPr>
        <p:spPr>
          <a:xfrm rot="0">
            <a:off x="2347778" y="3094619"/>
            <a:ext cx="5839999" cy="5680075"/>
          </a:xfrm>
          <a:prstGeom prst="rect">
            <a:avLst/>
          </a:prstGeom>
        </p:spPr>
        <p:txBody>
          <a:bodyPr anchor="t" rtlCol="false" tIns="0" lIns="0" bIns="0" rIns="0">
            <a:spAutoFit/>
          </a:bodyPr>
          <a:lstStyle/>
          <a:p>
            <a:pPr algn="l" marL="539749" indent="-269875" lvl="1">
              <a:lnSpc>
                <a:spcPts val="3499"/>
              </a:lnSpc>
              <a:buFont typeface="Arial"/>
              <a:buChar char="•"/>
            </a:pPr>
            <a:r>
              <a:rPr lang="en-US" sz="2499" spc="99">
                <a:solidFill>
                  <a:srgbClr val="000000"/>
                </a:solidFill>
                <a:latin typeface="Aileron"/>
                <a:ea typeface="Aileron"/>
                <a:cs typeface="Aileron"/>
                <a:sym typeface="Aileron"/>
              </a:rPr>
              <a:t>Offers the possibility of caching the intermediate result</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Execution times depend on hardware</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Use the maximum resources available</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AMP allows parallel pipeline execution</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Great community</a:t>
            </a:r>
          </a:p>
        </p:txBody>
      </p:sp>
      <p:sp>
        <p:nvSpPr>
          <p:cNvPr name="TextBox 13" id="13"/>
          <p:cNvSpPr txBox="true"/>
          <p:nvPr/>
        </p:nvSpPr>
        <p:spPr>
          <a:xfrm rot="0">
            <a:off x="9874695" y="3083516"/>
            <a:ext cx="6241330" cy="3079750"/>
          </a:xfrm>
          <a:prstGeom prst="rect">
            <a:avLst/>
          </a:prstGeom>
        </p:spPr>
        <p:txBody>
          <a:bodyPr anchor="t" rtlCol="false" tIns="0" lIns="0" bIns="0" rIns="0">
            <a:spAutoFit/>
          </a:bodyPr>
          <a:lstStyle/>
          <a:p>
            <a:pPr algn="l" marL="539749" indent="-269875" lvl="1">
              <a:lnSpc>
                <a:spcPts val="3499"/>
              </a:lnSpc>
              <a:buFont typeface="Arial"/>
              <a:buChar char="•"/>
            </a:pPr>
            <a:r>
              <a:rPr lang="en-US" sz="2499" spc="99">
                <a:solidFill>
                  <a:srgbClr val="000000"/>
                </a:solidFill>
                <a:latin typeface="Aileron"/>
                <a:ea typeface="Aileron"/>
                <a:cs typeface="Aileron"/>
                <a:sym typeface="Aileron"/>
              </a:rPr>
              <a:t>Does not offer complex tools.</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Saves temporary files between steps on disk</a:t>
            </a:r>
          </a:p>
          <a:p>
            <a:pPr algn="l">
              <a:lnSpc>
                <a:spcPts val="3499"/>
              </a:lnSpc>
            </a:pPr>
          </a:p>
          <a:p>
            <a:pPr algn="l" marL="539749" indent="-269875" lvl="1">
              <a:lnSpc>
                <a:spcPts val="3499"/>
              </a:lnSpc>
              <a:buFont typeface="Arial"/>
              <a:buChar char="•"/>
            </a:pPr>
            <a:r>
              <a:rPr lang="en-US" sz="2499" spc="99">
                <a:solidFill>
                  <a:srgbClr val="000000"/>
                </a:solidFill>
                <a:latin typeface="Aileron"/>
                <a:ea typeface="Aileron"/>
                <a:cs typeface="Aileron"/>
                <a:sym typeface="Aileron"/>
              </a:rPr>
              <a:t>Learning the interface and features may take time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54065">
            <a:off x="-3668113" y="2781020"/>
            <a:ext cx="23117223" cy="11586165"/>
          </a:xfrm>
          <a:prstGeom prst="rect">
            <a:avLst/>
          </a:prstGeom>
          <a:solidFill>
            <a:srgbClr val="5034C4"/>
          </a:solidFill>
        </p:spPr>
      </p:sp>
      <p:sp>
        <p:nvSpPr>
          <p:cNvPr name="Freeform 3" id="3"/>
          <p:cNvSpPr/>
          <p:nvPr/>
        </p:nvSpPr>
        <p:spPr>
          <a:xfrm flipH="false" flipV="false" rot="0">
            <a:off x="10640766" y="1212141"/>
            <a:ext cx="4197096" cy="8229600"/>
          </a:xfrm>
          <a:custGeom>
            <a:avLst/>
            <a:gdLst/>
            <a:ahLst/>
            <a:cxnLst/>
            <a:rect r="r" b="b" t="t" l="l"/>
            <a:pathLst>
              <a:path h="8229600" w="4197096">
                <a:moveTo>
                  <a:pt x="0" y="0"/>
                </a:moveTo>
                <a:lnTo>
                  <a:pt x="4197096" y="0"/>
                </a:lnTo>
                <a:lnTo>
                  <a:pt x="4197096" y="8229600"/>
                </a:lnTo>
                <a:lnTo>
                  <a:pt x="0" y="8229600"/>
                </a:lnTo>
                <a:lnTo>
                  <a:pt x="0" y="0"/>
                </a:lnTo>
                <a:close/>
              </a:path>
            </a:pathLst>
          </a:custGeom>
          <a:blipFill>
            <a:blip r:embed="rId2"/>
            <a:stretch>
              <a:fillRect l="0" t="0" r="0" b="0"/>
            </a:stretch>
          </a:blipFill>
        </p:spPr>
      </p:sp>
      <p:sp>
        <p:nvSpPr>
          <p:cNvPr name="TextBox 4" id="4"/>
          <p:cNvSpPr txBox="true"/>
          <p:nvPr/>
        </p:nvSpPr>
        <p:spPr>
          <a:xfrm rot="0">
            <a:off x="1306286" y="4098216"/>
            <a:ext cx="10494195" cy="2447925"/>
          </a:xfrm>
          <a:prstGeom prst="rect">
            <a:avLst/>
          </a:prstGeom>
        </p:spPr>
        <p:txBody>
          <a:bodyPr anchor="t" rtlCol="false" tIns="0" lIns="0" bIns="0" rIns="0">
            <a:spAutoFit/>
          </a:bodyPr>
          <a:lstStyle/>
          <a:p>
            <a:pPr algn="l">
              <a:lnSpc>
                <a:spcPts val="9600"/>
              </a:lnSpc>
            </a:pPr>
            <a:r>
              <a:rPr lang="en-US" sz="8000">
                <a:solidFill>
                  <a:srgbClr val="FFFFFF"/>
                </a:solidFill>
                <a:latin typeface="DM Sans Bold"/>
                <a:ea typeface="DM Sans Bold"/>
                <a:cs typeface="DM Sans Bold"/>
                <a:sym typeface="DM Sans Bold"/>
              </a:rPr>
              <a:t>Thanks for your attention!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grpSp>
        <p:nvGrpSpPr>
          <p:cNvPr name="Group 3" id="3"/>
          <p:cNvGrpSpPr/>
          <p:nvPr/>
        </p:nvGrpSpPr>
        <p:grpSpPr>
          <a:xfrm rot="0">
            <a:off x="526407" y="746844"/>
            <a:ext cx="1004586" cy="1004586"/>
            <a:chOff x="0" y="0"/>
            <a:chExt cx="1339447" cy="1339447"/>
          </a:xfrm>
        </p:grpSpPr>
        <p:sp>
          <p:nvSpPr>
            <p:cNvPr name="Freeform 4" id="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7567" y="137567"/>
              <a:ext cx="1064313" cy="10643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TextBox 8" id="8"/>
          <p:cNvSpPr txBox="true"/>
          <p:nvPr/>
        </p:nvSpPr>
        <p:spPr>
          <a:xfrm rot="0">
            <a:off x="1554891" y="2494945"/>
            <a:ext cx="15178217" cy="5230434"/>
          </a:xfrm>
          <a:prstGeom prst="rect">
            <a:avLst/>
          </a:prstGeom>
        </p:spPr>
        <p:txBody>
          <a:bodyPr anchor="t" rtlCol="false" tIns="0" lIns="0" bIns="0" rIns="0">
            <a:spAutoFit/>
          </a:bodyPr>
          <a:lstStyle/>
          <a:p>
            <a:pPr algn="l">
              <a:lnSpc>
                <a:spcPts val="5183"/>
              </a:lnSpc>
            </a:pPr>
            <a:r>
              <a:rPr lang="en-US" sz="3702">
                <a:solidFill>
                  <a:srgbClr val="191919"/>
                </a:solidFill>
                <a:latin typeface="DM Sans"/>
                <a:ea typeface="DM Sans"/>
                <a:cs typeface="DM Sans"/>
                <a:sym typeface="DM Sans"/>
              </a:rPr>
              <a:t>Alteryx includes a </a:t>
            </a:r>
            <a:r>
              <a:rPr lang="en-US" sz="3702">
                <a:solidFill>
                  <a:srgbClr val="191919"/>
                </a:solidFill>
                <a:latin typeface="DM Sans Italics"/>
                <a:ea typeface="DM Sans Italics"/>
                <a:cs typeface="DM Sans Italics"/>
                <a:sym typeface="DM Sans Italics"/>
              </a:rPr>
              <a:t>drag and drop interface</a:t>
            </a:r>
            <a:r>
              <a:rPr lang="en-US" sz="3702">
                <a:solidFill>
                  <a:srgbClr val="191919"/>
                </a:solidFill>
                <a:latin typeface="DM Sans"/>
                <a:ea typeface="DM Sans"/>
                <a:cs typeface="DM Sans"/>
                <a:sym typeface="DM Sans"/>
              </a:rPr>
              <a:t> that allows users to create workflow for data processing, analysis, and report creation. Users </a:t>
            </a:r>
            <a:r>
              <a:rPr lang="en-US" sz="3702">
                <a:solidFill>
                  <a:srgbClr val="191919"/>
                </a:solidFill>
                <a:latin typeface="DM Sans Italics"/>
                <a:ea typeface="DM Sans Italics"/>
                <a:cs typeface="DM Sans Italics"/>
                <a:sym typeface="DM Sans Italics"/>
              </a:rPr>
              <a:t>can import</a:t>
            </a:r>
            <a:r>
              <a:rPr lang="en-US" sz="3702">
                <a:solidFill>
                  <a:srgbClr val="191919"/>
                </a:solidFill>
                <a:latin typeface="DM Sans"/>
                <a:ea typeface="DM Sans"/>
                <a:cs typeface="DM Sans"/>
                <a:sym typeface="DM Sans"/>
              </a:rPr>
              <a:t> data from various sources, such as excel format and CSV files</a:t>
            </a:r>
          </a:p>
          <a:p>
            <a:pPr algn="l">
              <a:lnSpc>
                <a:spcPts val="5183"/>
              </a:lnSpc>
            </a:pPr>
          </a:p>
          <a:p>
            <a:pPr algn="l">
              <a:lnSpc>
                <a:spcPts val="5183"/>
              </a:lnSpc>
            </a:pPr>
            <a:r>
              <a:rPr lang="en-US" sz="3702">
                <a:solidFill>
                  <a:srgbClr val="191919"/>
                </a:solidFill>
                <a:latin typeface="DM Sans"/>
                <a:ea typeface="DM Sans"/>
                <a:cs typeface="DM Sans"/>
                <a:sym typeface="DM Sans"/>
              </a:rPr>
              <a:t>Once the data is processed, users can utilize predictive models and statistical analysis features to generate insights that can inform business decisions</a:t>
            </a:r>
          </a:p>
          <a:p>
            <a:pPr algn="l">
              <a:lnSpc>
                <a:spcPts val="5183"/>
              </a:lnSpc>
            </a:pPr>
          </a:p>
        </p:txBody>
      </p:sp>
      <p:sp>
        <p:nvSpPr>
          <p:cNvPr name="Freeform 9" id="9"/>
          <p:cNvSpPr/>
          <p:nvPr/>
        </p:nvSpPr>
        <p:spPr>
          <a:xfrm flipH="false" flipV="false" rot="0">
            <a:off x="16267221" y="275491"/>
            <a:ext cx="1700079" cy="1582619"/>
          </a:xfrm>
          <a:custGeom>
            <a:avLst/>
            <a:gdLst/>
            <a:ahLst/>
            <a:cxnLst/>
            <a:rect r="r" b="b" t="t" l="l"/>
            <a:pathLst>
              <a:path h="1582619" w="1700079">
                <a:moveTo>
                  <a:pt x="0" y="0"/>
                </a:moveTo>
                <a:lnTo>
                  <a:pt x="1700079" y="0"/>
                </a:lnTo>
                <a:lnTo>
                  <a:pt x="1700079" y="1582618"/>
                </a:lnTo>
                <a:lnTo>
                  <a:pt x="0" y="15826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How it works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grpSp>
        <p:nvGrpSpPr>
          <p:cNvPr name="Group 3" id="3"/>
          <p:cNvGrpSpPr/>
          <p:nvPr/>
        </p:nvGrpSpPr>
        <p:grpSpPr>
          <a:xfrm rot="0">
            <a:off x="526407" y="746844"/>
            <a:ext cx="1004586" cy="1004586"/>
            <a:chOff x="0" y="0"/>
            <a:chExt cx="1339447" cy="1339447"/>
          </a:xfrm>
        </p:grpSpPr>
        <p:sp>
          <p:nvSpPr>
            <p:cNvPr name="Freeform 4" id="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7567" y="137567"/>
              <a:ext cx="1064313" cy="10643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Freeform 8" id="8"/>
          <p:cNvSpPr/>
          <p:nvPr/>
        </p:nvSpPr>
        <p:spPr>
          <a:xfrm flipH="false" flipV="false" rot="0">
            <a:off x="2987581" y="3086100"/>
            <a:ext cx="4092356" cy="4114800"/>
          </a:xfrm>
          <a:custGeom>
            <a:avLst/>
            <a:gdLst/>
            <a:ahLst/>
            <a:cxnLst/>
            <a:rect r="r" b="b" t="t" l="l"/>
            <a:pathLst>
              <a:path h="4114800" w="4092356">
                <a:moveTo>
                  <a:pt x="0" y="0"/>
                </a:moveTo>
                <a:lnTo>
                  <a:pt x="4092356" y="0"/>
                </a:lnTo>
                <a:lnTo>
                  <a:pt x="409235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998986" y="2485849"/>
            <a:ext cx="6069546" cy="5315302"/>
            <a:chOff x="0" y="0"/>
            <a:chExt cx="3107602" cy="2721429"/>
          </a:xfrm>
        </p:grpSpPr>
        <p:sp>
          <p:nvSpPr>
            <p:cNvPr name="Freeform 10" id="10"/>
            <p:cNvSpPr/>
            <p:nvPr/>
          </p:nvSpPr>
          <p:spPr>
            <a:xfrm flipH="false" flipV="false" rot="0">
              <a:off x="0" y="0"/>
              <a:ext cx="3107602" cy="2721429"/>
            </a:xfrm>
            <a:custGeom>
              <a:avLst/>
              <a:gdLst/>
              <a:ahLst/>
              <a:cxnLst/>
              <a:rect r="r" b="b" t="t" l="l"/>
              <a:pathLst>
                <a:path h="2721429" w="3107602">
                  <a:moveTo>
                    <a:pt x="2983142" y="2721429"/>
                  </a:moveTo>
                  <a:lnTo>
                    <a:pt x="124460" y="2721429"/>
                  </a:lnTo>
                  <a:cubicBezTo>
                    <a:pt x="55880" y="2721429"/>
                    <a:pt x="0" y="2665549"/>
                    <a:pt x="0" y="2596969"/>
                  </a:cubicBezTo>
                  <a:lnTo>
                    <a:pt x="0" y="124460"/>
                  </a:lnTo>
                  <a:cubicBezTo>
                    <a:pt x="0" y="55880"/>
                    <a:pt x="55880" y="0"/>
                    <a:pt x="124460" y="0"/>
                  </a:cubicBezTo>
                  <a:lnTo>
                    <a:pt x="2983142" y="0"/>
                  </a:lnTo>
                  <a:cubicBezTo>
                    <a:pt x="3051722" y="0"/>
                    <a:pt x="3107602" y="55880"/>
                    <a:pt x="3107602" y="124460"/>
                  </a:cubicBezTo>
                  <a:lnTo>
                    <a:pt x="3107602" y="2596969"/>
                  </a:lnTo>
                  <a:cubicBezTo>
                    <a:pt x="3107602" y="2665549"/>
                    <a:pt x="3051722" y="2721429"/>
                    <a:pt x="2983142" y="2721429"/>
                  </a:cubicBezTo>
                  <a:close/>
                </a:path>
              </a:pathLst>
            </a:custGeom>
            <a:solidFill>
              <a:srgbClr val="5034C4">
                <a:alpha val="4706"/>
              </a:srgbClr>
            </a:solidFill>
          </p:spPr>
        </p:sp>
      </p:grpSp>
      <p:grpSp>
        <p:nvGrpSpPr>
          <p:cNvPr name="Group 11" id="11"/>
          <p:cNvGrpSpPr/>
          <p:nvPr/>
        </p:nvGrpSpPr>
        <p:grpSpPr>
          <a:xfrm rot="0">
            <a:off x="10324097" y="2485849"/>
            <a:ext cx="6069546" cy="5315302"/>
            <a:chOff x="0" y="0"/>
            <a:chExt cx="3107602" cy="2721429"/>
          </a:xfrm>
        </p:grpSpPr>
        <p:sp>
          <p:nvSpPr>
            <p:cNvPr name="Freeform 12" id="12"/>
            <p:cNvSpPr/>
            <p:nvPr/>
          </p:nvSpPr>
          <p:spPr>
            <a:xfrm flipH="false" flipV="false" rot="0">
              <a:off x="0" y="0"/>
              <a:ext cx="3107602" cy="2721429"/>
            </a:xfrm>
            <a:custGeom>
              <a:avLst/>
              <a:gdLst/>
              <a:ahLst/>
              <a:cxnLst/>
              <a:rect r="r" b="b" t="t" l="l"/>
              <a:pathLst>
                <a:path h="2721429" w="3107602">
                  <a:moveTo>
                    <a:pt x="2983142" y="2721429"/>
                  </a:moveTo>
                  <a:lnTo>
                    <a:pt x="124460" y="2721429"/>
                  </a:lnTo>
                  <a:cubicBezTo>
                    <a:pt x="55880" y="2721429"/>
                    <a:pt x="0" y="2665549"/>
                    <a:pt x="0" y="2596969"/>
                  </a:cubicBezTo>
                  <a:lnTo>
                    <a:pt x="0" y="124460"/>
                  </a:lnTo>
                  <a:cubicBezTo>
                    <a:pt x="0" y="55880"/>
                    <a:pt x="55880" y="0"/>
                    <a:pt x="124460" y="0"/>
                  </a:cubicBezTo>
                  <a:lnTo>
                    <a:pt x="2983142" y="0"/>
                  </a:lnTo>
                  <a:cubicBezTo>
                    <a:pt x="3051722" y="0"/>
                    <a:pt x="3107602" y="55880"/>
                    <a:pt x="3107602" y="124460"/>
                  </a:cubicBezTo>
                  <a:lnTo>
                    <a:pt x="3107602" y="2596969"/>
                  </a:lnTo>
                  <a:cubicBezTo>
                    <a:pt x="3107602" y="2665549"/>
                    <a:pt x="3051722" y="2721429"/>
                    <a:pt x="2983142" y="2721429"/>
                  </a:cubicBezTo>
                  <a:close/>
                </a:path>
              </a:pathLst>
            </a:custGeom>
            <a:solidFill>
              <a:srgbClr val="5034C4">
                <a:alpha val="4706"/>
              </a:srgbClr>
            </a:solidFill>
          </p:spPr>
        </p:sp>
      </p:grpSp>
      <p:sp>
        <p:nvSpPr>
          <p:cNvPr name="Freeform 13" id="13"/>
          <p:cNvSpPr/>
          <p:nvPr/>
        </p:nvSpPr>
        <p:spPr>
          <a:xfrm flipH="false" flipV="false" rot="0">
            <a:off x="11612933" y="3086100"/>
            <a:ext cx="3995097" cy="4114800"/>
          </a:xfrm>
          <a:custGeom>
            <a:avLst/>
            <a:gdLst/>
            <a:ahLst/>
            <a:cxnLst/>
            <a:rect r="r" b="b" t="t" l="l"/>
            <a:pathLst>
              <a:path h="4114800" w="3995097">
                <a:moveTo>
                  <a:pt x="0" y="0"/>
                </a:moveTo>
                <a:lnTo>
                  <a:pt x="3995097" y="0"/>
                </a:lnTo>
                <a:lnTo>
                  <a:pt x="399509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Learning Datasets</a:t>
            </a:r>
          </a:p>
        </p:txBody>
      </p:sp>
      <p:sp>
        <p:nvSpPr>
          <p:cNvPr name="TextBox 15" id="15"/>
          <p:cNvSpPr txBox="true"/>
          <p:nvPr/>
        </p:nvSpPr>
        <p:spPr>
          <a:xfrm rot="0">
            <a:off x="2516922" y="8071506"/>
            <a:ext cx="5033673" cy="1287084"/>
          </a:xfrm>
          <a:prstGeom prst="rect">
            <a:avLst/>
          </a:prstGeom>
        </p:spPr>
        <p:txBody>
          <a:bodyPr anchor="t" rtlCol="false" tIns="0" lIns="0" bIns="0" rIns="0">
            <a:spAutoFit/>
          </a:bodyPr>
          <a:lstStyle/>
          <a:p>
            <a:pPr algn="l">
              <a:lnSpc>
                <a:spcPts val="5183"/>
              </a:lnSpc>
            </a:pPr>
            <a:r>
              <a:rPr lang="en-US" sz="3702">
                <a:solidFill>
                  <a:srgbClr val="191919"/>
                </a:solidFill>
                <a:latin typeface="DM Sans"/>
                <a:ea typeface="DM Sans"/>
                <a:cs typeface="DM Sans"/>
                <a:sym typeface="DM Sans"/>
              </a:rPr>
              <a:t>Dataset about </a:t>
            </a:r>
            <a:r>
              <a:rPr lang="en-US" sz="3702">
                <a:solidFill>
                  <a:srgbClr val="795FE6"/>
                </a:solidFill>
                <a:latin typeface="DM Sans Bold"/>
                <a:ea typeface="DM Sans Bold"/>
                <a:cs typeface="DM Sans Bold"/>
                <a:sym typeface="DM Sans Bold"/>
              </a:rPr>
              <a:t>crimes</a:t>
            </a:r>
            <a:r>
              <a:rPr lang="en-US" sz="3702">
                <a:solidFill>
                  <a:srgbClr val="191919"/>
                </a:solidFill>
                <a:latin typeface="DM Sans"/>
                <a:ea typeface="DM Sans"/>
                <a:cs typeface="DM Sans"/>
                <a:sym typeface="DM Sans"/>
              </a:rPr>
              <a:t>  </a:t>
            </a:r>
          </a:p>
          <a:p>
            <a:pPr algn="l">
              <a:lnSpc>
                <a:spcPts val="5183"/>
              </a:lnSpc>
            </a:pPr>
          </a:p>
        </p:txBody>
      </p:sp>
      <p:sp>
        <p:nvSpPr>
          <p:cNvPr name="TextBox 16" id="16"/>
          <p:cNvSpPr txBox="true"/>
          <p:nvPr/>
        </p:nvSpPr>
        <p:spPr>
          <a:xfrm rot="0">
            <a:off x="10701968" y="8071506"/>
            <a:ext cx="6102778" cy="1287084"/>
          </a:xfrm>
          <a:prstGeom prst="rect">
            <a:avLst/>
          </a:prstGeom>
        </p:spPr>
        <p:txBody>
          <a:bodyPr anchor="t" rtlCol="false" tIns="0" lIns="0" bIns="0" rIns="0">
            <a:spAutoFit/>
          </a:bodyPr>
          <a:lstStyle/>
          <a:p>
            <a:pPr algn="l">
              <a:lnSpc>
                <a:spcPts val="5183"/>
              </a:lnSpc>
            </a:pPr>
            <a:r>
              <a:rPr lang="en-US" sz="3702">
                <a:solidFill>
                  <a:srgbClr val="191919"/>
                </a:solidFill>
                <a:latin typeface="DM Sans"/>
                <a:ea typeface="DM Sans"/>
                <a:cs typeface="DM Sans"/>
                <a:sym typeface="DM Sans"/>
              </a:rPr>
              <a:t>Dataset about </a:t>
            </a:r>
            <a:r>
              <a:rPr lang="en-US" sz="3702">
                <a:solidFill>
                  <a:srgbClr val="795FE6"/>
                </a:solidFill>
                <a:latin typeface="DM Sans Bold"/>
                <a:ea typeface="DM Sans Bold"/>
                <a:cs typeface="DM Sans Bold"/>
                <a:sym typeface="DM Sans Bold"/>
              </a:rPr>
              <a:t>retail sales</a:t>
            </a:r>
            <a:r>
              <a:rPr lang="en-US" sz="3702">
                <a:solidFill>
                  <a:srgbClr val="191919"/>
                </a:solidFill>
                <a:latin typeface="DM Sans"/>
                <a:ea typeface="DM Sans"/>
                <a:cs typeface="DM Sans"/>
                <a:sym typeface="DM Sans"/>
              </a:rPr>
              <a:t>  </a:t>
            </a:r>
          </a:p>
          <a:p>
            <a:pPr algn="l">
              <a:lnSpc>
                <a:spcPts val="518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grpSp>
        <p:nvGrpSpPr>
          <p:cNvPr name="Group 3" id="3"/>
          <p:cNvGrpSpPr/>
          <p:nvPr/>
        </p:nvGrpSpPr>
        <p:grpSpPr>
          <a:xfrm rot="0">
            <a:off x="526407" y="746844"/>
            <a:ext cx="1004586" cy="1004586"/>
            <a:chOff x="0" y="0"/>
            <a:chExt cx="1339447" cy="1339447"/>
          </a:xfrm>
        </p:grpSpPr>
        <p:sp>
          <p:nvSpPr>
            <p:cNvPr name="Freeform 4" id="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7567" y="137567"/>
              <a:ext cx="1064313" cy="10643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TextBox 8" id="8"/>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Tools</a:t>
            </a:r>
            <a:r>
              <a:rPr lang="en-US" sz="6399">
                <a:solidFill>
                  <a:srgbClr val="5034C4"/>
                </a:solidFill>
                <a:latin typeface="DM Sans Bold"/>
                <a:ea typeface="DM Sans Bold"/>
                <a:cs typeface="DM Sans Bold"/>
                <a:sym typeface="DM Sans Bold"/>
              </a:rPr>
              <a:t> used </a:t>
            </a:r>
          </a:p>
        </p:txBody>
      </p:sp>
      <p:grpSp>
        <p:nvGrpSpPr>
          <p:cNvPr name="Group 9" id="9"/>
          <p:cNvGrpSpPr/>
          <p:nvPr/>
        </p:nvGrpSpPr>
        <p:grpSpPr>
          <a:xfrm rot="0">
            <a:off x="4388826" y="2488143"/>
            <a:ext cx="9510349" cy="5915769"/>
            <a:chOff x="0" y="0"/>
            <a:chExt cx="12680465" cy="7887692"/>
          </a:xfrm>
        </p:grpSpPr>
        <p:sp>
          <p:nvSpPr>
            <p:cNvPr name="Freeform 10" id="10"/>
            <p:cNvSpPr/>
            <p:nvPr/>
          </p:nvSpPr>
          <p:spPr>
            <a:xfrm flipH="false" flipV="false" rot="0">
              <a:off x="3251282" y="0"/>
              <a:ext cx="1705534" cy="1705534"/>
            </a:xfrm>
            <a:custGeom>
              <a:avLst/>
              <a:gdLst/>
              <a:ahLst/>
              <a:cxnLst/>
              <a:rect r="r" b="b" t="t" l="l"/>
              <a:pathLst>
                <a:path h="1705534" w="1705534">
                  <a:moveTo>
                    <a:pt x="0" y="0"/>
                  </a:moveTo>
                  <a:lnTo>
                    <a:pt x="1705535" y="0"/>
                  </a:lnTo>
                  <a:lnTo>
                    <a:pt x="1705535" y="1705534"/>
                  </a:lnTo>
                  <a:lnTo>
                    <a:pt x="0" y="1705534"/>
                  </a:lnTo>
                  <a:lnTo>
                    <a:pt x="0" y="0"/>
                  </a:lnTo>
                  <a:close/>
                </a:path>
              </a:pathLst>
            </a:custGeom>
            <a:blipFill>
              <a:blip r:embed="rId5"/>
              <a:stretch>
                <a:fillRect l="0" t="0" r="0" b="0"/>
              </a:stretch>
            </a:blipFill>
          </p:spPr>
        </p:sp>
        <p:sp>
          <p:nvSpPr>
            <p:cNvPr name="Freeform 11" id="11"/>
            <p:cNvSpPr/>
            <p:nvPr/>
          </p:nvSpPr>
          <p:spPr>
            <a:xfrm flipH="false" flipV="false" rot="0">
              <a:off x="5487465" y="0"/>
              <a:ext cx="1705534" cy="1705534"/>
            </a:xfrm>
            <a:custGeom>
              <a:avLst/>
              <a:gdLst/>
              <a:ahLst/>
              <a:cxnLst/>
              <a:rect r="r" b="b" t="t" l="l"/>
              <a:pathLst>
                <a:path h="1705534" w="1705534">
                  <a:moveTo>
                    <a:pt x="0" y="0"/>
                  </a:moveTo>
                  <a:lnTo>
                    <a:pt x="1705534" y="0"/>
                  </a:lnTo>
                  <a:lnTo>
                    <a:pt x="1705534" y="1705534"/>
                  </a:lnTo>
                  <a:lnTo>
                    <a:pt x="0" y="1705534"/>
                  </a:lnTo>
                  <a:lnTo>
                    <a:pt x="0" y="0"/>
                  </a:lnTo>
                  <a:close/>
                </a:path>
              </a:pathLst>
            </a:custGeom>
            <a:blipFill>
              <a:blip r:embed="rId6"/>
              <a:stretch>
                <a:fillRect l="0" t="0" r="0" b="0"/>
              </a:stretch>
            </a:blipFill>
          </p:spPr>
        </p:sp>
        <p:sp>
          <p:nvSpPr>
            <p:cNvPr name="Freeform 12" id="12"/>
            <p:cNvSpPr/>
            <p:nvPr/>
          </p:nvSpPr>
          <p:spPr>
            <a:xfrm flipH="false" flipV="false" rot="0">
              <a:off x="7723648" y="0"/>
              <a:ext cx="1705534" cy="1705534"/>
            </a:xfrm>
            <a:custGeom>
              <a:avLst/>
              <a:gdLst/>
              <a:ahLst/>
              <a:cxnLst/>
              <a:rect r="r" b="b" t="t" l="l"/>
              <a:pathLst>
                <a:path h="1705534" w="1705534">
                  <a:moveTo>
                    <a:pt x="0" y="0"/>
                  </a:moveTo>
                  <a:lnTo>
                    <a:pt x="1705534" y="0"/>
                  </a:lnTo>
                  <a:lnTo>
                    <a:pt x="1705534" y="1705534"/>
                  </a:lnTo>
                  <a:lnTo>
                    <a:pt x="0" y="1705534"/>
                  </a:lnTo>
                  <a:lnTo>
                    <a:pt x="0" y="0"/>
                  </a:lnTo>
                  <a:close/>
                </a:path>
              </a:pathLst>
            </a:custGeom>
            <a:blipFill>
              <a:blip r:embed="rId7"/>
              <a:stretch>
                <a:fillRect l="0" t="0" r="0" b="0"/>
              </a:stretch>
            </a:blipFill>
          </p:spPr>
        </p:sp>
        <p:sp>
          <p:nvSpPr>
            <p:cNvPr name="TextBox 13" id="13"/>
            <p:cNvSpPr txBox="true"/>
            <p:nvPr/>
          </p:nvSpPr>
          <p:spPr>
            <a:xfrm rot="0">
              <a:off x="3545173" y="1753872"/>
              <a:ext cx="1045766"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Input</a:t>
              </a:r>
            </a:p>
          </p:txBody>
        </p:sp>
        <p:sp>
          <p:nvSpPr>
            <p:cNvPr name="TextBox 14" id="14"/>
            <p:cNvSpPr txBox="true"/>
            <p:nvPr/>
          </p:nvSpPr>
          <p:spPr>
            <a:xfrm rot="0">
              <a:off x="5613554" y="1753872"/>
              <a:ext cx="1453356"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Browse</a:t>
              </a:r>
            </a:p>
          </p:txBody>
        </p:sp>
        <p:sp>
          <p:nvSpPr>
            <p:cNvPr name="TextBox 15" id="15"/>
            <p:cNvSpPr txBox="true"/>
            <p:nvPr/>
          </p:nvSpPr>
          <p:spPr>
            <a:xfrm rot="0">
              <a:off x="7885853" y="1753872"/>
              <a:ext cx="1381125"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Output</a:t>
              </a:r>
            </a:p>
          </p:txBody>
        </p:sp>
        <p:sp>
          <p:nvSpPr>
            <p:cNvPr name="Freeform 16" id="16"/>
            <p:cNvSpPr/>
            <p:nvPr/>
          </p:nvSpPr>
          <p:spPr>
            <a:xfrm flipH="false" flipV="false" rot="0">
              <a:off x="4739884" y="5389439"/>
              <a:ext cx="1567090" cy="1567090"/>
            </a:xfrm>
            <a:custGeom>
              <a:avLst/>
              <a:gdLst/>
              <a:ahLst/>
              <a:cxnLst/>
              <a:rect r="r" b="b" t="t" l="l"/>
              <a:pathLst>
                <a:path h="1567090" w="1567090">
                  <a:moveTo>
                    <a:pt x="0" y="0"/>
                  </a:moveTo>
                  <a:lnTo>
                    <a:pt x="1567090" y="0"/>
                  </a:lnTo>
                  <a:lnTo>
                    <a:pt x="1567090" y="1567089"/>
                  </a:lnTo>
                  <a:lnTo>
                    <a:pt x="0" y="1567089"/>
                  </a:lnTo>
                  <a:lnTo>
                    <a:pt x="0" y="0"/>
                  </a:lnTo>
                  <a:close/>
                </a:path>
              </a:pathLst>
            </a:custGeom>
            <a:blipFill>
              <a:blip r:embed="rId8"/>
              <a:stretch>
                <a:fillRect l="0" t="0" r="0" b="0"/>
              </a:stretch>
            </a:blipFill>
          </p:spPr>
        </p:sp>
        <p:sp>
          <p:nvSpPr>
            <p:cNvPr name="Freeform 17" id="17"/>
            <p:cNvSpPr/>
            <p:nvPr/>
          </p:nvSpPr>
          <p:spPr>
            <a:xfrm flipH="false" flipV="false" rot="0">
              <a:off x="9547984" y="5411484"/>
              <a:ext cx="1589135" cy="1589135"/>
            </a:xfrm>
            <a:custGeom>
              <a:avLst/>
              <a:gdLst/>
              <a:ahLst/>
              <a:cxnLst/>
              <a:rect r="r" b="b" t="t" l="l"/>
              <a:pathLst>
                <a:path h="1589135" w="1589135">
                  <a:moveTo>
                    <a:pt x="0" y="0"/>
                  </a:moveTo>
                  <a:lnTo>
                    <a:pt x="1589135" y="0"/>
                  </a:lnTo>
                  <a:lnTo>
                    <a:pt x="1589135" y="1589135"/>
                  </a:lnTo>
                  <a:lnTo>
                    <a:pt x="0" y="1589135"/>
                  </a:lnTo>
                  <a:lnTo>
                    <a:pt x="0" y="0"/>
                  </a:lnTo>
                  <a:close/>
                </a:path>
              </a:pathLst>
            </a:custGeom>
            <a:blipFill>
              <a:blip r:embed="rId9"/>
              <a:stretch>
                <a:fillRect l="0" t="0" r="0" b="0"/>
              </a:stretch>
            </a:blipFill>
          </p:spPr>
        </p:sp>
        <p:sp>
          <p:nvSpPr>
            <p:cNvPr name="Freeform 18" id="18"/>
            <p:cNvSpPr/>
            <p:nvPr/>
          </p:nvSpPr>
          <p:spPr>
            <a:xfrm flipH="false" flipV="false" rot="0">
              <a:off x="7143934" y="5389439"/>
              <a:ext cx="1567090" cy="1567090"/>
            </a:xfrm>
            <a:custGeom>
              <a:avLst/>
              <a:gdLst/>
              <a:ahLst/>
              <a:cxnLst/>
              <a:rect r="r" b="b" t="t" l="l"/>
              <a:pathLst>
                <a:path h="1567090" w="1567090">
                  <a:moveTo>
                    <a:pt x="0" y="0"/>
                  </a:moveTo>
                  <a:lnTo>
                    <a:pt x="1567090" y="0"/>
                  </a:lnTo>
                  <a:lnTo>
                    <a:pt x="1567090" y="1567089"/>
                  </a:lnTo>
                  <a:lnTo>
                    <a:pt x="0" y="1567089"/>
                  </a:lnTo>
                  <a:lnTo>
                    <a:pt x="0" y="0"/>
                  </a:lnTo>
                  <a:close/>
                </a:path>
              </a:pathLst>
            </a:custGeom>
            <a:blipFill>
              <a:blip r:embed="rId10"/>
              <a:stretch>
                <a:fillRect l="0" t="0" r="0" b="0"/>
              </a:stretch>
            </a:blipFill>
          </p:spPr>
        </p:sp>
        <p:sp>
          <p:nvSpPr>
            <p:cNvPr name="Freeform 19" id="19"/>
            <p:cNvSpPr/>
            <p:nvPr/>
          </p:nvSpPr>
          <p:spPr>
            <a:xfrm flipH="false" flipV="false" rot="0">
              <a:off x="2334595" y="5452939"/>
              <a:ext cx="1567090" cy="1567090"/>
            </a:xfrm>
            <a:custGeom>
              <a:avLst/>
              <a:gdLst/>
              <a:ahLst/>
              <a:cxnLst/>
              <a:rect r="r" b="b" t="t" l="l"/>
              <a:pathLst>
                <a:path h="1567090" w="1567090">
                  <a:moveTo>
                    <a:pt x="0" y="0"/>
                  </a:moveTo>
                  <a:lnTo>
                    <a:pt x="1567089" y="0"/>
                  </a:lnTo>
                  <a:lnTo>
                    <a:pt x="1567089" y="1567089"/>
                  </a:lnTo>
                  <a:lnTo>
                    <a:pt x="0" y="1567089"/>
                  </a:lnTo>
                  <a:lnTo>
                    <a:pt x="0" y="0"/>
                  </a:lnTo>
                  <a:close/>
                </a:path>
              </a:pathLst>
            </a:custGeom>
            <a:blipFill>
              <a:blip r:embed="rId11"/>
              <a:stretch>
                <a:fillRect l="0" t="0" r="0" b="0"/>
              </a:stretch>
            </a:blipFill>
          </p:spPr>
        </p:sp>
        <p:sp>
          <p:nvSpPr>
            <p:cNvPr name="TextBox 20" id="20"/>
            <p:cNvSpPr txBox="true"/>
            <p:nvPr/>
          </p:nvSpPr>
          <p:spPr>
            <a:xfrm rot="0">
              <a:off x="2366407" y="7013043"/>
              <a:ext cx="1597620"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TextBox</a:t>
              </a:r>
            </a:p>
          </p:txBody>
        </p:sp>
        <p:sp>
          <p:nvSpPr>
            <p:cNvPr name="TextBox 21" id="21"/>
            <p:cNvSpPr txBox="true"/>
            <p:nvPr/>
          </p:nvSpPr>
          <p:spPr>
            <a:xfrm rot="0">
              <a:off x="5092423" y="7013043"/>
              <a:ext cx="862012"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Join</a:t>
              </a:r>
            </a:p>
          </p:txBody>
        </p:sp>
        <p:sp>
          <p:nvSpPr>
            <p:cNvPr name="TextBox 22" id="22"/>
            <p:cNvSpPr txBox="true"/>
            <p:nvPr/>
          </p:nvSpPr>
          <p:spPr>
            <a:xfrm rot="0">
              <a:off x="6838851" y="7013043"/>
              <a:ext cx="2177256"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Summarize</a:t>
              </a:r>
            </a:p>
          </p:txBody>
        </p:sp>
        <p:sp>
          <p:nvSpPr>
            <p:cNvPr name="TextBox 23" id="23"/>
            <p:cNvSpPr txBox="true"/>
            <p:nvPr/>
          </p:nvSpPr>
          <p:spPr>
            <a:xfrm rot="0">
              <a:off x="9367727" y="7077178"/>
              <a:ext cx="1949648" cy="810514"/>
            </a:xfrm>
            <a:prstGeom prst="rect">
              <a:avLst/>
            </a:prstGeom>
          </p:spPr>
          <p:txBody>
            <a:bodyPr anchor="t" rtlCol="false" tIns="0" lIns="0" bIns="0" rIns="0">
              <a:spAutoFit/>
            </a:bodyPr>
            <a:lstStyle/>
            <a:p>
              <a:pPr algn="ctr">
                <a:lnSpc>
                  <a:spcPts val="2256"/>
                </a:lnSpc>
              </a:pPr>
              <a:r>
                <a:rPr lang="en-US" sz="2400" spc="96">
                  <a:solidFill>
                    <a:srgbClr val="000000"/>
                  </a:solidFill>
                  <a:latin typeface="Aileron"/>
                  <a:ea typeface="Aileron"/>
                  <a:cs typeface="Aileron"/>
                  <a:sym typeface="Aileron"/>
                </a:rPr>
                <a:t>Summary </a:t>
              </a:r>
            </a:p>
            <a:p>
              <a:pPr algn="ctr">
                <a:lnSpc>
                  <a:spcPts val="2256"/>
                </a:lnSpc>
              </a:pPr>
              <a:r>
                <a:rPr lang="en-US" sz="2400" spc="96">
                  <a:solidFill>
                    <a:srgbClr val="000000"/>
                  </a:solidFill>
                  <a:latin typeface="Aileron"/>
                  <a:ea typeface="Aileron"/>
                  <a:cs typeface="Aileron"/>
                  <a:sym typeface="Aileron"/>
                </a:rPr>
                <a:t>Report</a:t>
              </a:r>
            </a:p>
          </p:txBody>
        </p:sp>
        <p:sp>
          <p:nvSpPr>
            <p:cNvPr name="Freeform 24" id="24"/>
            <p:cNvSpPr/>
            <p:nvPr/>
          </p:nvSpPr>
          <p:spPr>
            <a:xfrm flipH="false" flipV="false" rot="0">
              <a:off x="2368314" y="2666278"/>
              <a:ext cx="1753897" cy="1753897"/>
            </a:xfrm>
            <a:custGeom>
              <a:avLst/>
              <a:gdLst/>
              <a:ahLst/>
              <a:cxnLst/>
              <a:rect r="r" b="b" t="t" l="l"/>
              <a:pathLst>
                <a:path h="1753897" w="1753897">
                  <a:moveTo>
                    <a:pt x="0" y="0"/>
                  </a:moveTo>
                  <a:lnTo>
                    <a:pt x="1753897" y="0"/>
                  </a:lnTo>
                  <a:lnTo>
                    <a:pt x="1753897" y="1753897"/>
                  </a:lnTo>
                  <a:lnTo>
                    <a:pt x="0" y="1753897"/>
                  </a:lnTo>
                  <a:lnTo>
                    <a:pt x="0" y="0"/>
                  </a:lnTo>
                  <a:close/>
                </a:path>
              </a:pathLst>
            </a:custGeom>
            <a:blipFill>
              <a:blip r:embed="rId12"/>
              <a:stretch>
                <a:fillRect l="0" t="0" r="0" b="0"/>
              </a:stretch>
            </a:blipFill>
          </p:spPr>
        </p:sp>
        <p:sp>
          <p:nvSpPr>
            <p:cNvPr name="Freeform 25" id="25"/>
            <p:cNvSpPr/>
            <p:nvPr/>
          </p:nvSpPr>
          <p:spPr>
            <a:xfrm flipH="false" flipV="false" rot="0">
              <a:off x="6799759" y="2681907"/>
              <a:ext cx="1683963" cy="1683963"/>
            </a:xfrm>
            <a:custGeom>
              <a:avLst/>
              <a:gdLst/>
              <a:ahLst/>
              <a:cxnLst/>
              <a:rect r="r" b="b" t="t" l="l"/>
              <a:pathLst>
                <a:path h="1683963" w="1683963">
                  <a:moveTo>
                    <a:pt x="0" y="0"/>
                  </a:moveTo>
                  <a:lnTo>
                    <a:pt x="1683962" y="0"/>
                  </a:lnTo>
                  <a:lnTo>
                    <a:pt x="1683962" y="1683962"/>
                  </a:lnTo>
                  <a:lnTo>
                    <a:pt x="0" y="1683962"/>
                  </a:lnTo>
                  <a:lnTo>
                    <a:pt x="0" y="0"/>
                  </a:lnTo>
                  <a:close/>
                </a:path>
              </a:pathLst>
            </a:custGeom>
            <a:blipFill>
              <a:blip r:embed="rId13"/>
              <a:stretch>
                <a:fillRect l="0" t="0" r="0" b="0"/>
              </a:stretch>
            </a:blipFill>
          </p:spPr>
        </p:sp>
        <p:sp>
          <p:nvSpPr>
            <p:cNvPr name="Freeform 26" id="26"/>
            <p:cNvSpPr/>
            <p:nvPr/>
          </p:nvSpPr>
          <p:spPr>
            <a:xfrm flipH="false" flipV="false" rot="0">
              <a:off x="4596924" y="2637747"/>
              <a:ext cx="1728122" cy="1728122"/>
            </a:xfrm>
            <a:custGeom>
              <a:avLst/>
              <a:gdLst/>
              <a:ahLst/>
              <a:cxnLst/>
              <a:rect r="r" b="b" t="t" l="l"/>
              <a:pathLst>
                <a:path h="1728122" w="1728122">
                  <a:moveTo>
                    <a:pt x="0" y="0"/>
                  </a:moveTo>
                  <a:lnTo>
                    <a:pt x="1728122" y="0"/>
                  </a:lnTo>
                  <a:lnTo>
                    <a:pt x="1728122" y="1728122"/>
                  </a:lnTo>
                  <a:lnTo>
                    <a:pt x="0" y="1728122"/>
                  </a:lnTo>
                  <a:lnTo>
                    <a:pt x="0" y="0"/>
                  </a:lnTo>
                  <a:close/>
                </a:path>
              </a:pathLst>
            </a:custGeom>
            <a:blipFill>
              <a:blip r:embed="rId14"/>
              <a:stretch>
                <a:fillRect l="0" t="0" r="0" b="0"/>
              </a:stretch>
            </a:blipFill>
          </p:spPr>
        </p:sp>
        <p:sp>
          <p:nvSpPr>
            <p:cNvPr name="Freeform 27" id="27"/>
            <p:cNvSpPr/>
            <p:nvPr/>
          </p:nvSpPr>
          <p:spPr>
            <a:xfrm flipH="false" flipV="false" rot="0">
              <a:off x="86498" y="2609217"/>
              <a:ext cx="1810958" cy="1810958"/>
            </a:xfrm>
            <a:custGeom>
              <a:avLst/>
              <a:gdLst/>
              <a:ahLst/>
              <a:cxnLst/>
              <a:rect r="r" b="b" t="t" l="l"/>
              <a:pathLst>
                <a:path h="1810958" w="1810958">
                  <a:moveTo>
                    <a:pt x="0" y="0"/>
                  </a:moveTo>
                  <a:lnTo>
                    <a:pt x="1810958" y="0"/>
                  </a:lnTo>
                  <a:lnTo>
                    <a:pt x="1810958" y="1810958"/>
                  </a:lnTo>
                  <a:lnTo>
                    <a:pt x="0" y="1810958"/>
                  </a:lnTo>
                  <a:lnTo>
                    <a:pt x="0" y="0"/>
                  </a:lnTo>
                  <a:close/>
                </a:path>
              </a:pathLst>
            </a:custGeom>
            <a:blipFill>
              <a:blip r:embed="rId15"/>
              <a:stretch>
                <a:fillRect l="0" t="0" r="0" b="0"/>
              </a:stretch>
            </a:blipFill>
          </p:spPr>
        </p:sp>
        <p:sp>
          <p:nvSpPr>
            <p:cNvPr name="Freeform 28" id="28"/>
            <p:cNvSpPr/>
            <p:nvPr/>
          </p:nvSpPr>
          <p:spPr>
            <a:xfrm flipH="false" flipV="false" rot="0">
              <a:off x="11019542" y="2779474"/>
              <a:ext cx="1586395" cy="1586395"/>
            </a:xfrm>
            <a:custGeom>
              <a:avLst/>
              <a:gdLst/>
              <a:ahLst/>
              <a:cxnLst/>
              <a:rect r="r" b="b" t="t" l="l"/>
              <a:pathLst>
                <a:path h="1586395" w="1586395">
                  <a:moveTo>
                    <a:pt x="0" y="0"/>
                  </a:moveTo>
                  <a:lnTo>
                    <a:pt x="1586395" y="0"/>
                  </a:lnTo>
                  <a:lnTo>
                    <a:pt x="1586395" y="1586395"/>
                  </a:lnTo>
                  <a:lnTo>
                    <a:pt x="0" y="1586395"/>
                  </a:lnTo>
                  <a:lnTo>
                    <a:pt x="0" y="0"/>
                  </a:lnTo>
                  <a:close/>
                </a:path>
              </a:pathLst>
            </a:custGeom>
            <a:blipFill>
              <a:blip r:embed="rId16"/>
              <a:stretch>
                <a:fillRect l="0" t="0" r="0" b="0"/>
              </a:stretch>
            </a:blipFill>
          </p:spPr>
        </p:sp>
        <p:sp>
          <p:nvSpPr>
            <p:cNvPr name="Freeform 29" id="29"/>
            <p:cNvSpPr/>
            <p:nvPr/>
          </p:nvSpPr>
          <p:spPr>
            <a:xfrm flipH="false" flipV="false" rot="0">
              <a:off x="8958434" y="2779474"/>
              <a:ext cx="1586395" cy="1586395"/>
            </a:xfrm>
            <a:custGeom>
              <a:avLst/>
              <a:gdLst/>
              <a:ahLst/>
              <a:cxnLst/>
              <a:rect r="r" b="b" t="t" l="l"/>
              <a:pathLst>
                <a:path h="1586395" w="1586395">
                  <a:moveTo>
                    <a:pt x="0" y="0"/>
                  </a:moveTo>
                  <a:lnTo>
                    <a:pt x="1586395" y="0"/>
                  </a:lnTo>
                  <a:lnTo>
                    <a:pt x="1586395" y="1586395"/>
                  </a:lnTo>
                  <a:lnTo>
                    <a:pt x="0" y="1586395"/>
                  </a:lnTo>
                  <a:lnTo>
                    <a:pt x="0" y="0"/>
                  </a:lnTo>
                  <a:close/>
                </a:path>
              </a:pathLst>
            </a:custGeom>
            <a:blipFill>
              <a:blip r:embed="rId17"/>
              <a:stretch>
                <a:fillRect l="0" t="0" r="0" b="0"/>
              </a:stretch>
            </a:blipFill>
          </p:spPr>
        </p:sp>
        <p:sp>
          <p:nvSpPr>
            <p:cNvPr name="TextBox 30" id="30"/>
            <p:cNvSpPr txBox="true"/>
            <p:nvPr/>
          </p:nvSpPr>
          <p:spPr>
            <a:xfrm rot="0">
              <a:off x="0" y="4578925"/>
              <a:ext cx="1983954" cy="810514"/>
            </a:xfrm>
            <a:prstGeom prst="rect">
              <a:avLst/>
            </a:prstGeom>
          </p:spPr>
          <p:txBody>
            <a:bodyPr anchor="t" rtlCol="false" tIns="0" lIns="0" bIns="0" rIns="0">
              <a:spAutoFit/>
            </a:bodyPr>
            <a:lstStyle/>
            <a:p>
              <a:pPr algn="ctr">
                <a:lnSpc>
                  <a:spcPts val="2256"/>
                </a:lnSpc>
              </a:pPr>
              <a:r>
                <a:rPr lang="en-US" sz="2400" spc="96">
                  <a:solidFill>
                    <a:srgbClr val="000000"/>
                  </a:solidFill>
                  <a:latin typeface="Aileron"/>
                  <a:ea typeface="Aileron"/>
                  <a:cs typeface="Aileron"/>
                  <a:sym typeface="Aileron"/>
                </a:rPr>
                <a:t>Data</a:t>
              </a:r>
            </a:p>
            <a:p>
              <a:pPr algn="ctr">
                <a:lnSpc>
                  <a:spcPts val="2256"/>
                </a:lnSpc>
              </a:pPr>
              <a:r>
                <a:rPr lang="en-US" sz="2400" spc="96">
                  <a:solidFill>
                    <a:srgbClr val="000000"/>
                  </a:solidFill>
                  <a:latin typeface="Aileron"/>
                  <a:ea typeface="Aileron"/>
                  <a:cs typeface="Aileron"/>
                  <a:sym typeface="Aileron"/>
                </a:rPr>
                <a:t>Cleasing</a:t>
              </a:r>
            </a:p>
          </p:txBody>
        </p:sp>
        <p:sp>
          <p:nvSpPr>
            <p:cNvPr name="TextBox 31" id="31"/>
            <p:cNvSpPr txBox="true"/>
            <p:nvPr/>
          </p:nvSpPr>
          <p:spPr>
            <a:xfrm rot="0">
              <a:off x="2326676" y="4474150"/>
              <a:ext cx="1861183"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Formula</a:t>
              </a:r>
            </a:p>
          </p:txBody>
        </p:sp>
        <p:sp>
          <p:nvSpPr>
            <p:cNvPr name="TextBox 32" id="32"/>
            <p:cNvSpPr txBox="true"/>
            <p:nvPr/>
          </p:nvSpPr>
          <p:spPr>
            <a:xfrm rot="0">
              <a:off x="4783825" y="4474150"/>
              <a:ext cx="1381125"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Filter</a:t>
              </a:r>
            </a:p>
          </p:txBody>
        </p:sp>
        <p:sp>
          <p:nvSpPr>
            <p:cNvPr name="TextBox 33" id="33"/>
            <p:cNvSpPr txBox="true"/>
            <p:nvPr/>
          </p:nvSpPr>
          <p:spPr>
            <a:xfrm rot="0">
              <a:off x="7042676" y="4474150"/>
              <a:ext cx="1045766"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Sort</a:t>
              </a:r>
            </a:p>
          </p:txBody>
        </p:sp>
        <p:sp>
          <p:nvSpPr>
            <p:cNvPr name="TextBox 34" id="34"/>
            <p:cNvSpPr txBox="true"/>
            <p:nvPr/>
          </p:nvSpPr>
          <p:spPr>
            <a:xfrm rot="0">
              <a:off x="9024954" y="4474150"/>
              <a:ext cx="1453356"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Select</a:t>
              </a:r>
            </a:p>
          </p:txBody>
        </p:sp>
        <p:sp>
          <p:nvSpPr>
            <p:cNvPr name="TextBox 35" id="35"/>
            <p:cNvSpPr txBox="true"/>
            <p:nvPr/>
          </p:nvSpPr>
          <p:spPr>
            <a:xfrm rot="0">
              <a:off x="10945015" y="4474150"/>
              <a:ext cx="1735450" cy="525145"/>
            </a:xfrm>
            <a:prstGeom prst="rect">
              <a:avLst/>
            </a:prstGeom>
          </p:spPr>
          <p:txBody>
            <a:bodyPr anchor="t" rtlCol="false" tIns="0" lIns="0" bIns="0" rIns="0">
              <a:spAutoFit/>
            </a:bodyPr>
            <a:lstStyle/>
            <a:p>
              <a:pPr algn="ctr">
                <a:lnSpc>
                  <a:spcPts val="3359"/>
                </a:lnSpc>
                <a:spcBef>
                  <a:spcPct val="0"/>
                </a:spcBef>
              </a:pPr>
              <a:r>
                <a:rPr lang="en-US" sz="2400" spc="96">
                  <a:solidFill>
                    <a:srgbClr val="000000"/>
                  </a:solidFill>
                  <a:latin typeface="Aileron"/>
                  <a:ea typeface="Aileron"/>
                  <a:cs typeface="Aileron"/>
                  <a:sym typeface="Aileron"/>
                </a:rPr>
                <a:t>Unique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grpSp>
        <p:nvGrpSpPr>
          <p:cNvPr name="Group 3" id="3"/>
          <p:cNvGrpSpPr/>
          <p:nvPr/>
        </p:nvGrpSpPr>
        <p:grpSpPr>
          <a:xfrm rot="0">
            <a:off x="526407" y="746844"/>
            <a:ext cx="1004586" cy="1004586"/>
            <a:chOff x="0" y="0"/>
            <a:chExt cx="1339447" cy="1339447"/>
          </a:xfrm>
        </p:grpSpPr>
        <p:sp>
          <p:nvSpPr>
            <p:cNvPr name="Freeform 4" id="4"/>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7567" y="137567"/>
              <a:ext cx="1064313" cy="10643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grpSp>
        <p:nvGrpSpPr>
          <p:cNvPr name="Group 8" id="8"/>
          <p:cNvGrpSpPr/>
          <p:nvPr/>
        </p:nvGrpSpPr>
        <p:grpSpPr>
          <a:xfrm rot="0">
            <a:off x="10373150" y="2312143"/>
            <a:ext cx="6601661" cy="4464227"/>
            <a:chOff x="0" y="0"/>
            <a:chExt cx="3380044" cy="2285680"/>
          </a:xfrm>
        </p:grpSpPr>
        <p:sp>
          <p:nvSpPr>
            <p:cNvPr name="Freeform 9" id="9"/>
            <p:cNvSpPr/>
            <p:nvPr/>
          </p:nvSpPr>
          <p:spPr>
            <a:xfrm flipH="false" flipV="false" rot="0">
              <a:off x="0" y="0"/>
              <a:ext cx="3380044" cy="2285680"/>
            </a:xfrm>
            <a:custGeom>
              <a:avLst/>
              <a:gdLst/>
              <a:ahLst/>
              <a:cxnLst/>
              <a:rect r="r" b="b" t="t" l="l"/>
              <a:pathLst>
                <a:path h="2285680" w="3380044">
                  <a:moveTo>
                    <a:pt x="3255584" y="2285680"/>
                  </a:moveTo>
                  <a:lnTo>
                    <a:pt x="124460" y="2285680"/>
                  </a:lnTo>
                  <a:cubicBezTo>
                    <a:pt x="55880" y="2285680"/>
                    <a:pt x="0" y="2229800"/>
                    <a:pt x="0" y="2161220"/>
                  </a:cubicBezTo>
                  <a:lnTo>
                    <a:pt x="0" y="124460"/>
                  </a:lnTo>
                  <a:cubicBezTo>
                    <a:pt x="0" y="55880"/>
                    <a:pt x="55880" y="0"/>
                    <a:pt x="124460" y="0"/>
                  </a:cubicBezTo>
                  <a:lnTo>
                    <a:pt x="3255584" y="0"/>
                  </a:lnTo>
                  <a:cubicBezTo>
                    <a:pt x="3324164" y="0"/>
                    <a:pt x="3380044" y="55880"/>
                    <a:pt x="3380044" y="124460"/>
                  </a:cubicBezTo>
                  <a:lnTo>
                    <a:pt x="3380044" y="2161220"/>
                  </a:lnTo>
                  <a:cubicBezTo>
                    <a:pt x="3380044" y="2229800"/>
                    <a:pt x="3324164" y="2285680"/>
                    <a:pt x="3255584" y="2285680"/>
                  </a:cubicBezTo>
                  <a:close/>
                </a:path>
              </a:pathLst>
            </a:custGeom>
            <a:solidFill>
              <a:srgbClr val="5034C4">
                <a:alpha val="4706"/>
              </a:srgbClr>
            </a:solidFill>
          </p:spPr>
        </p:sp>
      </p:grpSp>
      <p:grpSp>
        <p:nvGrpSpPr>
          <p:cNvPr name="Group 10" id="10"/>
          <p:cNvGrpSpPr/>
          <p:nvPr/>
        </p:nvGrpSpPr>
        <p:grpSpPr>
          <a:xfrm rot="0">
            <a:off x="2079046" y="2333637"/>
            <a:ext cx="7064954" cy="6762965"/>
            <a:chOff x="0" y="0"/>
            <a:chExt cx="3617249" cy="3462631"/>
          </a:xfrm>
        </p:grpSpPr>
        <p:sp>
          <p:nvSpPr>
            <p:cNvPr name="Freeform 11" id="11"/>
            <p:cNvSpPr/>
            <p:nvPr/>
          </p:nvSpPr>
          <p:spPr>
            <a:xfrm flipH="false" flipV="false" rot="0">
              <a:off x="0" y="0"/>
              <a:ext cx="3617249" cy="3462632"/>
            </a:xfrm>
            <a:custGeom>
              <a:avLst/>
              <a:gdLst/>
              <a:ahLst/>
              <a:cxnLst/>
              <a:rect r="r" b="b" t="t" l="l"/>
              <a:pathLst>
                <a:path h="3462632" w="3617249">
                  <a:moveTo>
                    <a:pt x="3492789" y="3462631"/>
                  </a:moveTo>
                  <a:lnTo>
                    <a:pt x="124460" y="3462631"/>
                  </a:lnTo>
                  <a:cubicBezTo>
                    <a:pt x="55880" y="3462631"/>
                    <a:pt x="0" y="3406751"/>
                    <a:pt x="0" y="3338171"/>
                  </a:cubicBezTo>
                  <a:lnTo>
                    <a:pt x="0" y="124460"/>
                  </a:lnTo>
                  <a:cubicBezTo>
                    <a:pt x="0" y="55880"/>
                    <a:pt x="55880" y="0"/>
                    <a:pt x="124460" y="0"/>
                  </a:cubicBezTo>
                  <a:lnTo>
                    <a:pt x="3492790" y="0"/>
                  </a:lnTo>
                  <a:cubicBezTo>
                    <a:pt x="3561369" y="0"/>
                    <a:pt x="3617249" y="55880"/>
                    <a:pt x="3617249" y="124460"/>
                  </a:cubicBezTo>
                  <a:lnTo>
                    <a:pt x="3617249" y="3338171"/>
                  </a:lnTo>
                  <a:cubicBezTo>
                    <a:pt x="3617249" y="3406751"/>
                    <a:pt x="3561369" y="3462632"/>
                    <a:pt x="3492790" y="3462632"/>
                  </a:cubicBezTo>
                  <a:close/>
                </a:path>
              </a:pathLst>
            </a:custGeom>
            <a:solidFill>
              <a:srgbClr val="5034C4">
                <a:alpha val="4706"/>
              </a:srgbClr>
            </a:solidFill>
          </p:spPr>
        </p:sp>
      </p:grpSp>
      <p:sp>
        <p:nvSpPr>
          <p:cNvPr name="TextBox 12" id="12"/>
          <p:cNvSpPr txBox="true"/>
          <p:nvPr/>
        </p:nvSpPr>
        <p:spPr>
          <a:xfrm rot="0">
            <a:off x="1769118" y="77988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Pros and Cons </a:t>
            </a:r>
          </a:p>
        </p:txBody>
      </p:sp>
      <p:sp>
        <p:nvSpPr>
          <p:cNvPr name="TextBox 13" id="13"/>
          <p:cNvSpPr txBox="true"/>
          <p:nvPr/>
        </p:nvSpPr>
        <p:spPr>
          <a:xfrm rot="0">
            <a:off x="2088571" y="3138520"/>
            <a:ext cx="7064954" cy="5680583"/>
          </a:xfrm>
          <a:prstGeom prst="rect">
            <a:avLst/>
          </a:prstGeom>
        </p:spPr>
        <p:txBody>
          <a:bodyPr anchor="t" rtlCol="false" tIns="0" lIns="0" bIns="0" rIns="0">
            <a:spAutoFit/>
          </a:bodyPr>
          <a:lstStyle/>
          <a:p>
            <a:pPr algn="l" marL="535433" indent="-267716" lvl="1">
              <a:lnSpc>
                <a:spcPts val="3472"/>
              </a:lnSpc>
              <a:buFont typeface="Arial"/>
              <a:buChar char="•"/>
            </a:pPr>
            <a:r>
              <a:rPr lang="en-US" sz="2480" spc="99">
                <a:solidFill>
                  <a:srgbClr val="000000"/>
                </a:solidFill>
                <a:latin typeface="Aileron"/>
                <a:ea typeface="Aileron"/>
                <a:cs typeface="Aileron"/>
                <a:sym typeface="Aileron"/>
              </a:rPr>
              <a:t>Intuitive and easy to use interface, allowing even non expert users to create complex data analysis workflows</a:t>
            </a:r>
          </a:p>
          <a:p>
            <a:pPr algn="l">
              <a:lnSpc>
                <a:spcPts val="3472"/>
              </a:lnSpc>
            </a:pPr>
          </a:p>
          <a:p>
            <a:pPr algn="l" marL="535433" indent="-267716" lvl="1">
              <a:lnSpc>
                <a:spcPts val="3472"/>
              </a:lnSpc>
              <a:buFont typeface="Arial"/>
              <a:buChar char="•"/>
            </a:pPr>
            <a:r>
              <a:rPr lang="en-US" sz="2480" spc="99">
                <a:solidFill>
                  <a:srgbClr val="000000"/>
                </a:solidFill>
                <a:latin typeface="Aileron"/>
                <a:ea typeface="Aileron"/>
                <a:cs typeface="Aileron"/>
                <a:sym typeface="Aileron"/>
              </a:rPr>
              <a:t>Offers proprietary formats like 'yxdb' that we used to write and read data </a:t>
            </a:r>
          </a:p>
          <a:p>
            <a:pPr algn="l">
              <a:lnSpc>
                <a:spcPts val="3472"/>
              </a:lnSpc>
            </a:pPr>
          </a:p>
          <a:p>
            <a:pPr algn="l" marL="535433" indent="-267716" lvl="1">
              <a:lnSpc>
                <a:spcPts val="3472"/>
              </a:lnSpc>
              <a:buFont typeface="Arial"/>
              <a:buChar char="•"/>
            </a:pPr>
            <a:r>
              <a:rPr lang="en-US" sz="2480" spc="99">
                <a:solidFill>
                  <a:srgbClr val="000000"/>
                </a:solidFill>
                <a:latin typeface="Aileron"/>
                <a:ea typeface="Aileron"/>
                <a:cs typeface="Aileron"/>
                <a:sym typeface="Aileron"/>
              </a:rPr>
              <a:t>Advanced data preparation tools, including join, union, cleaning, and data transformation</a:t>
            </a:r>
          </a:p>
          <a:p>
            <a:pPr algn="l">
              <a:lnSpc>
                <a:spcPts val="3472"/>
              </a:lnSpc>
            </a:pPr>
          </a:p>
          <a:p>
            <a:pPr algn="l" marL="535433" indent="-267716" lvl="1">
              <a:lnSpc>
                <a:spcPts val="3472"/>
              </a:lnSpc>
              <a:buFont typeface="Arial"/>
              <a:buChar char="•"/>
            </a:pPr>
            <a:r>
              <a:rPr lang="en-US" sz="2480" spc="99">
                <a:solidFill>
                  <a:srgbClr val="000000"/>
                </a:solidFill>
                <a:latin typeface="Aileron"/>
                <a:ea typeface="Aileron"/>
                <a:cs typeface="Aileron"/>
                <a:sym typeface="Aileron"/>
              </a:rPr>
              <a:t>Support for a wide variety of file formats, including Excel, CSV, JSON, and SQL</a:t>
            </a:r>
          </a:p>
        </p:txBody>
      </p:sp>
      <p:sp>
        <p:nvSpPr>
          <p:cNvPr name="TextBox 14" id="14"/>
          <p:cNvSpPr txBox="true"/>
          <p:nvPr/>
        </p:nvSpPr>
        <p:spPr>
          <a:xfrm rot="0">
            <a:off x="10505691" y="2930006"/>
            <a:ext cx="6241330" cy="3489833"/>
          </a:xfrm>
          <a:prstGeom prst="rect">
            <a:avLst/>
          </a:prstGeom>
        </p:spPr>
        <p:txBody>
          <a:bodyPr anchor="t" rtlCol="false" tIns="0" lIns="0" bIns="0" rIns="0">
            <a:spAutoFit/>
          </a:bodyPr>
          <a:lstStyle/>
          <a:p>
            <a:pPr algn="l" marL="535433" indent="-267716" lvl="1">
              <a:lnSpc>
                <a:spcPts val="3472"/>
              </a:lnSpc>
              <a:buFont typeface="Arial"/>
              <a:buChar char="•"/>
            </a:pPr>
            <a:r>
              <a:rPr lang="en-US" sz="2480" spc="99">
                <a:solidFill>
                  <a:srgbClr val="000000"/>
                </a:solidFill>
                <a:latin typeface="Aileron"/>
                <a:ea typeface="Aileron"/>
                <a:cs typeface="Aileron"/>
                <a:sym typeface="Aileron"/>
              </a:rPr>
              <a:t>High pricing for some organizations</a:t>
            </a:r>
          </a:p>
          <a:p>
            <a:pPr algn="l">
              <a:lnSpc>
                <a:spcPts val="3472"/>
              </a:lnSpc>
            </a:pPr>
          </a:p>
          <a:p>
            <a:pPr algn="l" marL="535433" indent="-267716" lvl="1">
              <a:lnSpc>
                <a:spcPts val="3472"/>
              </a:lnSpc>
              <a:buFont typeface="Arial"/>
              <a:buChar char="•"/>
            </a:pPr>
            <a:r>
              <a:rPr lang="en-US" sz="2480" spc="99">
                <a:solidFill>
                  <a:srgbClr val="000000"/>
                </a:solidFill>
                <a:latin typeface="Aileron"/>
                <a:ea typeface="Aileron"/>
                <a:cs typeface="Aileron"/>
                <a:sym typeface="Aileron"/>
              </a:rPr>
              <a:t>it is not possible to define global variables</a:t>
            </a:r>
            <a:r>
              <a:rPr lang="en-US" sz="2480" spc="99">
                <a:solidFill>
                  <a:srgbClr val="000000"/>
                </a:solidFill>
                <a:latin typeface="Aileron"/>
                <a:ea typeface="Aileron"/>
                <a:cs typeface="Aileron"/>
                <a:sym typeface="Aileron"/>
              </a:rPr>
              <a:t> </a:t>
            </a:r>
          </a:p>
          <a:p>
            <a:pPr algn="l">
              <a:lnSpc>
                <a:spcPts val="3472"/>
              </a:lnSpc>
            </a:pPr>
          </a:p>
          <a:p>
            <a:pPr algn="l" marL="535433" indent="-267716" lvl="1">
              <a:lnSpc>
                <a:spcPts val="3472"/>
              </a:lnSpc>
              <a:buFont typeface="Arial"/>
              <a:buChar char="•"/>
            </a:pPr>
            <a:r>
              <a:rPr lang="en-US" sz="2480" spc="99">
                <a:solidFill>
                  <a:srgbClr val="000000"/>
                </a:solidFill>
                <a:latin typeface="Aileron"/>
                <a:ea typeface="Aileron"/>
                <a:cs typeface="Aileron"/>
                <a:sym typeface="Aileron"/>
              </a:rPr>
              <a:t>Complexity in transitioning from SQL to Alteryx for some advanced functionality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3653657" cy="971550"/>
          </a:xfrm>
          <a:prstGeom prst="rect">
            <a:avLst/>
          </a:prstGeom>
        </p:spPr>
        <p:txBody>
          <a:bodyPr anchor="t" rtlCol="false" tIns="0" lIns="0" bIns="0" rIns="0">
            <a:spAutoFit/>
          </a:bodyPr>
          <a:lstStyle/>
          <a:p>
            <a:pPr algn="l">
              <a:lnSpc>
                <a:spcPts val="7679"/>
              </a:lnSpc>
            </a:pPr>
            <a:r>
              <a:rPr lang="en-US" sz="6399">
                <a:solidFill>
                  <a:srgbClr val="5034C4"/>
                </a:solidFill>
                <a:latin typeface="DM Sans Bold"/>
                <a:ea typeface="DM Sans Bold"/>
                <a:cs typeface="DM Sans Bold"/>
                <a:sym typeface="DM Sans Bold"/>
              </a:rPr>
              <a:t>Index </a:t>
            </a:r>
          </a:p>
        </p:txBody>
      </p:sp>
      <p:grpSp>
        <p:nvGrpSpPr>
          <p:cNvPr name="Group 3" id="3"/>
          <p:cNvGrpSpPr/>
          <p:nvPr/>
        </p:nvGrpSpPr>
        <p:grpSpPr>
          <a:xfrm rot="0">
            <a:off x="761046" y="3905722"/>
            <a:ext cx="5170478" cy="5352578"/>
            <a:chOff x="0" y="0"/>
            <a:chExt cx="1749026" cy="1810625"/>
          </a:xfrm>
        </p:grpSpPr>
        <p:sp>
          <p:nvSpPr>
            <p:cNvPr name="Freeform 4" id="4"/>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5" id="5"/>
          <p:cNvSpPr txBox="true"/>
          <p:nvPr/>
        </p:nvSpPr>
        <p:spPr>
          <a:xfrm rot="0">
            <a:off x="1052387"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ALTERYX</a:t>
            </a:r>
          </a:p>
        </p:txBody>
      </p:sp>
      <p:sp>
        <p:nvSpPr>
          <p:cNvPr name="TextBox 6" id="6"/>
          <p:cNvSpPr txBox="true"/>
          <p:nvPr/>
        </p:nvSpPr>
        <p:spPr>
          <a:xfrm rot="0">
            <a:off x="1052387" y="5240822"/>
            <a:ext cx="4587795" cy="19570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Overview</a:t>
            </a:r>
          </a:p>
          <a:p>
            <a:pPr algn="l" marL="610417" indent="-305208" lvl="1">
              <a:lnSpc>
                <a:spcPts val="3958"/>
              </a:lnSpc>
              <a:buFont typeface="Arial"/>
              <a:buChar char="•"/>
            </a:pPr>
            <a:r>
              <a:rPr lang="en-US" sz="2827">
                <a:solidFill>
                  <a:srgbClr val="5034C4"/>
                </a:solidFill>
                <a:latin typeface="DM Sans"/>
                <a:ea typeface="DM Sans"/>
                <a:cs typeface="DM Sans"/>
                <a:sym typeface="DM Sans"/>
              </a:rPr>
              <a:t>How it works</a:t>
            </a:r>
          </a:p>
          <a:p>
            <a:pPr algn="l" marL="610417" indent="-305208" lvl="1">
              <a:lnSpc>
                <a:spcPts val="3958"/>
              </a:lnSpc>
              <a:buFont typeface="Arial"/>
              <a:buChar char="•"/>
            </a:pPr>
            <a:r>
              <a:rPr lang="en-US" sz="2827">
                <a:solidFill>
                  <a:srgbClr val="5034C4"/>
                </a:solidFill>
                <a:latin typeface="DM Sans"/>
                <a:ea typeface="DM Sans"/>
                <a:cs typeface="DM Sans"/>
                <a:sym typeface="DM Sans"/>
              </a:rPr>
              <a:t>Learning Datasets</a:t>
            </a:r>
          </a:p>
          <a:p>
            <a:pPr algn="l" marL="610417" indent="-305208" lvl="1">
              <a:lnSpc>
                <a:spcPts val="3958"/>
              </a:lnSpc>
              <a:buFont typeface="Arial"/>
              <a:buChar char="•"/>
            </a:pPr>
            <a:r>
              <a:rPr lang="en-US" sz="2827">
                <a:solidFill>
                  <a:srgbClr val="5034C4"/>
                </a:solidFill>
                <a:latin typeface="DM Sans"/>
                <a:ea typeface="DM Sans"/>
                <a:cs typeface="DM Sans"/>
                <a:sym typeface="DM Sans"/>
              </a:rPr>
              <a:t>Pros and cons</a:t>
            </a:r>
          </a:p>
        </p:txBody>
      </p:sp>
      <p:grpSp>
        <p:nvGrpSpPr>
          <p:cNvPr name="Group 7" id="7"/>
          <p:cNvGrpSpPr/>
          <p:nvPr/>
        </p:nvGrpSpPr>
        <p:grpSpPr>
          <a:xfrm rot="0">
            <a:off x="12356477" y="3905722"/>
            <a:ext cx="5170478" cy="5352578"/>
            <a:chOff x="0" y="0"/>
            <a:chExt cx="1749026" cy="1810625"/>
          </a:xfrm>
        </p:grpSpPr>
        <p:sp>
          <p:nvSpPr>
            <p:cNvPr name="Freeform 8" id="8"/>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grpSp>
        <p:nvGrpSpPr>
          <p:cNvPr name="Group 9" id="9"/>
          <p:cNvGrpSpPr/>
          <p:nvPr/>
        </p:nvGrpSpPr>
        <p:grpSpPr>
          <a:xfrm rot="0">
            <a:off x="6498170" y="3905722"/>
            <a:ext cx="5170478" cy="5352578"/>
            <a:chOff x="0" y="0"/>
            <a:chExt cx="1749026" cy="1810625"/>
          </a:xfrm>
        </p:grpSpPr>
        <p:sp>
          <p:nvSpPr>
            <p:cNvPr name="Freeform 10" id="10"/>
            <p:cNvSpPr/>
            <p:nvPr/>
          </p:nvSpPr>
          <p:spPr>
            <a:xfrm flipH="false" flipV="false" rot="0">
              <a:off x="0" y="0"/>
              <a:ext cx="1749026" cy="1810625"/>
            </a:xfrm>
            <a:custGeom>
              <a:avLst/>
              <a:gdLst/>
              <a:ahLst/>
              <a:cxnLst/>
              <a:rect r="r" b="b" t="t" l="l"/>
              <a:pathLst>
                <a:path h="1810625" w="1749026">
                  <a:moveTo>
                    <a:pt x="1624566" y="1810625"/>
                  </a:moveTo>
                  <a:lnTo>
                    <a:pt x="124460" y="1810625"/>
                  </a:lnTo>
                  <a:cubicBezTo>
                    <a:pt x="55880" y="1810625"/>
                    <a:pt x="0" y="1754745"/>
                    <a:pt x="0" y="1686165"/>
                  </a:cubicBezTo>
                  <a:lnTo>
                    <a:pt x="0" y="124460"/>
                  </a:lnTo>
                  <a:cubicBezTo>
                    <a:pt x="0" y="55880"/>
                    <a:pt x="55880" y="0"/>
                    <a:pt x="124460" y="0"/>
                  </a:cubicBezTo>
                  <a:lnTo>
                    <a:pt x="1624566" y="0"/>
                  </a:lnTo>
                  <a:cubicBezTo>
                    <a:pt x="1693146" y="0"/>
                    <a:pt x="1749026" y="55880"/>
                    <a:pt x="1749026" y="124460"/>
                  </a:cubicBezTo>
                  <a:lnTo>
                    <a:pt x="1749026" y="1686165"/>
                  </a:lnTo>
                  <a:cubicBezTo>
                    <a:pt x="1749026" y="1754745"/>
                    <a:pt x="1693146" y="1810625"/>
                    <a:pt x="1624566" y="1810625"/>
                  </a:cubicBezTo>
                  <a:close/>
                </a:path>
              </a:pathLst>
            </a:custGeom>
            <a:solidFill>
              <a:srgbClr val="5034C4">
                <a:alpha val="4706"/>
              </a:srgbClr>
            </a:solidFill>
          </p:spPr>
        </p:sp>
      </p:grpSp>
      <p:sp>
        <p:nvSpPr>
          <p:cNvPr name="TextBox 11" id="11"/>
          <p:cNvSpPr txBox="true"/>
          <p:nvPr/>
        </p:nvSpPr>
        <p:spPr>
          <a:xfrm rot="0">
            <a:off x="6789512"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PIPELINE</a:t>
            </a:r>
          </a:p>
        </p:txBody>
      </p:sp>
      <p:sp>
        <p:nvSpPr>
          <p:cNvPr name="TextBox 12" id="12"/>
          <p:cNvSpPr txBox="true"/>
          <p:nvPr/>
        </p:nvSpPr>
        <p:spPr>
          <a:xfrm rot="0">
            <a:off x="12647818" y="4259958"/>
            <a:ext cx="4587795" cy="645031"/>
          </a:xfrm>
          <a:prstGeom prst="rect">
            <a:avLst/>
          </a:prstGeom>
        </p:spPr>
        <p:txBody>
          <a:bodyPr anchor="t" rtlCol="false" tIns="0" lIns="0" bIns="0" rIns="0">
            <a:spAutoFit/>
          </a:bodyPr>
          <a:lstStyle/>
          <a:p>
            <a:pPr algn="ctr">
              <a:lnSpc>
                <a:spcPts val="5397"/>
              </a:lnSpc>
            </a:pPr>
            <a:r>
              <a:rPr lang="en-US" sz="3855">
                <a:solidFill>
                  <a:srgbClr val="5034C4"/>
                </a:solidFill>
                <a:latin typeface="DM Sans Bold"/>
                <a:ea typeface="DM Sans Bold"/>
                <a:cs typeface="DM Sans Bold"/>
                <a:sym typeface="DM Sans Bold"/>
              </a:rPr>
              <a:t>RESULTS</a:t>
            </a:r>
          </a:p>
        </p:txBody>
      </p:sp>
      <p:sp>
        <p:nvSpPr>
          <p:cNvPr name="TextBox 13" id="13"/>
          <p:cNvSpPr txBox="true"/>
          <p:nvPr/>
        </p:nvSpPr>
        <p:spPr>
          <a:xfrm rot="0">
            <a:off x="6850103" y="4903925"/>
            <a:ext cx="4587795" cy="44335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Data Ingestion and discovery</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Validation</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Structuring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Enrichment</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Filtering</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 Cleaning</a:t>
            </a:r>
          </a:p>
          <a:p>
            <a:pPr algn="l">
              <a:lnSpc>
                <a:spcPts val="3958"/>
              </a:lnSpc>
            </a:pPr>
            <a:r>
              <a:rPr lang="en-US" sz="2827">
                <a:solidFill>
                  <a:srgbClr val="5034C4"/>
                </a:solidFill>
                <a:latin typeface="DM Sans"/>
                <a:ea typeface="DM Sans"/>
                <a:cs typeface="DM Sans"/>
                <a:sym typeface="DM Sans"/>
              </a:rPr>
              <a:t> </a:t>
            </a:r>
          </a:p>
          <a:p>
            <a:pPr algn="l">
              <a:lnSpc>
                <a:spcPts val="3958"/>
              </a:lnSpc>
            </a:pPr>
          </a:p>
        </p:txBody>
      </p:sp>
      <p:sp>
        <p:nvSpPr>
          <p:cNvPr name="TextBox 14" id="14"/>
          <p:cNvSpPr txBox="true"/>
          <p:nvPr/>
        </p:nvSpPr>
        <p:spPr>
          <a:xfrm rot="0">
            <a:off x="12647818" y="5035914"/>
            <a:ext cx="4587795" cy="1461711"/>
          </a:xfrm>
          <a:prstGeom prst="rect">
            <a:avLst/>
          </a:prstGeom>
        </p:spPr>
        <p:txBody>
          <a:bodyPr anchor="t" rtlCol="false" tIns="0" lIns="0" bIns="0" rIns="0">
            <a:spAutoFit/>
          </a:bodyPr>
          <a:lstStyle/>
          <a:p>
            <a:pPr algn="l" marL="610417" indent="-305208" lvl="1">
              <a:lnSpc>
                <a:spcPts val="3958"/>
              </a:lnSpc>
              <a:buFont typeface="Arial"/>
              <a:buChar char="•"/>
            </a:pPr>
            <a:r>
              <a:rPr lang="en-US" sz="2827">
                <a:solidFill>
                  <a:srgbClr val="5034C4"/>
                </a:solidFill>
                <a:latin typeface="DM Sans"/>
                <a:ea typeface="DM Sans"/>
                <a:cs typeface="DM Sans"/>
                <a:sym typeface="DM Sans"/>
              </a:rPr>
              <a:t>Final pipeline</a:t>
            </a:r>
          </a:p>
          <a:p>
            <a:pPr algn="l" marL="610417" indent="-305208" lvl="1">
              <a:lnSpc>
                <a:spcPts val="3958"/>
              </a:lnSpc>
              <a:buFont typeface="Arial"/>
              <a:buChar char="•"/>
            </a:pPr>
            <a:r>
              <a:rPr lang="en-US" sz="2827">
                <a:solidFill>
                  <a:srgbClr val="5034C4"/>
                </a:solidFill>
                <a:latin typeface="DM Sans"/>
                <a:ea typeface="DM Sans"/>
                <a:cs typeface="DM Sans"/>
                <a:sym typeface="DM Sans"/>
              </a:rPr>
              <a:t>Datasets obtained </a:t>
            </a:r>
          </a:p>
          <a:p>
            <a:pPr algn="l" marL="610417" indent="-305208" lvl="1">
              <a:lnSpc>
                <a:spcPts val="3958"/>
              </a:lnSpc>
              <a:buFont typeface="Arial"/>
              <a:buChar char="•"/>
            </a:pPr>
            <a:r>
              <a:rPr lang="en-US" sz="2827">
                <a:solidFill>
                  <a:srgbClr val="5034C4"/>
                </a:solidFill>
                <a:latin typeface="DM Sans"/>
                <a:ea typeface="DM Sans"/>
                <a:cs typeface="DM Sans"/>
                <a:sym typeface="DM Sans"/>
              </a:rPr>
              <a:t>Conclusion</a:t>
            </a:r>
          </a:p>
        </p:txBody>
      </p:sp>
      <p:grpSp>
        <p:nvGrpSpPr>
          <p:cNvPr name="Group 15" id="15"/>
          <p:cNvGrpSpPr/>
          <p:nvPr/>
        </p:nvGrpSpPr>
        <p:grpSpPr>
          <a:xfrm rot="0">
            <a:off x="8579328" y="2720162"/>
            <a:ext cx="1004586" cy="1004586"/>
            <a:chOff x="0" y="0"/>
            <a:chExt cx="1339447" cy="1339447"/>
          </a:xfrm>
        </p:grpSpPr>
        <p:sp>
          <p:nvSpPr>
            <p:cNvPr name="Freeform 16" id="16"/>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37567" y="137567"/>
              <a:ext cx="1064313" cy="106431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grpSp>
      <p:grpSp>
        <p:nvGrpSpPr>
          <p:cNvPr name="Group 20" id="20"/>
          <p:cNvGrpSpPr/>
          <p:nvPr/>
        </p:nvGrpSpPr>
        <p:grpSpPr>
          <a:xfrm rot="0">
            <a:off x="2614006" y="2719801"/>
            <a:ext cx="1004586" cy="1004586"/>
            <a:chOff x="0" y="0"/>
            <a:chExt cx="1339447" cy="1339447"/>
          </a:xfrm>
        </p:grpSpPr>
        <p:sp>
          <p:nvSpPr>
            <p:cNvPr name="Freeform 21" id="21"/>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2" id="22"/>
            <p:cNvGrpSpPr/>
            <p:nvPr/>
          </p:nvGrpSpPr>
          <p:grpSpPr>
            <a:xfrm rot="0">
              <a:off x="137567" y="137567"/>
              <a:ext cx="1064313" cy="106431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1</a:t>
                </a:r>
              </a:p>
            </p:txBody>
          </p:sp>
        </p:grpSp>
      </p:grpSp>
      <p:sp>
        <p:nvSpPr>
          <p:cNvPr name="Freeform 25" id="25"/>
          <p:cNvSpPr/>
          <p:nvPr/>
        </p:nvSpPr>
        <p:spPr>
          <a:xfrm flipH="false" flipV="false" rot="0">
            <a:off x="14544651" y="2626150"/>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6" id="26"/>
          <p:cNvGrpSpPr/>
          <p:nvPr/>
        </p:nvGrpSpPr>
        <p:grpSpPr>
          <a:xfrm rot="0">
            <a:off x="14647826" y="2719801"/>
            <a:ext cx="798234" cy="79823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3</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308" y="9695620"/>
            <a:ext cx="18578615" cy="3026928"/>
          </a:xfrm>
          <a:prstGeom prst="rect">
            <a:avLst/>
          </a:prstGeom>
          <a:solidFill>
            <a:srgbClr val="795FE6"/>
          </a:solidFill>
        </p:spPr>
      </p:sp>
      <p:sp>
        <p:nvSpPr>
          <p:cNvPr name="Freeform 3" id="3"/>
          <p:cNvSpPr/>
          <p:nvPr/>
        </p:nvSpPr>
        <p:spPr>
          <a:xfrm flipH="false" flipV="false" rot="0">
            <a:off x="1940308" y="1914333"/>
            <a:ext cx="14407384" cy="1850345"/>
          </a:xfrm>
          <a:custGeom>
            <a:avLst/>
            <a:gdLst/>
            <a:ahLst/>
            <a:cxnLst/>
            <a:rect r="r" b="b" t="t" l="l"/>
            <a:pathLst>
              <a:path h="1850345" w="14407384">
                <a:moveTo>
                  <a:pt x="0" y="0"/>
                </a:moveTo>
                <a:lnTo>
                  <a:pt x="14407384" y="0"/>
                </a:lnTo>
                <a:lnTo>
                  <a:pt x="14407384" y="1850345"/>
                </a:lnTo>
                <a:lnTo>
                  <a:pt x="0" y="1850345"/>
                </a:lnTo>
                <a:lnTo>
                  <a:pt x="0" y="0"/>
                </a:lnTo>
                <a:close/>
              </a:path>
            </a:pathLst>
          </a:custGeom>
          <a:blipFill>
            <a:blip r:embed="rId3"/>
            <a:stretch>
              <a:fillRect l="0" t="0" r="0" b="0"/>
            </a:stretch>
          </a:blipFill>
        </p:spPr>
      </p:sp>
      <p:sp>
        <p:nvSpPr>
          <p:cNvPr name="Freeform 4" id="4"/>
          <p:cNvSpPr/>
          <p:nvPr/>
        </p:nvSpPr>
        <p:spPr>
          <a:xfrm flipH="false" flipV="false" rot="0">
            <a:off x="1940308" y="7481471"/>
            <a:ext cx="14407384" cy="2046286"/>
          </a:xfrm>
          <a:custGeom>
            <a:avLst/>
            <a:gdLst/>
            <a:ahLst/>
            <a:cxnLst/>
            <a:rect r="r" b="b" t="t" l="l"/>
            <a:pathLst>
              <a:path h="2046286" w="14407384">
                <a:moveTo>
                  <a:pt x="0" y="0"/>
                </a:moveTo>
                <a:lnTo>
                  <a:pt x="14407384" y="0"/>
                </a:lnTo>
                <a:lnTo>
                  <a:pt x="14407384" y="2046286"/>
                </a:lnTo>
                <a:lnTo>
                  <a:pt x="0" y="2046286"/>
                </a:lnTo>
                <a:lnTo>
                  <a:pt x="0" y="0"/>
                </a:lnTo>
                <a:close/>
              </a:path>
            </a:pathLst>
          </a:custGeom>
          <a:blipFill>
            <a:blip r:embed="rId4"/>
            <a:stretch>
              <a:fillRect l="0" t="0" r="0" b="-9912"/>
            </a:stretch>
          </a:blipFill>
        </p:spPr>
      </p:sp>
      <p:sp>
        <p:nvSpPr>
          <p:cNvPr name="Freeform 5" id="5"/>
          <p:cNvSpPr/>
          <p:nvPr/>
        </p:nvSpPr>
        <p:spPr>
          <a:xfrm flipH="false" flipV="false" rot="0">
            <a:off x="5291976" y="4069478"/>
            <a:ext cx="7372392" cy="3281031"/>
          </a:xfrm>
          <a:custGeom>
            <a:avLst/>
            <a:gdLst/>
            <a:ahLst/>
            <a:cxnLst/>
            <a:rect r="r" b="b" t="t" l="l"/>
            <a:pathLst>
              <a:path h="3281031" w="7372392">
                <a:moveTo>
                  <a:pt x="0" y="0"/>
                </a:moveTo>
                <a:lnTo>
                  <a:pt x="7372392" y="0"/>
                </a:lnTo>
                <a:lnTo>
                  <a:pt x="7372392" y="3281031"/>
                </a:lnTo>
                <a:lnTo>
                  <a:pt x="0" y="3281031"/>
                </a:lnTo>
                <a:lnTo>
                  <a:pt x="0" y="0"/>
                </a:lnTo>
                <a:close/>
              </a:path>
            </a:pathLst>
          </a:custGeom>
          <a:blipFill>
            <a:blip r:embed="rId5"/>
            <a:stretch>
              <a:fillRect l="0" t="0" r="-22336" b="0"/>
            </a:stretch>
          </a:blipFill>
        </p:spPr>
      </p:sp>
      <p:grpSp>
        <p:nvGrpSpPr>
          <p:cNvPr name="Group 6" id="6"/>
          <p:cNvGrpSpPr/>
          <p:nvPr/>
        </p:nvGrpSpPr>
        <p:grpSpPr>
          <a:xfrm rot="0">
            <a:off x="193797" y="187870"/>
            <a:ext cx="14163018" cy="955130"/>
            <a:chOff x="0" y="0"/>
            <a:chExt cx="18884025" cy="1273506"/>
          </a:xfrm>
        </p:grpSpPr>
        <p:sp>
          <p:nvSpPr>
            <p:cNvPr name="Freeform 7" id="7"/>
            <p:cNvSpPr/>
            <p:nvPr/>
          </p:nvSpPr>
          <p:spPr>
            <a:xfrm flipH="false" flipV="false" rot="0">
              <a:off x="0" y="0"/>
              <a:ext cx="1273506" cy="1273506"/>
            </a:xfrm>
            <a:custGeom>
              <a:avLst/>
              <a:gdLst/>
              <a:ahLst/>
              <a:cxnLst/>
              <a:rect r="r" b="b" t="t" l="l"/>
              <a:pathLst>
                <a:path h="1273506" w="1273506">
                  <a:moveTo>
                    <a:pt x="0" y="0"/>
                  </a:moveTo>
                  <a:lnTo>
                    <a:pt x="1273506" y="0"/>
                  </a:lnTo>
                  <a:lnTo>
                    <a:pt x="1273506" y="1273506"/>
                  </a:lnTo>
                  <a:lnTo>
                    <a:pt x="0" y="12735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30795" y="130795"/>
              <a:ext cx="1011916" cy="10119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ea typeface="IBM Plex Sans Bold"/>
                    <a:cs typeface="IBM Plex Sans Bold"/>
                    <a:sym typeface="IBM Plex Sans Bold"/>
                  </a:rPr>
                  <a:t>2</a:t>
                </a:r>
              </a:p>
            </p:txBody>
          </p:sp>
        </p:grpSp>
        <p:sp>
          <p:nvSpPr>
            <p:cNvPr name="TextBox 11" id="11"/>
            <p:cNvSpPr txBox="true"/>
            <p:nvPr/>
          </p:nvSpPr>
          <p:spPr>
            <a:xfrm rot="0">
              <a:off x="1575376" y="32354"/>
              <a:ext cx="17308649" cy="1241152"/>
            </a:xfrm>
            <a:prstGeom prst="rect">
              <a:avLst/>
            </a:prstGeom>
          </p:spPr>
          <p:txBody>
            <a:bodyPr anchor="t" rtlCol="false" tIns="0" lIns="0" bIns="0" rIns="0">
              <a:spAutoFit/>
            </a:bodyPr>
            <a:lstStyle/>
            <a:p>
              <a:pPr algn="l">
                <a:lnSpc>
                  <a:spcPts val="7301"/>
                </a:lnSpc>
              </a:pPr>
              <a:r>
                <a:rPr lang="en-US" sz="6084">
                  <a:solidFill>
                    <a:srgbClr val="5034C4"/>
                  </a:solidFill>
                  <a:latin typeface="DM Sans Bold"/>
                  <a:ea typeface="DM Sans Bold"/>
                  <a:cs typeface="DM Sans Bold"/>
                  <a:sym typeface="DM Sans Bold"/>
                </a:rPr>
                <a:t>Data ingestion and discovery</a:t>
              </a:r>
            </a:p>
          </p:txBody>
        </p:sp>
      </p:grpSp>
      <p:sp>
        <p:nvSpPr>
          <p:cNvPr name="TextBox 12" id="12"/>
          <p:cNvSpPr txBox="true"/>
          <p:nvPr/>
        </p:nvSpPr>
        <p:spPr>
          <a:xfrm rot="0">
            <a:off x="1028700" y="1076325"/>
            <a:ext cx="4596608" cy="648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DM Sans"/>
                <a:ea typeface="DM Sans"/>
                <a:cs typeface="DM Sans"/>
                <a:sym typeface="DM Sans"/>
              </a:rPr>
              <a:t>Column Cleaning</a:t>
            </a:r>
          </a:p>
        </p:txBody>
      </p:sp>
      <p:sp>
        <p:nvSpPr>
          <p:cNvPr name="Freeform 13" id="13"/>
          <p:cNvSpPr/>
          <p:nvPr/>
        </p:nvSpPr>
        <p:spPr>
          <a:xfrm flipH="false" flipV="false" rot="0">
            <a:off x="7275306" y="4872242"/>
            <a:ext cx="1680055" cy="1094136"/>
          </a:xfrm>
          <a:custGeom>
            <a:avLst/>
            <a:gdLst/>
            <a:ahLst/>
            <a:cxnLst/>
            <a:rect r="r" b="b" t="t" l="l"/>
            <a:pathLst>
              <a:path h="1094136" w="1680055">
                <a:moveTo>
                  <a:pt x="0" y="0"/>
                </a:moveTo>
                <a:lnTo>
                  <a:pt x="1680055" y="0"/>
                </a:lnTo>
                <a:lnTo>
                  <a:pt x="1680055" y="1094136"/>
                </a:lnTo>
                <a:lnTo>
                  <a:pt x="0" y="1094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9856581" y="4872242"/>
            <a:ext cx="1680055" cy="1094136"/>
          </a:xfrm>
          <a:custGeom>
            <a:avLst/>
            <a:gdLst/>
            <a:ahLst/>
            <a:cxnLst/>
            <a:rect r="r" b="b" t="t" l="l"/>
            <a:pathLst>
              <a:path h="1094136" w="1680055">
                <a:moveTo>
                  <a:pt x="0" y="0"/>
                </a:moveTo>
                <a:lnTo>
                  <a:pt x="1680055" y="0"/>
                </a:lnTo>
                <a:lnTo>
                  <a:pt x="1680055" y="1094136"/>
                </a:lnTo>
                <a:lnTo>
                  <a:pt x="0" y="1094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648291">
            <a:off x="6932579" y="5780822"/>
            <a:ext cx="557360" cy="1666023"/>
          </a:xfrm>
          <a:custGeom>
            <a:avLst/>
            <a:gdLst/>
            <a:ahLst/>
            <a:cxnLst/>
            <a:rect r="r" b="b" t="t" l="l"/>
            <a:pathLst>
              <a:path h="1666023" w="557360">
                <a:moveTo>
                  <a:pt x="0" y="0"/>
                </a:moveTo>
                <a:lnTo>
                  <a:pt x="557361" y="0"/>
                </a:lnTo>
                <a:lnTo>
                  <a:pt x="557361" y="1666022"/>
                </a:lnTo>
                <a:lnTo>
                  <a:pt x="0" y="16660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757928">
            <a:off x="9625526" y="5765143"/>
            <a:ext cx="557360" cy="1666023"/>
          </a:xfrm>
          <a:custGeom>
            <a:avLst/>
            <a:gdLst/>
            <a:ahLst/>
            <a:cxnLst/>
            <a:rect r="r" b="b" t="t" l="l"/>
            <a:pathLst>
              <a:path h="1666023" w="557360">
                <a:moveTo>
                  <a:pt x="0" y="0"/>
                </a:moveTo>
                <a:lnTo>
                  <a:pt x="557360" y="0"/>
                </a:lnTo>
                <a:lnTo>
                  <a:pt x="557360" y="1666022"/>
                </a:lnTo>
                <a:lnTo>
                  <a:pt x="0" y="16660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DAFYDm1VeJs</dc:identifier>
  <dcterms:modified xsi:type="dcterms:W3CDTF">2011-08-01T06:04:30Z</dcterms:modified>
  <cp:revision>1</cp:revision>
  <dc:title>Project Alteryx</dc:title>
</cp:coreProperties>
</file>