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uce" panose="020B0604020202020204" charset="0"/>
      <p:regular r:id="rId21"/>
    </p:embeddedFont>
    <p:embeddedFont>
      <p:font typeface="Bradley Hand ITC" panose="03070402050302030203" pitchFamily="66" charset="0"/>
      <p:regular r:id="rId22"/>
    </p:embeddedFont>
    <p:embeddedFont>
      <p:font typeface="Gill Sans MT" panose="020B0502020104020203" pitchFamily="34" charset="0"/>
      <p:regular r:id="rId23"/>
      <p:bold r:id="rId24"/>
      <p:italic r:id="rId25"/>
      <p:boldItalic r:id="rId26"/>
    </p:embeddedFont>
    <p:embeddedFont>
      <p:font typeface="Glacial Indifference" panose="020B0604020202020204" charset="0"/>
      <p:regular r:id="rId27"/>
    </p:embeddedFont>
    <p:embeddedFont>
      <p:font typeface="Glacial Indifference Bold" panose="020B0604020202020204" charset="0"/>
      <p:regular r:id="rId28"/>
    </p:embeddedFont>
    <p:embeddedFont>
      <p:font typeface="Impact" panose="020B0806030902050204" pitchFamily="34" charset="0"/>
      <p:regular r:id="rId29"/>
    </p:embeddedFont>
    <p:embeddedFont>
      <p:font typeface="Open Sauce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2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19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94389" y="3609861"/>
            <a:ext cx="12699222" cy="2934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22"/>
              </a:lnSpc>
            </a:pPr>
            <a:r>
              <a:rPr lang="en-US" sz="10375" dirty="0" err="1">
                <a:solidFill>
                  <a:srgbClr val="000000"/>
                </a:solidFill>
                <a:latin typeface="Gill Sans MT" panose="020B0502020104020203" pitchFamily="34" charset="0"/>
              </a:rPr>
              <a:t>Projeto</a:t>
            </a:r>
            <a:r>
              <a:rPr lang="en-US" sz="10375" dirty="0">
                <a:solidFill>
                  <a:srgbClr val="000000"/>
                </a:solidFill>
                <a:latin typeface="Gill Sans MT" panose="020B0502020104020203" pitchFamily="34" charset="0"/>
              </a:rPr>
              <a:t> Final</a:t>
            </a:r>
          </a:p>
          <a:p>
            <a:pPr algn="ctr">
              <a:lnSpc>
                <a:spcPts val="8922"/>
              </a:lnSpc>
            </a:pPr>
            <a:r>
              <a:rPr lang="en-US" sz="10375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Data Science</a:t>
            </a:r>
            <a:endParaRPr lang="en-US" sz="10375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algn="ctr">
              <a:lnSpc>
                <a:spcPts val="5139"/>
              </a:lnSpc>
            </a:pPr>
            <a:r>
              <a:rPr lang="en-US" sz="5975" dirty="0">
                <a:solidFill>
                  <a:srgbClr val="000000"/>
                </a:solidFill>
                <a:latin typeface="Gill Sans MT" panose="020B0502020104020203" pitchFamily="34" charset="0"/>
              </a:rPr>
              <a:t>I</a:t>
            </a:r>
            <a:r>
              <a:rPr lang="en-US" sz="5975" dirty="0" smtClean="0">
                <a:solidFill>
                  <a:srgbClr val="000000"/>
                </a:solidFill>
                <a:latin typeface="Gill Sans MT" panose="020B0502020104020203" pitchFamily="34" charset="0"/>
              </a:rPr>
              <a:t>nfinity </a:t>
            </a:r>
            <a:r>
              <a:rPr lang="en-US" sz="5975" dirty="0">
                <a:solidFill>
                  <a:srgbClr val="000000"/>
                </a:solidFill>
                <a:latin typeface="Gill Sans MT" panose="020B0502020104020203" pitchFamily="34" charset="0"/>
              </a:rPr>
              <a:t>school</a:t>
            </a:r>
          </a:p>
        </p:txBody>
      </p:sp>
      <p:sp>
        <p:nvSpPr>
          <p:cNvPr id="4" name="Freeform 4"/>
          <p:cNvSpPr/>
          <p:nvPr/>
        </p:nvSpPr>
        <p:spPr>
          <a:xfrm rot="-10800000">
            <a:off x="15137296" y="0"/>
            <a:ext cx="3150704" cy="2824177"/>
          </a:xfrm>
          <a:custGeom>
            <a:avLst/>
            <a:gdLst/>
            <a:ahLst/>
            <a:cxnLst/>
            <a:rect l="l" t="t" r="r" b="b"/>
            <a:pathLst>
              <a:path w="3150704" h="2824177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7432179"/>
            <a:ext cx="3150704" cy="2824177"/>
          </a:xfrm>
          <a:custGeom>
            <a:avLst/>
            <a:gdLst/>
            <a:ahLst/>
            <a:cxnLst/>
            <a:rect l="l" t="t" r="r" b="b"/>
            <a:pathLst>
              <a:path w="3150704" h="2824177">
                <a:moveTo>
                  <a:pt x="0" y="0"/>
                </a:moveTo>
                <a:lnTo>
                  <a:pt x="3150704" y="0"/>
                </a:lnTo>
                <a:lnTo>
                  <a:pt x="3150704" y="2824176"/>
                </a:lnTo>
                <a:lnTo>
                  <a:pt x="0" y="2824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609985">
            <a:off x="-1610459" y="-2176762"/>
            <a:ext cx="5278317" cy="5406098"/>
          </a:xfrm>
          <a:custGeom>
            <a:avLst/>
            <a:gdLst/>
            <a:ahLst/>
            <a:cxnLst/>
            <a:rect l="l" t="t" r="r" b="b"/>
            <a:pathLst>
              <a:path w="5278317" h="5406098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609985">
            <a:off x="14823341" y="6865638"/>
            <a:ext cx="5278317" cy="5406098"/>
          </a:xfrm>
          <a:custGeom>
            <a:avLst/>
            <a:gdLst/>
            <a:ahLst/>
            <a:cxnLst/>
            <a:rect l="l" t="t" r="r" b="b"/>
            <a:pathLst>
              <a:path w="5278317" h="5406098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670800" y="9078837"/>
            <a:ext cx="2946400" cy="358925"/>
          </a:xfrm>
          <a:custGeom>
            <a:avLst/>
            <a:gdLst/>
            <a:ahLst/>
            <a:cxnLst/>
            <a:rect l="l" t="t" r="r" b="b"/>
            <a:pathLst>
              <a:path w="2946400" h="358925">
                <a:moveTo>
                  <a:pt x="0" y="0"/>
                </a:moveTo>
                <a:lnTo>
                  <a:pt x="2946400" y="0"/>
                </a:lnTo>
                <a:lnTo>
                  <a:pt x="2946400" y="358926"/>
                </a:lnTo>
                <a:lnTo>
                  <a:pt x="0" y="3589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670800" y="1412088"/>
            <a:ext cx="2946400" cy="358925"/>
          </a:xfrm>
          <a:custGeom>
            <a:avLst/>
            <a:gdLst/>
            <a:ahLst/>
            <a:cxnLst/>
            <a:rect l="l" t="t" r="r" b="b"/>
            <a:pathLst>
              <a:path w="2946400" h="358925">
                <a:moveTo>
                  <a:pt x="0" y="0"/>
                </a:moveTo>
                <a:lnTo>
                  <a:pt x="2946400" y="0"/>
                </a:lnTo>
                <a:lnTo>
                  <a:pt x="2946400" y="358925"/>
                </a:lnTo>
                <a:lnTo>
                  <a:pt x="0" y="3589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783928" y="7365504"/>
            <a:ext cx="10720144" cy="1162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 dirty="0" err="1">
                <a:solidFill>
                  <a:srgbClr val="000000"/>
                </a:solidFill>
                <a:latin typeface="Glacial Indifference"/>
              </a:rPr>
              <a:t>Aplicação</a:t>
            </a:r>
            <a:r>
              <a:rPr lang="en-US" sz="3348" dirty="0">
                <a:solidFill>
                  <a:srgbClr val="000000"/>
                </a:solidFill>
                <a:latin typeface="Glacial Indifference"/>
              </a:rPr>
              <a:t> de </a:t>
            </a:r>
            <a:r>
              <a:rPr lang="en-US" sz="3348" dirty="0" err="1">
                <a:solidFill>
                  <a:srgbClr val="000000"/>
                </a:solidFill>
                <a:latin typeface="Glacial Indifference"/>
              </a:rPr>
              <a:t>modelo</a:t>
            </a:r>
            <a:r>
              <a:rPr lang="en-US" sz="3348" dirty="0">
                <a:solidFill>
                  <a:srgbClr val="000000"/>
                </a:solidFill>
                <a:latin typeface="Glacial Indifference"/>
              </a:rPr>
              <a:t> de Machine Learning </a:t>
            </a:r>
            <a:r>
              <a:rPr lang="en-US" sz="3348" dirty="0" err="1">
                <a:solidFill>
                  <a:srgbClr val="000000"/>
                </a:solidFill>
                <a:latin typeface="Glacial Indifference"/>
              </a:rPr>
              <a:t>em</a:t>
            </a:r>
            <a:r>
              <a:rPr lang="en-US" sz="3348" dirty="0">
                <a:solidFill>
                  <a:srgbClr val="000000"/>
                </a:solidFill>
                <a:latin typeface="Glacial Indifference"/>
              </a:rPr>
              <a:t> um </a:t>
            </a:r>
            <a:r>
              <a:rPr lang="en-US" sz="3348" dirty="0" smtClean="0">
                <a:solidFill>
                  <a:srgbClr val="000000"/>
                </a:solidFill>
                <a:latin typeface="Glacial Indifference"/>
              </a:rPr>
              <a:t>ecommerce </a:t>
            </a:r>
            <a:r>
              <a:rPr lang="en-US" sz="3348" dirty="0">
                <a:solidFill>
                  <a:srgbClr val="000000"/>
                </a:solidFill>
                <a:latin typeface="Glacial Indifference"/>
              </a:rPr>
              <a:t>de </a:t>
            </a:r>
            <a:r>
              <a:rPr lang="en-US" sz="3348" dirty="0" err="1">
                <a:solidFill>
                  <a:srgbClr val="000000"/>
                </a:solidFill>
                <a:latin typeface="Glacial Indifference"/>
              </a:rPr>
              <a:t>roupas</a:t>
            </a:r>
            <a:r>
              <a:rPr lang="en-US" sz="3348" dirty="0">
                <a:solidFill>
                  <a:srgbClr val="000000"/>
                </a:solidFill>
                <a:latin typeface="Glacial Indifference"/>
              </a:rPr>
              <a:t> </a:t>
            </a:r>
            <a:r>
              <a:rPr lang="en-US" sz="3348" dirty="0" err="1" smtClean="0">
                <a:solidFill>
                  <a:srgbClr val="000000"/>
                </a:solidFill>
                <a:latin typeface="Glacial Indifference"/>
              </a:rPr>
              <a:t>femininas</a:t>
            </a:r>
            <a:r>
              <a:rPr lang="en-US" sz="3348" dirty="0">
                <a:solidFill>
                  <a:srgbClr val="000000"/>
                </a:solidFill>
                <a:latin typeface="Glacial Indifference"/>
              </a:rPr>
              <a:t>.</a:t>
            </a:r>
            <a:endParaRPr lang="en-US" sz="3348" dirty="0">
              <a:solidFill>
                <a:srgbClr val="000000"/>
              </a:solidFill>
              <a:latin typeface="Glacial Indifferen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36650" y="664717"/>
            <a:ext cx="16014700" cy="722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963"/>
              </a:lnSpc>
            </a:pPr>
            <a:r>
              <a:rPr lang="en-US" sz="4969" spc="99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E</a:t>
            </a:r>
            <a:r>
              <a:rPr lang="en-US" sz="4969" spc="99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statística</a:t>
            </a:r>
            <a:r>
              <a:rPr lang="en-US" sz="4969" spc="99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 </a:t>
            </a:r>
            <a:r>
              <a:rPr lang="en-US" sz="4969" spc="99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B</a:t>
            </a:r>
            <a:r>
              <a:rPr lang="en-US" sz="4969" spc="99" dirty="0" err="1">
                <a:solidFill>
                  <a:srgbClr val="292929"/>
                </a:solidFill>
                <a:latin typeface="Gill Sans MT" panose="020B0502020104020203" pitchFamily="34" charset="0"/>
              </a:rPr>
              <a:t>á</a:t>
            </a:r>
            <a:r>
              <a:rPr lang="en-US" sz="4969" spc="99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sica</a:t>
            </a:r>
            <a:endParaRPr lang="en-US" sz="4969" spc="99" dirty="0">
              <a:solidFill>
                <a:srgbClr val="292929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6575948" y="66675"/>
            <a:ext cx="1645377" cy="1474856"/>
          </a:xfrm>
          <a:custGeom>
            <a:avLst/>
            <a:gdLst/>
            <a:ahLst/>
            <a:cxnLst/>
            <a:rect l="l" t="t" r="r" b="b"/>
            <a:pathLst>
              <a:path w="1645377" h="1474856">
                <a:moveTo>
                  <a:pt x="0" y="0"/>
                </a:moveTo>
                <a:lnTo>
                  <a:pt x="1645377" y="0"/>
                </a:lnTo>
                <a:lnTo>
                  <a:pt x="1645377" y="1474856"/>
                </a:lnTo>
                <a:lnTo>
                  <a:pt x="0" y="1474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85859" y="8218544"/>
            <a:ext cx="2234932" cy="2003312"/>
          </a:xfrm>
          <a:custGeom>
            <a:avLst/>
            <a:gdLst/>
            <a:ahLst/>
            <a:cxnLst/>
            <a:rect l="l" t="t" r="r" b="b"/>
            <a:pathLst>
              <a:path w="2234932" h="2003312">
                <a:moveTo>
                  <a:pt x="0" y="0"/>
                </a:moveTo>
                <a:lnTo>
                  <a:pt x="2234932" y="0"/>
                </a:lnTo>
                <a:lnTo>
                  <a:pt x="2234932" y="2003312"/>
                </a:lnTo>
                <a:lnTo>
                  <a:pt x="0" y="2003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142088" y="66675"/>
            <a:ext cx="2455893" cy="299172"/>
          </a:xfrm>
          <a:custGeom>
            <a:avLst/>
            <a:gdLst/>
            <a:ahLst/>
            <a:cxnLst/>
            <a:rect l="l" t="t" r="r" b="b"/>
            <a:pathLst>
              <a:path w="2455893" h="299172">
                <a:moveTo>
                  <a:pt x="0" y="0"/>
                </a:moveTo>
                <a:lnTo>
                  <a:pt x="2455893" y="0"/>
                </a:lnTo>
                <a:lnTo>
                  <a:pt x="2455893" y="299172"/>
                </a:lnTo>
                <a:lnTo>
                  <a:pt x="0" y="29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993379" y="9922684"/>
            <a:ext cx="2455893" cy="299172"/>
          </a:xfrm>
          <a:custGeom>
            <a:avLst/>
            <a:gdLst/>
            <a:ahLst/>
            <a:cxnLst/>
            <a:rect l="l" t="t" r="r" b="b"/>
            <a:pathLst>
              <a:path w="2455893" h="299172">
                <a:moveTo>
                  <a:pt x="0" y="0"/>
                </a:moveTo>
                <a:lnTo>
                  <a:pt x="2455892" y="0"/>
                </a:lnTo>
                <a:lnTo>
                  <a:pt x="2455892" y="299172"/>
                </a:lnTo>
                <a:lnTo>
                  <a:pt x="0" y="29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503434" y="3861692"/>
            <a:ext cx="12400886" cy="5014459"/>
          </a:xfrm>
          <a:custGeom>
            <a:avLst/>
            <a:gdLst/>
            <a:ahLst/>
            <a:cxnLst/>
            <a:rect l="l" t="t" r="r" b="b"/>
            <a:pathLst>
              <a:path w="12400886" h="5014459">
                <a:moveTo>
                  <a:pt x="0" y="0"/>
                </a:moveTo>
                <a:lnTo>
                  <a:pt x="12400885" y="0"/>
                </a:lnTo>
                <a:lnTo>
                  <a:pt x="12400885" y="5014459"/>
                </a:lnTo>
                <a:lnTo>
                  <a:pt x="0" y="50144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853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503434" y="2056194"/>
            <a:ext cx="12400886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Aplicação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de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algumas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estatísticas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básicas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,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como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o valor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mínimo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,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máximo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,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média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,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desvio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padrão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e o valor total das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vendas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36650" y="664717"/>
            <a:ext cx="16014700" cy="722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963"/>
              </a:lnSpc>
            </a:pPr>
            <a:r>
              <a:rPr lang="en-US" sz="4969" spc="99" dirty="0" err="1">
                <a:solidFill>
                  <a:srgbClr val="292929"/>
                </a:solidFill>
                <a:latin typeface="Gill Sans MT" panose="020B0502020104020203" pitchFamily="34" charset="0"/>
              </a:rPr>
              <a:t>Aplicação</a:t>
            </a:r>
            <a:r>
              <a:rPr lang="en-US" sz="4969" spc="99" dirty="0">
                <a:solidFill>
                  <a:srgbClr val="292929"/>
                </a:solidFill>
                <a:latin typeface="Gill Sans MT" panose="020B0502020104020203" pitchFamily="34" charset="0"/>
              </a:rPr>
              <a:t> do </a:t>
            </a:r>
            <a:r>
              <a:rPr lang="en-US" sz="4969" spc="99" dirty="0" err="1">
                <a:solidFill>
                  <a:srgbClr val="292929"/>
                </a:solidFill>
                <a:latin typeface="Gill Sans MT" panose="020B0502020104020203" pitchFamily="34" charset="0"/>
              </a:rPr>
              <a:t>M</a:t>
            </a:r>
            <a:r>
              <a:rPr lang="en-US" sz="4969" spc="99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odelo</a:t>
            </a:r>
            <a:r>
              <a:rPr lang="en-US" sz="4969" spc="99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 </a:t>
            </a:r>
            <a:r>
              <a:rPr lang="en-US" sz="4969" spc="99" dirty="0">
                <a:solidFill>
                  <a:srgbClr val="292929"/>
                </a:solidFill>
                <a:latin typeface="Gill Sans MT" panose="020B0502020104020203" pitchFamily="34" charset="0"/>
              </a:rPr>
              <a:t>de </a:t>
            </a:r>
            <a:r>
              <a:rPr lang="en-US" sz="4969" spc="99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ML</a:t>
            </a:r>
            <a:endParaRPr lang="en-US" sz="4969" spc="99" dirty="0">
              <a:solidFill>
                <a:srgbClr val="292929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6575948" y="66675"/>
            <a:ext cx="1645377" cy="1474856"/>
          </a:xfrm>
          <a:custGeom>
            <a:avLst/>
            <a:gdLst/>
            <a:ahLst/>
            <a:cxnLst/>
            <a:rect l="l" t="t" r="r" b="b"/>
            <a:pathLst>
              <a:path w="1645377" h="1474856">
                <a:moveTo>
                  <a:pt x="0" y="0"/>
                </a:moveTo>
                <a:lnTo>
                  <a:pt x="1645377" y="0"/>
                </a:lnTo>
                <a:lnTo>
                  <a:pt x="1645377" y="1474856"/>
                </a:lnTo>
                <a:lnTo>
                  <a:pt x="0" y="1474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85859" y="8218544"/>
            <a:ext cx="2234932" cy="2003312"/>
          </a:xfrm>
          <a:custGeom>
            <a:avLst/>
            <a:gdLst/>
            <a:ahLst/>
            <a:cxnLst/>
            <a:rect l="l" t="t" r="r" b="b"/>
            <a:pathLst>
              <a:path w="2234932" h="2003312">
                <a:moveTo>
                  <a:pt x="0" y="0"/>
                </a:moveTo>
                <a:lnTo>
                  <a:pt x="2234932" y="0"/>
                </a:lnTo>
                <a:lnTo>
                  <a:pt x="2234932" y="2003312"/>
                </a:lnTo>
                <a:lnTo>
                  <a:pt x="0" y="2003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142088" y="66675"/>
            <a:ext cx="2455893" cy="299172"/>
          </a:xfrm>
          <a:custGeom>
            <a:avLst/>
            <a:gdLst/>
            <a:ahLst/>
            <a:cxnLst/>
            <a:rect l="l" t="t" r="r" b="b"/>
            <a:pathLst>
              <a:path w="2455893" h="299172">
                <a:moveTo>
                  <a:pt x="0" y="0"/>
                </a:moveTo>
                <a:lnTo>
                  <a:pt x="2455893" y="0"/>
                </a:lnTo>
                <a:lnTo>
                  <a:pt x="2455893" y="299172"/>
                </a:lnTo>
                <a:lnTo>
                  <a:pt x="0" y="29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993379" y="9922684"/>
            <a:ext cx="2455893" cy="299172"/>
          </a:xfrm>
          <a:custGeom>
            <a:avLst/>
            <a:gdLst/>
            <a:ahLst/>
            <a:cxnLst/>
            <a:rect l="l" t="t" r="r" b="b"/>
            <a:pathLst>
              <a:path w="2455893" h="299172">
                <a:moveTo>
                  <a:pt x="0" y="0"/>
                </a:moveTo>
                <a:lnTo>
                  <a:pt x="2455892" y="0"/>
                </a:lnTo>
                <a:lnTo>
                  <a:pt x="2455892" y="299172"/>
                </a:lnTo>
                <a:lnTo>
                  <a:pt x="0" y="29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927818" y="1781220"/>
            <a:ext cx="10293507" cy="4385026"/>
          </a:xfrm>
          <a:custGeom>
            <a:avLst/>
            <a:gdLst/>
            <a:ahLst/>
            <a:cxnLst/>
            <a:rect l="l" t="t" r="r" b="b"/>
            <a:pathLst>
              <a:path w="10293507" h="4385026">
                <a:moveTo>
                  <a:pt x="0" y="0"/>
                </a:moveTo>
                <a:lnTo>
                  <a:pt x="10293507" y="0"/>
                </a:lnTo>
                <a:lnTo>
                  <a:pt x="10293507" y="4385026"/>
                </a:lnTo>
                <a:lnTo>
                  <a:pt x="0" y="43850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5067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27818" y="6240074"/>
            <a:ext cx="10293507" cy="4046926"/>
          </a:xfrm>
          <a:custGeom>
            <a:avLst/>
            <a:gdLst/>
            <a:ahLst/>
            <a:cxnLst/>
            <a:rect l="l" t="t" r="r" b="b"/>
            <a:pathLst>
              <a:path w="10293507" h="4046926">
                <a:moveTo>
                  <a:pt x="0" y="0"/>
                </a:moveTo>
                <a:lnTo>
                  <a:pt x="10293507" y="0"/>
                </a:lnTo>
                <a:lnTo>
                  <a:pt x="10293507" y="4046926"/>
                </a:lnTo>
                <a:lnTo>
                  <a:pt x="0" y="40469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24969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69217" y="3606411"/>
            <a:ext cx="6776932" cy="346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Foi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tratado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o SKU de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nome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BOBO e logo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após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,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transformado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todos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os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dados das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colunas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'color' e 'size'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em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valores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numéricos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para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usá-los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no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treino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.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Foi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u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tilizado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o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OneHotEncoder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na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transformação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desses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valores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.</a:t>
            </a:r>
            <a:endParaRPr lang="en-US" sz="3199" dirty="0">
              <a:solidFill>
                <a:srgbClr val="292929"/>
              </a:solidFill>
              <a:latin typeface="Glacial Indifferen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36650" y="664717"/>
            <a:ext cx="16014700" cy="722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963"/>
              </a:lnSpc>
            </a:pPr>
            <a:r>
              <a:rPr lang="en-US" sz="4969" spc="99" dirty="0">
                <a:solidFill>
                  <a:srgbClr val="292929"/>
                </a:solidFill>
                <a:latin typeface="Gill Sans MT" panose="020B0502020104020203" pitchFamily="34" charset="0"/>
              </a:rPr>
              <a:t>M</a:t>
            </a:r>
            <a:r>
              <a:rPr lang="en-US" sz="4969" spc="99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achine </a:t>
            </a:r>
            <a:r>
              <a:rPr lang="en-US" sz="4969" spc="99" dirty="0">
                <a:solidFill>
                  <a:srgbClr val="292929"/>
                </a:solidFill>
                <a:latin typeface="Gill Sans MT" panose="020B0502020104020203" pitchFamily="34" charset="0"/>
              </a:rPr>
              <a:t>L</a:t>
            </a:r>
            <a:r>
              <a:rPr lang="en-US" sz="4969" spc="99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earning</a:t>
            </a:r>
            <a:endParaRPr lang="en-US" sz="4969" spc="99" dirty="0">
              <a:solidFill>
                <a:srgbClr val="292929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6575948" y="66675"/>
            <a:ext cx="1645377" cy="1474856"/>
          </a:xfrm>
          <a:custGeom>
            <a:avLst/>
            <a:gdLst/>
            <a:ahLst/>
            <a:cxnLst/>
            <a:rect l="l" t="t" r="r" b="b"/>
            <a:pathLst>
              <a:path w="1645377" h="1474856">
                <a:moveTo>
                  <a:pt x="0" y="0"/>
                </a:moveTo>
                <a:lnTo>
                  <a:pt x="1645377" y="0"/>
                </a:lnTo>
                <a:lnTo>
                  <a:pt x="1645377" y="1474856"/>
                </a:lnTo>
                <a:lnTo>
                  <a:pt x="0" y="1474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85859" y="8218544"/>
            <a:ext cx="2234932" cy="2003312"/>
          </a:xfrm>
          <a:custGeom>
            <a:avLst/>
            <a:gdLst/>
            <a:ahLst/>
            <a:cxnLst/>
            <a:rect l="l" t="t" r="r" b="b"/>
            <a:pathLst>
              <a:path w="2234932" h="2003312">
                <a:moveTo>
                  <a:pt x="0" y="0"/>
                </a:moveTo>
                <a:lnTo>
                  <a:pt x="2234932" y="0"/>
                </a:lnTo>
                <a:lnTo>
                  <a:pt x="2234932" y="2003312"/>
                </a:lnTo>
                <a:lnTo>
                  <a:pt x="0" y="2003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142088" y="66675"/>
            <a:ext cx="2455893" cy="299172"/>
          </a:xfrm>
          <a:custGeom>
            <a:avLst/>
            <a:gdLst/>
            <a:ahLst/>
            <a:cxnLst/>
            <a:rect l="l" t="t" r="r" b="b"/>
            <a:pathLst>
              <a:path w="2455893" h="299172">
                <a:moveTo>
                  <a:pt x="0" y="0"/>
                </a:moveTo>
                <a:lnTo>
                  <a:pt x="2455893" y="0"/>
                </a:lnTo>
                <a:lnTo>
                  <a:pt x="2455893" y="299172"/>
                </a:lnTo>
                <a:lnTo>
                  <a:pt x="0" y="29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993379" y="9922684"/>
            <a:ext cx="2455893" cy="299172"/>
          </a:xfrm>
          <a:custGeom>
            <a:avLst/>
            <a:gdLst/>
            <a:ahLst/>
            <a:cxnLst/>
            <a:rect l="l" t="t" r="r" b="b"/>
            <a:pathLst>
              <a:path w="2455893" h="299172">
                <a:moveTo>
                  <a:pt x="0" y="0"/>
                </a:moveTo>
                <a:lnTo>
                  <a:pt x="2455892" y="0"/>
                </a:lnTo>
                <a:lnTo>
                  <a:pt x="2455892" y="299172"/>
                </a:lnTo>
                <a:lnTo>
                  <a:pt x="0" y="29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271152" y="4303131"/>
            <a:ext cx="12865449" cy="4917069"/>
          </a:xfrm>
          <a:custGeom>
            <a:avLst/>
            <a:gdLst/>
            <a:ahLst/>
            <a:cxnLst/>
            <a:rect l="l" t="t" r="r" b="b"/>
            <a:pathLst>
              <a:path w="12865449" h="4917069">
                <a:moveTo>
                  <a:pt x="0" y="0"/>
                </a:moveTo>
                <a:lnTo>
                  <a:pt x="12865449" y="0"/>
                </a:lnTo>
                <a:lnTo>
                  <a:pt x="12865449" y="4917069"/>
                </a:lnTo>
                <a:lnTo>
                  <a:pt x="0" y="49170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503434" y="1775207"/>
            <a:ext cx="12400886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Foi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aplicado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o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modelo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de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Regressão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Linear no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modelo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de ML 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e o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treinamento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do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mesmo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.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Podemos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ver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abaixo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a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predição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e a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resposta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esperada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do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modelo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36650" y="664717"/>
            <a:ext cx="16014700" cy="722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963"/>
              </a:lnSpc>
            </a:pPr>
            <a:r>
              <a:rPr lang="en-US" sz="4969" spc="99" dirty="0">
                <a:solidFill>
                  <a:srgbClr val="292929"/>
                </a:solidFill>
                <a:latin typeface="Gill Sans MT" panose="020B0502020104020203" pitchFamily="34" charset="0"/>
              </a:rPr>
              <a:t>M</a:t>
            </a:r>
            <a:r>
              <a:rPr lang="en-US" sz="4969" spc="99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achine </a:t>
            </a:r>
            <a:r>
              <a:rPr lang="en-US" sz="4969" spc="99" dirty="0">
                <a:solidFill>
                  <a:srgbClr val="292929"/>
                </a:solidFill>
                <a:latin typeface="Gill Sans MT" panose="020B0502020104020203" pitchFamily="34" charset="0"/>
              </a:rPr>
              <a:t>L</a:t>
            </a:r>
            <a:r>
              <a:rPr lang="en-US" sz="4969" spc="99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earning</a:t>
            </a:r>
            <a:endParaRPr lang="en-US" sz="4969" spc="99" dirty="0">
              <a:solidFill>
                <a:srgbClr val="292929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6575948" y="66675"/>
            <a:ext cx="1645377" cy="1474856"/>
          </a:xfrm>
          <a:custGeom>
            <a:avLst/>
            <a:gdLst/>
            <a:ahLst/>
            <a:cxnLst/>
            <a:rect l="l" t="t" r="r" b="b"/>
            <a:pathLst>
              <a:path w="1645377" h="1474856">
                <a:moveTo>
                  <a:pt x="0" y="0"/>
                </a:moveTo>
                <a:lnTo>
                  <a:pt x="1645377" y="0"/>
                </a:lnTo>
                <a:lnTo>
                  <a:pt x="1645377" y="1474856"/>
                </a:lnTo>
                <a:lnTo>
                  <a:pt x="0" y="1474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85859" y="8218544"/>
            <a:ext cx="2234932" cy="2003312"/>
          </a:xfrm>
          <a:custGeom>
            <a:avLst/>
            <a:gdLst/>
            <a:ahLst/>
            <a:cxnLst/>
            <a:rect l="l" t="t" r="r" b="b"/>
            <a:pathLst>
              <a:path w="2234932" h="2003312">
                <a:moveTo>
                  <a:pt x="0" y="0"/>
                </a:moveTo>
                <a:lnTo>
                  <a:pt x="2234932" y="0"/>
                </a:lnTo>
                <a:lnTo>
                  <a:pt x="2234932" y="2003312"/>
                </a:lnTo>
                <a:lnTo>
                  <a:pt x="0" y="2003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142088" y="66675"/>
            <a:ext cx="2455893" cy="299172"/>
          </a:xfrm>
          <a:custGeom>
            <a:avLst/>
            <a:gdLst/>
            <a:ahLst/>
            <a:cxnLst/>
            <a:rect l="l" t="t" r="r" b="b"/>
            <a:pathLst>
              <a:path w="2455893" h="299172">
                <a:moveTo>
                  <a:pt x="0" y="0"/>
                </a:moveTo>
                <a:lnTo>
                  <a:pt x="2455893" y="0"/>
                </a:lnTo>
                <a:lnTo>
                  <a:pt x="2455893" y="299172"/>
                </a:lnTo>
                <a:lnTo>
                  <a:pt x="0" y="29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993379" y="9922684"/>
            <a:ext cx="2455893" cy="299172"/>
          </a:xfrm>
          <a:custGeom>
            <a:avLst/>
            <a:gdLst/>
            <a:ahLst/>
            <a:cxnLst/>
            <a:rect l="l" t="t" r="r" b="b"/>
            <a:pathLst>
              <a:path w="2455893" h="299172">
                <a:moveTo>
                  <a:pt x="0" y="0"/>
                </a:moveTo>
                <a:lnTo>
                  <a:pt x="2455892" y="0"/>
                </a:lnTo>
                <a:lnTo>
                  <a:pt x="2455892" y="299172"/>
                </a:lnTo>
                <a:lnTo>
                  <a:pt x="0" y="2991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7"/>
          <p:cNvSpPr/>
          <p:nvPr/>
        </p:nvSpPr>
        <p:spPr>
          <a:xfrm>
            <a:off x="3742152" y="3689414"/>
            <a:ext cx="12592751" cy="5225367"/>
          </a:xfrm>
          <a:custGeom>
            <a:avLst/>
            <a:gdLst/>
            <a:ahLst/>
            <a:cxnLst/>
            <a:rect l="l" t="t" r="r" b="b"/>
            <a:pathLst>
              <a:path w="12592751" h="5225367">
                <a:moveTo>
                  <a:pt x="0" y="0"/>
                </a:moveTo>
                <a:lnTo>
                  <a:pt x="12592751" y="0"/>
                </a:lnTo>
                <a:lnTo>
                  <a:pt x="12592751" y="5225368"/>
                </a:lnTo>
                <a:lnTo>
                  <a:pt x="0" y="52253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TextBox 8"/>
          <p:cNvSpPr txBox="1"/>
          <p:nvPr/>
        </p:nvSpPr>
        <p:spPr>
          <a:xfrm>
            <a:off x="3503434" y="2056194"/>
            <a:ext cx="12400886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E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por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fim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foi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aplicado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um teste de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hipótese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comparando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a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média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de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vendas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de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roupas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em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dois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tamanhos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diferentes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(4XL e M).</a:t>
            </a:r>
          </a:p>
        </p:txBody>
      </p:sp>
    </p:spTree>
    <p:extLst>
      <p:ext uri="{BB962C8B-B14F-4D97-AF65-F5344CB8AC3E}">
        <p14:creationId xmlns:p14="http://schemas.microsoft.com/office/powerpoint/2010/main" val="13072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43200" y="373226"/>
            <a:ext cx="13641555" cy="890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96"/>
              </a:lnSpc>
            </a:pPr>
            <a:r>
              <a:rPr lang="en-US" sz="6213" dirty="0" err="1">
                <a:solidFill>
                  <a:srgbClr val="292929"/>
                </a:solidFill>
                <a:latin typeface="Gill Sans MT" panose="020B0502020104020203" pitchFamily="34" charset="0"/>
              </a:rPr>
              <a:t>C</a:t>
            </a:r>
            <a:r>
              <a:rPr lang="en-US" sz="6213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onsiderações</a:t>
            </a:r>
            <a:r>
              <a:rPr lang="en-US" sz="6213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 </a:t>
            </a:r>
            <a:r>
              <a:rPr lang="en-US" sz="6213" dirty="0" err="1">
                <a:solidFill>
                  <a:srgbClr val="292929"/>
                </a:solidFill>
                <a:latin typeface="Gill Sans MT" panose="020B0502020104020203" pitchFamily="34" charset="0"/>
              </a:rPr>
              <a:t>F</a:t>
            </a:r>
            <a:r>
              <a:rPr lang="en-US" sz="6213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inais</a:t>
            </a:r>
            <a:endParaRPr lang="en-US" sz="6213" dirty="0">
              <a:solidFill>
                <a:srgbClr val="292929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Freeform 4"/>
          <p:cNvSpPr/>
          <p:nvPr/>
        </p:nvSpPr>
        <p:spPr>
          <a:xfrm rot="-10800000">
            <a:off x="15137296" y="0"/>
            <a:ext cx="3150704" cy="2824177"/>
          </a:xfrm>
          <a:custGeom>
            <a:avLst/>
            <a:gdLst/>
            <a:ahLst/>
            <a:cxnLst/>
            <a:rect l="l" t="t" r="r" b="b"/>
            <a:pathLst>
              <a:path w="3150704" h="2824177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7432179"/>
            <a:ext cx="3150704" cy="2824177"/>
          </a:xfrm>
          <a:custGeom>
            <a:avLst/>
            <a:gdLst/>
            <a:ahLst/>
            <a:cxnLst/>
            <a:rect l="l" t="t" r="r" b="b"/>
            <a:pathLst>
              <a:path w="3150704" h="2824177">
                <a:moveTo>
                  <a:pt x="0" y="0"/>
                </a:moveTo>
                <a:lnTo>
                  <a:pt x="3150704" y="0"/>
                </a:lnTo>
                <a:lnTo>
                  <a:pt x="3150704" y="2824176"/>
                </a:lnTo>
                <a:lnTo>
                  <a:pt x="0" y="2824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609985">
            <a:off x="-1610459" y="-2176762"/>
            <a:ext cx="5278317" cy="5406098"/>
          </a:xfrm>
          <a:custGeom>
            <a:avLst/>
            <a:gdLst/>
            <a:ahLst/>
            <a:cxnLst/>
            <a:rect l="l" t="t" r="r" b="b"/>
            <a:pathLst>
              <a:path w="5278317" h="5406098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609985">
            <a:off x="14823341" y="6865638"/>
            <a:ext cx="5278317" cy="5406098"/>
          </a:xfrm>
          <a:custGeom>
            <a:avLst/>
            <a:gdLst/>
            <a:ahLst/>
            <a:cxnLst/>
            <a:rect l="l" t="t" r="r" b="b"/>
            <a:pathLst>
              <a:path w="5278317" h="5406098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165944" y="6851643"/>
            <a:ext cx="12400886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Agradecer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a Infinity School, a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todos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os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professores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Abelardo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Junior,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Lyndainês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Araújo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, a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coordenação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,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recepção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,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aos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amigos 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e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todas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as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pessoas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que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ajudam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ou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ajudaram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direta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ou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indiretamente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e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principalmente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a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Aldenia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Garcia,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minha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esposa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por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sempre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me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apoiar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!</a:t>
            </a:r>
            <a:endParaRPr lang="en-US" sz="3199" dirty="0">
              <a:solidFill>
                <a:srgbClr val="292929"/>
              </a:solidFill>
              <a:latin typeface="Glacial Indifferen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165944" y="1477163"/>
            <a:ext cx="12400886" cy="4574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Foi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um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projeto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bem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interessante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e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muito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desafiador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devido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ao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pouco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tempo de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encontros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em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sala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de aula, mas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esse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pouco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valeu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muito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a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pena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,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pois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pude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executar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um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projeto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bem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completo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de Data Science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aplicando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um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modelo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de ML (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regressão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linear),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desde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o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inicio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,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procurando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o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dataframe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, no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caso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um ecommerce de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roupas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femininas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,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tratando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e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limpando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os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dados,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buscando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insigths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importantes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,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aplicando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estudos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de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estatística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e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por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 smtClean="0">
                <a:solidFill>
                  <a:srgbClr val="292929"/>
                </a:solidFill>
                <a:latin typeface="Glacial Indifference"/>
              </a:rPr>
              <a:t>fim</a:t>
            </a:r>
            <a:r>
              <a:rPr lang="en-US" sz="3199" dirty="0" smtClean="0">
                <a:solidFill>
                  <a:srgbClr val="292929"/>
                </a:solidFill>
                <a:latin typeface="Glacial Indifference"/>
              </a:rPr>
              <a:t>,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treinando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nosso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modelo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de ML, no meu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caso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não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199" dirty="0" err="1">
                <a:solidFill>
                  <a:srgbClr val="292929"/>
                </a:solidFill>
                <a:latin typeface="Glacial Indifference"/>
              </a:rPr>
              <a:t>supervisionado</a:t>
            </a:r>
            <a:r>
              <a:rPr lang="en-US" sz="3199" dirty="0">
                <a:solidFill>
                  <a:srgbClr val="292929"/>
                </a:solidFill>
                <a:latin typeface="Glacial Indifference"/>
              </a:rPr>
              <a:t>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47103" y="329136"/>
            <a:ext cx="14299071" cy="3924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7"/>
              </a:lnSpc>
            </a:pPr>
            <a:r>
              <a:rPr lang="en-US" sz="8000" dirty="0">
                <a:solidFill>
                  <a:srgbClr val="292929"/>
                </a:solidFill>
                <a:latin typeface="Bradley Hand ITC" panose="03070402050302030203" pitchFamily="66" charset="0"/>
              </a:rPr>
              <a:t>Viva o </a:t>
            </a:r>
            <a:r>
              <a:rPr lang="en-US" sz="8000" dirty="0" err="1">
                <a:solidFill>
                  <a:srgbClr val="292929"/>
                </a:solidFill>
                <a:latin typeface="Bradley Hand ITC" panose="03070402050302030203" pitchFamily="66" charset="0"/>
              </a:rPr>
              <a:t>momento</a:t>
            </a:r>
            <a:r>
              <a:rPr lang="en-US" sz="8000" dirty="0">
                <a:solidFill>
                  <a:srgbClr val="292929"/>
                </a:solidFill>
                <a:latin typeface="Bradley Hand ITC" panose="03070402050302030203" pitchFamily="66" charset="0"/>
              </a:rPr>
              <a:t>. </a:t>
            </a:r>
          </a:p>
          <a:p>
            <a:pPr algn="ctr">
              <a:lnSpc>
                <a:spcPts val="10217"/>
              </a:lnSpc>
            </a:pPr>
            <a:r>
              <a:rPr lang="en-US" sz="8000" dirty="0">
                <a:solidFill>
                  <a:srgbClr val="292929"/>
                </a:solidFill>
                <a:latin typeface="Bradley Hand ITC" panose="03070402050302030203" pitchFamily="66" charset="0"/>
              </a:rPr>
              <a:t>Viva para o </a:t>
            </a:r>
            <a:r>
              <a:rPr lang="en-US" sz="8000" dirty="0" err="1">
                <a:solidFill>
                  <a:srgbClr val="292929"/>
                </a:solidFill>
                <a:latin typeface="Bradley Hand ITC" panose="03070402050302030203" pitchFamily="66" charset="0"/>
              </a:rPr>
              <a:t>seu</a:t>
            </a:r>
            <a:r>
              <a:rPr lang="en-US" sz="8000" dirty="0">
                <a:solidFill>
                  <a:srgbClr val="292929"/>
                </a:solidFill>
                <a:latin typeface="Bradley Hand ITC" panose="03070402050302030203" pitchFamily="66" charset="0"/>
              </a:rPr>
              <a:t> </a:t>
            </a:r>
            <a:r>
              <a:rPr lang="en-US" sz="8000" dirty="0" err="1">
                <a:solidFill>
                  <a:srgbClr val="292929"/>
                </a:solidFill>
                <a:latin typeface="Bradley Hand ITC" panose="03070402050302030203" pitchFamily="66" charset="0"/>
              </a:rPr>
              <a:t>propósito</a:t>
            </a:r>
            <a:r>
              <a:rPr lang="en-US" sz="8000" dirty="0">
                <a:solidFill>
                  <a:srgbClr val="292929"/>
                </a:solidFill>
                <a:latin typeface="Bradley Hand ITC" panose="03070402050302030203" pitchFamily="66" charset="0"/>
              </a:rPr>
              <a:t>.</a:t>
            </a:r>
          </a:p>
          <a:p>
            <a:pPr marL="0" lvl="0" indent="0" algn="ctr">
              <a:lnSpc>
                <a:spcPts val="10217"/>
              </a:lnSpc>
              <a:spcBef>
                <a:spcPct val="0"/>
              </a:spcBef>
            </a:pPr>
            <a:r>
              <a:rPr lang="en-US" sz="8000" dirty="0">
                <a:solidFill>
                  <a:srgbClr val="292929"/>
                </a:solidFill>
                <a:latin typeface="Bradley Hand ITC" panose="03070402050302030203" pitchFamily="66" charset="0"/>
              </a:rPr>
              <a:t>Que </a:t>
            </a:r>
            <a:r>
              <a:rPr lang="en-US" sz="8000" dirty="0" err="1">
                <a:solidFill>
                  <a:srgbClr val="292929"/>
                </a:solidFill>
                <a:latin typeface="Bradley Hand ITC" panose="03070402050302030203" pitchFamily="66" charset="0"/>
              </a:rPr>
              <a:t>cada</a:t>
            </a:r>
            <a:r>
              <a:rPr lang="en-US" sz="8000" dirty="0">
                <a:solidFill>
                  <a:srgbClr val="292929"/>
                </a:solidFill>
                <a:latin typeface="Bradley Hand ITC" panose="03070402050302030203" pitchFamily="66" charset="0"/>
              </a:rPr>
              <a:t> </a:t>
            </a:r>
            <a:r>
              <a:rPr lang="en-US" sz="8000" dirty="0" err="1">
                <a:solidFill>
                  <a:srgbClr val="292929"/>
                </a:solidFill>
                <a:latin typeface="Bradley Hand ITC" panose="03070402050302030203" pitchFamily="66" charset="0"/>
              </a:rPr>
              <a:t>dia</a:t>
            </a:r>
            <a:r>
              <a:rPr lang="en-US" sz="8000" dirty="0">
                <a:solidFill>
                  <a:srgbClr val="292929"/>
                </a:solidFill>
                <a:latin typeface="Bradley Hand ITC" panose="03070402050302030203" pitchFamily="66" charset="0"/>
              </a:rPr>
              <a:t> </a:t>
            </a:r>
            <a:r>
              <a:rPr lang="en-US" sz="8000" dirty="0" err="1">
                <a:solidFill>
                  <a:srgbClr val="292929"/>
                </a:solidFill>
                <a:latin typeface="Bradley Hand ITC" panose="03070402050302030203" pitchFamily="66" charset="0"/>
              </a:rPr>
              <a:t>seja</a:t>
            </a:r>
            <a:r>
              <a:rPr lang="en-US" sz="8000" dirty="0">
                <a:solidFill>
                  <a:srgbClr val="292929"/>
                </a:solidFill>
                <a:latin typeface="Bradley Hand ITC" panose="03070402050302030203" pitchFamily="66" charset="0"/>
              </a:rPr>
              <a:t> </a:t>
            </a:r>
            <a:r>
              <a:rPr lang="en-US" sz="8000" dirty="0" err="1">
                <a:solidFill>
                  <a:srgbClr val="292929"/>
                </a:solidFill>
                <a:latin typeface="Bradley Hand ITC" panose="03070402050302030203" pitchFamily="66" charset="0"/>
              </a:rPr>
              <a:t>i</a:t>
            </a:r>
            <a:r>
              <a:rPr lang="en-US" sz="8000" dirty="0" err="1" smtClean="0">
                <a:solidFill>
                  <a:srgbClr val="292929"/>
                </a:solidFill>
                <a:latin typeface="Bradley Hand ITC" panose="03070402050302030203" pitchFamily="66" charset="0"/>
              </a:rPr>
              <a:t>nesquecível</a:t>
            </a:r>
            <a:r>
              <a:rPr lang="en-US" sz="8000" dirty="0">
                <a:solidFill>
                  <a:srgbClr val="292929"/>
                </a:solidFill>
                <a:latin typeface="Bradley Hand ITC" panose="03070402050302030203" pitchFamily="66" charset="0"/>
              </a:rPr>
              <a:t>.</a:t>
            </a:r>
          </a:p>
        </p:txBody>
      </p:sp>
      <p:sp>
        <p:nvSpPr>
          <p:cNvPr id="4" name="Freeform 4"/>
          <p:cNvSpPr/>
          <p:nvPr/>
        </p:nvSpPr>
        <p:spPr>
          <a:xfrm rot="-10800000">
            <a:off x="15137296" y="0"/>
            <a:ext cx="3150704" cy="2824177"/>
          </a:xfrm>
          <a:custGeom>
            <a:avLst/>
            <a:gdLst/>
            <a:ahLst/>
            <a:cxnLst/>
            <a:rect l="l" t="t" r="r" b="b"/>
            <a:pathLst>
              <a:path w="3150704" h="2824177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7432179"/>
            <a:ext cx="3150704" cy="2824177"/>
          </a:xfrm>
          <a:custGeom>
            <a:avLst/>
            <a:gdLst/>
            <a:ahLst/>
            <a:cxnLst/>
            <a:rect l="l" t="t" r="r" b="b"/>
            <a:pathLst>
              <a:path w="3150704" h="2824177">
                <a:moveTo>
                  <a:pt x="0" y="0"/>
                </a:moveTo>
                <a:lnTo>
                  <a:pt x="3150704" y="0"/>
                </a:lnTo>
                <a:lnTo>
                  <a:pt x="3150704" y="2824176"/>
                </a:lnTo>
                <a:lnTo>
                  <a:pt x="0" y="2824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609985">
            <a:off x="-1610459" y="-2176762"/>
            <a:ext cx="5278317" cy="5406098"/>
          </a:xfrm>
          <a:custGeom>
            <a:avLst/>
            <a:gdLst/>
            <a:ahLst/>
            <a:cxnLst/>
            <a:rect l="l" t="t" r="r" b="b"/>
            <a:pathLst>
              <a:path w="5278317" h="5406098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609985">
            <a:off x="15201795" y="7206188"/>
            <a:ext cx="5278317" cy="5406098"/>
          </a:xfrm>
          <a:custGeom>
            <a:avLst/>
            <a:gdLst/>
            <a:ahLst/>
            <a:cxnLst/>
            <a:rect l="l" t="t" r="r" b="b"/>
            <a:pathLst>
              <a:path w="5278317" h="5406098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04381" y="4966573"/>
            <a:ext cx="13641555" cy="1252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71"/>
              </a:lnSpc>
            </a:pPr>
            <a:r>
              <a:rPr lang="en-US" sz="8712" dirty="0">
                <a:solidFill>
                  <a:srgbClr val="292929"/>
                </a:solidFill>
                <a:latin typeface="Impact" panose="020B0806030902050204" pitchFamily="34" charset="0"/>
              </a:rPr>
              <a:t>OBRIGADO!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34861" y="7185069"/>
            <a:ext cx="13641555" cy="211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4"/>
              </a:lnSpc>
            </a:pPr>
            <a:r>
              <a:rPr lang="en-US" sz="3013" dirty="0">
                <a:solidFill>
                  <a:srgbClr val="292929"/>
                </a:solidFill>
                <a:latin typeface="Glacial Indifference"/>
              </a:rPr>
              <a:t>Angelo Rafael Garcia de Almeida</a:t>
            </a:r>
          </a:p>
          <a:p>
            <a:pPr algn="ctr">
              <a:lnSpc>
                <a:spcPts val="3344"/>
              </a:lnSpc>
            </a:pPr>
            <a:r>
              <a:rPr lang="en-US" sz="3013" dirty="0">
                <a:solidFill>
                  <a:srgbClr val="292929"/>
                </a:solidFill>
                <a:latin typeface="Glacial Indifference"/>
              </a:rPr>
              <a:t>https://github.com/Angelorafaelgarcia</a:t>
            </a:r>
          </a:p>
          <a:p>
            <a:pPr algn="ctr">
              <a:lnSpc>
                <a:spcPts val="3344"/>
              </a:lnSpc>
            </a:pPr>
            <a:r>
              <a:rPr lang="en-US" sz="3013" dirty="0">
                <a:solidFill>
                  <a:srgbClr val="292929"/>
                </a:solidFill>
                <a:latin typeface="Glacial Indifference"/>
              </a:rPr>
              <a:t>https://www.linkedin.com/in/angelo-rafael-garcia-de-almeida-379a6223/</a:t>
            </a:r>
          </a:p>
          <a:p>
            <a:pPr algn="ctr">
              <a:lnSpc>
                <a:spcPts val="3344"/>
              </a:lnSpc>
            </a:pPr>
            <a:r>
              <a:rPr lang="en-US" sz="3013" dirty="0">
                <a:solidFill>
                  <a:srgbClr val="292929"/>
                </a:solidFill>
                <a:latin typeface="Glacial Indifference"/>
              </a:rPr>
              <a:t>Email: angelorafaelgarcia@gmail.com</a:t>
            </a:r>
          </a:p>
          <a:p>
            <a:pPr marL="0" lvl="0" indent="0" algn="ctr">
              <a:lnSpc>
                <a:spcPts val="3344"/>
              </a:lnSpc>
            </a:pPr>
            <a:endParaRPr lang="en-US" sz="3013" dirty="0">
              <a:solidFill>
                <a:srgbClr val="292929"/>
              </a:solidFill>
              <a:latin typeface="Glacial Indifferen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513119"/>
            <a:ext cx="11412560" cy="2960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00"/>
              </a:lnSpc>
            </a:pP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Projeto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de Data </a:t>
            </a:r>
            <a:r>
              <a:rPr lang="en-US" sz="3300" dirty="0" smtClean="0">
                <a:solidFill>
                  <a:srgbClr val="292929"/>
                </a:solidFill>
                <a:latin typeface="Glacial Indifference"/>
              </a:rPr>
              <a:t>Science,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onde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foi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pego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um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conjunto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de dados de um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Ecomerce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de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roupas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femininas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e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foi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aplicado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todos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os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passos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de um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projeto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,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como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: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coleta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,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preparação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,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analise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de dados para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retiradas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de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insigths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e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uma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aplicação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de machine Learning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onde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foi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aplicado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um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modelo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de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Regressão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Linear para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prever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vendas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futuras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em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relação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a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tamanho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e cores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mais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3300" dirty="0" err="1">
                <a:solidFill>
                  <a:srgbClr val="292929"/>
                </a:solidFill>
                <a:latin typeface="Glacial Indifference"/>
              </a:rPr>
              <a:t>vendidas</a:t>
            </a:r>
            <a:r>
              <a:rPr lang="en-US" sz="3300" dirty="0">
                <a:solidFill>
                  <a:srgbClr val="292929"/>
                </a:solidFill>
                <a:latin typeface="Glacial Indifference"/>
              </a:rPr>
              <a:t>!</a:t>
            </a:r>
          </a:p>
        </p:txBody>
      </p:sp>
      <p:sp>
        <p:nvSpPr>
          <p:cNvPr id="4" name="Freeform 4"/>
          <p:cNvSpPr/>
          <p:nvPr/>
        </p:nvSpPr>
        <p:spPr>
          <a:xfrm>
            <a:off x="12441260" y="175412"/>
            <a:ext cx="5542492" cy="4968088"/>
          </a:xfrm>
          <a:custGeom>
            <a:avLst/>
            <a:gdLst/>
            <a:ahLst/>
            <a:cxnLst/>
            <a:rect l="l" t="t" r="r" b="b"/>
            <a:pathLst>
              <a:path w="5542492" h="4968088">
                <a:moveTo>
                  <a:pt x="0" y="0"/>
                </a:moveTo>
                <a:lnTo>
                  <a:pt x="5542492" y="0"/>
                </a:lnTo>
                <a:lnTo>
                  <a:pt x="5542492" y="4968088"/>
                </a:lnTo>
                <a:lnTo>
                  <a:pt x="0" y="4968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27000" y="7847803"/>
            <a:ext cx="2511313" cy="2251049"/>
          </a:xfrm>
          <a:custGeom>
            <a:avLst/>
            <a:gdLst/>
            <a:ahLst/>
            <a:cxnLst/>
            <a:rect l="l" t="t" r="r" b="b"/>
            <a:pathLst>
              <a:path w="2511313" h="2251049">
                <a:moveTo>
                  <a:pt x="0" y="0"/>
                </a:moveTo>
                <a:lnTo>
                  <a:pt x="2511313" y="0"/>
                </a:lnTo>
                <a:lnTo>
                  <a:pt x="2511313" y="2251050"/>
                </a:lnTo>
                <a:lnTo>
                  <a:pt x="0" y="2251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181100"/>
            <a:ext cx="11657134" cy="1072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79"/>
              </a:lnSpc>
            </a:pPr>
            <a:r>
              <a:rPr lang="en-US" sz="8079" dirty="0">
                <a:solidFill>
                  <a:srgbClr val="292929"/>
                </a:solidFill>
                <a:latin typeface="Glacial Indifference Bold"/>
              </a:rPr>
              <a:t>INTRODUÇÃO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40" y="-762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2867452">
            <a:off x="15140841" y="6555251"/>
            <a:ext cx="5278317" cy="5406098"/>
          </a:xfrm>
          <a:custGeom>
            <a:avLst/>
            <a:gdLst/>
            <a:ahLst/>
            <a:cxnLst/>
            <a:rect l="l" t="t" r="r" b="b"/>
            <a:pathLst>
              <a:path w="5278317" h="5406098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069608">
            <a:off x="-2550772" y="-3312123"/>
            <a:ext cx="5278317" cy="5406098"/>
          </a:xfrm>
          <a:custGeom>
            <a:avLst/>
            <a:gdLst/>
            <a:ahLst/>
            <a:cxnLst/>
            <a:rect l="l" t="t" r="r" b="b"/>
            <a:pathLst>
              <a:path w="5278317" h="5406098">
                <a:moveTo>
                  <a:pt x="0" y="0"/>
                </a:moveTo>
                <a:lnTo>
                  <a:pt x="5278317" y="0"/>
                </a:lnTo>
                <a:lnTo>
                  <a:pt x="5278317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772900" y="0"/>
            <a:ext cx="5486400" cy="10287000"/>
            <a:chOff x="0" y="0"/>
            <a:chExt cx="7315200" cy="1371600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/>
            <a:srcRect l="20405" r="45950"/>
            <a:stretch>
              <a:fillRect/>
            </a:stretch>
          </p:blipFill>
          <p:spPr>
            <a:xfrm>
              <a:off x="0" y="0"/>
              <a:ext cx="7315200" cy="13716000"/>
            </a:xfrm>
            <a:prstGeom prst="rect">
              <a:avLst/>
            </a:prstGeom>
          </p:spPr>
        </p:pic>
      </p:grpSp>
      <p:sp>
        <p:nvSpPr>
          <p:cNvPr id="7" name="Freeform 7"/>
          <p:cNvSpPr/>
          <p:nvPr/>
        </p:nvSpPr>
        <p:spPr>
          <a:xfrm>
            <a:off x="8115300" y="0"/>
            <a:ext cx="3657600" cy="445562"/>
          </a:xfrm>
          <a:custGeom>
            <a:avLst/>
            <a:gdLst/>
            <a:ahLst/>
            <a:cxnLst/>
            <a:rect l="l" t="t" r="r" b="b"/>
            <a:pathLst>
              <a:path w="3657600" h="445562">
                <a:moveTo>
                  <a:pt x="0" y="0"/>
                </a:moveTo>
                <a:lnTo>
                  <a:pt x="3657600" y="0"/>
                </a:lnTo>
                <a:lnTo>
                  <a:pt x="3657600" y="445562"/>
                </a:lnTo>
                <a:lnTo>
                  <a:pt x="0" y="445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9841438"/>
            <a:ext cx="3657600" cy="445562"/>
          </a:xfrm>
          <a:custGeom>
            <a:avLst/>
            <a:gdLst/>
            <a:ahLst/>
            <a:cxnLst/>
            <a:rect l="l" t="t" r="r" b="b"/>
            <a:pathLst>
              <a:path w="3657600" h="445562">
                <a:moveTo>
                  <a:pt x="0" y="0"/>
                </a:moveTo>
                <a:lnTo>
                  <a:pt x="3657600" y="0"/>
                </a:lnTo>
                <a:lnTo>
                  <a:pt x="3657600" y="445562"/>
                </a:lnTo>
                <a:lnTo>
                  <a:pt x="0" y="445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96431" y="2330866"/>
            <a:ext cx="5297639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60"/>
              </a:lnSpc>
            </a:pPr>
            <a:r>
              <a:rPr lang="en-US" sz="7960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Tópicos</a:t>
            </a:r>
            <a:r>
              <a:rPr lang="en-US" sz="7960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:</a:t>
            </a:r>
            <a:endParaRPr lang="en-US" sz="7960" dirty="0">
              <a:solidFill>
                <a:srgbClr val="292929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19400" y="3932241"/>
            <a:ext cx="7465148" cy="4453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AutoNum type="arabicPeriod"/>
            </a:pP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2799" dirty="0" err="1">
                <a:solidFill>
                  <a:srgbClr val="292929"/>
                </a:solidFill>
                <a:latin typeface="Glacial Indifference"/>
              </a:rPr>
              <a:t>Coleta</a:t>
            </a: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e </a:t>
            </a:r>
            <a:r>
              <a:rPr lang="en-US" sz="2799" dirty="0" err="1">
                <a:solidFill>
                  <a:srgbClr val="292929"/>
                </a:solidFill>
                <a:latin typeface="Glacial Indifference"/>
              </a:rPr>
              <a:t>Preparação</a:t>
            </a: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dos dados</a:t>
            </a:r>
          </a:p>
          <a:p>
            <a:pPr marL="604519" lvl="1" indent="-302260" algn="l">
              <a:lnSpc>
                <a:spcPts val="3919"/>
              </a:lnSpc>
              <a:buAutoNum type="arabicPeriod"/>
            </a:pP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2799" dirty="0" err="1">
                <a:solidFill>
                  <a:srgbClr val="292929"/>
                </a:solidFill>
                <a:latin typeface="Glacial Indifference"/>
              </a:rPr>
              <a:t>Implantação</a:t>
            </a: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das </a:t>
            </a:r>
            <a:r>
              <a:rPr lang="en-US" sz="2799" dirty="0" err="1">
                <a:solidFill>
                  <a:srgbClr val="292929"/>
                </a:solidFill>
                <a:latin typeface="Glacial Indifference"/>
              </a:rPr>
              <a:t>Bibliotecas</a:t>
            </a:r>
            <a:endParaRPr lang="en-US" sz="2799" dirty="0">
              <a:solidFill>
                <a:srgbClr val="292929"/>
              </a:solidFill>
              <a:latin typeface="Glacial Indifference"/>
            </a:endParaRPr>
          </a:p>
          <a:p>
            <a:pPr marL="604519" lvl="1" indent="-302260" algn="l">
              <a:lnSpc>
                <a:spcPts val="3919"/>
              </a:lnSpc>
              <a:buAutoNum type="arabicPeriod"/>
            </a:pP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2799" dirty="0" err="1">
                <a:solidFill>
                  <a:srgbClr val="292929"/>
                </a:solidFill>
                <a:latin typeface="Glacial Indifference"/>
              </a:rPr>
              <a:t>Analise</a:t>
            </a: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2799" dirty="0" err="1">
                <a:solidFill>
                  <a:srgbClr val="292929"/>
                </a:solidFill>
                <a:latin typeface="Glacial Indifference"/>
              </a:rPr>
              <a:t>exploratória</a:t>
            </a: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dos dados</a:t>
            </a:r>
          </a:p>
          <a:p>
            <a:pPr marL="604519" lvl="1" indent="-302260" algn="l">
              <a:lnSpc>
                <a:spcPts val="3919"/>
              </a:lnSpc>
              <a:buAutoNum type="arabicPeriod"/>
            </a:pP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2799" dirty="0" err="1">
                <a:solidFill>
                  <a:srgbClr val="292929"/>
                </a:solidFill>
                <a:latin typeface="Glacial Indifference"/>
              </a:rPr>
              <a:t>Insigths</a:t>
            </a: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do </a:t>
            </a:r>
            <a:r>
              <a:rPr lang="en-US" sz="2799" dirty="0" err="1">
                <a:solidFill>
                  <a:srgbClr val="292929"/>
                </a:solidFill>
                <a:latin typeface="Glacial Indifference"/>
              </a:rPr>
              <a:t>projeto</a:t>
            </a:r>
            <a:endParaRPr lang="en-US" sz="2799" dirty="0">
              <a:solidFill>
                <a:srgbClr val="292929"/>
              </a:solidFill>
              <a:latin typeface="Glacial Indifference"/>
            </a:endParaRPr>
          </a:p>
          <a:p>
            <a:pPr marL="604519" lvl="1" indent="-302260" algn="l">
              <a:lnSpc>
                <a:spcPts val="3919"/>
              </a:lnSpc>
              <a:buAutoNum type="arabicPeriod"/>
            </a:pP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2799" dirty="0" err="1">
                <a:solidFill>
                  <a:srgbClr val="292929"/>
                </a:solidFill>
                <a:latin typeface="Glacial Indifference"/>
              </a:rPr>
              <a:t>Aplicação</a:t>
            </a: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de </a:t>
            </a:r>
            <a:r>
              <a:rPr lang="en-US" sz="2799" dirty="0" err="1">
                <a:solidFill>
                  <a:srgbClr val="292929"/>
                </a:solidFill>
                <a:latin typeface="Glacial Indifference"/>
              </a:rPr>
              <a:t>estatisticas</a:t>
            </a: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2799" dirty="0" err="1">
                <a:solidFill>
                  <a:srgbClr val="292929"/>
                </a:solidFill>
                <a:latin typeface="Glacial Indifference"/>
              </a:rPr>
              <a:t>básicas</a:t>
            </a:r>
            <a:endParaRPr lang="en-US" sz="2799" dirty="0">
              <a:solidFill>
                <a:srgbClr val="292929"/>
              </a:solidFill>
              <a:latin typeface="Glacial Indifference"/>
            </a:endParaRPr>
          </a:p>
          <a:p>
            <a:pPr marL="604519" lvl="1" indent="-302260" algn="l">
              <a:lnSpc>
                <a:spcPts val="3919"/>
              </a:lnSpc>
              <a:buAutoNum type="arabicPeriod"/>
            </a:pP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2799" dirty="0" err="1">
                <a:solidFill>
                  <a:srgbClr val="292929"/>
                </a:solidFill>
                <a:latin typeface="Glacial Indifference"/>
              </a:rPr>
              <a:t>Modelagem</a:t>
            </a: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de ML - REGRESSÃO LINEAR</a:t>
            </a:r>
          </a:p>
          <a:p>
            <a:pPr marL="604519" lvl="1" indent="-302260" algn="l">
              <a:lnSpc>
                <a:spcPts val="3919"/>
              </a:lnSpc>
              <a:buAutoNum type="arabicPeriod"/>
            </a:pP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2799" dirty="0" err="1">
                <a:solidFill>
                  <a:srgbClr val="292929"/>
                </a:solidFill>
                <a:latin typeface="Glacial Indifference"/>
              </a:rPr>
              <a:t>Documentação</a:t>
            </a: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do </a:t>
            </a:r>
            <a:r>
              <a:rPr lang="en-US" sz="2799" dirty="0" err="1">
                <a:solidFill>
                  <a:srgbClr val="292929"/>
                </a:solidFill>
                <a:latin typeface="Glacial Indifference"/>
              </a:rPr>
              <a:t>código</a:t>
            </a:r>
            <a:r>
              <a:rPr lang="en-US" sz="2799" dirty="0">
                <a:solidFill>
                  <a:srgbClr val="292929"/>
                </a:solidFill>
                <a:latin typeface="Glacial Indifference"/>
              </a:rPr>
              <a:t> - </a:t>
            </a:r>
            <a:r>
              <a:rPr lang="en-US" sz="2799" dirty="0" err="1">
                <a:solidFill>
                  <a:srgbClr val="292929"/>
                </a:solidFill>
                <a:latin typeface="Glacial Indifference"/>
              </a:rPr>
              <a:t>Github</a:t>
            </a:r>
            <a:endParaRPr lang="en-US" sz="2799" dirty="0">
              <a:solidFill>
                <a:srgbClr val="292929"/>
              </a:solidFill>
              <a:latin typeface="Glacial Indifference"/>
            </a:endParaRPr>
          </a:p>
          <a:p>
            <a:pPr marL="604520" lvl="1" indent="-302260" algn="l">
              <a:lnSpc>
                <a:spcPts val="3919"/>
              </a:lnSpc>
              <a:spcBef>
                <a:spcPct val="0"/>
              </a:spcBef>
              <a:buAutoNum type="arabicPeriod"/>
            </a:pPr>
            <a:r>
              <a:rPr lang="en-US" sz="2800" dirty="0">
                <a:solidFill>
                  <a:srgbClr val="292929"/>
                </a:solidFill>
                <a:latin typeface="Glacial Indifference"/>
              </a:rPr>
              <a:t> </a:t>
            </a:r>
            <a:r>
              <a:rPr lang="en-US" sz="2800" dirty="0" err="1">
                <a:solidFill>
                  <a:srgbClr val="292929"/>
                </a:solidFill>
                <a:latin typeface="Glacial Indifference"/>
              </a:rPr>
              <a:t>Apresentação</a:t>
            </a:r>
            <a:r>
              <a:rPr lang="en-US" sz="2800" dirty="0">
                <a:solidFill>
                  <a:srgbClr val="292929"/>
                </a:solidFill>
                <a:latin typeface="Glacial Indifference"/>
              </a:rPr>
              <a:t> dos </a:t>
            </a:r>
            <a:r>
              <a:rPr lang="en-US" sz="2800" dirty="0" err="1">
                <a:solidFill>
                  <a:srgbClr val="292929"/>
                </a:solidFill>
                <a:latin typeface="Glacial Indifference"/>
              </a:rPr>
              <a:t>Resultados</a:t>
            </a:r>
            <a:r>
              <a:rPr lang="en-US" sz="2800" dirty="0">
                <a:solidFill>
                  <a:srgbClr val="292929"/>
                </a:solidFill>
                <a:latin typeface="Glacial Indifference"/>
              </a:rPr>
              <a:t> - </a:t>
            </a:r>
            <a:r>
              <a:rPr lang="en-US" sz="2800" dirty="0" err="1">
                <a:solidFill>
                  <a:srgbClr val="292929"/>
                </a:solidFill>
                <a:latin typeface="Glacial Indifference"/>
              </a:rPr>
              <a:t>Github</a:t>
            </a:r>
            <a:r>
              <a:rPr lang="en-US" sz="2800" dirty="0">
                <a:solidFill>
                  <a:srgbClr val="292929"/>
                </a:solidFill>
                <a:latin typeface="Glacial Indifference"/>
              </a:rPr>
              <a:t>/Email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823075" y="9258300"/>
            <a:ext cx="2641849" cy="321825"/>
          </a:xfrm>
          <a:custGeom>
            <a:avLst/>
            <a:gdLst/>
            <a:ahLst/>
            <a:cxnLst/>
            <a:rect l="l" t="t" r="r" b="b"/>
            <a:pathLst>
              <a:path w="2641849" h="321825">
                <a:moveTo>
                  <a:pt x="0" y="0"/>
                </a:moveTo>
                <a:lnTo>
                  <a:pt x="2641850" y="0"/>
                </a:lnTo>
                <a:lnTo>
                  <a:pt x="2641850" y="321825"/>
                </a:lnTo>
                <a:lnTo>
                  <a:pt x="0" y="321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5137296" y="0"/>
            <a:ext cx="3150704" cy="2824177"/>
          </a:xfrm>
          <a:custGeom>
            <a:avLst/>
            <a:gdLst/>
            <a:ahLst/>
            <a:cxnLst/>
            <a:rect l="l" t="t" r="r" b="b"/>
            <a:pathLst>
              <a:path w="3150704" h="2824177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7462823"/>
            <a:ext cx="3150704" cy="2824177"/>
          </a:xfrm>
          <a:custGeom>
            <a:avLst/>
            <a:gdLst/>
            <a:ahLst/>
            <a:cxnLst/>
            <a:rect l="l" t="t" r="r" b="b"/>
            <a:pathLst>
              <a:path w="3150704" h="2824177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-2366115" y="-242365"/>
            <a:ext cx="5093870" cy="4565960"/>
          </a:xfrm>
          <a:custGeom>
            <a:avLst/>
            <a:gdLst/>
            <a:ahLst/>
            <a:cxnLst/>
            <a:rect l="l" t="t" r="r" b="b"/>
            <a:pathLst>
              <a:path w="5093870" h="4565960">
                <a:moveTo>
                  <a:pt x="0" y="0"/>
                </a:moveTo>
                <a:lnTo>
                  <a:pt x="5093870" y="0"/>
                </a:lnTo>
                <a:lnTo>
                  <a:pt x="5093870" y="4565959"/>
                </a:lnTo>
                <a:lnTo>
                  <a:pt x="0" y="45659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0999"/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5918865" y="6010120"/>
            <a:ext cx="5093870" cy="4565960"/>
          </a:xfrm>
          <a:custGeom>
            <a:avLst/>
            <a:gdLst/>
            <a:ahLst/>
            <a:cxnLst/>
            <a:rect l="l" t="t" r="r" b="b"/>
            <a:pathLst>
              <a:path w="5093870" h="4565960">
                <a:moveTo>
                  <a:pt x="0" y="0"/>
                </a:moveTo>
                <a:lnTo>
                  <a:pt x="5093870" y="0"/>
                </a:lnTo>
                <a:lnTo>
                  <a:pt x="5093870" y="4565960"/>
                </a:lnTo>
                <a:lnTo>
                  <a:pt x="0" y="4565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0999"/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330628" y="2286332"/>
            <a:ext cx="685219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292929"/>
                </a:solidFill>
                <a:latin typeface="Open Sauce Bold"/>
              </a:rPr>
              <a:t>Bibliotecas</a:t>
            </a:r>
            <a:r>
              <a:rPr lang="en-US" sz="3200" dirty="0">
                <a:solidFill>
                  <a:srgbClr val="292929"/>
                </a:solidFill>
                <a:latin typeface="Open Sauce Bold"/>
              </a:rPr>
              <a:t> </a:t>
            </a:r>
            <a:r>
              <a:rPr lang="en-US" sz="3200" dirty="0" err="1">
                <a:solidFill>
                  <a:srgbClr val="292929"/>
                </a:solidFill>
                <a:latin typeface="Open Sauce Bold"/>
              </a:rPr>
              <a:t>Utilizadas</a:t>
            </a:r>
            <a:r>
              <a:rPr lang="en-US" sz="3200" dirty="0">
                <a:solidFill>
                  <a:srgbClr val="292929"/>
                </a:solidFill>
                <a:latin typeface="Open Sauce Bold"/>
              </a:rPr>
              <a:t>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69368" y="3678721"/>
            <a:ext cx="6013453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292929"/>
                </a:solidFill>
                <a:latin typeface="Open Sauce"/>
              </a:rPr>
              <a:t>Pandas, </a:t>
            </a:r>
            <a:r>
              <a:rPr lang="en-US" sz="2799" dirty="0" err="1">
                <a:solidFill>
                  <a:srgbClr val="292929"/>
                </a:solidFill>
                <a:latin typeface="Open Sauce"/>
              </a:rPr>
              <a:t>Matplotlib</a:t>
            </a:r>
            <a:r>
              <a:rPr lang="en-US" sz="2799" dirty="0">
                <a:solidFill>
                  <a:srgbClr val="292929"/>
                </a:solidFill>
                <a:latin typeface="Open Sauce"/>
              </a:rPr>
              <a:t>, </a:t>
            </a:r>
            <a:r>
              <a:rPr lang="en-US" sz="2799" dirty="0" err="1">
                <a:solidFill>
                  <a:srgbClr val="292929"/>
                </a:solidFill>
                <a:latin typeface="Open Sauce"/>
              </a:rPr>
              <a:t>Seaborn</a:t>
            </a:r>
            <a:r>
              <a:rPr lang="en-US" sz="2799" dirty="0">
                <a:solidFill>
                  <a:srgbClr val="292929"/>
                </a:solidFill>
                <a:latin typeface="Open Sauce"/>
              </a:rPr>
              <a:t>, </a:t>
            </a:r>
            <a:r>
              <a:rPr lang="en-US" sz="2799" dirty="0" err="1">
                <a:solidFill>
                  <a:srgbClr val="292929"/>
                </a:solidFill>
                <a:latin typeface="Open Sauce"/>
              </a:rPr>
              <a:t>Numpy</a:t>
            </a:r>
            <a:r>
              <a:rPr lang="en-US" sz="2799" dirty="0">
                <a:solidFill>
                  <a:srgbClr val="292929"/>
                </a:solidFill>
                <a:latin typeface="Open Sauce"/>
              </a:rPr>
              <a:t>, Locale e </a:t>
            </a:r>
            <a:r>
              <a:rPr lang="en-US" sz="2799" dirty="0" err="1">
                <a:solidFill>
                  <a:srgbClr val="292929"/>
                </a:solidFill>
                <a:latin typeface="Open Sauce"/>
              </a:rPr>
              <a:t>Sklearn</a:t>
            </a:r>
            <a:endParaRPr lang="en-US" sz="2799" dirty="0">
              <a:solidFill>
                <a:srgbClr val="292929"/>
              </a:solidFill>
              <a:latin typeface="Open Sauc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610402" y="3678721"/>
            <a:ext cx="5950492" cy="494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 err="1">
                <a:solidFill>
                  <a:srgbClr val="292929"/>
                </a:solidFill>
                <a:latin typeface="Open Sauce"/>
              </a:rPr>
              <a:t>Os</a:t>
            </a:r>
            <a:r>
              <a:rPr lang="en-US" sz="2799" dirty="0">
                <a:solidFill>
                  <a:srgbClr val="292929"/>
                </a:solidFill>
                <a:latin typeface="Open Sauce"/>
              </a:rPr>
              <a:t> dados </a:t>
            </a:r>
            <a:r>
              <a:rPr lang="en-US" sz="2799" dirty="0" err="1">
                <a:solidFill>
                  <a:srgbClr val="292929"/>
                </a:solidFill>
                <a:latin typeface="Open Sauce"/>
              </a:rPr>
              <a:t>foram</a:t>
            </a:r>
            <a:r>
              <a:rPr lang="en-US" sz="2799" dirty="0">
                <a:solidFill>
                  <a:srgbClr val="292929"/>
                </a:solidFill>
                <a:latin typeface="Open Sauce"/>
              </a:rPr>
              <a:t> </a:t>
            </a:r>
            <a:r>
              <a:rPr lang="en-US" sz="2799" dirty="0" err="1">
                <a:solidFill>
                  <a:srgbClr val="292929"/>
                </a:solidFill>
                <a:latin typeface="Open Sauce"/>
              </a:rPr>
              <a:t>retirados</a:t>
            </a:r>
            <a:r>
              <a:rPr lang="en-US" sz="2799" dirty="0">
                <a:solidFill>
                  <a:srgbClr val="292929"/>
                </a:solidFill>
                <a:latin typeface="Open Sauce"/>
              </a:rPr>
              <a:t> de </a:t>
            </a:r>
            <a:r>
              <a:rPr lang="en-US" sz="2799" dirty="0" err="1">
                <a:solidFill>
                  <a:srgbClr val="292929"/>
                </a:solidFill>
                <a:latin typeface="Open Sauce"/>
              </a:rPr>
              <a:t>uma</a:t>
            </a:r>
            <a:r>
              <a:rPr lang="en-US" sz="2799" dirty="0">
                <a:solidFill>
                  <a:srgbClr val="292929"/>
                </a:solidFill>
                <a:latin typeface="Open Sauce"/>
              </a:rPr>
              <a:t> </a:t>
            </a:r>
            <a:r>
              <a:rPr lang="en-US" sz="2799" dirty="0" err="1">
                <a:solidFill>
                  <a:srgbClr val="292929"/>
                </a:solidFill>
                <a:latin typeface="Open Sauce"/>
              </a:rPr>
              <a:t>biblioteca</a:t>
            </a:r>
            <a:r>
              <a:rPr lang="en-US" sz="2799" dirty="0">
                <a:solidFill>
                  <a:srgbClr val="292929"/>
                </a:solidFill>
                <a:latin typeface="Open Sauce"/>
              </a:rPr>
              <a:t> da </a:t>
            </a:r>
            <a:r>
              <a:rPr lang="en-US" sz="2799" dirty="0" err="1">
                <a:solidFill>
                  <a:srgbClr val="292929"/>
                </a:solidFill>
                <a:latin typeface="Open Sauce"/>
              </a:rPr>
              <a:t>Kaggle</a:t>
            </a:r>
            <a:r>
              <a:rPr lang="en-US" sz="2799" dirty="0">
                <a:solidFill>
                  <a:srgbClr val="292929"/>
                </a:solidFill>
                <a:latin typeface="Open Sauce"/>
              </a:rPr>
              <a:t> 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292929"/>
                </a:solidFill>
                <a:latin typeface="Open Sauce"/>
              </a:rPr>
              <a:t> https://www.kaggle.com/datasets/shilongzhuang/-women-clothing-ecommerce-sales-data</a:t>
            </a:r>
          </a:p>
          <a:p>
            <a:pPr algn="ctr">
              <a:lnSpc>
                <a:spcPts val="3919"/>
              </a:lnSpc>
            </a:pPr>
            <a:endParaRPr lang="en-US" sz="2799" dirty="0">
              <a:solidFill>
                <a:srgbClr val="292929"/>
              </a:solidFill>
              <a:latin typeface="Open Sauce"/>
            </a:endParaRP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292929"/>
                </a:solidFill>
                <a:latin typeface="Open Sauce"/>
              </a:rPr>
              <a:t>e logo </a:t>
            </a:r>
            <a:r>
              <a:rPr lang="en-US" sz="2799" dirty="0" err="1">
                <a:solidFill>
                  <a:srgbClr val="292929"/>
                </a:solidFill>
                <a:latin typeface="Open Sauce"/>
              </a:rPr>
              <a:t>após</a:t>
            </a:r>
            <a:r>
              <a:rPr lang="en-US" sz="2799" dirty="0">
                <a:solidFill>
                  <a:srgbClr val="292929"/>
                </a:solidFill>
                <a:latin typeface="Open Sauce"/>
              </a:rPr>
              <a:t> </a:t>
            </a:r>
            <a:r>
              <a:rPr lang="en-US" sz="2799" dirty="0" err="1">
                <a:solidFill>
                  <a:srgbClr val="292929"/>
                </a:solidFill>
                <a:latin typeface="Open Sauce"/>
              </a:rPr>
              <a:t>adicionados</a:t>
            </a:r>
            <a:r>
              <a:rPr lang="en-US" sz="2799" dirty="0">
                <a:solidFill>
                  <a:srgbClr val="292929"/>
                </a:solidFill>
                <a:latin typeface="Open Sauce"/>
              </a:rPr>
              <a:t> </a:t>
            </a:r>
            <a:r>
              <a:rPr lang="en-US" sz="2799" dirty="0" err="1">
                <a:solidFill>
                  <a:srgbClr val="292929"/>
                </a:solidFill>
                <a:latin typeface="Open Sauce"/>
              </a:rPr>
              <a:t>em</a:t>
            </a:r>
            <a:r>
              <a:rPr lang="en-US" sz="2799" dirty="0">
                <a:solidFill>
                  <a:srgbClr val="292929"/>
                </a:solidFill>
                <a:latin typeface="Open Sauce"/>
              </a:rPr>
              <a:t> meu </a:t>
            </a:r>
            <a:r>
              <a:rPr lang="en-US" sz="2799" dirty="0" err="1">
                <a:solidFill>
                  <a:srgbClr val="292929"/>
                </a:solidFill>
                <a:latin typeface="Open Sauce"/>
              </a:rPr>
              <a:t>repositório</a:t>
            </a:r>
            <a:r>
              <a:rPr lang="en-US" sz="2799" dirty="0">
                <a:solidFill>
                  <a:srgbClr val="292929"/>
                </a:solidFill>
                <a:latin typeface="Open Sauce"/>
              </a:rPr>
              <a:t> </a:t>
            </a:r>
            <a:r>
              <a:rPr lang="en-US" sz="2799" dirty="0" err="1">
                <a:solidFill>
                  <a:srgbClr val="292929"/>
                </a:solidFill>
                <a:latin typeface="Open Sauce"/>
              </a:rPr>
              <a:t>público</a:t>
            </a:r>
            <a:r>
              <a:rPr lang="en-US" sz="2799" dirty="0">
                <a:solidFill>
                  <a:srgbClr val="292929"/>
                </a:solidFill>
                <a:latin typeface="Open Sauce"/>
              </a:rPr>
              <a:t> do </a:t>
            </a:r>
            <a:r>
              <a:rPr lang="en-US" sz="2799" dirty="0" err="1">
                <a:solidFill>
                  <a:srgbClr val="292929"/>
                </a:solidFill>
                <a:latin typeface="Open Sauce"/>
              </a:rPr>
              <a:t>github</a:t>
            </a:r>
            <a:r>
              <a:rPr lang="en-US" sz="2799" dirty="0">
                <a:solidFill>
                  <a:srgbClr val="292929"/>
                </a:solidFill>
                <a:latin typeface="Open Sauce"/>
              </a:rPr>
              <a:t>.</a:t>
            </a:r>
          </a:p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endParaRPr lang="en-US" sz="2799" dirty="0">
              <a:solidFill>
                <a:srgbClr val="292929"/>
              </a:solidFill>
              <a:latin typeface="Open Sauce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67502" y="2286332"/>
            <a:ext cx="663629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292929"/>
                </a:solidFill>
                <a:latin typeface="Open Sauce Bold"/>
              </a:rPr>
              <a:t>Origem</a:t>
            </a:r>
            <a:r>
              <a:rPr lang="en-US" sz="3200" dirty="0">
                <a:solidFill>
                  <a:srgbClr val="292929"/>
                </a:solidFill>
                <a:latin typeface="Open Sauce Bold"/>
              </a:rPr>
              <a:t> dos dados: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49998" y="5689015"/>
            <a:ext cx="685219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292929"/>
                </a:solidFill>
                <a:latin typeface="Open Sauce Bold"/>
              </a:rPr>
              <a:t>Tecnica</a:t>
            </a:r>
            <a:r>
              <a:rPr lang="en-US" sz="3200" dirty="0">
                <a:solidFill>
                  <a:srgbClr val="292929"/>
                </a:solidFill>
                <a:latin typeface="Open Sauce Bold"/>
              </a:rPr>
              <a:t> de ML </a:t>
            </a:r>
            <a:r>
              <a:rPr lang="en-US" sz="3200" dirty="0" err="1">
                <a:solidFill>
                  <a:srgbClr val="292929"/>
                </a:solidFill>
                <a:latin typeface="Open Sauce Bold"/>
              </a:rPr>
              <a:t>Utilizada</a:t>
            </a:r>
            <a:r>
              <a:rPr lang="en-US" sz="3200" dirty="0">
                <a:solidFill>
                  <a:srgbClr val="292929"/>
                </a:solidFill>
                <a:latin typeface="Open Sauce Bold"/>
              </a:rPr>
              <a:t>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69368" y="6975818"/>
            <a:ext cx="601345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92929"/>
                </a:solidFill>
                <a:latin typeface="Open Sauce"/>
              </a:rPr>
              <a:t>Regressão Linear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6864708">
            <a:off x="14620141" y="7583951"/>
            <a:ext cx="5278317" cy="5406098"/>
          </a:xfrm>
          <a:custGeom>
            <a:avLst/>
            <a:gdLst/>
            <a:ahLst/>
            <a:cxnLst/>
            <a:rect l="l" t="t" r="r" b="b"/>
            <a:pathLst>
              <a:path w="5278317" h="5406098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-75905" y="75905"/>
            <a:ext cx="1464828" cy="1313019"/>
          </a:xfrm>
          <a:custGeom>
            <a:avLst/>
            <a:gdLst/>
            <a:ahLst/>
            <a:cxnLst/>
            <a:rect l="l" t="t" r="r" b="b"/>
            <a:pathLst>
              <a:path w="1464828" h="1313019">
                <a:moveTo>
                  <a:pt x="0" y="0"/>
                </a:moveTo>
                <a:lnTo>
                  <a:pt x="1464829" y="0"/>
                </a:lnTo>
                <a:lnTo>
                  <a:pt x="1464829" y="1313019"/>
                </a:lnTo>
                <a:lnTo>
                  <a:pt x="0" y="1313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439301" y="1632951"/>
            <a:ext cx="7625349" cy="7625349"/>
          </a:xfrm>
          <a:custGeom>
            <a:avLst/>
            <a:gdLst/>
            <a:ahLst/>
            <a:cxnLst/>
            <a:rect l="l" t="t" r="r" b="b"/>
            <a:pathLst>
              <a:path w="7625349" h="7625349">
                <a:moveTo>
                  <a:pt x="0" y="0"/>
                </a:moveTo>
                <a:lnTo>
                  <a:pt x="7625349" y="0"/>
                </a:lnTo>
                <a:lnTo>
                  <a:pt x="7625349" y="7625349"/>
                </a:lnTo>
                <a:lnTo>
                  <a:pt x="0" y="76253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445458" y="3428794"/>
            <a:ext cx="4813842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O Top 5 dos SKUs mais vendidos são:</a:t>
            </a:r>
          </a:p>
          <a:p>
            <a:pPr algn="r">
              <a:lnSpc>
                <a:spcPts val="3919"/>
              </a:lnSpc>
            </a:pPr>
            <a:endParaRPr lang="en-US" sz="2799">
              <a:solidFill>
                <a:srgbClr val="292929"/>
              </a:solidFill>
              <a:latin typeface="Glacial Indifference"/>
            </a:endParaRPr>
          </a:p>
          <a:p>
            <a:pPr marL="604519" lvl="1" indent="-302260" algn="r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799</a:t>
            </a:r>
          </a:p>
          <a:p>
            <a:pPr marL="604519" lvl="1" indent="-302260" algn="r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708</a:t>
            </a:r>
          </a:p>
          <a:p>
            <a:pPr marL="604519" lvl="1" indent="-302260" algn="r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9699</a:t>
            </a:r>
          </a:p>
          <a:p>
            <a:pPr marL="604519" lvl="1" indent="-302260" algn="r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239</a:t>
            </a:r>
          </a:p>
          <a:p>
            <a:pPr marL="604519" lvl="1" indent="-302260" algn="r">
              <a:lnSpc>
                <a:spcPts val="3919"/>
              </a:lnSpc>
              <a:spcBef>
                <a:spcPct val="0"/>
              </a:spcBef>
              <a:buAutoNum type="arabicPeriod"/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77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01089" y="1831291"/>
            <a:ext cx="635821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175"/>
              </a:lnSpc>
            </a:pPr>
            <a:r>
              <a:rPr lang="en-US" sz="5175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SKU</a:t>
            </a:r>
            <a:r>
              <a:rPr lang="en-US" sz="5175" dirty="0">
                <a:solidFill>
                  <a:srgbClr val="292929"/>
                </a:solidFill>
                <a:latin typeface="Gill Sans MT" panose="020B0502020104020203" pitchFamily="34" charset="0"/>
              </a:rPr>
              <a:t>s</a:t>
            </a:r>
            <a:r>
              <a:rPr lang="en-US" sz="5175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 </a:t>
            </a:r>
            <a:r>
              <a:rPr lang="en-US" sz="5175" dirty="0" err="1">
                <a:solidFill>
                  <a:srgbClr val="292929"/>
                </a:solidFill>
                <a:latin typeface="Gill Sans MT" panose="020B0502020104020203" pitchFamily="34" charset="0"/>
              </a:rPr>
              <a:t>M</a:t>
            </a:r>
            <a:r>
              <a:rPr lang="en-US" sz="5175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ais</a:t>
            </a:r>
            <a:r>
              <a:rPr lang="en-US" sz="5175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 </a:t>
            </a:r>
            <a:r>
              <a:rPr lang="en-US" sz="5175" dirty="0" err="1">
                <a:solidFill>
                  <a:srgbClr val="292929"/>
                </a:solidFill>
                <a:latin typeface="Gill Sans MT" panose="020B0502020104020203" pitchFamily="34" charset="0"/>
              </a:rPr>
              <a:t>V</a:t>
            </a:r>
            <a:r>
              <a:rPr lang="en-US" sz="5175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endidos</a:t>
            </a:r>
            <a:endParaRPr lang="en-US" sz="5175" dirty="0">
              <a:solidFill>
                <a:srgbClr val="292929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6864708">
            <a:off x="14620141" y="7583951"/>
            <a:ext cx="5278317" cy="5406098"/>
          </a:xfrm>
          <a:custGeom>
            <a:avLst/>
            <a:gdLst/>
            <a:ahLst/>
            <a:cxnLst/>
            <a:rect l="l" t="t" r="r" b="b"/>
            <a:pathLst>
              <a:path w="5278317" h="5406098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-75905" y="75905"/>
            <a:ext cx="1464828" cy="1313019"/>
          </a:xfrm>
          <a:custGeom>
            <a:avLst/>
            <a:gdLst/>
            <a:ahLst/>
            <a:cxnLst/>
            <a:rect l="l" t="t" r="r" b="b"/>
            <a:pathLst>
              <a:path w="1464828" h="1313019">
                <a:moveTo>
                  <a:pt x="0" y="0"/>
                </a:moveTo>
                <a:lnTo>
                  <a:pt x="1464829" y="0"/>
                </a:lnTo>
                <a:lnTo>
                  <a:pt x="1464829" y="1313019"/>
                </a:lnTo>
                <a:lnTo>
                  <a:pt x="0" y="1313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48903" y="1464828"/>
            <a:ext cx="8526957" cy="8541434"/>
          </a:xfrm>
          <a:custGeom>
            <a:avLst/>
            <a:gdLst/>
            <a:ahLst/>
            <a:cxnLst/>
            <a:rect l="l" t="t" r="r" b="b"/>
            <a:pathLst>
              <a:path w="8526957" h="8541434">
                <a:moveTo>
                  <a:pt x="0" y="0"/>
                </a:moveTo>
                <a:lnTo>
                  <a:pt x="8526957" y="0"/>
                </a:lnTo>
                <a:lnTo>
                  <a:pt x="8526957" y="8541434"/>
                </a:lnTo>
                <a:lnTo>
                  <a:pt x="0" y="85414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445458" y="3428794"/>
            <a:ext cx="4813842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O Top 5 das cores mais vendidos são:</a:t>
            </a:r>
          </a:p>
          <a:p>
            <a:pPr algn="r">
              <a:lnSpc>
                <a:spcPts val="3919"/>
              </a:lnSpc>
            </a:pPr>
            <a:endParaRPr lang="en-US" sz="2799">
              <a:solidFill>
                <a:srgbClr val="292929"/>
              </a:solidFill>
              <a:latin typeface="Glacial Indifference"/>
            </a:endParaRPr>
          </a:p>
          <a:p>
            <a:pPr marL="604519" lvl="1" indent="-302260" algn="r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DARK BLUE</a:t>
            </a:r>
          </a:p>
          <a:p>
            <a:pPr marL="604519" lvl="1" indent="-302260" algn="r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LIGHT BLUE</a:t>
            </a:r>
          </a:p>
          <a:p>
            <a:pPr marL="604519" lvl="1" indent="-302260" algn="r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BLACK</a:t>
            </a:r>
          </a:p>
          <a:p>
            <a:pPr marL="604519" lvl="1" indent="-302260" algn="r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GREY WASH</a:t>
            </a:r>
          </a:p>
          <a:p>
            <a:pPr marL="604519" lvl="1" indent="-302260" algn="r">
              <a:lnSpc>
                <a:spcPts val="3919"/>
              </a:lnSpc>
              <a:spcBef>
                <a:spcPct val="0"/>
              </a:spcBef>
              <a:buAutoNum type="arabicPeriod"/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MID WASH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01089" y="1831291"/>
            <a:ext cx="635821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175"/>
              </a:lnSpc>
            </a:pPr>
            <a:r>
              <a:rPr lang="en-US" sz="5175" dirty="0">
                <a:solidFill>
                  <a:srgbClr val="292929"/>
                </a:solidFill>
                <a:latin typeface="Gill Sans MT" panose="020B0502020104020203" pitchFamily="34" charset="0"/>
              </a:rPr>
              <a:t>C</a:t>
            </a:r>
            <a:r>
              <a:rPr lang="en-US" sz="5175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ores </a:t>
            </a:r>
            <a:r>
              <a:rPr lang="en-US" sz="5175" dirty="0" err="1">
                <a:solidFill>
                  <a:srgbClr val="292929"/>
                </a:solidFill>
                <a:latin typeface="Gill Sans MT" panose="020B0502020104020203" pitchFamily="34" charset="0"/>
              </a:rPr>
              <a:t>M</a:t>
            </a:r>
            <a:r>
              <a:rPr lang="en-US" sz="5175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ais</a:t>
            </a:r>
            <a:r>
              <a:rPr lang="en-US" sz="5175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 </a:t>
            </a:r>
            <a:r>
              <a:rPr lang="en-US" sz="5175" dirty="0" err="1">
                <a:solidFill>
                  <a:srgbClr val="292929"/>
                </a:solidFill>
                <a:latin typeface="Gill Sans MT" panose="020B0502020104020203" pitchFamily="34" charset="0"/>
              </a:rPr>
              <a:t>V</a:t>
            </a:r>
            <a:r>
              <a:rPr lang="en-US" sz="5175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endidas</a:t>
            </a:r>
            <a:endParaRPr lang="en-US" sz="5175" dirty="0">
              <a:solidFill>
                <a:srgbClr val="292929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6864708">
            <a:off x="14620141" y="7583951"/>
            <a:ext cx="5278317" cy="5406098"/>
          </a:xfrm>
          <a:custGeom>
            <a:avLst/>
            <a:gdLst/>
            <a:ahLst/>
            <a:cxnLst/>
            <a:rect l="l" t="t" r="r" b="b"/>
            <a:pathLst>
              <a:path w="5278317" h="5406098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-75905" y="75905"/>
            <a:ext cx="1464828" cy="1313019"/>
          </a:xfrm>
          <a:custGeom>
            <a:avLst/>
            <a:gdLst/>
            <a:ahLst/>
            <a:cxnLst/>
            <a:rect l="l" t="t" r="r" b="b"/>
            <a:pathLst>
              <a:path w="1464828" h="1313019">
                <a:moveTo>
                  <a:pt x="0" y="0"/>
                </a:moveTo>
                <a:lnTo>
                  <a:pt x="1464829" y="0"/>
                </a:lnTo>
                <a:lnTo>
                  <a:pt x="1464829" y="1313019"/>
                </a:lnTo>
                <a:lnTo>
                  <a:pt x="0" y="1313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038388" y="1464828"/>
            <a:ext cx="8276575" cy="8276575"/>
          </a:xfrm>
          <a:custGeom>
            <a:avLst/>
            <a:gdLst/>
            <a:ahLst/>
            <a:cxnLst/>
            <a:rect l="l" t="t" r="r" b="b"/>
            <a:pathLst>
              <a:path w="8276575" h="8276575">
                <a:moveTo>
                  <a:pt x="0" y="0"/>
                </a:moveTo>
                <a:lnTo>
                  <a:pt x="8276575" y="0"/>
                </a:lnTo>
                <a:lnTo>
                  <a:pt x="8276575" y="8276575"/>
                </a:lnTo>
                <a:lnTo>
                  <a:pt x="0" y="82765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445458" y="3428794"/>
            <a:ext cx="4813842" cy="3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O Top 5 dos tamanhos mais vendidos são:</a:t>
            </a:r>
          </a:p>
          <a:p>
            <a:pPr algn="r">
              <a:lnSpc>
                <a:spcPts val="3919"/>
              </a:lnSpc>
            </a:pPr>
            <a:endParaRPr lang="en-US" sz="2799">
              <a:solidFill>
                <a:srgbClr val="292929"/>
              </a:solidFill>
              <a:latin typeface="Glacial Indifference"/>
            </a:endParaRPr>
          </a:p>
          <a:p>
            <a:pPr marL="604519" lvl="1" indent="-302260" algn="r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XL</a:t>
            </a:r>
          </a:p>
          <a:p>
            <a:pPr marL="604519" lvl="1" indent="-302260" algn="r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M</a:t>
            </a:r>
          </a:p>
          <a:p>
            <a:pPr marL="604519" lvl="1" indent="-302260" algn="r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L</a:t>
            </a:r>
          </a:p>
          <a:p>
            <a:pPr marL="604519" lvl="1" indent="-302260" algn="r">
              <a:lnSpc>
                <a:spcPts val="3919"/>
              </a:lnSpc>
              <a:buAutoNum type="arabicPeriod"/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ONE SIZE</a:t>
            </a:r>
          </a:p>
          <a:p>
            <a:pPr marL="604519" lvl="1" indent="-302260" algn="r">
              <a:lnSpc>
                <a:spcPts val="3919"/>
              </a:lnSpc>
              <a:spcBef>
                <a:spcPct val="0"/>
              </a:spcBef>
              <a:buAutoNum type="arabicPeriod"/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2XL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01089" y="1831291"/>
            <a:ext cx="6358211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175"/>
              </a:lnSpc>
            </a:pPr>
            <a:r>
              <a:rPr lang="en-US" sz="5175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Tamanhos</a:t>
            </a:r>
            <a:r>
              <a:rPr lang="en-US" sz="5175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 </a:t>
            </a:r>
          </a:p>
          <a:p>
            <a:pPr marL="0" lvl="0" indent="0" algn="r">
              <a:lnSpc>
                <a:spcPts val="5175"/>
              </a:lnSpc>
            </a:pPr>
            <a:r>
              <a:rPr lang="en-US" sz="5175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M</a:t>
            </a:r>
            <a:r>
              <a:rPr lang="en-US" sz="5175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ais</a:t>
            </a:r>
            <a:r>
              <a:rPr lang="en-US" sz="5175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 </a:t>
            </a:r>
            <a:r>
              <a:rPr lang="en-US" sz="5175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V</a:t>
            </a:r>
            <a:r>
              <a:rPr lang="en-US" sz="5175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endidos</a:t>
            </a:r>
            <a:endParaRPr lang="en-US" sz="5175" dirty="0">
              <a:solidFill>
                <a:srgbClr val="292929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6864708">
            <a:off x="14620141" y="7583951"/>
            <a:ext cx="5278317" cy="5406098"/>
          </a:xfrm>
          <a:custGeom>
            <a:avLst/>
            <a:gdLst/>
            <a:ahLst/>
            <a:cxnLst/>
            <a:rect l="l" t="t" r="r" b="b"/>
            <a:pathLst>
              <a:path w="5278317" h="5406098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-75905" y="75905"/>
            <a:ext cx="1464828" cy="1313019"/>
          </a:xfrm>
          <a:custGeom>
            <a:avLst/>
            <a:gdLst/>
            <a:ahLst/>
            <a:cxnLst/>
            <a:rect l="l" t="t" r="r" b="b"/>
            <a:pathLst>
              <a:path w="1464828" h="1313019">
                <a:moveTo>
                  <a:pt x="0" y="0"/>
                </a:moveTo>
                <a:lnTo>
                  <a:pt x="1464829" y="0"/>
                </a:lnTo>
                <a:lnTo>
                  <a:pt x="1464829" y="1313019"/>
                </a:lnTo>
                <a:lnTo>
                  <a:pt x="0" y="1313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680135" y="1464828"/>
            <a:ext cx="7621447" cy="7793472"/>
          </a:xfrm>
          <a:custGeom>
            <a:avLst/>
            <a:gdLst/>
            <a:ahLst/>
            <a:cxnLst/>
            <a:rect l="l" t="t" r="r" b="b"/>
            <a:pathLst>
              <a:path w="7621447" h="7793472">
                <a:moveTo>
                  <a:pt x="0" y="0"/>
                </a:moveTo>
                <a:lnTo>
                  <a:pt x="7621448" y="0"/>
                </a:lnTo>
                <a:lnTo>
                  <a:pt x="7621448" y="7793472"/>
                </a:lnTo>
                <a:lnTo>
                  <a:pt x="0" y="77934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25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445458" y="4419394"/>
            <a:ext cx="4813842" cy="1976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Nesse gráfico  identificamos que a maioria das peças se concentram nos valores entre R$ 250,00 e R$ 280,00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01089" y="1831291"/>
            <a:ext cx="6358211" cy="136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175"/>
              </a:lnSpc>
            </a:pPr>
            <a:r>
              <a:rPr lang="en-US" sz="5175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Distribuição</a:t>
            </a:r>
            <a:r>
              <a:rPr lang="en-US" sz="5175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 </a:t>
            </a:r>
            <a:endParaRPr lang="en-US" sz="5175" dirty="0">
              <a:solidFill>
                <a:srgbClr val="292929"/>
              </a:solidFill>
              <a:latin typeface="Gill Sans MT" panose="020B0502020104020203" pitchFamily="34" charset="0"/>
            </a:endParaRPr>
          </a:p>
          <a:p>
            <a:pPr marL="0" lvl="0" indent="0" algn="r">
              <a:lnSpc>
                <a:spcPts val="5175"/>
              </a:lnSpc>
            </a:pPr>
            <a:r>
              <a:rPr lang="en-US" sz="5175" dirty="0">
                <a:solidFill>
                  <a:srgbClr val="292929"/>
                </a:solidFill>
                <a:latin typeface="Gill Sans MT" panose="020B0502020104020203" pitchFamily="34" charset="0"/>
              </a:rPr>
              <a:t>d</a:t>
            </a:r>
            <a:r>
              <a:rPr lang="en-US" sz="5175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os </a:t>
            </a:r>
            <a:r>
              <a:rPr lang="en-US" sz="5175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Preços</a:t>
            </a:r>
            <a:r>
              <a:rPr lang="en-US" sz="5175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 R$</a:t>
            </a:r>
            <a:endParaRPr lang="en-US" sz="5175" dirty="0">
              <a:solidFill>
                <a:srgbClr val="292929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6864708">
            <a:off x="14620141" y="7583951"/>
            <a:ext cx="5278317" cy="5406098"/>
          </a:xfrm>
          <a:custGeom>
            <a:avLst/>
            <a:gdLst/>
            <a:ahLst/>
            <a:cxnLst/>
            <a:rect l="l" t="t" r="r" b="b"/>
            <a:pathLst>
              <a:path w="5278317" h="5406098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-75905" y="75905"/>
            <a:ext cx="1464828" cy="1313019"/>
          </a:xfrm>
          <a:custGeom>
            <a:avLst/>
            <a:gdLst/>
            <a:ahLst/>
            <a:cxnLst/>
            <a:rect l="l" t="t" r="r" b="b"/>
            <a:pathLst>
              <a:path w="1464828" h="1313019">
                <a:moveTo>
                  <a:pt x="0" y="0"/>
                </a:moveTo>
                <a:lnTo>
                  <a:pt x="1464829" y="0"/>
                </a:lnTo>
                <a:lnTo>
                  <a:pt x="1464829" y="1313019"/>
                </a:lnTo>
                <a:lnTo>
                  <a:pt x="0" y="1313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404896" y="1745566"/>
            <a:ext cx="7721384" cy="7721384"/>
          </a:xfrm>
          <a:custGeom>
            <a:avLst/>
            <a:gdLst/>
            <a:ahLst/>
            <a:cxnLst/>
            <a:rect l="l" t="t" r="r" b="b"/>
            <a:pathLst>
              <a:path w="7721384" h="7721384">
                <a:moveTo>
                  <a:pt x="0" y="0"/>
                </a:moveTo>
                <a:lnTo>
                  <a:pt x="7721384" y="0"/>
                </a:lnTo>
                <a:lnTo>
                  <a:pt x="7721384" y="7721384"/>
                </a:lnTo>
                <a:lnTo>
                  <a:pt x="0" y="77213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307838" y="3924094"/>
            <a:ext cx="4951462" cy="296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92929"/>
                </a:solidFill>
                <a:latin typeface="Glacial Indifference"/>
              </a:rPr>
              <a:t>Podemos notar o crescimento das vendas mensais, devido ao aumento da recita no histórico ao lado e ter uma previsão de aumento das vendas pros proximos messes!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01089" y="1831291"/>
            <a:ext cx="635821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175"/>
              </a:lnSpc>
            </a:pPr>
            <a:r>
              <a:rPr lang="en-US" sz="5175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Histórico</a:t>
            </a:r>
            <a:r>
              <a:rPr lang="en-US" sz="5175" dirty="0" smtClean="0">
                <a:solidFill>
                  <a:srgbClr val="292929"/>
                </a:solidFill>
                <a:latin typeface="Gill Sans MT" panose="020B0502020104020203" pitchFamily="34" charset="0"/>
              </a:rPr>
              <a:t> de </a:t>
            </a:r>
            <a:r>
              <a:rPr lang="en-US" sz="5175" dirty="0" err="1" smtClean="0">
                <a:solidFill>
                  <a:srgbClr val="292929"/>
                </a:solidFill>
                <a:latin typeface="Gill Sans MT" panose="020B0502020104020203" pitchFamily="34" charset="0"/>
              </a:rPr>
              <a:t>Vendas</a:t>
            </a:r>
            <a:endParaRPr lang="en-US" sz="5175" dirty="0">
              <a:solidFill>
                <a:srgbClr val="292929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598</Words>
  <Application>Microsoft Office PowerPoint</Application>
  <PresentationFormat>Personalizar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Calibri</vt:lpstr>
      <vt:lpstr>Open Sauce</vt:lpstr>
      <vt:lpstr>Bradley Hand ITC</vt:lpstr>
      <vt:lpstr>Gill Sans MT</vt:lpstr>
      <vt:lpstr>Glacial Indifference</vt:lpstr>
      <vt:lpstr>Glacial Indifference Bold</vt:lpstr>
      <vt:lpstr>Impact</vt:lpstr>
      <vt:lpstr>Arial</vt:lpstr>
      <vt:lpstr>Open Sauce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aqui</dc:title>
  <cp:lastModifiedBy>Dr notebook</cp:lastModifiedBy>
  <cp:revision>9</cp:revision>
  <dcterms:created xsi:type="dcterms:W3CDTF">2006-08-16T00:00:00Z</dcterms:created>
  <dcterms:modified xsi:type="dcterms:W3CDTF">2024-05-17T00:48:46Z</dcterms:modified>
  <dc:identifier>DAGFbStoEAo</dc:identifier>
</cp:coreProperties>
</file>