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5" r:id="rId2"/>
    <p:sldId id="341" r:id="rId3"/>
    <p:sldId id="342" r:id="rId4"/>
    <p:sldId id="343" r:id="rId5"/>
    <p:sldId id="339" r:id="rId6"/>
    <p:sldId id="340" r:id="rId7"/>
    <p:sldId id="344" r:id="rId8"/>
    <p:sldId id="345" r:id="rId9"/>
    <p:sldId id="346" r:id="rId1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35"/>
            <p14:sldId id="341"/>
            <p14:sldId id="342"/>
            <p14:sldId id="343"/>
            <p14:sldId id="339"/>
            <p14:sldId id="340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CFCFC"/>
    <a:srgbClr val="F9F9F9"/>
    <a:srgbClr val="535353"/>
    <a:srgbClr val="FF5C00"/>
    <a:srgbClr val="2EAA46"/>
    <a:srgbClr val="666666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9" autoAdjust="0"/>
    <p:restoredTop sz="95215" autoAdjust="0"/>
  </p:normalViewPr>
  <p:slideViewPr>
    <p:cSldViewPr snapToObjects="1">
      <p:cViewPr varScale="1">
        <p:scale>
          <a:sx n="35" d="100"/>
          <a:sy n="35" d="100"/>
        </p:scale>
        <p:origin x="318" y="90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0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9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J2EE </a:t>
            </a:r>
            <a:r>
              <a:rPr kumimoji="1" lang="zh-CN" altLang="en-US" dirty="0"/>
              <a:t>企业级应用架构</a:t>
            </a:r>
            <a:r>
              <a:rPr kumimoji="1" lang="zh-CN" altLang="en-US" dirty="0" smtClean="0"/>
              <a:t>简述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企业级应用架构解析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企业级应用架构解析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企业应用特点</a:t>
            </a:r>
            <a:endParaRPr kumimoji="1"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59568" y="3401616"/>
            <a:ext cx="22201200" cy="4608512"/>
          </a:xfrm>
        </p:spPr>
        <p:txBody>
          <a:bodyPr/>
          <a:lstStyle/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多环境多系统的交互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海量数据、高并发、高</a:t>
            </a:r>
            <a:r>
              <a:rPr kumimoji="1" lang="en-US" altLang="zh-CN" dirty="0" smtClean="0"/>
              <a:t>TPS</a:t>
            </a:r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安全等级高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自动化集群管理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30760" y="2177480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企业应用的特点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30760" y="8859605"/>
            <a:ext cx="22201200" cy="460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89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企业级应用架构解析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架构</a:t>
            </a:r>
            <a:endParaRPr kumimoji="1"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959252" y="3830109"/>
            <a:ext cx="22201200" cy="4608512"/>
          </a:xfrm>
        </p:spPr>
        <p:txBody>
          <a:bodyPr/>
          <a:lstStyle/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CAP</a:t>
            </a:r>
            <a:r>
              <a:rPr kumimoji="1" lang="zh-CN" altLang="en-US" dirty="0" smtClean="0"/>
              <a:t>原则（一致性、可用性、分区容错性）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复杂的事情简单化</a:t>
            </a:r>
            <a:endParaRPr kumimoji="1" lang="en-US" altLang="zh-CN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30760" y="2177480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架构的原则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30760" y="8946232"/>
            <a:ext cx="22201200" cy="460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2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企业级应用架构解析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架构</a:t>
            </a:r>
            <a:endParaRPr kumimoji="1"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30760" y="8946232"/>
            <a:ext cx="22201200" cy="460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69449" y="1982101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架构的</a:t>
            </a:r>
            <a:r>
              <a:rPr lang="zh-CN" altLang="en-US" sz="4800" dirty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目标</a:t>
            </a:r>
            <a:endParaRPr lang="zh-CN" altLang="en-US" sz="4800" dirty="0" smtClean="0">
              <a:solidFill>
                <a:srgbClr val="35B558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844" y="3594656"/>
            <a:ext cx="22201200" cy="10281600"/>
          </a:xfrm>
        </p:spPr>
        <p:txBody>
          <a:bodyPr/>
          <a:lstStyle/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高速缓存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并行计算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负载均衡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数据备份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异地容灾</a:t>
            </a:r>
            <a:endParaRPr kumimoji="1" lang="en-US" altLang="zh-CN" dirty="0" smtClean="0"/>
          </a:p>
          <a:p>
            <a:pPr marL="685800" indent="-6858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业务分离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2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级应用架构</a:t>
            </a:r>
            <a:r>
              <a:rPr lang="zh-CN" altLang="en-US" dirty="0" smtClean="0"/>
              <a:t>解析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分布式服务基础概念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425850"/>
          </a:xfrm>
        </p:spPr>
        <p:txBody>
          <a:bodyPr/>
          <a:lstStyle/>
          <a:p>
            <a:r>
              <a:rPr kumimoji="1" lang="zh-CN" altLang="en-US" dirty="0" smtClean="0"/>
              <a:t>原始版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5" name="AutoShape 2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9599712" y="57058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6215336" y="7074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://www.sharejs.com/vectors/d1/12570/sharejs_com_1001.e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005" y="2578095"/>
            <a:ext cx="10418195" cy="28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流程图: 磁盘 6"/>
          <p:cNvSpPr/>
          <p:nvPr/>
        </p:nvSpPr>
        <p:spPr>
          <a:xfrm>
            <a:off x="3933768" y="10399700"/>
            <a:ext cx="2541984" cy="1304290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96" y="6698722"/>
            <a:ext cx="1616200" cy="22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727" y="3870475"/>
            <a:ext cx="1314450" cy="12573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246784" y="6010673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上下箭头 19"/>
          <p:cNvSpPr/>
          <p:nvPr/>
        </p:nvSpPr>
        <p:spPr>
          <a:xfrm>
            <a:off x="5042213" y="5434987"/>
            <a:ext cx="225739" cy="1281852"/>
          </a:xfrm>
          <a:prstGeom prst="up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5042213" y="9031549"/>
            <a:ext cx="225739" cy="1281852"/>
          </a:xfrm>
          <a:prstGeom prst="up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副标题 4"/>
          <p:cNvSpPr txBox="1">
            <a:spLocks/>
          </p:cNvSpPr>
          <p:nvPr/>
        </p:nvSpPr>
        <p:spPr>
          <a:xfrm>
            <a:off x="10696600" y="5626764"/>
            <a:ext cx="18273600" cy="92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/>
              <a:t>单</a:t>
            </a:r>
            <a:r>
              <a:rPr kumimoji="1" lang="zh-CN" altLang="en-US" dirty="0" smtClean="0"/>
              <a:t>节点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几乎无容灾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负载能力低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维护简单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904512" y="4573563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2602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级应用架构</a:t>
            </a:r>
            <a:r>
              <a:rPr lang="zh-CN" altLang="en-US" dirty="0" smtClean="0"/>
              <a:t>解析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分布式服务基础概念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425850"/>
          </a:xfrm>
        </p:spPr>
        <p:txBody>
          <a:bodyPr/>
          <a:lstStyle/>
          <a:p>
            <a:r>
              <a:rPr kumimoji="1" lang="zh-CN" altLang="en-US" dirty="0" smtClean="0"/>
              <a:t>动静分离版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5" name="AutoShape 2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9599712" y="57058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6215336" y="7074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://www.sharejs.com/vectors/d1/12570/sharejs_com_1001.e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005" y="2578095"/>
            <a:ext cx="10418195" cy="28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流程图: 磁盘 6"/>
          <p:cNvSpPr/>
          <p:nvPr/>
        </p:nvSpPr>
        <p:spPr>
          <a:xfrm>
            <a:off x="7956699" y="11466512"/>
            <a:ext cx="2541984" cy="1304290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13" y="10974445"/>
            <a:ext cx="1616200" cy="22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983" y="3312476"/>
            <a:ext cx="1314450" cy="12573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162857" y="8730208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上下箭头 19"/>
          <p:cNvSpPr/>
          <p:nvPr/>
        </p:nvSpPr>
        <p:spPr>
          <a:xfrm>
            <a:off x="4681880" y="8169306"/>
            <a:ext cx="286897" cy="2289093"/>
          </a:xfrm>
          <a:prstGeom prst="up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副标题 4"/>
          <p:cNvSpPr txBox="1">
            <a:spLocks/>
          </p:cNvSpPr>
          <p:nvPr/>
        </p:nvSpPr>
        <p:spPr>
          <a:xfrm>
            <a:off x="10696600" y="5626764"/>
            <a:ext cx="18273600" cy="92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访问静态资源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负载均衡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应用分离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依赖框架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安全性低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en-US" altLang="zh-CN" dirty="0"/>
              <a:t>Session </a:t>
            </a:r>
            <a:r>
              <a:rPr lang="zh-CN" altLang="en-US" dirty="0"/>
              <a:t>持久化</a:t>
            </a:r>
            <a:r>
              <a:rPr lang="zh-CN" altLang="en-US" dirty="0" smtClean="0"/>
              <a:t>问题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904512" y="4573563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特点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162857" y="5439071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/>
          <p:cNvSpPr txBox="1"/>
          <p:nvPr/>
        </p:nvSpPr>
        <p:spPr>
          <a:xfrm>
            <a:off x="1123630" y="4992874"/>
            <a:ext cx="1901789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Nginx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4681880" y="4975602"/>
            <a:ext cx="389322" cy="1880913"/>
          </a:xfrm>
          <a:prstGeom prst="up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7304647" y="4947464"/>
            <a:ext cx="657225" cy="1281852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350489" y="12118657"/>
            <a:ext cx="1326707" cy="355197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7013842" y="6569968"/>
            <a:ext cx="1709855" cy="1152128"/>
          </a:xfrm>
          <a:prstGeom prst="can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83022" y="7772533"/>
            <a:ext cx="417548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Html</a:t>
            </a:r>
            <a:r>
              <a:rPr lang="zh-CN" altLang="en-US" sz="48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8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js</a:t>
            </a:r>
            <a:r>
              <a:rPr lang="en-US" altLang="zh-CN" sz="48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8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css</a:t>
            </a:r>
            <a:endParaRPr lang="zh-CN" altLang="en-US" sz="48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6577" y="6176547"/>
            <a:ext cx="2604790" cy="76944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REST API</a:t>
            </a:r>
            <a:endParaRPr lang="zh-CN" altLang="en-US" sz="4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78132" y="9458123"/>
            <a:ext cx="2604790" cy="76944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REST API</a:t>
            </a:r>
            <a:endParaRPr lang="zh-CN" altLang="en-US" sz="4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0751" y="11665986"/>
            <a:ext cx="309385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Tomcat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1367" y="12770802"/>
            <a:ext cx="3508646" cy="156966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96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  <a:endParaRPr lang="zh-CN" altLang="en-US" sz="9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8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级应用架构</a:t>
            </a:r>
            <a:r>
              <a:rPr lang="zh-CN" altLang="en-US" dirty="0" smtClean="0"/>
              <a:t>解析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分布式服务基础概念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425850"/>
          </a:xfrm>
        </p:spPr>
        <p:txBody>
          <a:bodyPr/>
          <a:lstStyle/>
          <a:p>
            <a:r>
              <a:rPr kumimoji="1" lang="zh-CN" altLang="en-US" dirty="0" smtClean="0"/>
              <a:t>缓存版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5" name="AutoShape 2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22649145" y="51035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19264769" y="64716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21006132" y="10864186"/>
            <a:ext cx="2541984" cy="1304290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046" y="10372119"/>
            <a:ext cx="1616200" cy="22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416" y="2710150"/>
            <a:ext cx="1314450" cy="12573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4212290" y="8127882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上下箭头 19"/>
          <p:cNvSpPr/>
          <p:nvPr/>
        </p:nvSpPr>
        <p:spPr>
          <a:xfrm>
            <a:off x="17731313" y="7566980"/>
            <a:ext cx="286897" cy="2289093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副标题 4"/>
          <p:cNvSpPr txBox="1">
            <a:spLocks/>
          </p:cNvSpPr>
          <p:nvPr/>
        </p:nvSpPr>
        <p:spPr>
          <a:xfrm>
            <a:off x="809554" y="4514400"/>
            <a:ext cx="18273600" cy="92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大量使用缓存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en-US" altLang="zh-CN" dirty="0" err="1" smtClean="0"/>
              <a:t>Nginx</a:t>
            </a:r>
            <a:r>
              <a:rPr kumimoji="1" lang="zh-CN" altLang="en-US" dirty="0"/>
              <a:t>接收</a:t>
            </a:r>
            <a:r>
              <a:rPr kumimoji="1" lang="en-US" altLang="zh-CN" dirty="0" smtClean="0"/>
              <a:t>Https</a:t>
            </a:r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en-US" altLang="zh-CN" dirty="0" smtClean="0"/>
              <a:t>Session </a:t>
            </a:r>
            <a:r>
              <a:rPr lang="zh-CN" altLang="en-US" dirty="0" smtClean="0"/>
              <a:t>持久化</a:t>
            </a:r>
            <a:endParaRPr kumimoji="1" lang="en-US" altLang="zh-CN" dirty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一致性问题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缓存失效问题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17466" y="3461199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特点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212290" y="4836745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/>
          <p:cNvSpPr txBox="1"/>
          <p:nvPr/>
        </p:nvSpPr>
        <p:spPr>
          <a:xfrm>
            <a:off x="14173063" y="4390548"/>
            <a:ext cx="1901789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Nginx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17731313" y="4373276"/>
            <a:ext cx="389322" cy="1880913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20354080" y="4345138"/>
            <a:ext cx="657225" cy="1281852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9399922" y="11516331"/>
            <a:ext cx="1326707" cy="355197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20063275" y="5967642"/>
            <a:ext cx="1709855" cy="1152128"/>
          </a:xfrm>
          <a:prstGeom prst="can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932455" y="7170207"/>
            <a:ext cx="417548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Html</a:t>
            </a:r>
            <a:r>
              <a:rPr lang="zh-CN" altLang="en-US" sz="48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8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js</a:t>
            </a:r>
            <a:r>
              <a:rPr lang="en-US" altLang="zh-CN" sz="48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8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css</a:t>
            </a:r>
            <a:endParaRPr lang="zh-CN" altLang="en-US" sz="48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50518" y="3835567"/>
            <a:ext cx="4254664" cy="76944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Https REST API</a:t>
            </a:r>
            <a:endParaRPr lang="zh-CN" altLang="en-US" sz="4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948935" y="8944483"/>
            <a:ext cx="3925826" cy="76944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 REST API</a:t>
            </a:r>
            <a:endParaRPr lang="zh-CN" altLang="en-US" sz="4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60184" y="11063660"/>
            <a:ext cx="309385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Tomcat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96393" y="12660543"/>
            <a:ext cx="3508646" cy="156966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96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  <a:endParaRPr lang="zh-CN" altLang="en-US" sz="9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9406809" y="9865055"/>
            <a:ext cx="2664296" cy="1043940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高速缓存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12336016" y="10372119"/>
            <a:ext cx="1837047" cy="492067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47862" y="9000937"/>
            <a:ext cx="59098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Redis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Memcached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06809" y="11063660"/>
            <a:ext cx="5266606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基于请求缓存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基于查询结果缓存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Session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会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话持久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467" y="2746196"/>
            <a:ext cx="1314450" cy="12573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627" y="2751425"/>
            <a:ext cx="1314450" cy="12573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8235130" y="9865055"/>
            <a:ext cx="2724684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JVM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8519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5014678" y="6975584"/>
            <a:ext cx="1914206" cy="1054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级应用架构</a:t>
            </a:r>
            <a:r>
              <a:rPr lang="zh-CN" altLang="en-US" dirty="0" smtClean="0"/>
              <a:t>解析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分布式服务基础概念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364373"/>
            <a:ext cx="22201200" cy="1425850"/>
          </a:xfrm>
        </p:spPr>
        <p:txBody>
          <a:bodyPr/>
          <a:lstStyle/>
          <a:p>
            <a:r>
              <a:rPr kumimoji="1" lang="zh-CN" altLang="en-US" dirty="0" smtClean="0"/>
              <a:t>分布式服务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5" name="AutoShape 2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22649145" y="51035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" name="AutoShape 4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19264769" y="64716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流程图: 磁盘 6"/>
          <p:cNvSpPr/>
          <p:nvPr/>
        </p:nvSpPr>
        <p:spPr>
          <a:xfrm>
            <a:off x="15965573" y="9526854"/>
            <a:ext cx="2541984" cy="1410037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主库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605" y="4508257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417" y="2710150"/>
            <a:ext cx="920115" cy="88011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2924685" y="6065912"/>
            <a:ext cx="987686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上下箭头 19"/>
          <p:cNvSpPr/>
          <p:nvPr/>
        </p:nvSpPr>
        <p:spPr>
          <a:xfrm>
            <a:off x="17287784" y="6295317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副标题 4"/>
          <p:cNvSpPr txBox="1">
            <a:spLocks/>
          </p:cNvSpPr>
          <p:nvPr/>
        </p:nvSpPr>
        <p:spPr>
          <a:xfrm>
            <a:off x="809554" y="4514400"/>
            <a:ext cx="18273600" cy="92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小型机虚拟化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请求处理与业务拆分</a:t>
            </a:r>
            <a:endParaRPr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应用服务化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同步异步拆分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数据库读写分离</a:t>
            </a:r>
            <a:endParaRPr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/>
              <a:t>运</a:t>
            </a:r>
            <a:r>
              <a:rPr lang="zh-CN" altLang="en-US" dirty="0" smtClean="0"/>
              <a:t>维难度大大增加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17466" y="3461199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特点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212290" y="3797060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/>
          <p:cNvSpPr txBox="1"/>
          <p:nvPr/>
        </p:nvSpPr>
        <p:spPr>
          <a:xfrm>
            <a:off x="14063784" y="3568095"/>
            <a:ext cx="1901789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Nginx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15877685" y="3642850"/>
            <a:ext cx="389322" cy="663615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21264411" y="3557596"/>
            <a:ext cx="657225" cy="795973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20845734" y="4365618"/>
            <a:ext cx="1709855" cy="750332"/>
          </a:xfrm>
          <a:prstGeom prst="can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45734" y="5128272"/>
            <a:ext cx="4175483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Html</a:t>
            </a:r>
            <a:r>
              <a:rPr lang="zh-CN" altLang="en-US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24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js</a:t>
            </a: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24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css</a:t>
            </a:r>
            <a:endParaRPr lang="zh-CN" altLang="en-US" sz="2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33120" y="3183695"/>
            <a:ext cx="4254664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Https REST API</a:t>
            </a:r>
            <a:endParaRPr lang="zh-CN" altLang="en-US" sz="2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94562" y="4115719"/>
            <a:ext cx="3925826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 REST API</a:t>
            </a:r>
            <a:endParaRPr lang="zh-CN" altLang="en-US" sz="2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79478" y="5177861"/>
            <a:ext cx="3093853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Tomcat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29248" y="4572564"/>
            <a:ext cx="3508646" cy="64633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  <a:endParaRPr lang="zh-CN" altLang="en-US" sz="3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9383424" y="4496557"/>
            <a:ext cx="2664296" cy="750332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高速缓存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12248893" y="4733230"/>
            <a:ext cx="1402836" cy="423011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35008" y="3485635"/>
            <a:ext cx="5909838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Redis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Memcached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83424" y="5548358"/>
            <a:ext cx="5266606" cy="120032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基于请求缓存</a:t>
            </a:r>
            <a:endParaRPr lang="en-US" altLang="zh-CN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基于查询结果缓存</a:t>
            </a:r>
            <a:endParaRPr lang="en-US" altLang="zh-CN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Session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会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话持久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468" y="2746196"/>
            <a:ext cx="920115" cy="8801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628" y="2751425"/>
            <a:ext cx="920115" cy="880110"/>
          </a:xfrm>
          <a:prstGeom prst="rect">
            <a:avLst/>
          </a:prstGeom>
        </p:spPr>
      </p:pic>
      <p:pic>
        <p:nvPicPr>
          <p:cNvPr id="32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103" y="4496281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803" y="4531913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784" y="4494920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13910827" y="4634119"/>
            <a:ext cx="3593582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Gateway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037068" y="5870519"/>
            <a:ext cx="5451679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服务总线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\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注册中心</a:t>
            </a:r>
          </a:p>
        </p:txBody>
      </p:sp>
      <p:sp>
        <p:nvSpPr>
          <p:cNvPr id="38" name="上下箭头 37"/>
          <p:cNvSpPr/>
          <p:nvPr/>
        </p:nvSpPr>
        <p:spPr>
          <a:xfrm>
            <a:off x="17300968" y="5295134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9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442" y="7170557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543" y="7170557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14857208" y="8148827"/>
            <a:ext cx="2071676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Java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应用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587865" y="6984792"/>
            <a:ext cx="1914206" cy="10547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29" y="7179765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730" y="7179765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17587865" y="8158035"/>
            <a:ext cx="1914206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Java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应用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161052" y="6994001"/>
            <a:ext cx="1914206" cy="10547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1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816" y="7188974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917" y="7188974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20161052" y="8167244"/>
            <a:ext cx="1914206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Java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应用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5" name="流程图: 磁盘 54"/>
          <p:cNvSpPr/>
          <p:nvPr/>
        </p:nvSpPr>
        <p:spPr>
          <a:xfrm>
            <a:off x="19021893" y="9242320"/>
            <a:ext cx="2541984" cy="937458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数据库读库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19001466" y="10401982"/>
            <a:ext cx="2541984" cy="937458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数据库读库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上下箭头 56"/>
          <p:cNvSpPr/>
          <p:nvPr/>
        </p:nvSpPr>
        <p:spPr>
          <a:xfrm>
            <a:off x="17006799" y="8705161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12869625" y="7315787"/>
            <a:ext cx="1402836" cy="423011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15062" y="6994001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消息中间件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268632" y="8464844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监控平台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268632" y="7703631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调度中间件</a:t>
            </a:r>
          </a:p>
        </p:txBody>
      </p:sp>
      <p:sp>
        <p:nvSpPr>
          <p:cNvPr id="63" name="上下箭头 62"/>
          <p:cNvSpPr/>
          <p:nvPr/>
        </p:nvSpPr>
        <p:spPr>
          <a:xfrm>
            <a:off x="19893170" y="8502209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00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4945835" y="7461514"/>
            <a:ext cx="8886092" cy="2503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Container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688314" y="11157545"/>
            <a:ext cx="5344806" cy="964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Container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07618" y="4732754"/>
            <a:ext cx="4443046" cy="964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Container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级应用架构</a:t>
            </a:r>
            <a:r>
              <a:rPr lang="zh-CN" altLang="en-US" dirty="0" smtClean="0"/>
              <a:t>解析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分布式服务基础概念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364373"/>
            <a:ext cx="22201200" cy="1425850"/>
          </a:xfrm>
        </p:spPr>
        <p:txBody>
          <a:bodyPr/>
          <a:lstStyle/>
          <a:p>
            <a:r>
              <a:rPr kumimoji="1" lang="zh-CN" altLang="en-US" dirty="0" smtClean="0"/>
              <a:t>弹性计算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5" name="AutoShape 2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22649145" y="51035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" name="AutoShape 4" descr="http://img2.imgtn.bdimg.com/it/u=2412333758,2328826900&amp;fm=21&amp;gp=0.jpg"/>
          <p:cNvSpPr>
            <a:spLocks noChangeAspect="1" noChangeArrowheads="1"/>
          </p:cNvSpPr>
          <p:nvPr/>
        </p:nvSpPr>
        <p:spPr bwMode="auto">
          <a:xfrm>
            <a:off x="19522263" y="75739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流程图: 磁盘 6"/>
          <p:cNvSpPr/>
          <p:nvPr/>
        </p:nvSpPr>
        <p:spPr>
          <a:xfrm>
            <a:off x="16223067" y="10629139"/>
            <a:ext cx="1777218" cy="901170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主库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605" y="4508257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417" y="2710150"/>
            <a:ext cx="920115" cy="88011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3182179" y="7168197"/>
            <a:ext cx="987686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上下箭头 19"/>
          <p:cNvSpPr/>
          <p:nvPr/>
        </p:nvSpPr>
        <p:spPr>
          <a:xfrm>
            <a:off x="17545278" y="7397602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副标题 4"/>
          <p:cNvSpPr txBox="1">
            <a:spLocks/>
          </p:cNvSpPr>
          <p:nvPr/>
        </p:nvSpPr>
        <p:spPr>
          <a:xfrm>
            <a:off x="809554" y="4514400"/>
            <a:ext cx="18273600" cy="92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容器级虚拟化</a:t>
            </a:r>
            <a:endParaRPr lang="en-US" altLang="zh-CN" dirty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应用资源动态分配</a:t>
            </a:r>
            <a:endParaRPr kumimoji="1"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离线数据采集分析系统</a:t>
            </a:r>
            <a:endParaRPr kumimoji="1" lang="en-US" altLang="zh-CN" dirty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数据库读写分离</a:t>
            </a:r>
            <a:endParaRPr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硬件成本下降</a:t>
            </a:r>
            <a:endParaRPr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异地容灾</a:t>
            </a:r>
            <a:endParaRPr lang="en-US" altLang="zh-CN" dirty="0" smtClean="0"/>
          </a:p>
          <a:p>
            <a:pPr marL="865800" indent="-6858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17466" y="3461199"/>
            <a:ext cx="691276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特点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212290" y="3797060"/>
            <a:ext cx="7560840" cy="0"/>
          </a:xfrm>
          <a:prstGeom prst="line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/>
          <p:cNvSpPr txBox="1"/>
          <p:nvPr/>
        </p:nvSpPr>
        <p:spPr>
          <a:xfrm>
            <a:off x="14063784" y="3568095"/>
            <a:ext cx="1901789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Nginx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15877685" y="3642850"/>
            <a:ext cx="389322" cy="663615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21264411" y="3557596"/>
            <a:ext cx="657225" cy="795973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20845734" y="4365618"/>
            <a:ext cx="1709855" cy="750332"/>
          </a:xfrm>
          <a:prstGeom prst="can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45734" y="5128272"/>
            <a:ext cx="4175483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Html</a:t>
            </a:r>
            <a:r>
              <a:rPr lang="zh-CN" altLang="en-US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24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js</a:t>
            </a: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2400" i="1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css</a:t>
            </a:r>
            <a:endParaRPr lang="zh-CN" altLang="en-US" sz="2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33120" y="3183695"/>
            <a:ext cx="4254664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Https REST API</a:t>
            </a:r>
            <a:endParaRPr lang="zh-CN" altLang="en-US" sz="2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94562" y="4115719"/>
            <a:ext cx="3925826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i="1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Http REST API</a:t>
            </a:r>
            <a:endParaRPr lang="zh-CN" altLang="en-US" sz="2400" i="1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79478" y="5177861"/>
            <a:ext cx="3093853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Tomcat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29248" y="4572564"/>
            <a:ext cx="3508646" cy="64633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  <a:endParaRPr lang="zh-CN" altLang="en-US" sz="3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9383424" y="4496557"/>
            <a:ext cx="2664296" cy="750332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高速缓存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12248893" y="4733230"/>
            <a:ext cx="1402836" cy="423011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35008" y="3485635"/>
            <a:ext cx="5909838" cy="4616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Redis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Memcached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83424" y="5548358"/>
            <a:ext cx="5266606" cy="120032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基于请求缓存</a:t>
            </a:r>
            <a:endParaRPr lang="en-US" altLang="zh-CN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基于查询结果缓存</a:t>
            </a:r>
            <a:endParaRPr lang="en-US" altLang="zh-CN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Session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会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话持久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468" y="2746196"/>
            <a:ext cx="920115" cy="8801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628" y="2751425"/>
            <a:ext cx="920115" cy="880110"/>
          </a:xfrm>
          <a:prstGeom prst="rect">
            <a:avLst/>
          </a:prstGeom>
        </p:spPr>
      </p:pic>
      <p:pic>
        <p:nvPicPr>
          <p:cNvPr id="32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103" y="4496281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803" y="4531913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784" y="4494920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13910827" y="4634119"/>
            <a:ext cx="3593582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Gateway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94562" y="6972804"/>
            <a:ext cx="5451679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服务总线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\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注册中心</a:t>
            </a:r>
          </a:p>
        </p:txBody>
      </p:sp>
      <p:sp>
        <p:nvSpPr>
          <p:cNvPr id="38" name="上下箭头 37"/>
          <p:cNvSpPr/>
          <p:nvPr/>
        </p:nvSpPr>
        <p:spPr>
          <a:xfrm>
            <a:off x="17379335" y="6233501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9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936" y="8272842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037" y="8272842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15114702" y="9251112"/>
            <a:ext cx="2071676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Java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应用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pic>
        <p:nvPicPr>
          <p:cNvPr id="47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23" y="8282050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4" y="8282050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17845359" y="9260320"/>
            <a:ext cx="1914206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Java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应用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pic>
        <p:nvPicPr>
          <p:cNvPr id="51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310" y="8291259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pic.58pic.com/58pic/15/59/21/73458PICqrC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411" y="8291259"/>
            <a:ext cx="538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20418546" y="9269529"/>
            <a:ext cx="1914206" cy="52322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Java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应用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5" name="流程图: 磁盘 54"/>
          <p:cNvSpPr/>
          <p:nvPr/>
        </p:nvSpPr>
        <p:spPr>
          <a:xfrm>
            <a:off x="18282448" y="10413274"/>
            <a:ext cx="1777218" cy="599139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数据库读库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18292662" y="11181101"/>
            <a:ext cx="1777218" cy="599139"/>
          </a:xfrm>
          <a:prstGeom prst="flowChartMagneticDisk">
            <a:avLst/>
          </a:prstGeom>
          <a:solidFill>
            <a:schemeClr val="tx1"/>
          </a:solidFill>
          <a:ln w="127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数据库读库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上下箭头 56"/>
          <p:cNvSpPr/>
          <p:nvPr/>
        </p:nvSpPr>
        <p:spPr>
          <a:xfrm>
            <a:off x="17264293" y="9807446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13127119" y="8418072"/>
            <a:ext cx="1402836" cy="423011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225432" y="6971717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消息中间件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268632" y="8464844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监控平台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268632" y="7703631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调度中间件</a:t>
            </a:r>
          </a:p>
        </p:txBody>
      </p:sp>
      <p:sp>
        <p:nvSpPr>
          <p:cNvPr id="63" name="上下箭头 62"/>
          <p:cNvSpPr/>
          <p:nvPr/>
        </p:nvSpPr>
        <p:spPr>
          <a:xfrm>
            <a:off x="20150664" y="9604494"/>
            <a:ext cx="286897" cy="613410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90207" y="7093440"/>
            <a:ext cx="1896115" cy="1210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Docker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Center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8231560" y="10871195"/>
            <a:ext cx="2484012" cy="104394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bg1">
                <a:lumMod val="50000"/>
                <a:lumOff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HDFS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951841" y="11181101"/>
            <a:ext cx="3508646" cy="64633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  <a:endParaRPr lang="zh-CN" altLang="en-US" sz="3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14811" y="10124945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Hive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77278" y="10136857"/>
            <a:ext cx="2160240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Hadoop</a:t>
            </a:r>
            <a:endParaRPr lang="zh-CN" altLang="en-US" sz="2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267210" y="9223922"/>
            <a:ext cx="2398939" cy="52322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日志收集平台</a:t>
            </a:r>
          </a:p>
        </p:txBody>
      </p:sp>
      <p:sp>
        <p:nvSpPr>
          <p:cNvPr id="68" name="左右箭头 67"/>
          <p:cNvSpPr/>
          <p:nvPr/>
        </p:nvSpPr>
        <p:spPr>
          <a:xfrm>
            <a:off x="13711866" y="10865549"/>
            <a:ext cx="1402836" cy="423011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799247" y="12441725"/>
            <a:ext cx="1836911" cy="1210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Docker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Center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36159" y="12677459"/>
            <a:ext cx="3508646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6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</a:t>
            </a:r>
            <a:endParaRPr lang="zh-CN" altLang="en-US" sz="6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12640</TotalTime>
  <Words>416</Words>
  <Application>Microsoft Office PowerPoint</Application>
  <PresentationFormat>自定义</PresentationFormat>
  <Paragraphs>150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J2EE 企业级应用架构简述</vt:lpstr>
      <vt:lpstr>企业级应用架构解析— 企业应用特点</vt:lpstr>
      <vt:lpstr>企业级应用架构解析— 架构</vt:lpstr>
      <vt:lpstr>企业级应用架构解析— 架构</vt:lpstr>
      <vt:lpstr>企业级应用架构解析 — 分布式服务基础概念</vt:lpstr>
      <vt:lpstr>企业级应用架构解析 — 分布式服务基础概念</vt:lpstr>
      <vt:lpstr>企业级应用架构解析 — 分布式服务基础概念</vt:lpstr>
      <vt:lpstr>企业级应用架构解析 — 分布式服务基础概念</vt:lpstr>
      <vt:lpstr>企业级应用架构解析 — 分布式服务基础概念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rockyzhao</cp:lastModifiedBy>
  <cp:revision>189</cp:revision>
  <dcterms:created xsi:type="dcterms:W3CDTF">2015-03-23T11:35:35Z</dcterms:created>
  <dcterms:modified xsi:type="dcterms:W3CDTF">2017-08-14T17:21:12Z</dcterms:modified>
</cp:coreProperties>
</file>