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69" autoAdjust="0"/>
  </p:normalViewPr>
  <p:slideViewPr>
    <p:cSldViewPr snapToGrid="0">
      <p:cViewPr varScale="1">
        <p:scale>
          <a:sx n="103" d="100"/>
          <a:sy n="103" d="100"/>
        </p:scale>
        <p:origin x="13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a5ed415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a5ed415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5ed415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5ed415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l" sz="1200" dirty="0">
                <a:solidFill>
                  <a:schemeClr val="dk1"/>
                </a:solidFill>
              </a:rPr>
              <a:t>Εφαρμογή κινητού: αναπτύσσεται σε React Native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l" sz="1200" dirty="0">
                <a:solidFill>
                  <a:schemeClr val="dk1"/>
                </a:solidFill>
              </a:rPr>
              <a:t>Επικοινωνία κινητού - server: HTTP πρωτόκολλο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l" sz="1200" dirty="0">
                <a:solidFill>
                  <a:schemeClr val="dk1"/>
                </a:solidFill>
              </a:rPr>
              <a:t>Server : Web based server --&gt; Thingsboard (μάλλον)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l" sz="1200" dirty="0">
                <a:solidFill>
                  <a:schemeClr val="dk1"/>
                </a:solidFill>
              </a:rPr>
              <a:t>Database : MySQL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8a1ea24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8a1ea24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162c9d9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162c9d9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l">
                <a:solidFill>
                  <a:schemeClr val="dk1"/>
                </a:solidFill>
              </a:rPr>
              <a:t>Σύστημα αναγνώρισης από το βύσμα του φορτιστή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8f967f2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8f967f2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8a1ea24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8a1ea24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5ed415d0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5ed415d0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252650"/>
            <a:ext cx="85206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500" b="1"/>
              <a:t>Smart Parking and e-charging pods for Bicycles</a:t>
            </a:r>
            <a:endParaRPr sz="3500" b="1"/>
          </a:p>
        </p:txBody>
      </p:sp>
      <p:sp>
        <p:nvSpPr>
          <p:cNvPr id="56" name="Google Shape;56;p13"/>
          <p:cNvSpPr txBox="1"/>
          <p:nvPr/>
        </p:nvSpPr>
        <p:spPr>
          <a:xfrm>
            <a:off x="675850" y="2749275"/>
            <a:ext cx="7899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300">
                <a:solidFill>
                  <a:srgbClr val="C2DFE3"/>
                </a:solidFill>
              </a:rPr>
              <a:t>Καρδούτσος Άγγελος</a:t>
            </a:r>
            <a:endParaRPr sz="2300">
              <a:solidFill>
                <a:srgbClr val="C2DFE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300">
                <a:solidFill>
                  <a:srgbClr val="C2DFE3"/>
                </a:solidFill>
              </a:rPr>
              <a:t>Κόττας Κωνσταντίνος</a:t>
            </a:r>
            <a:endParaRPr sz="2300">
              <a:solidFill>
                <a:srgbClr val="C2DFE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rgbClr val="C2DFE3"/>
                </a:solidFill>
              </a:rPr>
              <a:t>Μαναγούδης Μιχαήλ </a:t>
            </a:r>
            <a:endParaRPr sz="2300">
              <a:solidFill>
                <a:srgbClr val="C2DFE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19 Νοεμβρίου 2021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1578" b="1588"/>
          <a:stretch/>
        </p:blipFill>
        <p:spPr>
          <a:xfrm>
            <a:off x="4419925" y="2029375"/>
            <a:ext cx="3985500" cy="2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39275"/>
            <a:ext cx="392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 b="1"/>
              <a:t>Βασικές Λειτουργίες</a:t>
            </a:r>
            <a:endParaRPr sz="3020" b="1"/>
          </a:p>
        </p:txBody>
      </p:sp>
      <p:sp>
        <p:nvSpPr>
          <p:cNvPr id="65" name="Google Shape;65;p14"/>
          <p:cNvSpPr txBox="1"/>
          <p:nvPr/>
        </p:nvSpPr>
        <p:spPr>
          <a:xfrm>
            <a:off x="733850" y="991725"/>
            <a:ext cx="3659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212121"/>
                </a:solidFill>
              </a:rPr>
              <a:t>1ο Σενάριο (alpha version)</a:t>
            </a:r>
            <a:endParaRPr u="sng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Επικοινωνία αισθητήρων με συσκευή ποδηλάτου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Διασύνδεση συσκευής ποδηλάτου με Server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Υλοποίηση διαδικασία ενοικίασης (επικοινωνία κινητού-server-βάση)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Διασύνδεση Βάσης - Server (locked/unlocked)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App for basic use</a:t>
            </a:r>
            <a:endParaRPr>
              <a:solidFill>
                <a:srgbClr val="C2DFE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03600" y="991725"/>
            <a:ext cx="35781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212121"/>
                </a:solidFill>
              </a:rPr>
              <a:t>2ο Σενάριο</a:t>
            </a:r>
            <a:endParaRPr u="sng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Απεικόνιση χάρτη με τις βάσεις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Εύρεση κοντινότερης βάσης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Βάση (+empty/full)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Ειδοποιήσεις στην εφαρμογή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Σύνδεση ποδηλάτου-βάσης </a:t>
            </a:r>
            <a:br>
              <a:rPr lang="el">
                <a:solidFill>
                  <a:srgbClr val="C2DFE3"/>
                </a:solidFill>
              </a:rPr>
            </a:br>
            <a:r>
              <a:rPr lang="el">
                <a:solidFill>
                  <a:srgbClr val="C2DFE3"/>
                </a:solidFill>
              </a:rPr>
              <a:t>(ποιο ποδήλατο είναι σε ποιά βάση)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Αναφορά βλάβης από χρήστη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App services improvement </a:t>
            </a:r>
            <a:br>
              <a:rPr lang="el">
                <a:solidFill>
                  <a:srgbClr val="C2DFE3"/>
                </a:solidFill>
              </a:rPr>
            </a:br>
            <a:endParaRPr>
              <a:solidFill>
                <a:srgbClr val="C2DFE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Bike - mobile distance calculator </a:t>
            </a:r>
            <a:endParaRPr>
              <a:solidFill>
                <a:srgbClr val="C2DFE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04975" y="196575"/>
            <a:ext cx="5314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00" b="1"/>
              <a:t>Αρχιτεκτονική Συστήματος</a:t>
            </a:r>
            <a:endParaRPr sz="25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50" y="981200"/>
            <a:ext cx="6682552" cy="397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50325" y="202250"/>
            <a:ext cx="811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 b="1"/>
              <a:t>Επικοινωνία ποδηλάτου με servers </a:t>
            </a:r>
            <a:endParaRPr sz="3000" b="1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63" y="1085800"/>
            <a:ext cx="28289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115" y="1085800"/>
            <a:ext cx="3851559" cy="27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82575" y="2656350"/>
            <a:ext cx="29331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38100" lvl="0" indent="-3175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Φυσική εμβέλεια 10 km σε άριστες συνθήκες </a:t>
            </a:r>
            <a:endParaRPr>
              <a:solidFill>
                <a:srgbClr val="C2DFE3"/>
              </a:solidFill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C2DFE3"/>
                </a:solidFill>
              </a:rPr>
              <a:t>(στην πόλη 5 km )</a:t>
            </a:r>
            <a:endParaRPr>
              <a:solidFill>
                <a:srgbClr val="C2DFE3"/>
              </a:solidFill>
            </a:endParaRPr>
          </a:p>
          <a:p>
            <a:pPr marL="457200" marR="38100" lvl="0" indent="-3175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ταχύτητες δεδομένων μεταξύ 0,3 kbit/s και 27 kbit/s (μικρό bandwidth)</a:t>
            </a:r>
            <a:endParaRPr>
              <a:solidFill>
                <a:srgbClr val="C2DFE3"/>
              </a:solidFill>
            </a:endParaRPr>
          </a:p>
          <a:p>
            <a:pPr marL="457200" marR="38100" lvl="0" indent="-3175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400"/>
              <a:buChar char="●"/>
            </a:pPr>
            <a:r>
              <a:rPr lang="el">
                <a:solidFill>
                  <a:srgbClr val="C2DFE3"/>
                </a:solidFill>
              </a:rPr>
              <a:t>χαμηλή κατανάλωση μπαταρίας</a:t>
            </a:r>
            <a:endParaRPr>
              <a:solidFill>
                <a:srgbClr val="C2DFE3"/>
              </a:solidFill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84600"/>
            <a:ext cx="5314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00" b="1"/>
              <a:t>Hardware</a:t>
            </a:r>
            <a:endParaRPr sz="2500"/>
          </a:p>
        </p:txBody>
      </p:sp>
      <p:sp>
        <p:nvSpPr>
          <p:cNvPr id="89" name="Google Shape;89;p17"/>
          <p:cNvSpPr txBox="1"/>
          <p:nvPr/>
        </p:nvSpPr>
        <p:spPr>
          <a:xfrm>
            <a:off x="1118175" y="1405375"/>
            <a:ext cx="54654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Air pressure sensors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GPS tracker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Speedometer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Battery power monitoring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Bike Boxes (remote lock)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Raspberry Pi (gateway)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Arduino (bike and station node)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Battery</a:t>
            </a:r>
            <a:endParaRPr sz="2000">
              <a:solidFill>
                <a:srgbClr val="C2DFE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000"/>
              <a:buChar char="●"/>
            </a:pPr>
            <a:r>
              <a:rPr lang="el" sz="2000">
                <a:solidFill>
                  <a:srgbClr val="C2DFE3"/>
                </a:solidFill>
              </a:rPr>
              <a:t>Φορτιστής</a:t>
            </a:r>
            <a:endParaRPr sz="2000">
              <a:solidFill>
                <a:srgbClr val="C2DFE3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550" y="26700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525" y="1100499"/>
            <a:ext cx="2237025" cy="1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384600"/>
            <a:ext cx="5314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00" b="1"/>
              <a:t>Καταμερισμός Εργασιών</a:t>
            </a:r>
            <a:endParaRPr sz="2500"/>
          </a:p>
        </p:txBody>
      </p:sp>
      <p:sp>
        <p:nvSpPr>
          <p:cNvPr id="98" name="Google Shape;98;p18"/>
          <p:cNvSpPr txBox="1"/>
          <p:nvPr/>
        </p:nvSpPr>
        <p:spPr>
          <a:xfrm>
            <a:off x="1896400" y="1628050"/>
            <a:ext cx="384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 u="sng">
                <a:solidFill>
                  <a:srgbClr val="C2DFE3"/>
                </a:solidFill>
              </a:rPr>
              <a:t>Άγγελος</a:t>
            </a:r>
            <a:r>
              <a:rPr lang="el" sz="2000">
                <a:solidFill>
                  <a:srgbClr val="C2DFE3"/>
                </a:solidFill>
              </a:rPr>
              <a:t> → App + Βάση </a:t>
            </a:r>
            <a:endParaRPr sz="2000">
              <a:solidFill>
                <a:srgbClr val="C2DFE3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896400" y="2317150"/>
            <a:ext cx="384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 u="sng">
                <a:solidFill>
                  <a:srgbClr val="C2DFE3"/>
                </a:solidFill>
              </a:rPr>
              <a:t>Κώστας</a:t>
            </a:r>
            <a:r>
              <a:rPr lang="el" sz="2000">
                <a:solidFill>
                  <a:srgbClr val="C2DFE3"/>
                </a:solidFill>
              </a:rPr>
              <a:t> → Ποδήλατο</a:t>
            </a:r>
            <a:endParaRPr sz="2000">
              <a:solidFill>
                <a:srgbClr val="C2DFE3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896400" y="3006250"/>
            <a:ext cx="384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 u="sng">
                <a:solidFill>
                  <a:srgbClr val="C2DFE3"/>
                </a:solidFill>
              </a:rPr>
              <a:t>Μιχάλης</a:t>
            </a:r>
            <a:r>
              <a:rPr lang="el" sz="2000">
                <a:solidFill>
                  <a:srgbClr val="C2DFE3"/>
                </a:solidFill>
              </a:rPr>
              <a:t> → Server </a:t>
            </a:r>
            <a:endParaRPr sz="2000">
              <a:solidFill>
                <a:srgbClr val="C2DFE3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896400" y="3695350"/>
            <a:ext cx="546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 u="sng">
                <a:solidFill>
                  <a:srgbClr val="C2DFE3"/>
                </a:solidFill>
              </a:rPr>
              <a:t>Όλοι Μαζί</a:t>
            </a:r>
            <a:r>
              <a:rPr lang="el" sz="2000">
                <a:solidFill>
                  <a:srgbClr val="C2DFE3"/>
                </a:solidFill>
              </a:rPr>
              <a:t> → Επικοινωνίες μεταξύ συσκευών </a:t>
            </a:r>
            <a:endParaRPr sz="2000">
              <a:solidFill>
                <a:srgbClr val="C2DFE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2DFE3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49575"/>
            <a:ext cx="5314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500" b="1"/>
              <a:t>Χρονοδιάγραμμα</a:t>
            </a:r>
            <a:endParaRPr sz="2000"/>
          </a:p>
        </p:txBody>
      </p:sp>
      <p:sp>
        <p:nvSpPr>
          <p:cNvPr id="108" name="Google Shape;108;p19"/>
          <p:cNvSpPr/>
          <p:nvPr/>
        </p:nvSpPr>
        <p:spPr>
          <a:xfrm>
            <a:off x="5987199" y="1581513"/>
            <a:ext cx="610200" cy="610200"/>
          </a:xfrm>
          <a:prstGeom prst="ellipse">
            <a:avLst/>
          </a:prstGeom>
          <a:solidFill>
            <a:srgbClr val="212121"/>
          </a:solidFill>
          <a:ln w="19050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2624" y="1581388"/>
            <a:ext cx="610200" cy="610200"/>
          </a:xfrm>
          <a:prstGeom prst="ellipse">
            <a:avLst/>
          </a:prstGeom>
          <a:solidFill>
            <a:srgbClr val="212121"/>
          </a:solidFill>
          <a:ln w="19050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927800" y="1709602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C2DFE3"/>
                </a:solidFill>
              </a:rPr>
              <a:t>01/2022</a:t>
            </a:r>
            <a:endParaRPr sz="1100">
              <a:solidFill>
                <a:srgbClr val="C2DFE3"/>
              </a:solidFill>
            </a:endParaRPr>
          </a:p>
        </p:txBody>
      </p:sp>
      <p:cxnSp>
        <p:nvCxnSpPr>
          <p:cNvPr id="111" name="Google Shape;111;p19"/>
          <p:cNvCxnSpPr>
            <a:stCxn id="109" idx="6"/>
            <a:endCxn id="112" idx="2"/>
          </p:cNvCxnSpPr>
          <p:nvPr/>
        </p:nvCxnSpPr>
        <p:spPr>
          <a:xfrm>
            <a:off x="662824" y="1886488"/>
            <a:ext cx="1591200" cy="0"/>
          </a:xfrm>
          <a:prstGeom prst="straightConnector1">
            <a:avLst/>
          </a:prstGeom>
          <a:noFill/>
          <a:ln w="19050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9"/>
          <p:cNvSpPr/>
          <p:nvPr/>
        </p:nvSpPr>
        <p:spPr>
          <a:xfrm>
            <a:off x="2253999" y="1581388"/>
            <a:ext cx="610200" cy="610200"/>
          </a:xfrm>
          <a:prstGeom prst="ellipse">
            <a:avLst/>
          </a:prstGeom>
          <a:solidFill>
            <a:srgbClr val="212121"/>
          </a:solidFill>
          <a:ln w="19050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9"/>
          <p:cNvCxnSpPr>
            <a:stCxn id="112" idx="6"/>
            <a:endCxn id="108" idx="2"/>
          </p:cNvCxnSpPr>
          <p:nvPr/>
        </p:nvCxnSpPr>
        <p:spPr>
          <a:xfrm>
            <a:off x="2864199" y="1886488"/>
            <a:ext cx="3123000" cy="0"/>
          </a:xfrm>
          <a:prstGeom prst="straightConnector1">
            <a:avLst/>
          </a:prstGeom>
          <a:noFill/>
          <a:ln w="19050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9"/>
          <p:cNvSpPr/>
          <p:nvPr/>
        </p:nvSpPr>
        <p:spPr>
          <a:xfrm>
            <a:off x="8481174" y="1581388"/>
            <a:ext cx="610200" cy="610200"/>
          </a:xfrm>
          <a:prstGeom prst="ellipse">
            <a:avLst/>
          </a:prstGeom>
          <a:solidFill>
            <a:srgbClr val="212121"/>
          </a:solidFill>
          <a:ln w="19050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9"/>
          <p:cNvCxnSpPr>
            <a:stCxn id="114" idx="2"/>
            <a:endCxn id="108" idx="6"/>
          </p:cNvCxnSpPr>
          <p:nvPr/>
        </p:nvCxnSpPr>
        <p:spPr>
          <a:xfrm rot="10800000">
            <a:off x="6597474" y="1886488"/>
            <a:ext cx="1883700" cy="0"/>
          </a:xfrm>
          <a:prstGeom prst="straightConnector1">
            <a:avLst/>
          </a:prstGeom>
          <a:noFill/>
          <a:ln w="19050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9"/>
          <p:cNvSpPr txBox="1"/>
          <p:nvPr/>
        </p:nvSpPr>
        <p:spPr>
          <a:xfrm>
            <a:off x="2194600" y="1709477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C2DFE3"/>
                </a:solidFill>
              </a:rPr>
              <a:t>12/2021</a:t>
            </a:r>
            <a:endParaRPr sz="1100">
              <a:solidFill>
                <a:srgbClr val="C2DFE3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-6775" y="1709477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C2DFE3"/>
                </a:solidFill>
              </a:rPr>
              <a:t>11/2021</a:t>
            </a:r>
            <a:endParaRPr sz="1100">
              <a:solidFill>
                <a:srgbClr val="C2DFE3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8421775" y="1709477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C2DFE3"/>
                </a:solidFill>
              </a:rPr>
              <a:t>02/2022</a:t>
            </a:r>
            <a:endParaRPr sz="1100">
              <a:solidFill>
                <a:srgbClr val="C2DFE3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917850" y="183607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52200" y="811963"/>
            <a:ext cx="1232100" cy="338700"/>
          </a:xfrm>
          <a:prstGeom prst="rect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u="sng">
                <a:solidFill>
                  <a:srgbClr val="C2DFE3"/>
                </a:solidFill>
              </a:rPr>
              <a:t>19/11</a:t>
            </a:r>
            <a:r>
              <a:rPr lang="el" sz="1000">
                <a:solidFill>
                  <a:srgbClr val="C2DFE3"/>
                </a:solidFill>
              </a:rPr>
              <a:t>: Milestone 2</a:t>
            </a:r>
            <a:endParaRPr sz="1000">
              <a:solidFill>
                <a:srgbClr val="C2DFE3"/>
              </a:solidFill>
            </a:endParaRPr>
          </a:p>
        </p:txBody>
      </p:sp>
      <p:cxnSp>
        <p:nvCxnSpPr>
          <p:cNvPr id="121" name="Google Shape;121;p19"/>
          <p:cNvCxnSpPr>
            <a:stCxn id="119" idx="0"/>
            <a:endCxn id="120" idx="2"/>
          </p:cNvCxnSpPr>
          <p:nvPr/>
        </p:nvCxnSpPr>
        <p:spPr>
          <a:xfrm rot="10800000">
            <a:off x="968250" y="1150575"/>
            <a:ext cx="0" cy="6855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9"/>
          <p:cNvSpPr/>
          <p:nvPr/>
        </p:nvSpPr>
        <p:spPr>
          <a:xfrm>
            <a:off x="1999750" y="18362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9"/>
          <p:cNvCxnSpPr>
            <a:stCxn id="122" idx="4"/>
            <a:endCxn id="124" idx="0"/>
          </p:cNvCxnSpPr>
          <p:nvPr/>
        </p:nvCxnSpPr>
        <p:spPr>
          <a:xfrm>
            <a:off x="2050150" y="1937025"/>
            <a:ext cx="0" cy="3777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>
            <a:stCxn id="126" idx="0"/>
            <a:endCxn id="127" idx="0"/>
          </p:cNvCxnSpPr>
          <p:nvPr/>
        </p:nvCxnSpPr>
        <p:spPr>
          <a:xfrm>
            <a:off x="3030013" y="1844275"/>
            <a:ext cx="0" cy="10110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9"/>
          <p:cNvSpPr txBox="1"/>
          <p:nvPr/>
        </p:nvSpPr>
        <p:spPr>
          <a:xfrm>
            <a:off x="717550" y="2314838"/>
            <a:ext cx="2665200" cy="4617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 u="sng">
                <a:solidFill>
                  <a:srgbClr val="C2DFE3"/>
                </a:solidFill>
              </a:rPr>
              <a:t>30/11</a:t>
            </a:r>
            <a:r>
              <a:rPr lang="el" sz="900">
                <a:solidFill>
                  <a:srgbClr val="C2DFE3"/>
                </a:solidFill>
              </a:rPr>
              <a:t>: Εξοικείωση με τις αντίστοιχες τεχνολογίες επικοινωνίας (LoRaWAN &amp; HTTP) (M)</a:t>
            </a:r>
            <a:endParaRPr sz="900">
              <a:solidFill>
                <a:srgbClr val="C2DFE3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979613" y="184427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9"/>
          <p:cNvCxnSpPr>
            <a:stCxn id="129" idx="0"/>
            <a:endCxn id="130" idx="2"/>
          </p:cNvCxnSpPr>
          <p:nvPr/>
        </p:nvCxnSpPr>
        <p:spPr>
          <a:xfrm rot="10800000">
            <a:off x="3186825" y="1396113"/>
            <a:ext cx="0" cy="4401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9"/>
          <p:cNvCxnSpPr>
            <a:stCxn id="132" idx="0"/>
            <a:endCxn id="133" idx="4"/>
          </p:cNvCxnSpPr>
          <p:nvPr/>
        </p:nvCxnSpPr>
        <p:spPr>
          <a:xfrm rot="10800000">
            <a:off x="3989125" y="1922588"/>
            <a:ext cx="6300" cy="13344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1890175" y="2855228"/>
            <a:ext cx="2279700" cy="3231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 u="sng" dirty="0">
                <a:solidFill>
                  <a:srgbClr val="C2DFE3"/>
                </a:solidFill>
              </a:rPr>
              <a:t>02/12</a:t>
            </a:r>
            <a:r>
              <a:rPr lang="el" sz="900" dirty="0">
                <a:solidFill>
                  <a:srgbClr val="C2DFE3"/>
                </a:solidFill>
              </a:rPr>
              <a:t>: Υλοποίηση node και Gateway (Κ)</a:t>
            </a:r>
            <a:endParaRPr sz="900" dirty="0">
              <a:solidFill>
                <a:srgbClr val="C2DFE3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136425" y="1836213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430225" y="1073063"/>
            <a:ext cx="1513200" cy="323100"/>
          </a:xfrm>
          <a:prstGeom prst="rect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 u="sng">
                <a:solidFill>
                  <a:srgbClr val="C2DFE3"/>
                </a:solidFill>
              </a:rPr>
              <a:t>03/12</a:t>
            </a:r>
            <a:r>
              <a:rPr lang="el" sz="900">
                <a:solidFill>
                  <a:srgbClr val="C2DFE3"/>
                </a:solidFill>
              </a:rPr>
              <a:t>: Έλεγχος Προόδου</a:t>
            </a:r>
            <a:endParaRPr sz="900">
              <a:solidFill>
                <a:srgbClr val="C2DFE3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938575" y="1821888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9"/>
          <p:cNvCxnSpPr>
            <a:stCxn id="135" idx="4"/>
            <a:endCxn id="136" idx="0"/>
          </p:cNvCxnSpPr>
          <p:nvPr/>
        </p:nvCxnSpPr>
        <p:spPr>
          <a:xfrm>
            <a:off x="4760538" y="1945088"/>
            <a:ext cx="0" cy="22632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>
            <a:stCxn id="138" idx="0"/>
            <a:endCxn id="139" idx="4"/>
          </p:cNvCxnSpPr>
          <p:nvPr/>
        </p:nvCxnSpPr>
        <p:spPr>
          <a:xfrm rot="10800000">
            <a:off x="5318425" y="1945200"/>
            <a:ext cx="0" cy="26721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9"/>
          <p:cNvSpPr txBox="1"/>
          <p:nvPr/>
        </p:nvSpPr>
        <p:spPr>
          <a:xfrm>
            <a:off x="2528875" y="3256988"/>
            <a:ext cx="2933100" cy="7389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 u="sng">
                <a:solidFill>
                  <a:srgbClr val="C2DFE3"/>
                </a:solidFill>
              </a:rPr>
              <a:t>15/12</a:t>
            </a:r>
            <a:r>
              <a:rPr lang="el" sz="900">
                <a:solidFill>
                  <a:srgbClr val="C2DFE3"/>
                </a:solidFill>
              </a:rPr>
              <a:t>: </a:t>
            </a:r>
            <a:endParaRPr sz="900">
              <a:solidFill>
                <a:srgbClr val="C2DFE3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900"/>
              <a:buChar char="●"/>
            </a:pPr>
            <a:r>
              <a:rPr lang="el" sz="900">
                <a:solidFill>
                  <a:srgbClr val="C2DFE3"/>
                </a:solidFill>
              </a:rPr>
              <a:t>Δημιουργία alpha version της εφαρμογής (A)</a:t>
            </a:r>
            <a:endParaRPr sz="900">
              <a:solidFill>
                <a:srgbClr val="C2DFE3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900"/>
              <a:buChar char="●"/>
            </a:pPr>
            <a:r>
              <a:rPr lang="el" sz="900">
                <a:solidFill>
                  <a:srgbClr val="C2DFE3"/>
                </a:solidFill>
              </a:rPr>
              <a:t>Επικοινωνία node με Gateway (K)</a:t>
            </a:r>
            <a:endParaRPr sz="900">
              <a:solidFill>
                <a:srgbClr val="C2DFE3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900"/>
              <a:buChar char="●"/>
            </a:pPr>
            <a:r>
              <a:rPr lang="el" sz="900">
                <a:solidFill>
                  <a:srgbClr val="C2DFE3"/>
                </a:solidFill>
              </a:rPr>
              <a:t>Χρήση Web-server &amp; Database (M)</a:t>
            </a:r>
            <a:endParaRPr sz="1000">
              <a:solidFill>
                <a:srgbClr val="C2DFE3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329000" y="18362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19"/>
          <p:cNvCxnSpPr>
            <a:stCxn id="140" idx="0"/>
            <a:endCxn id="142" idx="2"/>
          </p:cNvCxnSpPr>
          <p:nvPr/>
        </p:nvCxnSpPr>
        <p:spPr>
          <a:xfrm rot="10800000">
            <a:off x="4379400" y="998925"/>
            <a:ext cx="0" cy="8373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9"/>
          <p:cNvSpPr txBox="1"/>
          <p:nvPr/>
        </p:nvSpPr>
        <p:spPr>
          <a:xfrm>
            <a:off x="3622800" y="675800"/>
            <a:ext cx="1513200" cy="323100"/>
          </a:xfrm>
          <a:prstGeom prst="rect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 u="sng">
                <a:solidFill>
                  <a:srgbClr val="C2DFE3"/>
                </a:solidFill>
              </a:rPr>
              <a:t>17/12</a:t>
            </a:r>
            <a:r>
              <a:rPr lang="el" sz="900">
                <a:solidFill>
                  <a:srgbClr val="C2DFE3"/>
                </a:solidFill>
              </a:rPr>
              <a:t>: Έλεγχος Προόδου</a:t>
            </a:r>
            <a:endParaRPr sz="900">
              <a:solidFill>
                <a:srgbClr val="C2DFE3"/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710138" y="1844288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3884550" y="4208150"/>
            <a:ext cx="1752000" cy="3231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 u="sng">
                <a:solidFill>
                  <a:srgbClr val="C2DFE3"/>
                </a:solidFill>
              </a:rPr>
              <a:t>23/12</a:t>
            </a:r>
            <a:r>
              <a:rPr lang="el" sz="900">
                <a:solidFill>
                  <a:srgbClr val="C2DFE3"/>
                </a:solidFill>
              </a:rPr>
              <a:t>: Lock-unlock με NFC (A)</a:t>
            </a:r>
            <a:endParaRPr sz="900">
              <a:solidFill>
                <a:srgbClr val="C2DFE3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268013" y="184427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985825" y="4617300"/>
            <a:ext cx="2665200" cy="4926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u="sng">
                <a:solidFill>
                  <a:srgbClr val="C2DFE3"/>
                </a:solidFill>
              </a:rPr>
              <a:t>27/12</a:t>
            </a:r>
            <a:r>
              <a:rPr lang="el" sz="1000">
                <a:solidFill>
                  <a:srgbClr val="C2DFE3"/>
                </a:solidFill>
              </a:rPr>
              <a:t>: Αποστολή και λήψη δεδομένων μεταξύ Server-App (A+Μ)</a:t>
            </a:r>
            <a:endParaRPr sz="1000">
              <a:solidFill>
                <a:srgbClr val="C2DFE3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971772" y="2815801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945025" y="32191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1991897" y="2271786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710150" y="41577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268014" y="45836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653813" y="1844288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9"/>
          <p:cNvCxnSpPr>
            <a:stCxn id="150" idx="4"/>
            <a:endCxn id="151" idx="2"/>
          </p:cNvCxnSpPr>
          <p:nvPr/>
        </p:nvCxnSpPr>
        <p:spPr>
          <a:xfrm>
            <a:off x="6759825" y="1945125"/>
            <a:ext cx="0" cy="11691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9"/>
          <p:cNvCxnSpPr>
            <a:stCxn id="153" idx="4"/>
            <a:endCxn id="154" idx="0"/>
          </p:cNvCxnSpPr>
          <p:nvPr/>
        </p:nvCxnSpPr>
        <p:spPr>
          <a:xfrm>
            <a:off x="7125663" y="1945125"/>
            <a:ext cx="3900" cy="12648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9"/>
          <p:cNvSpPr txBox="1"/>
          <p:nvPr/>
        </p:nvSpPr>
        <p:spPr>
          <a:xfrm>
            <a:off x="4371625" y="2296888"/>
            <a:ext cx="2665200" cy="3387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u="sng">
                <a:solidFill>
                  <a:srgbClr val="C2DFE3"/>
                </a:solidFill>
              </a:rPr>
              <a:t>30/12</a:t>
            </a:r>
            <a:r>
              <a:rPr lang="el" sz="1000">
                <a:solidFill>
                  <a:srgbClr val="C2DFE3"/>
                </a:solidFill>
              </a:rPr>
              <a:t>: Επικοινωνία Gateway με Servers (K)</a:t>
            </a:r>
            <a:endParaRPr sz="1000">
              <a:solidFill>
                <a:srgbClr val="C2DFE3"/>
              </a:solidFill>
            </a:endParaRPr>
          </a:p>
        </p:txBody>
      </p:sp>
      <p:cxnSp>
        <p:nvCxnSpPr>
          <p:cNvPr id="156" name="Google Shape;156;p19"/>
          <p:cNvCxnSpPr>
            <a:stCxn id="148" idx="4"/>
            <a:endCxn id="155" idx="0"/>
          </p:cNvCxnSpPr>
          <p:nvPr/>
        </p:nvCxnSpPr>
        <p:spPr>
          <a:xfrm>
            <a:off x="5704213" y="1945088"/>
            <a:ext cx="0" cy="3519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9"/>
          <p:cNvSpPr/>
          <p:nvPr/>
        </p:nvSpPr>
        <p:spPr>
          <a:xfrm>
            <a:off x="5654645" y="2256082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709425" y="18443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19"/>
          <p:cNvCxnSpPr>
            <a:stCxn id="159" idx="4"/>
            <a:endCxn id="160" idx="0"/>
          </p:cNvCxnSpPr>
          <p:nvPr/>
        </p:nvCxnSpPr>
        <p:spPr>
          <a:xfrm>
            <a:off x="7616000" y="1937025"/>
            <a:ext cx="0" cy="17073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/>
          <p:nvPr/>
        </p:nvSpPr>
        <p:spPr>
          <a:xfrm>
            <a:off x="5340375" y="2775413"/>
            <a:ext cx="2838900" cy="3387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u="sng">
                <a:solidFill>
                  <a:srgbClr val="C2DFE3"/>
                </a:solidFill>
              </a:rPr>
              <a:t>05/01</a:t>
            </a:r>
            <a:r>
              <a:rPr lang="el" sz="1000">
                <a:solidFill>
                  <a:srgbClr val="C2DFE3"/>
                </a:solidFill>
              </a:rPr>
              <a:t>: Data manipulation &amp; send &amp; present (M)</a:t>
            </a:r>
            <a:endParaRPr sz="1000">
              <a:solidFill>
                <a:srgbClr val="C2DFE3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709425" y="2740764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7075263" y="18443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6153675" y="3209850"/>
            <a:ext cx="1951500" cy="3387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u="sng">
                <a:solidFill>
                  <a:srgbClr val="C2DFE3"/>
                </a:solidFill>
              </a:rPr>
              <a:t>09/01</a:t>
            </a:r>
            <a:r>
              <a:rPr lang="el" sz="1000">
                <a:solidFill>
                  <a:srgbClr val="C2DFE3"/>
                </a:solidFill>
              </a:rPr>
              <a:t>: Polishing εφαρμογής (Α)</a:t>
            </a:r>
            <a:endParaRPr sz="1000">
              <a:solidFill>
                <a:srgbClr val="C2DFE3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8216875" y="18362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63;p19"/>
          <p:cNvCxnSpPr>
            <a:stCxn id="162" idx="0"/>
            <a:endCxn id="164" idx="2"/>
          </p:cNvCxnSpPr>
          <p:nvPr/>
        </p:nvCxnSpPr>
        <p:spPr>
          <a:xfrm rot="10800000">
            <a:off x="8262475" y="854625"/>
            <a:ext cx="4800" cy="981600"/>
          </a:xfrm>
          <a:prstGeom prst="straightConnector1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7434825" y="515850"/>
            <a:ext cx="1655100" cy="338700"/>
          </a:xfrm>
          <a:prstGeom prst="rect">
            <a:avLst/>
          </a:prstGeom>
          <a:noFill/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u="sng">
                <a:solidFill>
                  <a:srgbClr val="C2DFE3"/>
                </a:solidFill>
              </a:rPr>
              <a:t>23/01</a:t>
            </a:r>
            <a:r>
              <a:rPr lang="el" sz="1000">
                <a:solidFill>
                  <a:srgbClr val="C2DFE3"/>
                </a:solidFill>
              </a:rPr>
              <a:t>: Παράδοση Project</a:t>
            </a:r>
            <a:endParaRPr sz="1000">
              <a:solidFill>
                <a:srgbClr val="C2DFE3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565600" y="183622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510650" y="3644175"/>
            <a:ext cx="2210700" cy="338700"/>
          </a:xfrm>
          <a:prstGeom prst="rect">
            <a:avLst/>
          </a:prstGeom>
          <a:solidFill>
            <a:srgbClr val="212121"/>
          </a:solidFill>
          <a:ln w="9525" cap="flat" cmpd="sng">
            <a:solidFill>
              <a:srgbClr val="C2DF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C2DFE3"/>
                </a:solidFill>
              </a:rPr>
              <a:t>Υλοποίηση 2ου σεναρίου χρήσης</a:t>
            </a:r>
            <a:endParaRPr sz="1000">
              <a:solidFill>
                <a:srgbClr val="C2DFE3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7079811" y="3161183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94525" y="3591755"/>
            <a:ext cx="100800" cy="100800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 b="1"/>
              <a:t>Τέλος</a:t>
            </a:r>
            <a:endParaRPr sz="3020" b="1"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l="21240" t="10873" r="17372"/>
          <a:stretch/>
        </p:blipFill>
        <p:spPr>
          <a:xfrm>
            <a:off x="3615913" y="1152712"/>
            <a:ext cx="3397023" cy="329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522700" y="2512488"/>
            <a:ext cx="18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520">
                <a:solidFill>
                  <a:schemeClr val="dk1"/>
                </a:solidFill>
              </a:rPr>
              <a:t>Ερωτήσεις;</a:t>
            </a:r>
            <a:endParaRPr sz="2520">
              <a:solidFill>
                <a:schemeClr val="dk1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404800" y="4579950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Σας Ευχαριστούμε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355</Words>
  <Application>Microsoft Office PowerPoint</Application>
  <PresentationFormat>On-screen Show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Smart Parking and e-charging pods for Bicycles</vt:lpstr>
      <vt:lpstr>Βασικές Λειτουργίες</vt:lpstr>
      <vt:lpstr>Αρχιτεκτονική Συστήματος</vt:lpstr>
      <vt:lpstr>PowerPoint Presentation</vt:lpstr>
      <vt:lpstr>Hardware</vt:lpstr>
      <vt:lpstr>Καταμερισμός Εργασιών</vt:lpstr>
      <vt:lpstr>Χρονοδιάγραμμα</vt:lpstr>
      <vt:lpstr>Τέλος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and e-charging pods for Bicycles</dc:title>
  <cp:lastModifiedBy>Mike</cp:lastModifiedBy>
  <cp:revision>4</cp:revision>
  <dcterms:modified xsi:type="dcterms:W3CDTF">2022-02-14T20:23:31Z</dcterms:modified>
</cp:coreProperties>
</file>