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a5ed41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a5ed41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Ασφάλεια-Προστασία-Κλοπή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Lime πεταμένα στο λιμάνι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βόλτες με κλειδωμένα lime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Καταστροφές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Μακροπρόθεσμη ενοικίαση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Πάνω από μέρα υψηλές χρεώσεις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Ανοιχτό για ποδήλατα εκτός </a:t>
            </a:r>
            <a:r>
              <a:rPr lang="el"/>
              <a:t>εταιρείας</a:t>
            </a:r>
            <a:r>
              <a:rPr lang="el"/>
              <a:t>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Δεν έχει πολλά σημεία φόρτισης ηλεκτρικών ποδηλάτων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a5ed415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a5ed415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200">
                <a:solidFill>
                  <a:schemeClr val="dk1"/>
                </a:solidFill>
              </a:rPr>
              <a:t>Κλειστοί χώροι φύλαξης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200">
                <a:solidFill>
                  <a:schemeClr val="dk1"/>
                </a:solidFill>
              </a:rPr>
              <a:t>Μακροπρόθεσμη ενοικίαση ποδηλάτου</a:t>
            </a:r>
            <a:br>
              <a:rPr lang="el" sz="1200">
                <a:solidFill>
                  <a:schemeClr val="dk1"/>
                </a:solidFill>
              </a:rPr>
            </a:br>
            <a:r>
              <a:rPr lang="el" sz="1200">
                <a:solidFill>
                  <a:schemeClr val="dk1"/>
                </a:solidFill>
              </a:rPr>
              <a:t>Δυνατότητα φόρτισης &amp; φύλαξης ποδηλάτου εκτός της εταιρίας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200">
                <a:solidFill>
                  <a:schemeClr val="dk1"/>
                </a:solidFill>
              </a:rPr>
              <a:t>Επιστροφή χρημάτων σε περίπτωση πραγματοποίησης μικρότερης από την αρχική δέσμευση (στο ψηφιακό πορτοφόλι)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a5ed415d0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a5ed415d0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Τα </a:t>
            </a:r>
            <a:r>
              <a:rPr lang="el">
                <a:solidFill>
                  <a:srgbClr val="FF0000"/>
                </a:solidFill>
              </a:rPr>
              <a:t>κόκκινα</a:t>
            </a:r>
            <a:r>
              <a:rPr lang="el"/>
              <a:t> μας τα πρότειναν-επιβεβαίωσαν αυτοί τα </a:t>
            </a:r>
            <a:r>
              <a:rPr lang="el">
                <a:solidFill>
                  <a:schemeClr val="accent2"/>
                </a:solidFill>
              </a:rPr>
              <a:t>πράσινα</a:t>
            </a:r>
            <a:r>
              <a:rPr lang="el"/>
              <a:t> δικά μου.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●"/>
            </a:pPr>
            <a:r>
              <a:rPr lang="el">
                <a:solidFill>
                  <a:srgbClr val="FF0000"/>
                </a:solidFill>
                <a:highlight>
                  <a:schemeClr val="accent4"/>
                </a:highlight>
              </a:rPr>
              <a:t>Παρακολούθηση φόρτισης στην βαση</a:t>
            </a:r>
            <a:endParaRPr>
              <a:solidFill>
                <a:srgbClr val="FF0000"/>
              </a:solidFill>
              <a:highlight>
                <a:schemeClr val="accent4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●"/>
            </a:pPr>
            <a:r>
              <a:rPr lang="el">
                <a:solidFill>
                  <a:srgbClr val="FF0000"/>
                </a:solidFill>
                <a:highlight>
                  <a:schemeClr val="accent4"/>
                </a:highlight>
              </a:rPr>
              <a:t>Οταν το ποσοστό μπαταρίας είναι </a:t>
            </a:r>
            <a:r>
              <a:rPr lang="el">
                <a:solidFill>
                  <a:srgbClr val="FF0000"/>
                </a:solidFill>
                <a:highlight>
                  <a:schemeClr val="accent4"/>
                </a:highlight>
              </a:rPr>
              <a:t>χαμηλό</a:t>
            </a:r>
            <a:r>
              <a:rPr lang="el">
                <a:solidFill>
                  <a:srgbClr val="FF0000"/>
                </a:solidFill>
                <a:highlight>
                  <a:schemeClr val="accent4"/>
                </a:highlight>
              </a:rPr>
              <a:t> να προτείνουμε στον χρήστη να κάνει αλλαγή στον κοντινότερο σταθμό</a:t>
            </a:r>
            <a:endParaRPr>
              <a:solidFill>
                <a:srgbClr val="FF0000"/>
              </a:solidFill>
              <a:highlight>
                <a:schemeClr val="accent4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el">
                <a:solidFill>
                  <a:schemeClr val="accent2"/>
                </a:solidFill>
              </a:rPr>
              <a:t>Καταγραφή διαδρομών για εύρεση βέλτιστων σημείων τοποθέτησης καινούριων βάσεων </a:t>
            </a:r>
            <a:endParaRPr>
              <a:solidFill>
                <a:schemeClr val="accen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el">
                <a:solidFill>
                  <a:schemeClr val="accent2"/>
                </a:solidFill>
                <a:highlight>
                  <a:schemeClr val="accent4"/>
                </a:highlight>
              </a:rPr>
              <a:t>Εύρεση διαδρομής με την κοντινότερη βάση στον προορισμό.</a:t>
            </a:r>
            <a:endParaRPr>
              <a:solidFill>
                <a:schemeClr val="accent2"/>
              </a:solidFill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/>
              <a:t>Για χρήση οποιασδήποτε υπηρεσίας μας χρειάζεται λογαριασμός στην εφαρμογή μας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el">
                <a:solidFill>
                  <a:schemeClr val="accent2"/>
                </a:solidFill>
              </a:rPr>
              <a:t>Μόνο mobile εφαρμογή</a:t>
            </a:r>
            <a:endParaRPr>
              <a:solidFill>
                <a:schemeClr val="accen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el">
                <a:solidFill>
                  <a:schemeClr val="accent2"/>
                </a:solidFill>
                <a:highlight>
                  <a:schemeClr val="accent4"/>
                </a:highlight>
              </a:rPr>
              <a:t>Απεικόνιση χάρτη με τις βάσεις μας</a:t>
            </a:r>
            <a:endParaRPr>
              <a:solidFill>
                <a:schemeClr val="accent2"/>
              </a:solidFill>
              <a:highlight>
                <a:schemeClr val="accent4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el">
                <a:solidFill>
                  <a:schemeClr val="accent2"/>
                </a:solidFill>
                <a:highlight>
                  <a:schemeClr val="accent4"/>
                </a:highlight>
              </a:rPr>
              <a:t>Όλες οι βάσεις μας περιλαμβάνουν κλειστούς χώρους για την αποθήκευση των ποδηλάτων μας.</a:t>
            </a:r>
            <a:endParaRPr>
              <a:solidFill>
                <a:schemeClr val="accent2"/>
              </a:solidFill>
              <a:highlight>
                <a:schemeClr val="accent4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el">
                <a:solidFill>
                  <a:schemeClr val="accent2"/>
                </a:solidFill>
                <a:highlight>
                  <a:schemeClr val="accent4"/>
                </a:highlight>
              </a:rPr>
              <a:t>Τα ποδήλατα έχουν πάνω αισθητήρες πίεσης στα λάστιχα, αισθητήρα GPS, κάποια μέθοδο identification, επιταχυνσιόμετρο και ένα σύστημα κλειδώματος φρένων (ανεξάρτητο από τα μηχανικά φρένα για ασφάλεια).</a:t>
            </a:r>
            <a:endParaRPr>
              <a:solidFill>
                <a:schemeClr val="accent2"/>
              </a:solidFill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/>
              <a:t>Ο χρήστης μπορεί να νοικιάσει ένα ποδήλατο για συγκεκριμένη ώρα από κάποια βάση μας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●"/>
            </a:pPr>
            <a:r>
              <a:rPr lang="el">
                <a:solidFill>
                  <a:srgbClr val="FF0000"/>
                </a:solidFill>
              </a:rPr>
              <a:t>Η πληρωμή γίνεται στην αρχή και υπάρχει η δυνατότητα όταν τελειώσει η πληρωμένη ώρα να επεκταθεί εκ νέου με νέα πληρωμή.</a:t>
            </a:r>
            <a:endParaRPr>
              <a:solidFill>
                <a:srgbClr val="FF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/>
              <a:t>Η παραλαβή και παράδοση του ποδηλάτου γίνεται σε κάποιον σταθμό μας.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el">
                <a:solidFill>
                  <a:schemeClr val="accent2"/>
                </a:solidFill>
                <a:highlight>
                  <a:schemeClr val="accent4"/>
                </a:highlight>
              </a:rPr>
              <a:t>Ο χρήστης σκανάρει το QR code ή NFC της βάσης φύλαξης --&gt; Επιλογή χρέωσης --&gt; Απομακρυσμένο ξεκλείδωμα βάσης --&gt; παραλαβή ποδηλάτου --&gt; Κλείδωμα άδειας βάσης.</a:t>
            </a:r>
            <a:endParaRPr>
              <a:solidFill>
                <a:schemeClr val="accent2"/>
              </a:solidFill>
              <a:highlight>
                <a:schemeClr val="accent4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2"/>
                </a:solidFill>
              </a:rPr>
              <a:t>Όμοια για να το αφήσει πίσω.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/>
              <a:t>Υπάρχει η δυνατότητα φόρτισης/φύλαξης ποδηλάτου που δεν είναι δικό μας (συγκεκριμένες θέσεις για να διατίθενται οι περισσότερες για τα ποδήλατα της </a:t>
            </a:r>
            <a:r>
              <a:rPr lang="el"/>
              <a:t>εταιρείας</a:t>
            </a:r>
            <a:r>
              <a:rPr lang="el"/>
              <a:t>) με κατάλληλη χρέωση.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>
                <a:highlight>
                  <a:schemeClr val="accent4"/>
                </a:highlight>
              </a:rPr>
              <a:t>Αναφορά βλάβης από τον επόμενο χρήστη (με το που το πρωτοδεί μόνο)</a:t>
            </a:r>
            <a:endParaRPr>
              <a:highlight>
                <a:schemeClr val="accent4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/>
              <a:t>Ειδοποίηση του χρήστη πριν την έκτακτη εφαρμογή απομακρυσμένου φρένου και όταν τελειώνει η μπαταρία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/>
              <a:t>Έκτακτη εφαρμογή όταν χαθεί η σύνδεση του κινητού με το ποδήλατο είτε όταν μεγάλη ταχύτητα.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el">
                <a:solidFill>
                  <a:schemeClr val="accent2"/>
                </a:solidFill>
                <a:highlight>
                  <a:schemeClr val="accent4"/>
                </a:highlight>
              </a:rPr>
              <a:t>Ειδοποιήσεις στο κινητό (ταχύτητα, μπαταρία,...)</a:t>
            </a:r>
            <a:endParaRPr>
              <a:solidFill>
                <a:schemeClr val="accent2"/>
              </a:solidFill>
              <a:highlight>
                <a:schemeClr val="accent4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/>
              <a:t>Σύστημα αναγνώρισης από το βύσμα του φορτιστή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el">
                <a:solidFill>
                  <a:schemeClr val="accent2"/>
                </a:solidFill>
                <a:highlight>
                  <a:schemeClr val="accent4"/>
                </a:highlight>
              </a:rPr>
              <a:t>Εύρεση διαδρομής με την κοντινότερη βάση στον προορισμό.</a:t>
            </a:r>
            <a:endParaRPr>
              <a:solidFill>
                <a:schemeClr val="accent2"/>
              </a:solidFill>
              <a:highlight>
                <a:schemeClr val="accent4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/>
              <a:t>Δυνατότητα μακροπρόθεσμης ενοικίασης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el">
                <a:solidFill>
                  <a:schemeClr val="accent2"/>
                </a:solidFill>
              </a:rPr>
              <a:t>Healthy data collection</a:t>
            </a:r>
            <a:endParaRPr>
              <a:solidFill>
                <a:schemeClr val="accen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/>
              <a:t>Ειδοποίηση για  όταν τελειώνει η μπαταρία είτε όταν είναι σε απαγορευμένη περιοχή.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/>
              <a:t>Parental control (real time tracking kid in parents device) ???????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μπορούν οι ανήλικοι να χρησιμοποιήσουν τις υπηρεσίες μας.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162c9d9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1162c9d9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1162c9d9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1162c9d9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a5ed415d0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a5ed415d0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2.jpg"/><Relationship Id="rId6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8475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52650"/>
            <a:ext cx="8520600" cy="12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l" sz="3500"/>
              <a:t>Smart Parking and e-charging pods for Bicycles</a:t>
            </a:r>
            <a:endParaRPr b="1" sz="3500"/>
          </a:p>
        </p:txBody>
      </p:sp>
      <p:sp>
        <p:nvSpPr>
          <p:cNvPr id="56" name="Google Shape;56;p13"/>
          <p:cNvSpPr txBox="1"/>
          <p:nvPr/>
        </p:nvSpPr>
        <p:spPr>
          <a:xfrm>
            <a:off x="675850" y="2749275"/>
            <a:ext cx="78996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2300">
                <a:solidFill>
                  <a:srgbClr val="C2DFE3"/>
                </a:solidFill>
              </a:rPr>
              <a:t>Καρδούτσος Άγγελος</a:t>
            </a:r>
            <a:endParaRPr sz="2300">
              <a:solidFill>
                <a:srgbClr val="C2DFE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2300">
                <a:solidFill>
                  <a:srgbClr val="C2DFE3"/>
                </a:solidFill>
              </a:rPr>
              <a:t>Κόττας Κωνσταντίνος</a:t>
            </a:r>
            <a:endParaRPr sz="2300">
              <a:solidFill>
                <a:srgbClr val="C2DFE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300">
                <a:solidFill>
                  <a:srgbClr val="C2DFE3"/>
                </a:solidFill>
              </a:rPr>
              <a:t>Μαναγούδης Μιχαήλ </a:t>
            </a:r>
            <a:endParaRPr sz="2300">
              <a:solidFill>
                <a:srgbClr val="C2DFE3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44000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12 Νοεμβρίου 2021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925" y="1950072"/>
            <a:ext cx="3985500" cy="25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-38475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191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l" sz="3020"/>
              <a:t>Problem</a:t>
            </a:r>
            <a:endParaRPr b="1" sz="302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90575" y="1932875"/>
            <a:ext cx="4831800" cy="23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300"/>
              <a:buChar char="●"/>
            </a:pPr>
            <a:r>
              <a:rPr lang="el" sz="2300">
                <a:solidFill>
                  <a:srgbClr val="C2DFE3"/>
                </a:solidFill>
              </a:rPr>
              <a:t>Ασφάλεια </a:t>
            </a:r>
            <a:br>
              <a:rPr lang="el" sz="2300">
                <a:solidFill>
                  <a:srgbClr val="C2DFE3"/>
                </a:solidFill>
              </a:rPr>
            </a:br>
            <a:endParaRPr sz="2300">
              <a:solidFill>
                <a:srgbClr val="C2DFE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300"/>
              <a:buChar char="●"/>
            </a:pPr>
            <a:r>
              <a:rPr lang="el" sz="2300">
                <a:solidFill>
                  <a:srgbClr val="C2DFE3"/>
                </a:solidFill>
              </a:rPr>
              <a:t>Μακροπρόθεσμη ενοικίαση</a:t>
            </a:r>
            <a:br>
              <a:rPr lang="el" sz="2300">
                <a:solidFill>
                  <a:srgbClr val="C2DFE3"/>
                </a:solidFill>
              </a:rPr>
            </a:br>
            <a:endParaRPr sz="2300">
              <a:solidFill>
                <a:srgbClr val="C2DFE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300"/>
              <a:buChar char="●"/>
            </a:pPr>
            <a:r>
              <a:rPr lang="el" sz="2300">
                <a:solidFill>
                  <a:srgbClr val="C2DFE3"/>
                </a:solidFill>
              </a:rPr>
              <a:t>Ποδήλατα εκτός δικτύου</a:t>
            </a:r>
            <a:endParaRPr sz="2300">
              <a:solidFill>
                <a:srgbClr val="C2DFE3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35617" l="11118" r="11079" t="27265"/>
          <a:stretch/>
        </p:blipFill>
        <p:spPr>
          <a:xfrm>
            <a:off x="4572000" y="1444400"/>
            <a:ext cx="2048774" cy="13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950" y="2152675"/>
            <a:ext cx="1640325" cy="15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925" y="3582850"/>
            <a:ext cx="2188298" cy="135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9549" y="548225"/>
            <a:ext cx="714998" cy="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-38475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36777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l" sz="3000"/>
              <a:t>Solution</a:t>
            </a:r>
            <a:r>
              <a:rPr lang="el" sz="3000"/>
              <a:t> </a:t>
            </a:r>
            <a:r>
              <a:rPr lang="el" sz="2500"/>
              <a:t>(</a:t>
            </a:r>
            <a:r>
              <a:rPr lang="el" sz="2500"/>
              <a:t>Innovation</a:t>
            </a:r>
            <a:r>
              <a:rPr lang="el" sz="2500"/>
              <a:t>)</a:t>
            </a:r>
            <a:endParaRPr sz="25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64650" y="1581100"/>
            <a:ext cx="841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300"/>
              <a:buChar char="●"/>
            </a:pPr>
            <a:r>
              <a:rPr lang="el" sz="2300">
                <a:solidFill>
                  <a:srgbClr val="C2DFE3"/>
                </a:solidFill>
              </a:rPr>
              <a:t>Κλειστοί χώροι </a:t>
            </a:r>
            <a:r>
              <a:rPr lang="el" sz="2300">
                <a:solidFill>
                  <a:srgbClr val="C2DFE3"/>
                </a:solidFill>
              </a:rPr>
              <a:t>φύλαξης</a:t>
            </a:r>
            <a:br>
              <a:rPr lang="el" sz="2300">
                <a:solidFill>
                  <a:srgbClr val="C2DFE3"/>
                </a:solidFill>
              </a:rPr>
            </a:br>
            <a:endParaRPr sz="2300">
              <a:solidFill>
                <a:srgbClr val="C2DFE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300"/>
              <a:buChar char="●"/>
            </a:pPr>
            <a:r>
              <a:rPr lang="el" sz="2300">
                <a:solidFill>
                  <a:srgbClr val="C2DFE3"/>
                </a:solidFill>
              </a:rPr>
              <a:t>Μακροπρόθεσμη ενοικίαση</a:t>
            </a:r>
            <a:br>
              <a:rPr lang="el" sz="2300">
                <a:solidFill>
                  <a:srgbClr val="C2DFE3"/>
                </a:solidFill>
              </a:rPr>
            </a:br>
            <a:endParaRPr sz="2300">
              <a:solidFill>
                <a:srgbClr val="C2DFE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300"/>
              <a:buChar char="●"/>
            </a:pPr>
            <a:r>
              <a:rPr lang="el" sz="2300">
                <a:solidFill>
                  <a:srgbClr val="C2DFE3"/>
                </a:solidFill>
              </a:rPr>
              <a:t>Φόρτιση &amp; φύλαξη ποδηλάτων εκτός δικτύου</a:t>
            </a:r>
            <a:br>
              <a:rPr lang="el" sz="2300">
                <a:solidFill>
                  <a:srgbClr val="C2DFE3"/>
                </a:solidFill>
              </a:rPr>
            </a:br>
            <a:endParaRPr sz="2300">
              <a:solidFill>
                <a:srgbClr val="C2DFE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300"/>
              <a:buChar char="●"/>
            </a:pPr>
            <a:r>
              <a:rPr lang="el" sz="2300">
                <a:solidFill>
                  <a:srgbClr val="C2DFE3"/>
                </a:solidFill>
              </a:rPr>
              <a:t>Επιστροφή χρημάτων</a:t>
            </a:r>
            <a:endParaRPr sz="2300">
              <a:solidFill>
                <a:srgbClr val="C2DFE3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950" y="191425"/>
            <a:ext cx="2817802" cy="171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-38475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3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l" sz="3020"/>
              <a:t>Ιδανική Λειτουργία</a:t>
            </a:r>
            <a:endParaRPr b="1" sz="302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00" y="1427725"/>
            <a:ext cx="1287025" cy="2288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75" y="1683599"/>
            <a:ext cx="1287025" cy="228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425" y="2092975"/>
            <a:ext cx="1287025" cy="22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2255125" y="2455925"/>
            <a:ext cx="726000" cy="61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5837" y="1660200"/>
            <a:ext cx="1465175" cy="26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3451" y="461362"/>
            <a:ext cx="1465175" cy="26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0962" y="2281088"/>
            <a:ext cx="1465150" cy="26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67950" y="577188"/>
            <a:ext cx="1465175" cy="26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4664100" y="2571750"/>
            <a:ext cx="726000" cy="61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0" y="-38475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038" y="152400"/>
            <a:ext cx="666792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38475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DFE3"/>
              </a:solidFill>
            </a:endParaRPr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2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000"/>
              <a:t>Hardware </a:t>
            </a:r>
            <a:endParaRPr b="1" sz="3000"/>
          </a:p>
        </p:txBody>
      </p:sp>
      <p:sp>
        <p:nvSpPr>
          <p:cNvPr id="105" name="Google Shape;105;p18"/>
          <p:cNvSpPr txBox="1"/>
          <p:nvPr/>
        </p:nvSpPr>
        <p:spPr>
          <a:xfrm>
            <a:off x="6288475" y="2245850"/>
            <a:ext cx="2164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500"/>
              <a:buChar char="●"/>
            </a:pPr>
            <a:r>
              <a:rPr lang="el" sz="1500">
                <a:solidFill>
                  <a:srgbClr val="C2DFE3"/>
                </a:solidFill>
              </a:rPr>
              <a:t>Battery</a:t>
            </a:r>
            <a:endParaRPr sz="1500">
              <a:solidFill>
                <a:srgbClr val="C2DFE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500"/>
              <a:buChar char="●"/>
            </a:pPr>
            <a:r>
              <a:rPr lang="el" sz="1500">
                <a:solidFill>
                  <a:srgbClr val="C2DFE3"/>
                </a:solidFill>
              </a:rPr>
              <a:t>Φορτιστής</a:t>
            </a:r>
            <a:endParaRPr sz="1500">
              <a:solidFill>
                <a:srgbClr val="C2DFE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500"/>
              <a:buChar char="●"/>
            </a:pPr>
            <a:r>
              <a:rPr lang="el" sz="1500">
                <a:solidFill>
                  <a:srgbClr val="C2DFE3"/>
                </a:solidFill>
              </a:rPr>
              <a:t>Remote brakes</a:t>
            </a:r>
            <a:endParaRPr sz="1500">
              <a:solidFill>
                <a:srgbClr val="C2DFE3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835775" y="1753250"/>
            <a:ext cx="160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000"/>
              <a:t>Sensors</a:t>
            </a:r>
            <a:endParaRPr b="1" sz="2000"/>
          </a:p>
        </p:txBody>
      </p:sp>
      <p:sp>
        <p:nvSpPr>
          <p:cNvPr id="107" name="Google Shape;107;p18"/>
          <p:cNvSpPr txBox="1"/>
          <p:nvPr/>
        </p:nvSpPr>
        <p:spPr>
          <a:xfrm>
            <a:off x="835775" y="2245850"/>
            <a:ext cx="2164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500"/>
              <a:buChar char="●"/>
            </a:pPr>
            <a:r>
              <a:rPr lang="el" sz="1500">
                <a:solidFill>
                  <a:srgbClr val="C2DFE3"/>
                </a:solidFill>
              </a:rPr>
              <a:t>GPS tracker</a:t>
            </a:r>
            <a:endParaRPr sz="1500">
              <a:solidFill>
                <a:srgbClr val="C2DFE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500"/>
              <a:buChar char="●"/>
            </a:pPr>
            <a:r>
              <a:rPr lang="el" sz="1500">
                <a:solidFill>
                  <a:srgbClr val="C2DFE3"/>
                </a:solidFill>
              </a:rPr>
              <a:t>Speed</a:t>
            </a:r>
            <a:endParaRPr sz="1500">
              <a:solidFill>
                <a:srgbClr val="C2DFE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500"/>
              <a:buChar char="●"/>
            </a:pPr>
            <a:r>
              <a:rPr lang="el" sz="1500">
                <a:solidFill>
                  <a:srgbClr val="C2DFE3"/>
                </a:solidFill>
              </a:rPr>
              <a:t>Air pressure</a:t>
            </a:r>
            <a:endParaRPr sz="1500">
              <a:solidFill>
                <a:srgbClr val="C2DFE3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288475" y="1753250"/>
            <a:ext cx="136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000"/>
              <a:t>Electrical</a:t>
            </a:r>
            <a:endParaRPr b="1" sz="2000"/>
          </a:p>
        </p:txBody>
      </p:sp>
      <p:sp>
        <p:nvSpPr>
          <p:cNvPr id="109" name="Google Shape;109;p18"/>
          <p:cNvSpPr txBox="1"/>
          <p:nvPr/>
        </p:nvSpPr>
        <p:spPr>
          <a:xfrm>
            <a:off x="3490250" y="2248500"/>
            <a:ext cx="189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500"/>
              <a:buChar char="●"/>
            </a:pPr>
            <a:r>
              <a:rPr lang="el" sz="1500">
                <a:solidFill>
                  <a:srgbClr val="C2DFE3"/>
                </a:solidFill>
              </a:rPr>
              <a:t>Bike boxes</a:t>
            </a:r>
            <a:endParaRPr sz="1500">
              <a:solidFill>
                <a:srgbClr val="C2DFE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500"/>
              <a:buChar char="●"/>
            </a:pPr>
            <a:r>
              <a:rPr lang="el" sz="1500">
                <a:solidFill>
                  <a:srgbClr val="C2DFE3"/>
                </a:solidFill>
              </a:rPr>
              <a:t>Gateway</a:t>
            </a:r>
            <a:endParaRPr sz="1500">
              <a:solidFill>
                <a:srgbClr val="C2DFE3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718575" y="1753250"/>
            <a:ext cx="128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000"/>
              <a:t>Station</a:t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0" y="-38475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l" sz="3020"/>
              <a:t>Τελος</a:t>
            </a:r>
            <a:endParaRPr b="1" sz="3020"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21240" r="17372" t="10873"/>
          <a:stretch/>
        </p:blipFill>
        <p:spPr>
          <a:xfrm>
            <a:off x="4662513" y="1201675"/>
            <a:ext cx="3397023" cy="329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2569300" y="2561450"/>
            <a:ext cx="182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520">
                <a:solidFill>
                  <a:schemeClr val="dk1"/>
                </a:solidFill>
              </a:rPr>
              <a:t>Ερωτήσεις;</a:t>
            </a:r>
            <a:endParaRPr sz="2520">
              <a:solidFill>
                <a:schemeClr val="dk1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6404800" y="4579950"/>
            <a:ext cx="26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/>
              <a:t>Σας Ευχαριστούμε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