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F92E48-87B4-4B53-99CC-9895D8162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52C39F8-C07E-4CC3-A962-645C8AF00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623F7D4-E8D1-46C1-8983-69631F0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A21714C-2F45-4F3F-B5F1-22526453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BB8E18D-CD52-4206-B9D2-A801F16D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9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AFEB49-3A59-48D0-A313-316E9D89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0A0FC66-2CCC-4812-B4AD-F15F6491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FB7E8EC-9AF0-44C3-8DAD-93DB83BE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9DE27-5477-43B7-B73F-7D6A0868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61EF2B-E693-4BEF-8D4A-3EDCB0B9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860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DE911FE-A04C-48EE-8B74-CC2107AE0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1EBF006-8A26-4AE7-8038-A0881E55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D6ED7ED-FCD5-4ED5-B14C-44FEEF77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6AD6F36-FC0A-4074-A14C-B88A798B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350E463-54CC-4DE8-9222-B7039B3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49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759FDB-E968-42BD-9FE8-A87878B0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FA094BF-73D3-406C-A1CA-105E2362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2C4DB31-EEE4-4DEA-8143-C887C0F9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8BA6131-104F-416E-9144-8639AA6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FEE7922-6CCB-49BD-B950-C1191C06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483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B8B273-F165-4A18-9258-0900BC0C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6A6FB64-33DD-4DF7-AFF0-455852E2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BC6E584-4250-49C2-812C-3626B653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DCA2DF3-177F-490B-9505-247FBC4C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D6B7366-2423-4C5A-9B65-8DDE6755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89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AF97B7-81F2-43B1-A2FC-31408034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604212-AA9A-4B86-AC8D-6A71C9559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772621E-3883-46F5-97F4-1E65B0CE6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525553F-FEFE-425E-86E4-0F7DB3DF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FB6D24C-B555-4D25-9C43-C918F559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8A0C1F7-F1AC-4C3A-AB45-0A884704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776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885EF1-1EA8-4AFD-976F-2E77454F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5586DFE-EBB3-4054-96DA-3362E5AF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9247796-7C2A-4097-A7E9-5F3577C28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B2472AA-770C-4025-8416-51A1D06CF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83085C5-2C7E-4AA8-9D44-6C6ABB8E9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9DAF96C-D861-41C7-9598-CF0C7290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3208E8F-D92C-4911-A772-898163E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14897B1-5A87-445E-8A7B-42616FD2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347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820647C-E04E-4115-B339-C894AE69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E63E180-6C0D-41CB-8C2E-E94F4312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7F20183-72D5-43C8-A0B7-3DAAA9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A94C367-E974-41E9-B38C-B4ADEA94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80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E5874F44-3D94-40A1-B026-1E629F4D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2929493-2CE7-4B1B-B3B8-C9719AB0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F2A570E-C35B-44AD-BB49-911866B4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760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9BB89F-8819-4918-BA00-1BCA5F22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C31070-BD18-4841-B77A-26973C54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2E59316-1D96-473D-85CA-050A1FD0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663942E-E4BB-4866-9077-3C7A9B18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ADD6564-7D5E-44FD-A7FB-D2F57933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B434A9E-9AC3-4CB7-BF9C-A45250DD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803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2495CA-D5EB-45A5-8F59-229F831F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77B714BB-32DB-42DF-ACFD-1BB8D814C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68B6B4C-0C2F-42C8-AE9D-68A0C4260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797F2D6-CE74-48E3-ABFB-66EC2030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FC7BFE6-F1FF-4872-B1C4-C21A4125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B1D1F8F-55B2-478C-B717-A5632DC4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06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98ED4A29-BF76-4EB6-BBE8-D3261052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8C12552-B677-49FF-AE17-80E2E417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B7DDB5B-9DB5-4C65-89F1-118AA058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CCE0-531B-460D-96D3-FBB50B318648}" type="datetimeFigureOut">
              <a:rPr lang="el-GR" smtClean="0"/>
              <a:t>9/1/2021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6A68AC1-29A8-46EF-9162-A2AC6B268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2F203D2-EEEA-4C98-AB13-77FF14A92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6722-ECD1-4B5F-94FD-B9CA972E38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25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2C7303-67E4-4706-A8B2-455A935E0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8230"/>
            <a:ext cx="9144000" cy="2387600"/>
          </a:xfrm>
        </p:spPr>
        <p:txBody>
          <a:bodyPr/>
          <a:lstStyle/>
          <a:p>
            <a:r>
              <a:rPr lang="el-GR" dirty="0"/>
              <a:t>Εφαρμογή </a:t>
            </a:r>
            <a:r>
              <a:rPr lang="en-US" dirty="0"/>
              <a:t>Tennis Club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8E0B712-A9C1-4F8A-B6AC-1B6375B09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pPr algn="l"/>
            <a:r>
              <a:rPr lang="el-GR" u="sng" dirty="0"/>
              <a:t>Ομάδα 39</a:t>
            </a:r>
          </a:p>
          <a:p>
            <a:pPr algn="l"/>
            <a:r>
              <a:rPr lang="el-GR" dirty="0"/>
              <a:t>Κοντογιάννης Μύρων: 1059526</a:t>
            </a:r>
          </a:p>
          <a:p>
            <a:pPr algn="l"/>
            <a:r>
              <a:rPr lang="el-GR" dirty="0"/>
              <a:t>Καρδούτσος Άγγελος: 1059372</a:t>
            </a:r>
          </a:p>
        </p:txBody>
      </p:sp>
    </p:spTree>
    <p:extLst>
      <p:ext uri="{BB962C8B-B14F-4D97-AF65-F5344CB8AC3E}">
        <p14:creationId xmlns:p14="http://schemas.microsoft.com/office/powerpoint/2010/main" val="18444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BBD660-3F39-4475-AA33-FBBAFF00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6" y="60327"/>
            <a:ext cx="10515600" cy="560472"/>
          </a:xfrm>
        </p:spPr>
        <p:txBody>
          <a:bodyPr>
            <a:normAutofit/>
          </a:bodyPr>
          <a:lstStyle/>
          <a:p>
            <a:r>
              <a:rPr lang="el-GR" sz="3000" dirty="0"/>
              <a:t>Σκοπός Εργασίας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555C97-A54B-4B18-A367-78C575EC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6" y="712023"/>
            <a:ext cx="10515600" cy="1292533"/>
          </a:xfrm>
        </p:spPr>
        <p:txBody>
          <a:bodyPr>
            <a:normAutofit/>
          </a:bodyPr>
          <a:lstStyle/>
          <a:p>
            <a:r>
              <a:rPr lang="el-GR" sz="1800" dirty="0"/>
              <a:t>Δημιουργία βάσης δεδομένων για την αποθήκευση, επεξεργασία και προβολή απαραίτητων δεδομένων για το </a:t>
            </a:r>
            <a:r>
              <a:rPr lang="en-US" sz="1800" dirty="0"/>
              <a:t>tennis club</a:t>
            </a:r>
          </a:p>
          <a:p>
            <a:r>
              <a:rPr lang="el-GR" sz="1800" dirty="0"/>
              <a:t>Δημιουργία εφαρμογής, απλή στην χρήση, με σκοπό να είναι ευκολότερη η αλληλεπίδραση ενός χρήστη με τη βάση δεδομένων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740B2-04B6-451D-A69F-EB174A90167A}"/>
              </a:ext>
            </a:extLst>
          </p:cNvPr>
          <p:cNvSpPr txBox="1"/>
          <p:nvPr/>
        </p:nvSpPr>
        <p:spPr>
          <a:xfrm>
            <a:off x="287866" y="2095780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dirty="0">
                <a:latin typeface="+mj-lt"/>
              </a:rPr>
              <a:t>Περιγραφή</a:t>
            </a:r>
            <a:r>
              <a:rPr lang="el-GR" sz="3000" dirty="0"/>
              <a:t> </a:t>
            </a:r>
            <a:r>
              <a:rPr lang="el-GR" sz="3000" dirty="0">
                <a:latin typeface="+mj-lt"/>
              </a:rPr>
              <a:t>Μικρόκοσμου</a:t>
            </a:r>
          </a:p>
        </p:txBody>
      </p:sp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DA7FC6AE-DA9E-490E-B2DF-51555DE67570}"/>
              </a:ext>
            </a:extLst>
          </p:cNvPr>
          <p:cNvCxnSpPr/>
          <p:nvPr/>
        </p:nvCxnSpPr>
        <p:spPr>
          <a:xfrm>
            <a:off x="330197" y="2004556"/>
            <a:ext cx="1153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2C903A-6159-40AD-9060-01C5D9349C6E}"/>
              </a:ext>
            </a:extLst>
          </p:cNvPr>
          <p:cNvSpPr txBox="1"/>
          <p:nvPr/>
        </p:nvSpPr>
        <p:spPr>
          <a:xfrm>
            <a:off x="372530" y="2768047"/>
            <a:ext cx="11446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Άτομα, τα οποία αποτελούν μέρος του μικρόκοσμού μας είναι: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Πελάτης</a:t>
            </a:r>
            <a:r>
              <a:rPr lang="el-GR" dirty="0"/>
              <a:t> ή </a:t>
            </a:r>
            <a:r>
              <a:rPr lang="el-GR" b="1" dirty="0"/>
              <a:t>Μέλος</a:t>
            </a:r>
            <a:r>
              <a:rPr lang="el-GR" dirty="0"/>
              <a:t>: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l-GR" b="1" dirty="0"/>
              <a:t>Πελάτης </a:t>
            </a:r>
            <a:r>
              <a:rPr lang="el-GR" dirty="0"/>
              <a:t>θεωρείται το άτομο, που πληρώνει για υπηρεσίες που του παρέχει το </a:t>
            </a:r>
            <a:r>
              <a:rPr lang="en-US" dirty="0"/>
              <a:t>Tennis Club (</a:t>
            </a:r>
            <a:r>
              <a:rPr lang="el-GR" dirty="0"/>
              <a:t>πχ </a:t>
            </a:r>
            <a:r>
              <a:rPr lang="el-GR" b="1" dirty="0"/>
              <a:t>ενοικίαση</a:t>
            </a:r>
            <a:r>
              <a:rPr lang="el-GR" dirty="0"/>
              <a:t> </a:t>
            </a:r>
            <a:r>
              <a:rPr lang="el-GR" b="1" dirty="0"/>
              <a:t>γηπέδου</a:t>
            </a:r>
            <a:r>
              <a:rPr lang="el-GR" dirty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l-GR" dirty="0"/>
              <a:t>Το</a:t>
            </a:r>
            <a:r>
              <a:rPr lang="el-GR" b="1" dirty="0"/>
              <a:t> Μέλος </a:t>
            </a:r>
            <a:r>
              <a:rPr lang="el-GR" dirty="0"/>
              <a:t>διαθέτει μια </a:t>
            </a:r>
            <a:r>
              <a:rPr lang="el-GR" b="1" dirty="0"/>
              <a:t>συνδρομή</a:t>
            </a:r>
            <a:r>
              <a:rPr lang="el-GR" dirty="0"/>
              <a:t>, η οποία του προσφέρει συγκεκριμένες </a:t>
            </a:r>
            <a:r>
              <a:rPr lang="el-GR" b="1" dirty="0"/>
              <a:t>παροχές</a:t>
            </a:r>
            <a:r>
              <a:rPr lang="el-GR" dirty="0"/>
              <a:t>, όπως η συμμετοχή σε </a:t>
            </a:r>
            <a:r>
              <a:rPr lang="el-GR" b="1" dirty="0"/>
              <a:t>προγράμματα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l-GR" b="1" dirty="0"/>
              <a:t>Παραδοχή</a:t>
            </a:r>
            <a:r>
              <a:rPr lang="el-GR" dirty="0"/>
              <a:t>: Ένα μέλος είναι υποχρεωτικά και πελάτης. Το αντίστροφο δεν ισχύει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Προσωπικό</a:t>
            </a:r>
            <a:r>
              <a:rPr lang="el-GR" dirty="0"/>
              <a:t>: Υπάλληλοι του </a:t>
            </a:r>
            <a:r>
              <a:rPr lang="en-US" dirty="0"/>
              <a:t>tennis club</a:t>
            </a:r>
            <a:r>
              <a:rPr lang="el-GR" dirty="0"/>
              <a:t>, οι οποίοι μπορεί να είναι ένα από τα παρακάτω: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l-GR" b="1" dirty="0"/>
              <a:t>Γραμματέας</a:t>
            </a:r>
            <a:r>
              <a:rPr lang="el-GR" dirty="0"/>
              <a:t>: Διαχειρίζεται λίστα </a:t>
            </a:r>
            <a:r>
              <a:rPr lang="el-GR" b="1" dirty="0"/>
              <a:t>μελών</a:t>
            </a:r>
            <a:r>
              <a:rPr lang="el-GR" dirty="0"/>
              <a:t>/</a:t>
            </a:r>
            <a:r>
              <a:rPr lang="el-GR" b="1" dirty="0"/>
              <a:t>πελατών</a:t>
            </a:r>
            <a:r>
              <a:rPr lang="el-GR" dirty="0"/>
              <a:t> και </a:t>
            </a:r>
            <a:r>
              <a:rPr lang="el-GR" b="1" dirty="0"/>
              <a:t>συναλλαγές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l-GR" b="1" dirty="0"/>
              <a:t>Γυμναστής</a:t>
            </a:r>
            <a:r>
              <a:rPr lang="el-GR" dirty="0"/>
              <a:t>: Αναλαμβάνει ορισμένα </a:t>
            </a:r>
            <a:r>
              <a:rPr lang="el-GR" b="1" dirty="0"/>
              <a:t>προγράμματα</a:t>
            </a:r>
            <a:r>
              <a:rPr lang="el-GR" dirty="0"/>
              <a:t> του </a:t>
            </a:r>
            <a:r>
              <a:rPr lang="en-US" dirty="0"/>
              <a:t>tennis club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l-GR" b="1" dirty="0"/>
              <a:t>Καθαριστής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l-GR" b="1" dirty="0"/>
              <a:t>Διοικητικό Προσωπικό/Διαχειριστής</a:t>
            </a:r>
            <a:r>
              <a:rPr lang="el-GR" dirty="0"/>
              <a:t>: Υπεύθυνος για πρόσληψη/απόλυση υπαλλήλων και της γενικότερης διαχείρισης του </a:t>
            </a:r>
            <a:r>
              <a:rPr lang="en-US" dirty="0"/>
              <a:t>tennis club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72599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D4E2EA-05AD-47EA-9218-EAF6BF8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" y="2508069"/>
            <a:ext cx="10515600" cy="563638"/>
          </a:xfrm>
        </p:spPr>
        <p:txBody>
          <a:bodyPr>
            <a:normAutofit/>
          </a:bodyPr>
          <a:lstStyle/>
          <a:p>
            <a:r>
              <a:rPr lang="el-GR" sz="3000" dirty="0"/>
              <a:t>Απαιτήσεις από τη Βάση Δεδομένων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21465C6-4DC6-401A-9602-F2A4364E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11" y="3187337"/>
            <a:ext cx="11660778" cy="37751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sz="1800" dirty="0"/>
              <a:t>Μια πλήρως και ορθά ορισμένη βάση δεδομένων θα πρέπει να «απαντά» με ευκολία σε απαιτήσεις του </a:t>
            </a:r>
            <a:r>
              <a:rPr lang="en-US" sz="1800" dirty="0"/>
              <a:t>tennis club, </a:t>
            </a:r>
            <a:r>
              <a:rPr lang="el-GR" sz="1800" dirty="0"/>
              <a:t>μερικές από τις οποίες παρατίθενται παρακάτω:</a:t>
            </a:r>
          </a:p>
          <a:p>
            <a:r>
              <a:rPr lang="el-GR" sz="1800" dirty="0"/>
              <a:t>Λίστα μελών, πελατών και υπαλλήλων</a:t>
            </a:r>
          </a:p>
          <a:p>
            <a:r>
              <a:rPr lang="el-GR" sz="1800" dirty="0"/>
              <a:t>Κατάταξη μελών με βάση λόγο νικών προς συνολικό αριθμό αγώνων</a:t>
            </a:r>
          </a:p>
          <a:p>
            <a:r>
              <a:rPr lang="el-GR" sz="1800" dirty="0"/>
              <a:t>Προσθήκη/αφαίρεση μελών, πελατών και υπαλλήλων</a:t>
            </a:r>
          </a:p>
          <a:p>
            <a:r>
              <a:rPr lang="el-GR" sz="1800" dirty="0"/>
              <a:t>Για ένα </a:t>
            </a:r>
            <a:r>
              <a:rPr lang="el-GR" sz="1800" b="1" dirty="0"/>
              <a:t>μέλος</a:t>
            </a:r>
            <a:r>
              <a:rPr lang="el-GR" sz="1800" dirty="0"/>
              <a:t>:</a:t>
            </a:r>
          </a:p>
          <a:p>
            <a:pPr lvl="1"/>
            <a:r>
              <a:rPr lang="el-GR" sz="1400" dirty="0"/>
              <a:t>Ημέρες και ώρες των προγραμμάτων που συμμετέχει</a:t>
            </a:r>
          </a:p>
          <a:p>
            <a:pPr lvl="1"/>
            <a:r>
              <a:rPr lang="el-GR" sz="1400" dirty="0"/>
              <a:t>Ημέρα, ώρα αγώνων που θα συμμετάσχει ή έχει συμμετάσχει (και τα αποτελέσματα αυτών)</a:t>
            </a:r>
          </a:p>
          <a:p>
            <a:r>
              <a:rPr lang="el-GR" sz="1800" dirty="0"/>
              <a:t>Για ένα </a:t>
            </a:r>
            <a:r>
              <a:rPr lang="el-GR" sz="1800" b="1" dirty="0"/>
              <a:t>γραμματέα</a:t>
            </a:r>
            <a:r>
              <a:rPr lang="el-GR" sz="1800" dirty="0"/>
              <a:t>:</a:t>
            </a:r>
          </a:p>
          <a:p>
            <a:pPr lvl="1"/>
            <a:r>
              <a:rPr lang="el-GR" sz="1400" dirty="0"/>
              <a:t>Το σύνολο των συναλλαγών που έχουν πραγματοποιηθεί</a:t>
            </a:r>
          </a:p>
          <a:p>
            <a:pPr lvl="1"/>
            <a:r>
              <a:rPr lang="el-GR" sz="1400" dirty="0"/>
              <a:t>Προσθήκη πελατών ή νέων ενοικιάσεων</a:t>
            </a:r>
          </a:p>
          <a:p>
            <a:r>
              <a:rPr lang="el-GR" sz="1800" dirty="0"/>
              <a:t>Για ένα </a:t>
            </a:r>
            <a:r>
              <a:rPr lang="el-GR" sz="1800" b="1" dirty="0"/>
              <a:t>γυμναστή</a:t>
            </a:r>
            <a:r>
              <a:rPr lang="el-GR" sz="1800" dirty="0"/>
              <a:t>:</a:t>
            </a:r>
          </a:p>
          <a:p>
            <a:pPr lvl="1"/>
            <a:r>
              <a:rPr lang="el-GR" sz="1400" dirty="0"/>
              <a:t>Λίστα των μελών που συμμετέχουν σε προγράμματα που έχει αναλάβει</a:t>
            </a:r>
          </a:p>
        </p:txBody>
      </p:sp>
      <p:cxnSp>
        <p:nvCxnSpPr>
          <p:cNvPr id="4" name="Ευθεία γραμμή σύνδεσης 3">
            <a:extLst>
              <a:ext uri="{FF2B5EF4-FFF2-40B4-BE49-F238E27FC236}">
                <a16:creationId xmlns:a16="http://schemas.microsoft.com/office/drawing/2014/main" id="{28074BC5-5C0B-4065-ADD7-410D2284DF65}"/>
              </a:ext>
            </a:extLst>
          </p:cNvPr>
          <p:cNvCxnSpPr/>
          <p:nvPr/>
        </p:nvCxnSpPr>
        <p:spPr>
          <a:xfrm>
            <a:off x="330199" y="2365478"/>
            <a:ext cx="1153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Τίτλος 1">
            <a:extLst>
              <a:ext uri="{FF2B5EF4-FFF2-40B4-BE49-F238E27FC236}">
                <a16:creationId xmlns:a16="http://schemas.microsoft.com/office/drawing/2014/main" id="{258D59E9-8944-4470-A083-59CB1A8AB647}"/>
              </a:ext>
            </a:extLst>
          </p:cNvPr>
          <p:cNvSpPr txBox="1">
            <a:spLocks/>
          </p:cNvSpPr>
          <p:nvPr/>
        </p:nvSpPr>
        <p:spPr>
          <a:xfrm>
            <a:off x="330199" y="108857"/>
            <a:ext cx="10515600" cy="563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000" dirty="0"/>
              <a:t>Βασικές Οντότητες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FEDA2-A39D-42A6-A490-DEAC4220614C}"/>
              </a:ext>
            </a:extLst>
          </p:cNvPr>
          <p:cNvSpPr txBox="1"/>
          <p:nvPr/>
        </p:nvSpPr>
        <p:spPr>
          <a:xfrm>
            <a:off x="265611" y="653152"/>
            <a:ext cx="11596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Τα δομικά στοιχεία ενός </a:t>
            </a:r>
            <a:r>
              <a:rPr lang="en-US" dirty="0"/>
              <a:t>tennis club, </a:t>
            </a:r>
            <a:r>
              <a:rPr lang="el-GR" dirty="0"/>
              <a:t>οι οποίες θα αποτελέσουν τις βασικές οντότητες για το </a:t>
            </a:r>
            <a:r>
              <a:rPr lang="en-US" dirty="0"/>
              <a:t>ERD</a:t>
            </a:r>
            <a:r>
              <a:rPr lang="el-GR" dirty="0"/>
              <a:t>, είναι: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Οι άνθρωποι που συμμετέχουν στις δραστηριότητες του </a:t>
            </a:r>
            <a:r>
              <a:rPr lang="en-US" dirty="0"/>
              <a:t>club, </a:t>
            </a:r>
            <a:r>
              <a:rPr lang="el-GR" dirty="0"/>
              <a:t>δηλαδή </a:t>
            </a:r>
            <a:r>
              <a:rPr lang="el-GR" b="1" dirty="0"/>
              <a:t>Πελάτες, Μέλη, Προσωπικό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Δραστηριότητες που λαμβάνουν χώρα, δηλαδή </a:t>
            </a:r>
            <a:r>
              <a:rPr lang="el-GR" b="1" dirty="0"/>
              <a:t>αγώνες και προγράμματα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Τα </a:t>
            </a:r>
            <a:r>
              <a:rPr lang="el-GR" b="1" dirty="0"/>
              <a:t>γήπεδα</a:t>
            </a:r>
            <a:r>
              <a:rPr lang="en-US" dirty="0"/>
              <a:t>, </a:t>
            </a:r>
            <a:r>
              <a:rPr lang="el-GR" dirty="0"/>
              <a:t>στα οποία διεξάγονται οι ανωτέρω δραστηριότητες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</a:t>
            </a:r>
            <a:r>
              <a:rPr lang="el-GR" b="1" dirty="0"/>
              <a:t>συνδρομή</a:t>
            </a:r>
            <a:r>
              <a:rPr lang="el-GR" dirty="0"/>
              <a:t>, η οποία διαφοροποιεί τα μέλη από τους πελάτες</a:t>
            </a:r>
          </a:p>
        </p:txBody>
      </p:sp>
    </p:spTree>
    <p:extLst>
      <p:ext uri="{BB962C8B-B14F-4D97-AF65-F5344CB8AC3E}">
        <p14:creationId xmlns:p14="http://schemas.microsoft.com/office/powerpoint/2010/main" val="24257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EC436F-EADB-4486-8355-8E6E0896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29"/>
            <a:ext cx="10515600" cy="617008"/>
          </a:xfrm>
        </p:spPr>
        <p:txBody>
          <a:bodyPr>
            <a:normAutofit/>
          </a:bodyPr>
          <a:lstStyle/>
          <a:p>
            <a:r>
              <a:rPr lang="en-US" sz="3000"/>
              <a:t>ERD </a:t>
            </a:r>
            <a:r>
              <a:rPr lang="el-GR" sz="3000"/>
              <a:t>και Σχεσιακό Μοντέλο</a:t>
            </a:r>
            <a:endParaRPr lang="el-GR" sz="3000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D3EDC587-7183-4E29-8910-3E0C798F4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82"/>
            <a:ext cx="7744408" cy="4358054"/>
          </a:xfr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502F95F5-4EE4-4BC6-84B5-13B442F8A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02" y="3153747"/>
            <a:ext cx="6369698" cy="3704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DF5E45-5409-4965-BE56-FD206B121A64}"/>
              </a:ext>
            </a:extLst>
          </p:cNvPr>
          <p:cNvSpPr txBox="1"/>
          <p:nvPr/>
        </p:nvSpPr>
        <p:spPr>
          <a:xfrm>
            <a:off x="0" y="5005873"/>
            <a:ext cx="4461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dirty="0"/>
              <a:t>Εικόνα 1: </a:t>
            </a:r>
            <a:r>
              <a:rPr lang="en-US" sz="900" dirty="0"/>
              <a:t>ERD Model (</a:t>
            </a:r>
            <a:r>
              <a:rPr lang="en-US" sz="900" dirty="0" err="1"/>
              <a:t>ERDMaker</a:t>
            </a:r>
            <a:r>
              <a:rPr lang="en-US" sz="900" dirty="0"/>
              <a:t>)</a:t>
            </a:r>
            <a:endParaRPr lang="el-GR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E925E5-361D-48CE-99BC-A3FAAB5346F0}"/>
              </a:ext>
            </a:extLst>
          </p:cNvPr>
          <p:cNvSpPr txBox="1"/>
          <p:nvPr/>
        </p:nvSpPr>
        <p:spPr>
          <a:xfrm>
            <a:off x="9007151" y="2934709"/>
            <a:ext cx="3184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900" dirty="0"/>
              <a:t>Εικόνα 2: Σχεσιακό Μοντέλο </a:t>
            </a:r>
            <a:r>
              <a:rPr lang="en-US" sz="900" dirty="0"/>
              <a:t>(dbdesigner)</a:t>
            </a:r>
            <a:endParaRPr lang="el-GR" sz="900" dirty="0"/>
          </a:p>
        </p:txBody>
      </p:sp>
    </p:spTree>
    <p:extLst>
      <p:ext uri="{BB962C8B-B14F-4D97-AF65-F5344CB8AC3E}">
        <p14:creationId xmlns:p14="http://schemas.microsoft.com/office/powerpoint/2010/main" val="223511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1132F0-6379-4C5B-ABE8-0309C88B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749572"/>
          </a:xfrm>
        </p:spPr>
        <p:txBody>
          <a:bodyPr>
            <a:normAutofit/>
          </a:bodyPr>
          <a:lstStyle/>
          <a:p>
            <a:r>
              <a:rPr lang="el-GR" sz="3000" dirty="0"/>
              <a:t>Δημιουργία Βάσης και Εφαρμογής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3FD6E9-4E5C-4810-BE10-97567B900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207"/>
            <a:ext cx="10515600" cy="5032859"/>
          </a:xfrm>
        </p:spPr>
        <p:txBody>
          <a:bodyPr>
            <a:normAutofit/>
          </a:bodyPr>
          <a:lstStyle/>
          <a:p>
            <a:r>
              <a:rPr lang="el-GR" sz="1800" dirty="0"/>
              <a:t>Κατασκευή τοπικής βάσης δεδομένων σε </a:t>
            </a:r>
            <a:r>
              <a:rPr lang="en-US" sz="1800" dirty="0"/>
              <a:t>SQLite </a:t>
            </a:r>
            <a:r>
              <a:rPr lang="el-GR" sz="1800" dirty="0"/>
              <a:t>με χρήση του προγράμματος </a:t>
            </a:r>
            <a:r>
              <a:rPr lang="en-US" sz="1800" dirty="0"/>
              <a:t>DB Browser</a:t>
            </a:r>
          </a:p>
          <a:p>
            <a:pPr lvl="1"/>
            <a:r>
              <a:rPr lang="el-GR" sz="1400" dirty="0"/>
              <a:t>Οι πίνακες και τα γνωρίσματα δημιουργήθηκαν με βάση το Σχεσιακό Μοντέλο</a:t>
            </a:r>
          </a:p>
          <a:p>
            <a:pPr lvl="1"/>
            <a:r>
              <a:rPr lang="el-GR" sz="1400" dirty="0"/>
              <a:t>Σύνταξη </a:t>
            </a:r>
            <a:r>
              <a:rPr lang="en-US" sz="1400" dirty="0"/>
              <a:t>queries</a:t>
            </a:r>
            <a:r>
              <a:rPr lang="el-GR" sz="1400" dirty="0"/>
              <a:t>, τα οποία ικανοποιούν τις βασικότερες ανάγκες ενός </a:t>
            </a:r>
            <a:r>
              <a:rPr lang="en-US" sz="1400" dirty="0"/>
              <a:t>tennis club</a:t>
            </a:r>
          </a:p>
          <a:p>
            <a:pPr lvl="1"/>
            <a:r>
              <a:rPr lang="el-GR" sz="1400" dirty="0"/>
              <a:t>Προσθήκη δεδομένων στους πίνακες με χρήση </a:t>
            </a:r>
            <a:r>
              <a:rPr lang="en-US" sz="1400" dirty="0"/>
              <a:t>SQLite</a:t>
            </a:r>
          </a:p>
          <a:p>
            <a:pPr lvl="1"/>
            <a:endParaRPr lang="en-US" sz="1400" dirty="0"/>
          </a:p>
          <a:p>
            <a:r>
              <a:rPr lang="el-GR" sz="1800" dirty="0"/>
              <a:t>Κρίθηκε απαραίτητη η δημιουργία μιας εφαρμογής, απλοποιώντας την αλληλεπίδραση του χρήστη με τη βάση δεδομένων, καθώς δεν θα είναι απαραίτητη η γνώση </a:t>
            </a:r>
            <a:r>
              <a:rPr lang="en-US" sz="1800" dirty="0"/>
              <a:t>SQLite</a:t>
            </a:r>
            <a:r>
              <a:rPr lang="el-GR" sz="1800" dirty="0"/>
              <a:t>.</a:t>
            </a:r>
          </a:p>
          <a:p>
            <a:pPr lvl="1"/>
            <a:r>
              <a:rPr lang="el-GR" sz="1400" dirty="0"/>
              <a:t>Χρήση της βιβλιοθήκης </a:t>
            </a:r>
            <a:r>
              <a:rPr lang="en-US" sz="1400" dirty="0" err="1"/>
              <a:t>tkinter</a:t>
            </a:r>
            <a:r>
              <a:rPr lang="en-US" sz="1400" dirty="0"/>
              <a:t> </a:t>
            </a:r>
            <a:r>
              <a:rPr lang="el-GR" sz="1400" dirty="0"/>
              <a:t>της </a:t>
            </a:r>
            <a:r>
              <a:rPr lang="en-US" sz="1400" dirty="0"/>
              <a:t>Python </a:t>
            </a:r>
            <a:r>
              <a:rPr lang="el-GR" sz="1400" dirty="0"/>
              <a:t>για τη δημιουργία του γραφικής διεπαφής</a:t>
            </a:r>
          </a:p>
          <a:p>
            <a:pPr lvl="1"/>
            <a:r>
              <a:rPr lang="el-GR" sz="1400" dirty="0"/>
              <a:t>Χρήση της βιβλιοθήκης </a:t>
            </a:r>
            <a:r>
              <a:rPr lang="en-US" sz="1400" dirty="0"/>
              <a:t>sqlite3</a:t>
            </a:r>
            <a:r>
              <a:rPr lang="el-GR" sz="1400" dirty="0"/>
              <a:t> για την «επικοινωνία» του προγράμματος με τη βάση δεδομένων για την «αποστολή» </a:t>
            </a:r>
            <a:r>
              <a:rPr lang="en-US" sz="1400" dirty="0"/>
              <a:t>queries </a:t>
            </a:r>
            <a:r>
              <a:rPr lang="el-GR" sz="1400" dirty="0"/>
              <a:t>και τη «λήψη» των δεδομένων</a:t>
            </a:r>
          </a:p>
          <a:p>
            <a:pPr lvl="1"/>
            <a:endParaRPr lang="el-GR" sz="1400" dirty="0"/>
          </a:p>
          <a:p>
            <a:r>
              <a:rPr lang="el-GR" sz="1800" dirty="0"/>
              <a:t>Μέσω μιας γραφικής διεπαφής, ο χρήστης (μέλος ή υπάλληλος) μπορεί να παρακολουθήσει και να διαχειριστεί τα δεδομένα που απευθύνονται σε αυτόν</a:t>
            </a:r>
          </a:p>
          <a:p>
            <a:pPr lvl="1"/>
            <a:r>
              <a:rPr lang="el-GR" sz="1400" dirty="0"/>
              <a:t>Ανάλογα αν ο χρήστης που συνδέεται είναι μέλος ή υπάλληλος, η εφαρμογή του παρουσιάζει διαφορετικό μενού, παρέχοντάς του διαφορετικές λειτουργίες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08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526E6E-284A-4D3E-B861-9DA47CB5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94455"/>
            <a:ext cx="10515600" cy="591345"/>
          </a:xfrm>
        </p:spPr>
        <p:txBody>
          <a:bodyPr>
            <a:normAutofit/>
          </a:bodyPr>
          <a:lstStyle/>
          <a:p>
            <a:r>
              <a:rPr lang="el-GR" sz="3000" dirty="0"/>
              <a:t>Τελική Υλοποίηση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1D8CD5B-13B8-4DBB-B511-A1D468D85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266"/>
            <a:ext cx="7908676" cy="4448630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254B8BFE-A51B-45F7-B923-D3ED76D82E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01"/>
          <a:stretch/>
        </p:blipFill>
        <p:spPr>
          <a:xfrm>
            <a:off x="6172200" y="2314915"/>
            <a:ext cx="5912041" cy="4448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0D798-EB48-43A9-918B-63FAC4CE5465}"/>
              </a:ext>
            </a:extLst>
          </p:cNvPr>
          <p:cNvSpPr txBox="1"/>
          <p:nvPr/>
        </p:nvSpPr>
        <p:spPr>
          <a:xfrm>
            <a:off x="0" y="5289946"/>
            <a:ext cx="4461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dirty="0"/>
              <a:t>Εικόνα </a:t>
            </a:r>
            <a:r>
              <a:rPr lang="en-US" sz="900" dirty="0"/>
              <a:t>3</a:t>
            </a:r>
            <a:r>
              <a:rPr lang="el-GR" sz="900" dirty="0"/>
              <a:t>: Βάση Δεδομένων</a:t>
            </a:r>
            <a:r>
              <a:rPr lang="en-US" sz="900" dirty="0"/>
              <a:t> (DB Browser (Server))</a:t>
            </a:r>
            <a:endParaRPr lang="el-GR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DD056-E597-46DE-9191-1BA799FB3F44}"/>
              </a:ext>
            </a:extLst>
          </p:cNvPr>
          <p:cNvSpPr txBox="1"/>
          <p:nvPr/>
        </p:nvSpPr>
        <p:spPr>
          <a:xfrm>
            <a:off x="9128220" y="2084083"/>
            <a:ext cx="2956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900" dirty="0"/>
              <a:t>Εικόνα </a:t>
            </a:r>
            <a:r>
              <a:rPr lang="en-US" sz="900" dirty="0"/>
              <a:t>4</a:t>
            </a:r>
            <a:r>
              <a:rPr lang="el-GR" sz="900" dirty="0"/>
              <a:t>: Γραφική Διεπαφή Εφαρμογής</a:t>
            </a:r>
          </a:p>
        </p:txBody>
      </p:sp>
    </p:spTree>
    <p:extLst>
      <p:ext uri="{BB962C8B-B14F-4D97-AF65-F5344CB8AC3E}">
        <p14:creationId xmlns:p14="http://schemas.microsoft.com/office/powerpoint/2010/main" val="211299514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549</Words>
  <Application>Microsoft Office PowerPoint</Application>
  <PresentationFormat>Ευρεία οθόνη</PresentationFormat>
  <Paragraphs>55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Θέμα του Office</vt:lpstr>
      <vt:lpstr>Εφαρμογή Tennis Club</vt:lpstr>
      <vt:lpstr>Σκοπός Εργασίας</vt:lpstr>
      <vt:lpstr>Απαιτήσεις από τη Βάση Δεδομένων</vt:lpstr>
      <vt:lpstr>ERD και Σχεσιακό Μοντέλο</vt:lpstr>
      <vt:lpstr>Δημιουργία Βάσης και Εφαρμογής</vt:lpstr>
      <vt:lpstr>Τελική Υλοποίηση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Tennis Club</dc:title>
  <dc:creator>ΚΑΡΔΟΥΤΣΟΣ ΑΓΓΕΛΟΣ</dc:creator>
  <cp:lastModifiedBy>ΚΑΡΔΟΥΤΣΟΣ ΑΓΓΕΛΟΣ</cp:lastModifiedBy>
  <cp:revision>15</cp:revision>
  <dcterms:created xsi:type="dcterms:W3CDTF">2021-01-09T15:33:11Z</dcterms:created>
  <dcterms:modified xsi:type="dcterms:W3CDTF">2021-01-09T21:16:18Z</dcterms:modified>
</cp:coreProperties>
</file>