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07752cfb9d_0_10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07752cfb9d_0_10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07752cfb9d_0_10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07752cfb9d_0_10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07752cfb9d_0_10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07752cfb9d_0_10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07752cfb9d_0_1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07752cfb9d_0_1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7752cfb9d_0_1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7752cfb9d_0_1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7752cfb9d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07752cfb9d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7752cfb9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7752cfb9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7752cfb9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7752cfb9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7752cfb9d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7752cfb9d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07752cfb9d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07752cfb9d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7752cfb9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7752cfb9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07752cfb9d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07752cfb9d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07752cfb9d_0_10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07752cfb9d_0_1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www.mathworks.com/help/driving/lane-following-systems.html" TargetMode="External"/><Relationship Id="rId4" Type="http://schemas.openxmlformats.org/officeDocument/2006/relationships/hyperlink" Target="https://en.wikipedia.org/wiki/Automated_lane_keeping_systems" TargetMode="External"/><Relationship Id="rId11" Type="http://schemas.openxmlformats.org/officeDocument/2006/relationships/hyperlink" Target="https://ar5iv.labs.arxiv.org/html/2404.06860" TargetMode="External"/><Relationship Id="rId10" Type="http://schemas.openxmlformats.org/officeDocument/2006/relationships/hyperlink" Target="https://www.mdpi.com/2071-1050/13/20/11417" TargetMode="External"/><Relationship Id="rId9" Type="http://schemas.openxmlformats.org/officeDocument/2006/relationships/hyperlink" Target="https://www.mdpi.com/2071-1050/14/19/12100" TargetMode="External"/><Relationship Id="rId5" Type="http://schemas.openxmlformats.org/officeDocument/2006/relationships/hyperlink" Target="https://www.tno.nl/en/newsroom/insights/2024/04/validation-alks-automated-driving/" TargetMode="External"/><Relationship Id="rId6" Type="http://schemas.openxmlformats.org/officeDocument/2006/relationships/hyperlink" Target="https://www.motoringresearch.com/advice/what-automated-lane-keeping-system-alks/" TargetMode="External"/><Relationship Id="rId7" Type="http://schemas.openxmlformats.org/officeDocument/2006/relationships/hyperlink" Target="https://www.tuvsud.com/en/industries/mobility-and-automotive/automotive-and-oem/autonomous-driving/compliance-with-new-automated-lane-keeping-system-regulation" TargetMode="External"/><Relationship Id="rId8" Type="http://schemas.openxmlformats.org/officeDocument/2006/relationships/hyperlink" Target="https://github.com/canozcivelek/lane-detection-with-steer-and-departu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GB" sz="3200">
                <a:latin typeface="Arial"/>
                <a:ea typeface="Arial"/>
                <a:cs typeface="Arial"/>
                <a:sym typeface="Arial"/>
              </a:rPr>
              <a:t>Αυτόματο Σύστημα Διατήρησης Λωρίδας Κυκλοφορίας</a:t>
            </a:r>
            <a:endParaRPr sz="3200">
              <a:latin typeface="Arial"/>
              <a:ea typeface="Arial"/>
              <a:cs typeface="Arial"/>
              <a:sym typeface="Arial"/>
            </a:endParaRPr>
          </a:p>
        </p:txBody>
      </p:sp>
      <p:sp>
        <p:nvSpPr>
          <p:cNvPr id="278" name="Google Shape;278;p13"/>
          <p:cNvSpPr txBox="1"/>
          <p:nvPr>
            <p:ph idx="1" type="subTitle"/>
          </p:nvPr>
        </p:nvSpPr>
        <p:spPr>
          <a:xfrm>
            <a:off x="824000" y="3596300"/>
            <a:ext cx="42555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Άγγελος Τζώρτζης - ice18390094</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88550" y="1158100"/>
            <a:ext cx="6366900" cy="1863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rgbClr val="000000"/>
              </a:buClr>
              <a:buSzPts val="891"/>
              <a:buFont typeface="Arial"/>
              <a:buNone/>
            </a:pPr>
            <a:r>
              <a:rPr lang="en-GB" sz="6400">
                <a:latin typeface="Arial"/>
                <a:ea typeface="Arial"/>
                <a:cs typeface="Arial"/>
                <a:sym typeface="Arial"/>
              </a:rPr>
              <a:t>Παραδείγματα</a:t>
            </a:r>
            <a:endParaRPr sz="6400">
              <a:latin typeface="Arial"/>
              <a:ea typeface="Arial"/>
              <a:cs typeface="Arial"/>
              <a:sym typeface="Arial"/>
            </a:endParaRPr>
          </a:p>
          <a:p>
            <a:pPr indent="0" lvl="0" marL="0" rtl="0" algn="ctr">
              <a:spcBef>
                <a:spcPts val="0"/>
              </a:spcBef>
              <a:spcAft>
                <a:spcPts val="0"/>
              </a:spcAft>
              <a:buClr>
                <a:srgbClr val="000000"/>
              </a:buClr>
              <a:buSzPts val="891"/>
              <a:buFont typeface="Arial"/>
              <a:buNone/>
            </a:pPr>
            <a:r>
              <a:rPr lang="en-GB" sz="6400">
                <a:latin typeface="Arial"/>
                <a:ea typeface="Arial"/>
                <a:cs typeface="Arial"/>
                <a:sym typeface="Arial"/>
              </a:rPr>
              <a:t>και</a:t>
            </a:r>
            <a:endParaRPr sz="6400">
              <a:latin typeface="Arial"/>
              <a:ea typeface="Arial"/>
              <a:cs typeface="Arial"/>
              <a:sym typeface="Arial"/>
            </a:endParaRPr>
          </a:p>
          <a:p>
            <a:pPr indent="0" lvl="0" marL="0" rtl="0" algn="ctr">
              <a:spcBef>
                <a:spcPts val="0"/>
              </a:spcBef>
              <a:spcAft>
                <a:spcPts val="0"/>
              </a:spcAft>
              <a:buClr>
                <a:srgbClr val="000000"/>
              </a:buClr>
              <a:buSzPts val="891"/>
              <a:buFont typeface="Arial"/>
              <a:buNone/>
            </a:pPr>
            <a:r>
              <a:rPr lang="en-GB" sz="6400">
                <a:latin typeface="Arial"/>
                <a:ea typeface="Arial"/>
                <a:cs typeface="Arial"/>
                <a:sym typeface="Arial"/>
              </a:rPr>
              <a:t>Αποτελέσματα</a:t>
            </a:r>
            <a:endParaRPr/>
          </a:p>
        </p:txBody>
      </p:sp>
      <p:sp>
        <p:nvSpPr>
          <p:cNvPr id="331" name="Google Shape;331;p22"/>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Παραδείγματα</a:t>
            </a:r>
            <a:endParaRPr>
              <a:latin typeface="Arial"/>
              <a:ea typeface="Arial"/>
              <a:cs typeface="Arial"/>
              <a:sym typeface="Arial"/>
            </a:endParaRPr>
          </a:p>
        </p:txBody>
      </p:sp>
      <p:pic>
        <p:nvPicPr>
          <p:cNvPr id="337" name="Google Shape;337;p23"/>
          <p:cNvPicPr preferRelativeResize="0"/>
          <p:nvPr/>
        </p:nvPicPr>
        <p:blipFill>
          <a:blip r:embed="rId3">
            <a:alphaModFix/>
          </a:blip>
          <a:stretch>
            <a:fillRect/>
          </a:stretch>
        </p:blipFill>
        <p:spPr>
          <a:xfrm>
            <a:off x="1689013" y="1597875"/>
            <a:ext cx="5765967" cy="3240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Παραδείγματα</a:t>
            </a:r>
            <a:endParaRPr>
              <a:latin typeface="Arial"/>
              <a:ea typeface="Arial"/>
              <a:cs typeface="Arial"/>
              <a:sym typeface="Arial"/>
            </a:endParaRPr>
          </a:p>
        </p:txBody>
      </p:sp>
      <p:pic>
        <p:nvPicPr>
          <p:cNvPr id="343" name="Google Shape;343;p24"/>
          <p:cNvPicPr preferRelativeResize="0"/>
          <p:nvPr/>
        </p:nvPicPr>
        <p:blipFill>
          <a:blip r:embed="rId3">
            <a:alphaModFix/>
          </a:blip>
          <a:stretch>
            <a:fillRect/>
          </a:stretch>
        </p:blipFill>
        <p:spPr>
          <a:xfrm>
            <a:off x="1693513" y="1597875"/>
            <a:ext cx="5756964" cy="32408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5"/>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Παραδείγματα</a:t>
            </a:r>
            <a:endParaRPr>
              <a:latin typeface="Arial"/>
              <a:ea typeface="Arial"/>
              <a:cs typeface="Arial"/>
              <a:sym typeface="Arial"/>
            </a:endParaRPr>
          </a:p>
        </p:txBody>
      </p:sp>
      <p:pic>
        <p:nvPicPr>
          <p:cNvPr id="349" name="Google Shape;349;p25"/>
          <p:cNvPicPr preferRelativeResize="0"/>
          <p:nvPr/>
        </p:nvPicPr>
        <p:blipFill>
          <a:blip r:embed="rId3">
            <a:alphaModFix/>
          </a:blip>
          <a:stretch>
            <a:fillRect/>
          </a:stretch>
        </p:blipFill>
        <p:spPr>
          <a:xfrm>
            <a:off x="1693513" y="1597875"/>
            <a:ext cx="5756964" cy="32408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6"/>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Αναφορές</a:t>
            </a:r>
            <a:endParaRPr>
              <a:latin typeface="Arial"/>
              <a:ea typeface="Arial"/>
              <a:cs typeface="Arial"/>
              <a:sym typeface="Arial"/>
            </a:endParaRPr>
          </a:p>
        </p:txBody>
      </p:sp>
      <p:sp>
        <p:nvSpPr>
          <p:cNvPr id="355" name="Google Shape;355;p26"/>
          <p:cNvSpPr txBox="1"/>
          <p:nvPr>
            <p:ph idx="1" type="body"/>
          </p:nvPr>
        </p:nvSpPr>
        <p:spPr>
          <a:xfrm>
            <a:off x="0" y="1597875"/>
            <a:ext cx="9144000" cy="3545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[1] MathWorks (2024), Lane Following Systems: </a:t>
            </a:r>
            <a:r>
              <a:rPr lang="en-GB" sz="1040" u="sng">
                <a:solidFill>
                  <a:srgbClr val="1155CC"/>
                </a:solidFill>
                <a:latin typeface="Arial"/>
                <a:ea typeface="Arial"/>
                <a:cs typeface="Arial"/>
                <a:sym typeface="Arial"/>
                <a:hlinkClick r:id="rId3">
                  <a:extLst>
                    <a:ext uri="{A12FA001-AC4F-418D-AE19-62706E023703}">
                      <ahyp:hlinkClr val="tx"/>
                    </a:ext>
                  </a:extLst>
                </a:hlinkClick>
              </a:rPr>
              <a:t>https://www.mathworks.com/help/driving/lane-following-systems.html</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[2] Wikipedia (2024), Automated Lane Keeping Systems: </a:t>
            </a:r>
            <a:r>
              <a:rPr lang="en-GB" sz="1040" u="sng">
                <a:solidFill>
                  <a:srgbClr val="1155CC"/>
                </a:solidFill>
                <a:latin typeface="Arial"/>
                <a:ea typeface="Arial"/>
                <a:cs typeface="Arial"/>
                <a:sym typeface="Arial"/>
                <a:hlinkClick r:id="rId4">
                  <a:extLst>
                    <a:ext uri="{A12FA001-AC4F-418D-AE19-62706E023703}">
                      <ahyp:hlinkClr val="tx"/>
                    </a:ext>
                  </a:extLst>
                </a:hlinkClick>
              </a:rPr>
              <a:t>https://en.wikipedia.org/wiki/Automated_lane_keeping_systems</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[3] TNO (2024), Scenario-based validation of ALKS key step towards automated driving</a:t>
            </a:r>
            <a:r>
              <a:rPr lang="en-GB" sz="1040">
                <a:solidFill>
                  <a:srgbClr val="000000"/>
                </a:solidFill>
                <a:latin typeface="Arial"/>
                <a:ea typeface="Arial"/>
                <a:cs typeface="Arial"/>
                <a:sym typeface="Arial"/>
              </a:rPr>
              <a:t>: </a:t>
            </a:r>
            <a:r>
              <a:rPr lang="en-GB" sz="1040" u="sng">
                <a:solidFill>
                  <a:srgbClr val="1155CC"/>
                </a:solidFill>
                <a:latin typeface="Arial"/>
                <a:ea typeface="Arial"/>
                <a:cs typeface="Arial"/>
                <a:sym typeface="Arial"/>
                <a:hlinkClick r:id="rId5">
                  <a:extLst>
                    <a:ext uri="{A12FA001-AC4F-418D-AE19-62706E023703}">
                      <ahyp:hlinkClr val="tx"/>
                    </a:ext>
                  </a:extLst>
                </a:hlinkClick>
              </a:rPr>
              <a:t>https://www.tno.nl/en/newsroom/insights/2024/04/validation-alks-automated-driving/</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[4] Motoring Research (2024), </a:t>
            </a:r>
            <a:r>
              <a:rPr lang="en-GB" sz="1040">
                <a:solidFill>
                  <a:srgbClr val="111111"/>
                </a:solidFill>
                <a:highlight>
                  <a:srgbClr val="FFFFFF"/>
                </a:highlight>
                <a:latin typeface="Arial"/>
                <a:ea typeface="Arial"/>
                <a:cs typeface="Arial"/>
                <a:sym typeface="Arial"/>
              </a:rPr>
              <a:t>What is an Automated Lane Keeping System (ALKS)?:</a:t>
            </a:r>
            <a:r>
              <a:rPr lang="en-GB" sz="1040">
                <a:solidFill>
                  <a:srgbClr val="000000"/>
                </a:solidFill>
                <a:latin typeface="Arial"/>
                <a:ea typeface="Arial"/>
                <a:cs typeface="Arial"/>
                <a:sym typeface="Arial"/>
              </a:rPr>
              <a:t> </a:t>
            </a:r>
            <a:r>
              <a:rPr lang="en-GB" sz="1040" u="sng">
                <a:solidFill>
                  <a:srgbClr val="1155CC"/>
                </a:solidFill>
                <a:latin typeface="Arial"/>
                <a:ea typeface="Arial"/>
                <a:cs typeface="Arial"/>
                <a:sym typeface="Arial"/>
                <a:hlinkClick r:id="rId6">
                  <a:extLst>
                    <a:ext uri="{A12FA001-AC4F-418D-AE19-62706E023703}">
                      <ahyp:hlinkClr val="tx"/>
                    </a:ext>
                  </a:extLst>
                </a:hlinkClick>
              </a:rPr>
              <a:t>https://www.motoringresearch.com/advice/what-automated-lane-keeping-system-alks/</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[6] TUV SUD (2024), Compliance with the new automated lane keeping systems (ALKS) regulations:</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u="sng">
                <a:solidFill>
                  <a:srgbClr val="1155CC"/>
                </a:solidFill>
                <a:latin typeface="Arial"/>
                <a:ea typeface="Arial"/>
                <a:cs typeface="Arial"/>
                <a:sym typeface="Arial"/>
                <a:hlinkClick r:id="rId7">
                  <a:extLst>
                    <a:ext uri="{A12FA001-AC4F-418D-AE19-62706E023703}">
                      <ahyp:hlinkClr val="tx"/>
                    </a:ext>
                  </a:extLst>
                </a:hlinkClick>
              </a:rPr>
              <a:t>https://www.tuvsud.com/en/industries/mobility-and-automotive/automotive-and-oem/autonomous-driving/compliance-with-new-automated-lane-keeping-system-regulation</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[7] Github (2019), Lane Detection with Steer and Departure: </a:t>
            </a:r>
            <a:r>
              <a:rPr lang="en-GB" sz="1040" u="sng">
                <a:solidFill>
                  <a:srgbClr val="1155CC"/>
                </a:solidFill>
                <a:latin typeface="Arial"/>
                <a:ea typeface="Arial"/>
                <a:cs typeface="Arial"/>
                <a:sym typeface="Arial"/>
                <a:hlinkClick r:id="rId8">
                  <a:extLst>
                    <a:ext uri="{A12FA001-AC4F-418D-AE19-62706E023703}">
                      <ahyp:hlinkClr val="tx"/>
                    </a:ext>
                  </a:extLst>
                </a:hlinkClick>
              </a:rPr>
              <a:t>https://github.com/canozcivelek/lane-detection-with-steer-and-departure</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[8] Multidisciplinary Digital Publishing Institute (2022), Performance Evaluation of Lane Detection and Tracking Algorithm Based on Learning-Based Approach for Autonomous Vehicle: </a:t>
            </a:r>
            <a:r>
              <a:rPr lang="en-GB" sz="1040" u="sng">
                <a:solidFill>
                  <a:srgbClr val="1155CC"/>
                </a:solidFill>
                <a:latin typeface="Arial"/>
                <a:ea typeface="Arial"/>
                <a:cs typeface="Arial"/>
                <a:sym typeface="Arial"/>
                <a:hlinkClick r:id="rId9">
                  <a:extLst>
                    <a:ext uri="{A12FA001-AC4F-418D-AE19-62706E023703}">
                      <ahyp:hlinkClr val="tx"/>
                    </a:ext>
                  </a:extLst>
                </a:hlinkClick>
              </a:rPr>
              <a:t>https://www.mdpi.com/2071-1050/14/19/12100</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[9] Multidisciplinary Digital Publishing Institute (2021), Review on Lane Detection and Tracking Algorithms of Advanced Driver Assistance System:</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u="sng">
                <a:solidFill>
                  <a:srgbClr val="1155CC"/>
                </a:solidFill>
                <a:latin typeface="Arial"/>
                <a:ea typeface="Arial"/>
                <a:cs typeface="Arial"/>
                <a:sym typeface="Arial"/>
                <a:hlinkClick r:id="rId10">
                  <a:extLst>
                    <a:ext uri="{A12FA001-AC4F-418D-AE19-62706E023703}">
                      <ahyp:hlinkClr val="tx"/>
                    </a:ext>
                  </a:extLst>
                </a:hlinkClick>
              </a:rPr>
              <a:t>https://www.mdpi.com/2071-1050/13/20/11417</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a:solidFill>
                  <a:srgbClr val="000000"/>
                </a:solidFill>
                <a:latin typeface="Arial"/>
                <a:ea typeface="Arial"/>
                <a:cs typeface="Arial"/>
                <a:sym typeface="Arial"/>
              </a:rPr>
              <a:t>[10] ar5iv (2024), Monocular 3D lane detection for Autonomous Driving: Recent Achievements, Challenges, and Outlooks:</a:t>
            </a:r>
            <a:endParaRPr sz="1040">
              <a:solidFill>
                <a:srgbClr val="000000"/>
              </a:solidFill>
              <a:latin typeface="Arial"/>
              <a:ea typeface="Arial"/>
              <a:cs typeface="Arial"/>
              <a:sym typeface="Arial"/>
            </a:endParaRPr>
          </a:p>
          <a:p>
            <a:pPr indent="0" lvl="0" marL="0" rtl="0" algn="l">
              <a:lnSpc>
                <a:spcPct val="115000"/>
              </a:lnSpc>
              <a:spcBef>
                <a:spcPts val="0"/>
              </a:spcBef>
              <a:spcAft>
                <a:spcPts val="0"/>
              </a:spcAft>
              <a:buSzPts val="770"/>
              <a:buNone/>
            </a:pPr>
            <a:r>
              <a:rPr lang="en-GB" sz="1040" u="sng">
                <a:solidFill>
                  <a:srgbClr val="1155CC"/>
                </a:solidFill>
                <a:latin typeface="Arial"/>
                <a:ea typeface="Arial"/>
                <a:cs typeface="Arial"/>
                <a:sym typeface="Arial"/>
                <a:hlinkClick r:id="rId11">
                  <a:extLst>
                    <a:ext uri="{A12FA001-AC4F-418D-AE19-62706E023703}">
                      <ahyp:hlinkClr val="tx"/>
                    </a:ext>
                  </a:extLst>
                </a:hlinkClick>
              </a:rPr>
              <a:t>https://ar5iv.labs.arxiv.org/html/2404.06860</a:t>
            </a:r>
            <a:endParaRPr sz="1040">
              <a:solidFill>
                <a:srgbClr val="000000"/>
              </a:solidFill>
              <a:latin typeface="Arial"/>
              <a:ea typeface="Arial"/>
              <a:cs typeface="Arial"/>
              <a:sym typeface="Arial"/>
            </a:endParaRPr>
          </a:p>
          <a:p>
            <a:pPr indent="0" lvl="0" marL="0" rtl="0" algn="l">
              <a:lnSpc>
                <a:spcPct val="95000"/>
              </a:lnSpc>
              <a:spcBef>
                <a:spcPts val="0"/>
              </a:spcBef>
              <a:spcAft>
                <a:spcPts val="1200"/>
              </a:spcAft>
              <a:buSzPts val="770"/>
              <a:buNone/>
            </a:pPr>
            <a:r>
              <a:t/>
            </a:r>
            <a:endParaRPr sz="91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Arial"/>
                <a:ea typeface="Arial"/>
                <a:cs typeface="Arial"/>
                <a:sym typeface="Arial"/>
              </a:rPr>
              <a:t>Περιγραφή Θέματος</a:t>
            </a:r>
            <a:endParaRPr>
              <a:latin typeface="Arial"/>
              <a:ea typeface="Arial"/>
              <a:cs typeface="Arial"/>
              <a:sym typeface="Arial"/>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latin typeface="Arial"/>
                <a:ea typeface="Arial"/>
                <a:cs typeface="Arial"/>
                <a:sym typeface="Arial"/>
              </a:rPr>
              <a:t>Το Αυτοματοποιημένο Σύστημα Διατήρησης Λωρίδας (ALKS) επιτρέπει στα αυτόνομα οχήματα να κινούνται εντός επισημασμένων λωρίδων χωρίς επίβλεψη, αποφεύγοντας συγκρούσεις με προπορευόμενα οχήματα. Το σύστημα συνδυάζει τεχνολογίες ανίχνευσης λωρίδας, ανίχνευσης οχημάτων, λογικής αποφάσεων και ελέγχου. Σκοπός μας είναι η ασφαλής λειτουργία του συστήματος για άλλα οχήματα, πεζούς και επιβάτες.</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latin typeface="Arial"/>
                <a:ea typeface="Arial"/>
                <a:cs typeface="Arial"/>
                <a:sym typeface="Arial"/>
              </a:rPr>
              <a:t>Επισκόπηση Διαφορετικών Προσεγγίσεων</a:t>
            </a:r>
            <a:endParaRPr>
              <a:latin typeface="Arial"/>
              <a:ea typeface="Arial"/>
              <a:cs typeface="Arial"/>
              <a:sym typeface="Arial"/>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100">
                <a:latin typeface="Arial"/>
                <a:ea typeface="Arial"/>
                <a:cs typeface="Arial"/>
                <a:sym typeface="Arial"/>
              </a:rPr>
              <a:t>Συστήματα ALKS</a:t>
            </a:r>
            <a:r>
              <a:rPr lang="en-GB" sz="1100">
                <a:latin typeface="Arial"/>
                <a:ea typeface="Arial"/>
                <a:cs typeface="Arial"/>
                <a:sym typeface="Arial"/>
              </a:rPr>
              <a:t>: Αυτοματοποιημένα συστήματα διατήρησης λωρίδας που συνδυάζουν προσαρμοσμένο έλεγχο ταχύτητας και υποβοήθηση διατήρησης λωρίδας για ημιαυτόνομη οδήγηση, κυρίως σε αυτοκινητόδρομους.</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Έλεγχος βάσει αισθητήρων</a:t>
            </a:r>
            <a:r>
              <a:rPr lang="en-GB" sz="1100">
                <a:latin typeface="Arial"/>
                <a:ea typeface="Arial"/>
                <a:cs typeface="Arial"/>
                <a:sym typeface="Arial"/>
              </a:rPr>
              <a:t>: Χρήση κάμερας, ραντάρ και LiDAR για ανίχνευση λωρίδων, οχημάτων και εμποδίων, προσαρμόζοντας ταχύτητα και κατεύθυνση για ασφαλή οδήγηση.</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Μοντελοποίηση βάσει σεναρίου</a:t>
            </a:r>
            <a:r>
              <a:rPr lang="en-GB" sz="1100">
                <a:latin typeface="Arial"/>
                <a:ea typeface="Arial"/>
                <a:cs typeface="Arial"/>
                <a:sym typeface="Arial"/>
              </a:rPr>
              <a:t>: Αυστηρές δοκιμές μέσω προσομοιώσεων που μιμούνται πραγματικές καταστάσεις κυκλοφορίας, εξασφαλίζοντας αξιόπιστες αντιδράσεις.</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Μάθηση και προσαρμογή</a:t>
            </a:r>
            <a:r>
              <a:rPr lang="en-GB" sz="1100">
                <a:latin typeface="Arial"/>
                <a:ea typeface="Arial"/>
                <a:cs typeface="Arial"/>
                <a:sym typeface="Arial"/>
              </a:rPr>
              <a:t>: Χρήση μηχανικής μάθησης για τη βελτίωση και προσαρμογή του συστήματος στις οδικές συνθήκες και τη συμπεριφορά του οδηγού.</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Πρωτόκολλα ασφάλειας</a:t>
            </a:r>
            <a:r>
              <a:rPr lang="en-GB" sz="1100">
                <a:latin typeface="Arial"/>
                <a:ea typeface="Arial"/>
                <a:cs typeface="Arial"/>
                <a:sym typeface="Arial"/>
              </a:rPr>
              <a:t>: Ενσωμάτωσης δικλείδων ασφαλείας και πλεονασματικών συστημάτων για την αντιμετώπιση βλαβών και απρόβλεπτων συνθηκών, διασφαλίζοντας την ασφάλεια του οδηγού.</a:t>
            </a:r>
            <a:endParaRPr sz="1100">
              <a:latin typeface="Arial"/>
              <a:ea typeface="Arial"/>
              <a:cs typeface="Arial"/>
              <a:sym typeface="Arial"/>
            </a:endParaRPr>
          </a:p>
          <a:p>
            <a:pPr indent="0" lvl="0" marL="0" rtl="0" algn="l">
              <a:spcBef>
                <a:spcPts val="1200"/>
              </a:spcBef>
              <a:spcAft>
                <a:spcPts val="1200"/>
              </a:spcAft>
              <a:buNone/>
            </a:pPr>
            <a:r>
              <a:t/>
            </a: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Περιγραφή Προβλήματος</a:t>
            </a:r>
            <a:endParaRPr>
              <a:latin typeface="Arial"/>
              <a:ea typeface="Arial"/>
              <a:cs typeface="Arial"/>
              <a:sym typeface="Arial"/>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latin typeface="Arial"/>
                <a:ea typeface="Arial"/>
                <a:cs typeface="Arial"/>
                <a:sym typeface="Arial"/>
              </a:rPr>
              <a:t>Αναγνώριση Λωρίδας Κυκλοφορίας:</a:t>
            </a:r>
            <a:r>
              <a:rPr lang="en-GB" sz="1100">
                <a:latin typeface="Arial"/>
                <a:ea typeface="Arial"/>
                <a:cs typeface="Arial"/>
                <a:sym typeface="Arial"/>
              </a:rPr>
              <a:t> Η αναγνώριση λωρίδων μέσω αισθητήρων (κάμερες, radar, LiDAR) είναι δύσκολη σε θολές διαγραμμίσεις ή στροφές.</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Δυναμικά Κυκλοφοριακά Σενάρια:</a:t>
            </a:r>
            <a:r>
              <a:rPr lang="en-GB" sz="1100">
                <a:latin typeface="Arial"/>
                <a:ea typeface="Arial"/>
                <a:cs typeface="Arial"/>
                <a:sym typeface="Arial"/>
              </a:rPr>
              <a:t> Το σύστημα πρέπει να αντιδρά γρήγορα σε απρόβλεπτες καταστάσεις, όπως αλλαγές λωρίδας και έκτακτες ανάγκες.</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Μεταφορά Ευθύνης:</a:t>
            </a:r>
            <a:r>
              <a:rPr lang="en-GB" sz="1100">
                <a:latin typeface="Arial"/>
                <a:ea typeface="Arial"/>
                <a:cs typeface="Arial"/>
                <a:sym typeface="Arial"/>
              </a:rPr>
              <a:t> Είναι σημαντικό να προειδοποιεί σωστά τον οδηγό όταν το σύστημα δεν μπορεί να διαχειριστεί την οδήγηση για να αποφεύγονται τα ατυχήματα.</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Αντιμετώπιση Καιρικών Συνθηκών:</a:t>
            </a:r>
            <a:r>
              <a:rPr lang="en-GB" sz="1100">
                <a:latin typeface="Arial"/>
                <a:ea typeface="Arial"/>
                <a:cs typeface="Arial"/>
                <a:sym typeface="Arial"/>
              </a:rPr>
              <a:t> Οι αισθητήρες επηρεάζονται από βροχή, ομίχλη ή χιόνι, απαιτώντας αξιόπιστα συστήματα σε δύσκολες καιρικές συνθήκες.</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Arial"/>
                <a:ea typeface="Arial"/>
                <a:cs typeface="Arial"/>
                <a:sym typeface="Arial"/>
              </a:rPr>
              <a:t>Περιγραφή </a:t>
            </a:r>
            <a:r>
              <a:rPr lang="en-GB">
                <a:latin typeface="Arial"/>
                <a:ea typeface="Arial"/>
                <a:cs typeface="Arial"/>
                <a:sym typeface="Arial"/>
              </a:rPr>
              <a:t>Αλγορίθμου</a:t>
            </a:r>
            <a:endParaRPr>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idx="1" type="body"/>
          </p:nvPr>
        </p:nvSpPr>
        <p:spPr>
          <a:xfrm>
            <a:off x="1303800" y="794325"/>
            <a:ext cx="7020000" cy="374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latin typeface="Arial"/>
                <a:ea typeface="Arial"/>
                <a:cs typeface="Arial"/>
                <a:sym typeface="Arial"/>
              </a:rPr>
              <a:t>Εισαγωγή Βίντεο</a:t>
            </a:r>
            <a:r>
              <a:rPr lang="en-GB" sz="1100">
                <a:latin typeface="Arial"/>
                <a:ea typeface="Arial"/>
                <a:cs typeface="Arial"/>
                <a:sym typeface="Arial"/>
              </a:rPr>
              <a:t>: Το σύστημα καταγράφει καρέ από βίντεο, προσομοιώνοντας είσοδο από κάμερα αυτοκινήτου.</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Επεξεργασία</a:t>
            </a:r>
            <a:r>
              <a:rPr b="1" lang="en-GB" sz="1100">
                <a:latin typeface="Arial"/>
                <a:ea typeface="Arial"/>
                <a:cs typeface="Arial"/>
                <a:sym typeface="Arial"/>
              </a:rPr>
              <a:t> εικόνας</a:t>
            </a:r>
            <a:r>
              <a:rPr lang="en-GB" sz="1100">
                <a:latin typeface="Arial"/>
                <a:ea typeface="Arial"/>
                <a:cs typeface="Arial"/>
                <a:sym typeface="Arial"/>
              </a:rPr>
              <a:t>: Απομονώνονται οι λευκές διαγραμμίσεις λωρίδας μέσω φιλτραρίσματος χρώματος HLS. Επίσης η εικόνα μετατρέπεται σε grayscale, χωρίζεται με κατώφλι, θολώνεται και εντοπίζονται οι λωρίδες με ανιχνευτή ακμών Canny.</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Παραμόρφωση Προοπτικής</a:t>
            </a:r>
            <a:r>
              <a:rPr lang="en-GB" sz="1100">
                <a:latin typeface="Arial"/>
                <a:ea typeface="Arial"/>
                <a:cs typeface="Arial"/>
                <a:sym typeface="Arial"/>
              </a:rPr>
              <a:t>: Τοποθετούνται 4 σημεία γύρω από τις λωρίδες για χαρτογράφηση σε νέο πίνακα, διευκολύνοντας την οπτική ανάλυση των καμπυλοτήτων.</a:t>
            </a:r>
            <a:endParaRPr sz="1100">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pic>
        <p:nvPicPr>
          <p:cNvPr id="307" name="Google Shape;307;p18"/>
          <p:cNvPicPr preferRelativeResize="0"/>
          <p:nvPr/>
        </p:nvPicPr>
        <p:blipFill>
          <a:blip r:embed="rId3">
            <a:alphaModFix/>
          </a:blip>
          <a:stretch>
            <a:fillRect/>
          </a:stretch>
        </p:blipFill>
        <p:spPr>
          <a:xfrm>
            <a:off x="1871663" y="2709525"/>
            <a:ext cx="5400675" cy="182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idx="1" type="body"/>
          </p:nvPr>
        </p:nvSpPr>
        <p:spPr>
          <a:xfrm>
            <a:off x="1272350" y="786750"/>
            <a:ext cx="2872200" cy="37440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b="1" lang="en-GB">
                <a:latin typeface="Arial"/>
                <a:ea typeface="Arial"/>
                <a:cs typeface="Arial"/>
                <a:sym typeface="Arial"/>
              </a:rPr>
              <a:t>Ανάλυση Ιστογράμματος:</a:t>
            </a:r>
            <a:r>
              <a:rPr lang="en-GB">
                <a:latin typeface="Arial"/>
                <a:ea typeface="Arial"/>
                <a:cs typeface="Arial"/>
                <a:sym typeface="Arial"/>
              </a:rPr>
              <a:t> Το ιστογράφημα για τό κάτω μισό της εικόνας βοηθά στην ανίχνευση των αριστερών και δεξιών λωρίδων, εμφανίζοντας δύο κορυφές που υποδεικνύουν τα λευκά εικονοστοιχεία. Οι συντεταγμένες x του ιστογράμματος παρέχουν τα σημεία εκκίνησης για την αναζήτηση των λωρίδων.</a:t>
            </a:r>
            <a:endParaRPr/>
          </a:p>
        </p:txBody>
      </p:sp>
      <p:pic>
        <p:nvPicPr>
          <p:cNvPr id="313" name="Google Shape;313;p19"/>
          <p:cNvPicPr preferRelativeResize="0"/>
          <p:nvPr/>
        </p:nvPicPr>
        <p:blipFill>
          <a:blip r:embed="rId3">
            <a:alphaModFix/>
          </a:blip>
          <a:stretch>
            <a:fillRect/>
          </a:stretch>
        </p:blipFill>
        <p:spPr>
          <a:xfrm>
            <a:off x="4697725" y="786750"/>
            <a:ext cx="3712400" cy="3175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idx="1" type="body"/>
          </p:nvPr>
        </p:nvSpPr>
        <p:spPr>
          <a:xfrm>
            <a:off x="1185825" y="102250"/>
            <a:ext cx="7020000" cy="3234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sz="1100">
                <a:latin typeface="Arial"/>
                <a:ea typeface="Arial"/>
                <a:cs typeface="Arial"/>
                <a:sym typeface="Arial"/>
              </a:rPr>
              <a:t>Sliding Window Search</a:t>
            </a:r>
            <a:r>
              <a:rPr lang="en-GB" sz="1100">
                <a:latin typeface="Arial"/>
                <a:ea typeface="Arial"/>
                <a:cs typeface="Arial"/>
                <a:sym typeface="Arial"/>
              </a:rPr>
              <a:t>: Για την ανίχνευση λωρίδων και καμπυλότητας, χρησιμοποιείται προσέγγιση ολισθαίνοντος παραθύρου. Τοποθετεί πλαίσιο λωρίδας στο κέντρο, το οποίο προσαρμόζεται με βάση τις θέσεις των λευκών εικονοστοιχείων. Έτσι, συλλέγονται πληροφορίες για υπολογισμούς, ακολουθούμενοι από προσαρμογή πολυωνύμου δευτέρου βαθμού για καμπυλότητα στο χώρο των εικονοστοιχείων.</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Γενική Αναζήτηση</a:t>
            </a:r>
            <a:r>
              <a:rPr lang="en-GB" sz="1100">
                <a:latin typeface="Arial"/>
                <a:ea typeface="Arial"/>
                <a:cs typeface="Arial"/>
                <a:sym typeface="Arial"/>
              </a:rPr>
              <a:t>: Με την ανίχνευση των λωρίδων, τα επόμενα καρέ εφαρμόζουν πιο αποτελεσματική αναζήτηση βασισμένη στην προσαρμογή της λωρίδας του προηγούμενου καρέ, μειώνοντας τον υπολογισμό.</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Καμπυλότητα και Κατεύθυνση Λωρίδας</a:t>
            </a:r>
            <a:r>
              <a:rPr lang="en-GB" sz="1100">
                <a:latin typeface="Arial"/>
                <a:ea typeface="Arial"/>
                <a:cs typeface="Arial"/>
                <a:sym typeface="Arial"/>
              </a:rPr>
              <a:t>: Ο αλγόριθμος υπολογίζει την ακτίνα καμπυλότητας με πολυωνυμικούς συντελεστές, προσδιορίζοντας αν η καμπύλη είναι αριστερή, δεξιά ή ευθεία.</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Σχεδίαση Λωρίδας και Υπολογισμός Απόκλισης</a:t>
            </a:r>
            <a:r>
              <a:rPr lang="en-GB" sz="1100">
                <a:latin typeface="Arial"/>
                <a:ea typeface="Arial"/>
                <a:cs typeface="Arial"/>
                <a:sym typeface="Arial"/>
              </a:rPr>
              <a:t>: Γεμίζει χρωματικά την περιοχή μεταξύ των ανιχνευόμενων γραμμών λωρίδας. Υπολογίζει την απόκλιση του αυτοκινήτου από το κέντρο της λωρίδας σε μέτρα, προσδιορίζοντας αν παρεκτρέπεται αριστερά ή δεξιά.</a:t>
            </a:r>
            <a:endParaRPr sz="1100">
              <a:latin typeface="Arial"/>
              <a:ea typeface="Arial"/>
              <a:cs typeface="Arial"/>
              <a:sym typeface="Arial"/>
            </a:endParaRPr>
          </a:p>
          <a:p>
            <a:pPr indent="0" lvl="0" marL="0" rtl="0" algn="l">
              <a:spcBef>
                <a:spcPts val="1200"/>
              </a:spcBef>
              <a:spcAft>
                <a:spcPts val="0"/>
              </a:spcAft>
              <a:buNone/>
            </a:pPr>
            <a:r>
              <a:t/>
            </a:r>
            <a:endParaRPr sz="1100">
              <a:latin typeface="Arial"/>
              <a:ea typeface="Arial"/>
              <a:cs typeface="Arial"/>
              <a:sym typeface="Arial"/>
            </a:endParaRPr>
          </a:p>
          <a:p>
            <a:pPr indent="0" lvl="0" marL="0" rtl="0" algn="l">
              <a:spcBef>
                <a:spcPts val="1200"/>
              </a:spcBef>
              <a:spcAft>
                <a:spcPts val="1200"/>
              </a:spcAft>
              <a:buNone/>
            </a:pPr>
            <a:r>
              <a:t/>
            </a:r>
            <a:endParaRPr sz="1100"/>
          </a:p>
        </p:txBody>
      </p:sp>
      <p:pic>
        <p:nvPicPr>
          <p:cNvPr id="319" name="Google Shape;319;p20"/>
          <p:cNvPicPr preferRelativeResize="0"/>
          <p:nvPr/>
        </p:nvPicPr>
        <p:blipFill>
          <a:blip r:embed="rId3">
            <a:alphaModFix/>
          </a:blip>
          <a:stretch>
            <a:fillRect/>
          </a:stretch>
        </p:blipFill>
        <p:spPr>
          <a:xfrm>
            <a:off x="1995475" y="3101650"/>
            <a:ext cx="5400675" cy="170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a:latin typeface="Arial"/>
                <a:ea typeface="Arial"/>
                <a:cs typeface="Arial"/>
                <a:sym typeface="Arial"/>
              </a:rPr>
              <a:t>Υποθέσεις και Περιορισμοί</a:t>
            </a:r>
            <a:endParaRPr>
              <a:latin typeface="Arial"/>
              <a:ea typeface="Arial"/>
              <a:cs typeface="Arial"/>
              <a:sym typeface="Arial"/>
            </a:endParaRPr>
          </a:p>
        </p:txBody>
      </p:sp>
      <p:sp>
        <p:nvSpPr>
          <p:cNvPr id="325" name="Google Shape;325;p21"/>
          <p:cNvSpPr txBox="1"/>
          <p:nvPr>
            <p:ph idx="1" type="body"/>
          </p:nvPr>
        </p:nvSpPr>
        <p:spPr>
          <a:xfrm>
            <a:off x="1303800" y="1597875"/>
            <a:ext cx="7030500" cy="31368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200">
                <a:latin typeface="Arial"/>
                <a:ea typeface="Arial"/>
                <a:cs typeface="Arial"/>
                <a:sym typeface="Arial"/>
              </a:rPr>
              <a:t>Περιβαλλοντικές προκλήσεις</a:t>
            </a:r>
            <a:r>
              <a:rPr lang="en-GB" sz="1200">
                <a:latin typeface="Arial"/>
                <a:ea typeface="Arial"/>
                <a:cs typeface="Arial"/>
                <a:sym typeface="Arial"/>
              </a:rPr>
              <a:t>: Δυσμενείς καιρικές συνθήκες (ομίχλη, βροχή, χαμηλός φωτισμός) μειώνουν την ακρίβεια ανίχνευσης λωρίδας. Αντανακλάσεις και σκιές μπορούν να προκαλέσουν σύγχυση στους αλγορίθμους.</a:t>
            </a:r>
            <a:endParaRPr sz="1200">
              <a:latin typeface="Arial"/>
              <a:ea typeface="Arial"/>
              <a:cs typeface="Arial"/>
              <a:sym typeface="Arial"/>
            </a:endParaRPr>
          </a:p>
          <a:p>
            <a:pPr indent="0" lvl="0" marL="0" rtl="0" algn="l">
              <a:spcBef>
                <a:spcPts val="1200"/>
              </a:spcBef>
              <a:spcAft>
                <a:spcPts val="0"/>
              </a:spcAft>
              <a:buNone/>
            </a:pPr>
            <a:r>
              <a:rPr b="1" lang="en-GB" sz="1200">
                <a:latin typeface="Arial"/>
                <a:ea typeface="Arial"/>
                <a:cs typeface="Arial"/>
                <a:sym typeface="Arial"/>
              </a:rPr>
              <a:t>Μεταβαλλόμενες οδικές συνθήκες</a:t>
            </a:r>
            <a:r>
              <a:rPr lang="en-GB" sz="1200">
                <a:latin typeface="Arial"/>
                <a:ea typeface="Arial"/>
                <a:cs typeface="Arial"/>
                <a:sym typeface="Arial"/>
              </a:rPr>
              <a:t>: Ξεθωριασμένες ή μη τυποποιημένες διαγραμμίσεις και ζώνες εργοταξίου δυσκολεύουν την ανίχνευση λωρίδων.</a:t>
            </a:r>
            <a:endParaRPr sz="1200">
              <a:latin typeface="Arial"/>
              <a:ea typeface="Arial"/>
              <a:cs typeface="Arial"/>
              <a:sym typeface="Arial"/>
            </a:endParaRPr>
          </a:p>
          <a:p>
            <a:pPr indent="0" lvl="0" marL="0" rtl="0" algn="l">
              <a:spcBef>
                <a:spcPts val="1200"/>
              </a:spcBef>
              <a:spcAft>
                <a:spcPts val="0"/>
              </a:spcAft>
              <a:buNone/>
            </a:pPr>
            <a:r>
              <a:rPr b="1" lang="en-GB" sz="1200">
                <a:latin typeface="Arial"/>
                <a:ea typeface="Arial"/>
                <a:cs typeface="Arial"/>
                <a:sym typeface="Arial"/>
              </a:rPr>
              <a:t>Υψηλός υπολογιστικός φόρτος</a:t>
            </a:r>
            <a:r>
              <a:rPr lang="en-GB" sz="1200">
                <a:latin typeface="Arial"/>
                <a:ea typeface="Arial"/>
                <a:cs typeface="Arial"/>
                <a:sym typeface="Arial"/>
              </a:rPr>
              <a:t>: Προηγμένες μέθοδοι ανίχνευσης, ειδικά 3D, απαιτούν υψηλούς υπολογιστικούς πόρους, με προκλήσεις στην επίδοση και την ακρίβεια σε πολύπλοκα περιβάλλοντα.</a:t>
            </a:r>
            <a:endParaRPr sz="1200">
              <a:latin typeface="Arial"/>
              <a:ea typeface="Arial"/>
              <a:cs typeface="Arial"/>
              <a:sym typeface="Arial"/>
            </a:endParaRPr>
          </a:p>
          <a:p>
            <a:pPr indent="0" lvl="0" marL="0" rtl="0" algn="l">
              <a:spcBef>
                <a:spcPts val="1200"/>
              </a:spcBef>
              <a:spcAft>
                <a:spcPts val="0"/>
              </a:spcAft>
              <a:buNone/>
            </a:pPr>
            <a:r>
              <a:rPr b="1" lang="en-GB" sz="1200">
                <a:latin typeface="Arial"/>
                <a:ea typeface="Arial"/>
                <a:cs typeface="Arial"/>
                <a:sym typeface="Arial"/>
              </a:rPr>
              <a:t>Γενίκευση σε διαφορετικούς δρόμους</a:t>
            </a:r>
            <a:r>
              <a:rPr lang="en-GB" sz="1200">
                <a:latin typeface="Arial"/>
                <a:ea typeface="Arial"/>
                <a:cs typeface="Arial"/>
                <a:sym typeface="Arial"/>
              </a:rPr>
              <a:t>: Δυσκολίες στη γενίκευση μοντέλων ανίχνευσης λωρίδας σε διαφορετικούς τύπους δρόμων και γεωγραφικές τοποθεσίες.</a:t>
            </a:r>
            <a:endParaRPr sz="12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