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7630bb4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7630bb4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7630bb4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7630bb4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7630bb44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7630bb44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7630bb4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7630bb4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7630bb4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7630bb4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7630bb4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7630bb4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696abd987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696abd987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696abd987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696abd987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696abd987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696abd987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96abd987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696abd987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696abd987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696abd987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696abd98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696abd98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7630bb4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7630bb4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630bb4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630bb4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Protein_folding" TargetMode="External"/><Relationship Id="rId4" Type="http://schemas.openxmlformats.org/officeDocument/2006/relationships/hyperlink" Target="https://www.ncbi.nlm.nih.gov/pmc/articles/PMC2443096/" TargetMode="External"/><Relationship Id="rId11" Type="http://schemas.openxmlformats.org/officeDocument/2006/relationships/hyperlink" Target="https://github.com/google-deepmind/alphafold" TargetMode="External"/><Relationship Id="rId10" Type="http://schemas.openxmlformats.org/officeDocument/2006/relationships/hyperlink" Target="https://alphafold.ebi.ac.uk/" TargetMode="External"/><Relationship Id="rId12" Type="http://schemas.openxmlformats.org/officeDocument/2006/relationships/hyperlink" Target="https://colab.research.google.com/github/sokrypton/ColabFold/blob/main/AlphaFold2.ipynb" TargetMode="External"/><Relationship Id="rId9" Type="http://schemas.openxmlformats.org/officeDocument/2006/relationships/hyperlink" Target="https://piip.co.kr/en/blog/AlphaFold2_Architecture_Improvements" TargetMode="External"/><Relationship Id="rId5" Type="http://schemas.openxmlformats.org/officeDocument/2006/relationships/hyperlink" Target="https://www.ebi.ac.uk/training/online/courses/alphafold/" TargetMode="External"/><Relationship Id="rId6" Type="http://schemas.openxmlformats.org/officeDocument/2006/relationships/hyperlink" Target="https://blog.rootsofprogress.org/alphafold-protein-folding-explainer" TargetMode="External"/><Relationship Id="rId7" Type="http://schemas.openxmlformats.org/officeDocument/2006/relationships/hyperlink" Target="https://www.ncbi.nlm.nih.gov/pmc/articles/PMC3289078/" TargetMode="External"/><Relationship Id="rId8" Type="http://schemas.openxmlformats.org/officeDocument/2006/relationships/hyperlink" Target="https://www.ncbi.nlm.nih.gov/pmc/articles/PMC859209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Εφαρμογή της Θεωρίας Γραφημάτων στο Πρόβλημα της Αναδίπλωσης των Πρωτεϊνών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Άγγελος Τζώρτζης- ice18390094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Arial"/>
                <a:ea typeface="Arial"/>
                <a:cs typeface="Arial"/>
                <a:sym typeface="Arial"/>
              </a:rPr>
              <a:t>Εφαρμογή της Θεωρίας Γραφημάτων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Αναπαράσταση Πρωτεϊνικών Δομών: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Το AlphaFold2 αναπαριστά τις πρωτεΐνες ως γράφημα, όπου οι κόμβοι είναι τα αμινοξέα και οι ακμές οι σχέσεις μεταξύ τους, βοηθώντας στην πρόβλεψη της 3D δομής.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Νευρωνικά Δίκτυα Γραφημάτων (GNN):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Τα GNNs επεξεργάζονται το γράφημα για να ενσωματώσουν χωρικές πληροφορίες, μαθαίνοντας από τις αλληλεπιδράσεις των αμινοξέων.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Evoformer: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Συνδυάζει γραφήματα και πολλαπλή ευθυγράμμιση ακολουθιών (MSA) για την ενίσχυση των δομικών και εξελικτικών πληροφοριών.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Μηχανισμοί προσοχής σε Γραφήματα: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Εστιάζει σε κρίσιμες σχέσεις μεταξύ αμινοξέων για βελτίωση της αναδίπλωσης.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Arial"/>
                <a:ea typeface="Arial"/>
                <a:cs typeface="Arial"/>
                <a:sym typeface="Arial"/>
              </a:rPr>
              <a:t>Υποθέσεις και περιορισμοί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Γενικοί Περιορισμοί του AlphaFold2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682925" y="2078875"/>
            <a:ext cx="37743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Περιορισμοί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Λόγω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των Γραφημάτων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Στατική αναπαράσταση: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Δεν αποτυπώνει δυναμικές αλλαγές στη δομή των πρωτεϊνών.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Σύμπλοκα πρωτεϊνών: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Περιορισμένη στην πρόβλεψη αλληλεπιδράσεων μεταξύ πολλαπλών πρωτεϊνών.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Μετα-μεταφραστικές τροποποιήσεις: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Αγνοεί τροποποιήσεις όπως η φωσφορυλίωση.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Αλληλεπιδράσεις μεγάλης εμβέλειας: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Δυσκολία στην καταγραφή σχέσεων απομακρυσμένων καταλοίπων σε μεγάλες πρωτεΐνες.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Περιοχές με αταξία: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Μειωμένη ακρίβεια για περιοχές χωρίς καλά καθορισμένη δομή.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25" y="2453900"/>
            <a:ext cx="2518301" cy="2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>
                <a:latin typeface="Arial"/>
                <a:ea typeface="Arial"/>
                <a:cs typeface="Arial"/>
                <a:sym typeface="Arial"/>
              </a:rPr>
              <a:t>Παραδείγματα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>
                <a:latin typeface="Arial"/>
                <a:ea typeface="Arial"/>
                <a:cs typeface="Arial"/>
                <a:sym typeface="Arial"/>
              </a:rPr>
              <a:t>και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>
                <a:latin typeface="Arial"/>
                <a:ea typeface="Arial"/>
                <a:cs typeface="Arial"/>
                <a:sym typeface="Arial"/>
              </a:rPr>
              <a:t>Αποτελέσματα</a:t>
            </a:r>
            <a:endParaRPr sz="6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64650" y="1318650"/>
            <a:ext cx="86796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Αλληλουχία Εισόδου: </a:t>
            </a: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PIAQIHILEGRSDEQKETLIREVSEAISRSLDAPLTSVRVIITEMAKGHFGIGGELASK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50" y="1706550"/>
            <a:ext cx="2654118" cy="182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575" y="1706550"/>
            <a:ext cx="3699325" cy="18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900" y="1706550"/>
            <a:ext cx="2421000" cy="18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938" y="3533651"/>
            <a:ext cx="78581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64650" y="1166250"/>
            <a:ext cx="8679600" cy="5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Αλληλουχία Εισόδου: </a:t>
            </a: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MGDVEKGKKIFIMKCSQCHTVEKGGKHKTGPNLHGLFGRKTGQAPGFSYTDANKNKGITWGEETLMEYLENPKKYIPGTKMAFGGLKKEGANNKVGTAFVPFTYTDANK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3479751"/>
            <a:ext cx="78581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50" y="1727250"/>
            <a:ext cx="2576751" cy="17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4688" y="1727250"/>
            <a:ext cx="3539528" cy="17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6">
            <a:alphaModFix/>
          </a:blip>
          <a:srcRect b="0" l="-3020" r="3020" t="0"/>
          <a:stretch/>
        </p:blipFill>
        <p:spPr>
          <a:xfrm>
            <a:off x="6402275" y="1727250"/>
            <a:ext cx="2343950" cy="1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7650" y="6274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Αναφορές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0" y="1285425"/>
            <a:ext cx="91440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Wikipedia (2024), Protein Folding: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https://en.wikipedia.org/wiki/Protein_folding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National Library of Medicine (2008), The Protein Folding Problem: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https://www.ncbi.nlm.nih.gov/pmc/articles/PMC2443096/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European Bioinformatics Institution (2024), AlphaFold: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https://www.ebi.ac.uk/training/online/courses/alphafold/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The Roots of Progress (2020), What is the “protein folding problem”? A brief Explanation: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https://blog.rootsofprogress.org/alphafold-protein-folding-explainer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National Library of Medicine (2011), Applications of graph theory in protein structure identification: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https://www.ncbi.nlm.nih.gov/pmc/articles/PMC3289078/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National Library of Medicine (2011), AlphaFold 2: Why It Works and Its Implications for Understanding the Relationships of Protein Sequence, Structure, and Function: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https://www.ncbi.nlm.nih.gov/pmc/articles/PMC8592092/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PI IP LAW (2022) , AlphaFold 2: Attention Mechanism for Predicting 3D Protein Structures: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https://piip.co.kr/en/blog/AlphaFold2_Architecture_Improvements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European Bioinformatics Institution (2024), AlphaFold Protein Structure Database: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https://alphafold.ebi.ac.uk/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 Github (2024): Open Source Code for AlphaFold: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https://github.com/google-deepmind/alphafold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 Google Colab (2024), AlphaFold2.ipynb: </a:t>
            </a:r>
            <a:r>
              <a:rPr lang="en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https://colab.research.google.com/github/sokrypton/ColabFold/blob/main/AlphaFold2.ipynb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Arial"/>
                <a:ea typeface="Arial"/>
                <a:cs typeface="Arial"/>
                <a:sym typeface="Arial"/>
              </a:rPr>
              <a:t>Περιγραφή Θέματος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Η αναδίπλωση πρωτεϊνών είναι η διαδικασία όπου μια πρωτεΐνη μετατρέπεται από μια γραμμική αλυσίδα αμινοξέων σε μια τρισδιάστατη δομή, καθιστώντας την λειτουργική. Το πρόβλημα της αναδίπλωσης αφορά το πώς η αλληλουχία των αμινοξέων καθορίζει τη δομή αυτή. Η επίλυσή του είναι κρίσιμη για την υπολογιστική βιολογία, αντικαθιστώντας τα αργά και δαπανηρά πειράματα με γρήγορες και οικονομικές προσομοιώσεις.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Arial"/>
                <a:ea typeface="Arial"/>
                <a:cs typeface="Arial"/>
                <a:sym typeface="Arial"/>
              </a:rPr>
              <a:t>Επισκόπηση Διαφορετικών προσεγγίσεων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Αναπαράσταση με γράφημα: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Η τρισδιάστατη δομή της πρωτεΐνης μοντελοποιείται ως γράφημα με κόμβους(αμινοξέα) και ακμές(συνδέσεις), επιτρέποντας την εφαρμογή αλγορίθμων πρόβλεψης δομών.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Ελαχιστοποίηση ενέργειας: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Οι διαμορφώσεις πρωτεϊνών αναπαρίστανται ως κόμβοι και οι μεταβάσεις ενέργειας ως ακμές. Αλγόριθμοι αναζήτησης βρίσκουν τη βέλτιστη αναδίπλωση.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Μοντέλα Markov: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Αναδιπλώσεις μοντελοποιούνται ως αλυσίδες Markov, όπου αλγόριθμοι, όπως ο PageRank, εντοπίζουν πιθανές διαδρομές και σταθερές ενδιάμεσες δομές.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Περιγραφή Του Προβλήματος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11">
                <a:latin typeface="Arial"/>
                <a:ea typeface="Arial"/>
                <a:cs typeface="Arial"/>
                <a:sym typeface="Arial"/>
              </a:rPr>
              <a:t>Πρόβλημα Πρωτεϊνικής Δομής</a:t>
            </a:r>
            <a:endParaRPr sz="24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Ο πειραματικός προσδιορισμός πρωτεϊνικών δομών είναι αργός και δύσκολος. Παρά τις ~250 εκατ. πρωτεϊνικές αλληλουχίες, υπάρχουν μόνο ~215.000 πειραματικές δομές (2024).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Το χάσμα μεταξύ αλληλουχιών και δομών αυξάνεται λόγω της προόδου στην αλληλούχιση DNA.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Πρόβλημα Πρωτεϊνικής Αναδίπλωσης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Η πρόκληση είναι η κατανόηση της διαδικασίας αναδίπλωσης και η πρόβλεψη της τελικής δομής.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Το δόγμα Anfinsen υποστηρίζει ότι η πρωτεϊνική δομή καθορίζεται από την αλληλουχία των αμινοξέων.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11">
                <a:latin typeface="Arial"/>
                <a:ea typeface="Arial"/>
                <a:cs typeface="Arial"/>
                <a:sym typeface="Arial"/>
              </a:rPr>
              <a:t>Υπολογιστική Πρόκληση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Το παράδοξο του Levinthal δείχνει ότι οι πιθανές διαμορφώσεις μιας πρωτεΐνης είναι τεράστιες, καθιστώντας την πρόβλεψη δύσκολη. Η μηχανική μάθηση μπορεί να προβλέψει πρωτεϊνικές δομές χωρίς την ανάγκη κατανόησης της διαδικασίας αναδίπλωσης, παρακάμπτοντας το παράδοξο Levinthal.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AlphaFold2</a:t>
            </a:r>
            <a:endParaRPr sz="40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Ένα πρωτοποριακό μοντέλο βαθιάς μάθησης από την DeepMind που προβλέπει την τρισδιάστατη δομή των πρωτεϊνών με βάση την αλληλουχία αμινοξέων.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Arial"/>
                <a:ea typeface="Arial"/>
                <a:cs typeface="Arial"/>
                <a:sym typeface="Arial"/>
              </a:rPr>
              <a:t>Λειτουργία του AlphaFold2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1926475"/>
            <a:ext cx="76887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Είσοδος: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Αλληλουχία πρωτεΐνης (σειρά αμινοξέων).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Πολλαπλή ευθυγράμμιση ακολουθιών (MSA):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Συγκρίνει αλληλουχίες για εξαγωγή μοτίβων που δείχνουν ποια αμινοξέα αλληλεπιδρούν.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Evoformer (Transformer):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Αναλύει τις σχέσεις μεταξύ ζευγών αμινοξέων για την πρόβλεψη της δομής.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Μονάδα Δομής: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Προβλέπει τις τρισδιάστατες συντεταγμένες των ατόμων και βελτιώνει επαναληπτικά την ακρίβεια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Μηχανισμός Ανακύκλωσης: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Βελτιώνει συνεχώς την πρόβλεψη μέσω επανατροφοδότησης.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Έξοδος: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Τρισδιάστατη δομή της πρωτεΐνης με εκτίμηση αξιοπιστίας.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