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6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2C88E-2DF1-351D-45F2-0F70F6A40763}" v="39" dt="2022-01-16T20:52:40.815"/>
    <p1510:client id="{4A8F24CB-2E97-4B01-AA85-7B16C9D0914D}" v="1" dt="2022-01-16T21:20:38.394"/>
    <p1510:client id="{5893E3D5-8201-4B8F-41DE-92613F82228A}" v="188" dt="2022-01-16T21:15:21.868"/>
    <p1510:client id="{9B901C2C-54DF-4675-B2D9-2266BB70C88F}" v="1662" dt="2022-01-16T20:09:12.877"/>
    <p1510:client id="{A45B0101-4E79-1830-5BEC-FF8CCD284BE8}" v="461" dt="2022-01-16T20:30:23.209"/>
    <p1510:client id="{BC741377-1933-D532-7D84-A6E91F949B96}" v="27" dt="2022-01-16T20:38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D2567-5D4C-4278-B78F-79C82C4EB625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00345B-2C9C-4C03-B953-BC1D0A40C1C5}">
      <dgm:prSet/>
      <dgm:spPr/>
      <dgm:t>
        <a:bodyPr/>
        <a:lstStyle/>
        <a:p>
          <a:pPr rtl="0"/>
          <a:r>
            <a:rPr lang="el-GR" dirty="0"/>
            <a:t>Παραδοχές μικρόκοσμου</a:t>
          </a:r>
          <a:endParaRPr lang="en-US" dirty="0">
            <a:latin typeface="Tw Cen MT" panose="020B0602020104020603"/>
          </a:endParaRPr>
        </a:p>
      </dgm:t>
    </dgm:pt>
    <dgm:pt modelId="{798E528A-647C-4175-8A6E-657A75F3F2BD}" type="parTrans" cxnId="{37645797-AF15-4B35-A7BD-8AF20FAAEDF1}">
      <dgm:prSet/>
      <dgm:spPr/>
      <dgm:t>
        <a:bodyPr/>
        <a:lstStyle/>
        <a:p>
          <a:endParaRPr lang="en-US"/>
        </a:p>
      </dgm:t>
    </dgm:pt>
    <dgm:pt modelId="{AE7DF49B-6BA4-4571-BC48-2B9701C0B459}" type="sibTrans" cxnId="{37645797-AF15-4B35-A7BD-8AF20FAAEDF1}">
      <dgm:prSet/>
      <dgm:spPr/>
      <dgm:t>
        <a:bodyPr/>
        <a:lstStyle/>
        <a:p>
          <a:endParaRPr lang="en-US"/>
        </a:p>
      </dgm:t>
    </dgm:pt>
    <dgm:pt modelId="{9785B556-C7FB-45FC-8FDC-B4C33D64E0A2}">
      <dgm:prSet/>
      <dgm:spPr/>
      <dgm:t>
        <a:bodyPr/>
        <a:lstStyle/>
        <a:p>
          <a:pPr rtl="0"/>
          <a:r>
            <a:rPr lang="el-GR" dirty="0"/>
            <a:t>Σχεδιασμός ΒΔ (ERD)</a:t>
          </a:r>
          <a:endParaRPr lang="en-US" dirty="0">
            <a:latin typeface="Tw Cen MT" panose="020B0602020104020603"/>
          </a:endParaRPr>
        </a:p>
      </dgm:t>
    </dgm:pt>
    <dgm:pt modelId="{1EC200A4-2944-489D-B920-2E5B89396B3B}" type="parTrans" cxnId="{7DBB1E5A-66C0-4180-8AA2-176236555F08}">
      <dgm:prSet/>
      <dgm:spPr/>
      <dgm:t>
        <a:bodyPr/>
        <a:lstStyle/>
        <a:p>
          <a:endParaRPr lang="en-US"/>
        </a:p>
      </dgm:t>
    </dgm:pt>
    <dgm:pt modelId="{3591E05C-0EE4-4496-817A-FDFFE8803E95}" type="sibTrans" cxnId="{7DBB1E5A-66C0-4180-8AA2-176236555F08}">
      <dgm:prSet/>
      <dgm:spPr/>
      <dgm:t>
        <a:bodyPr/>
        <a:lstStyle/>
        <a:p>
          <a:endParaRPr lang="en-US"/>
        </a:p>
      </dgm:t>
    </dgm:pt>
    <dgm:pt modelId="{A06E6A23-90B9-446A-BC87-160EE088B347}">
      <dgm:prSet/>
      <dgm:spPr/>
      <dgm:t>
        <a:bodyPr/>
        <a:lstStyle/>
        <a:p>
          <a:pPr rtl="0"/>
          <a:r>
            <a:rPr lang="el-GR" dirty="0"/>
            <a:t>Υλοποίηση ΒΔ με </a:t>
          </a:r>
          <a:r>
            <a:rPr lang="el-GR" dirty="0" err="1"/>
            <a:t>MySQL</a:t>
          </a:r>
          <a:endParaRPr lang="el-GR" dirty="0"/>
        </a:p>
      </dgm:t>
    </dgm:pt>
    <dgm:pt modelId="{C4F17126-2804-40A6-AED7-869F04F0F361}" type="parTrans" cxnId="{FFF4B602-C23A-4B10-BE47-305C429E609A}">
      <dgm:prSet/>
      <dgm:spPr/>
      <dgm:t>
        <a:bodyPr/>
        <a:lstStyle/>
        <a:p>
          <a:endParaRPr lang="en-US"/>
        </a:p>
      </dgm:t>
    </dgm:pt>
    <dgm:pt modelId="{328F8EA9-C420-4C5B-8D57-71965468FC8E}" type="sibTrans" cxnId="{FFF4B602-C23A-4B10-BE47-305C429E609A}">
      <dgm:prSet/>
      <dgm:spPr/>
      <dgm:t>
        <a:bodyPr/>
        <a:lstStyle/>
        <a:p>
          <a:endParaRPr lang="en-US"/>
        </a:p>
      </dgm:t>
    </dgm:pt>
    <dgm:pt modelId="{F7299AF2-00D2-466E-903A-6A72E7E7DA0D}">
      <dgm:prSet/>
      <dgm:spPr/>
      <dgm:t>
        <a:bodyPr/>
        <a:lstStyle/>
        <a:p>
          <a:pPr rtl="0"/>
          <a:r>
            <a:rPr lang="el-GR" dirty="0"/>
            <a:t>Σύνδεση και GUI σε </a:t>
          </a:r>
          <a:r>
            <a:rPr lang="el-GR" dirty="0" err="1"/>
            <a:t>Python</a:t>
          </a:r>
          <a:endParaRPr lang="el-GR" dirty="0"/>
        </a:p>
      </dgm:t>
    </dgm:pt>
    <dgm:pt modelId="{1C2D7706-7399-4CDE-992D-CE9EA09349EA}" type="parTrans" cxnId="{DE948F76-414C-4BE6-A4E4-C9BD51414E27}">
      <dgm:prSet/>
      <dgm:spPr/>
      <dgm:t>
        <a:bodyPr/>
        <a:lstStyle/>
        <a:p>
          <a:endParaRPr lang="en-US"/>
        </a:p>
      </dgm:t>
    </dgm:pt>
    <dgm:pt modelId="{BF341BA4-4300-4407-9A6B-375BE6C45894}" type="sibTrans" cxnId="{DE948F76-414C-4BE6-A4E4-C9BD51414E27}">
      <dgm:prSet/>
      <dgm:spPr/>
      <dgm:t>
        <a:bodyPr/>
        <a:lstStyle/>
        <a:p>
          <a:endParaRPr lang="en-US"/>
        </a:p>
      </dgm:t>
    </dgm:pt>
    <dgm:pt modelId="{89C7B1AC-561E-4207-B1F8-9BE7E13BA8B2}">
      <dgm:prSet phldr="0"/>
      <dgm:spPr/>
      <dgm:t>
        <a:bodyPr/>
        <a:lstStyle/>
        <a:p>
          <a:pPr rtl="0"/>
          <a:r>
            <a:rPr lang="el-GR" dirty="0"/>
            <a:t>Σχεδιασμός ΒΔ (</a:t>
          </a:r>
          <a:r>
            <a:rPr lang="el-GR" dirty="0" err="1"/>
            <a:t>Relational</a:t>
          </a:r>
          <a:r>
            <a:rPr lang="el-GR" dirty="0"/>
            <a:t> </a:t>
          </a:r>
          <a:r>
            <a:rPr lang="el-GR" dirty="0" err="1"/>
            <a:t>Schema</a:t>
          </a:r>
          <a:r>
            <a:rPr lang="el-GR" dirty="0"/>
            <a:t>)</a:t>
          </a:r>
        </a:p>
      </dgm:t>
    </dgm:pt>
    <dgm:pt modelId="{147558EC-7F28-4F14-890A-B73CBBCB3139}" type="parTrans" cxnId="{02443222-7EE1-4407-837A-D14BC7A42FEC}">
      <dgm:prSet/>
      <dgm:spPr/>
      <dgm:t>
        <a:bodyPr/>
        <a:lstStyle/>
        <a:p>
          <a:endParaRPr lang="en-GB"/>
        </a:p>
      </dgm:t>
    </dgm:pt>
    <dgm:pt modelId="{F43A0667-B254-411A-A512-94CF97830EA0}" type="sibTrans" cxnId="{02443222-7EE1-4407-837A-D14BC7A42FEC}">
      <dgm:prSet/>
      <dgm:spPr/>
      <dgm:t>
        <a:bodyPr/>
        <a:lstStyle/>
        <a:p>
          <a:endParaRPr lang="en-US"/>
        </a:p>
      </dgm:t>
    </dgm:pt>
    <dgm:pt modelId="{88A68C22-E8DC-4E0F-A2B3-71934A686B51}" type="pres">
      <dgm:prSet presAssocID="{1C5D2567-5D4C-4278-B78F-79C82C4EB625}" presName="Name0" presStyleCnt="0">
        <dgm:presLayoutVars>
          <dgm:dir/>
          <dgm:animLvl val="lvl"/>
          <dgm:resizeHandles val="exact"/>
        </dgm:presLayoutVars>
      </dgm:prSet>
      <dgm:spPr/>
    </dgm:pt>
    <dgm:pt modelId="{DE666072-D2D2-4EE7-98E5-EE57B03480BB}" type="pres">
      <dgm:prSet presAssocID="{0D00345B-2C9C-4C03-B953-BC1D0A40C1C5}" presName="linNode" presStyleCnt="0"/>
      <dgm:spPr/>
    </dgm:pt>
    <dgm:pt modelId="{D1637D0C-2040-45E1-A1CB-299C70C25768}" type="pres">
      <dgm:prSet presAssocID="{0D00345B-2C9C-4C03-B953-BC1D0A40C1C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FD9D7BE-1A99-41C5-B94D-A05D7D9CB22E}" type="pres">
      <dgm:prSet presAssocID="{AE7DF49B-6BA4-4571-BC48-2B9701C0B459}" presName="sp" presStyleCnt="0"/>
      <dgm:spPr/>
    </dgm:pt>
    <dgm:pt modelId="{F4375E15-1EB9-4976-812C-0ECB8ABB6509}" type="pres">
      <dgm:prSet presAssocID="{9785B556-C7FB-45FC-8FDC-B4C33D64E0A2}" presName="linNode" presStyleCnt="0"/>
      <dgm:spPr/>
    </dgm:pt>
    <dgm:pt modelId="{93E06FE6-7DC2-47B4-B6C0-22C96438D241}" type="pres">
      <dgm:prSet presAssocID="{9785B556-C7FB-45FC-8FDC-B4C33D64E0A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D911C02-983A-419D-9047-F65A211C2CAA}" type="pres">
      <dgm:prSet presAssocID="{3591E05C-0EE4-4496-817A-FDFFE8803E95}" presName="sp" presStyleCnt="0"/>
      <dgm:spPr/>
    </dgm:pt>
    <dgm:pt modelId="{4AAEA5E3-B702-49F1-A635-09FF0B9CCB10}" type="pres">
      <dgm:prSet presAssocID="{89C7B1AC-561E-4207-B1F8-9BE7E13BA8B2}" presName="linNode" presStyleCnt="0"/>
      <dgm:spPr/>
    </dgm:pt>
    <dgm:pt modelId="{F5F9B6FC-34A1-4EBE-8757-E41E3F57B309}" type="pres">
      <dgm:prSet presAssocID="{89C7B1AC-561E-4207-B1F8-9BE7E13BA8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F0429F9-45F1-4D38-A9C4-4C5BDE541075}" type="pres">
      <dgm:prSet presAssocID="{F43A0667-B254-411A-A512-94CF97830EA0}" presName="sp" presStyleCnt="0"/>
      <dgm:spPr/>
    </dgm:pt>
    <dgm:pt modelId="{24A57307-EA16-4059-9A1E-22E170ADAAC4}" type="pres">
      <dgm:prSet presAssocID="{A06E6A23-90B9-446A-BC87-160EE088B347}" presName="linNode" presStyleCnt="0"/>
      <dgm:spPr/>
    </dgm:pt>
    <dgm:pt modelId="{BAA66617-D0AA-4BD6-BAFF-530C5C1ABBEE}" type="pres">
      <dgm:prSet presAssocID="{A06E6A23-90B9-446A-BC87-160EE088B34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C96924-5D68-4B10-8241-85C490AEE527}" type="pres">
      <dgm:prSet presAssocID="{328F8EA9-C420-4C5B-8D57-71965468FC8E}" presName="sp" presStyleCnt="0"/>
      <dgm:spPr/>
    </dgm:pt>
    <dgm:pt modelId="{325AA7E7-E619-461A-9CB9-651110C8BCBC}" type="pres">
      <dgm:prSet presAssocID="{F7299AF2-00D2-466E-903A-6A72E7E7DA0D}" presName="linNode" presStyleCnt="0"/>
      <dgm:spPr/>
    </dgm:pt>
    <dgm:pt modelId="{4469C085-568E-43C9-A49B-EFE0831DA3D7}" type="pres">
      <dgm:prSet presAssocID="{F7299AF2-00D2-466E-903A-6A72E7E7DA0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FF4B602-C23A-4B10-BE47-305C429E609A}" srcId="{1C5D2567-5D4C-4278-B78F-79C82C4EB625}" destId="{A06E6A23-90B9-446A-BC87-160EE088B347}" srcOrd="3" destOrd="0" parTransId="{C4F17126-2804-40A6-AED7-869F04F0F361}" sibTransId="{328F8EA9-C420-4C5B-8D57-71965468FC8E}"/>
    <dgm:cxn modelId="{02443222-7EE1-4407-837A-D14BC7A42FEC}" srcId="{1C5D2567-5D4C-4278-B78F-79C82C4EB625}" destId="{89C7B1AC-561E-4207-B1F8-9BE7E13BA8B2}" srcOrd="2" destOrd="0" parTransId="{147558EC-7F28-4F14-890A-B73CBBCB3139}" sibTransId="{F43A0667-B254-411A-A512-94CF97830EA0}"/>
    <dgm:cxn modelId="{AA4FF024-0812-41F1-B0B7-DB0523062DF0}" type="presOf" srcId="{89C7B1AC-561E-4207-B1F8-9BE7E13BA8B2}" destId="{F5F9B6FC-34A1-4EBE-8757-E41E3F57B309}" srcOrd="0" destOrd="0" presId="urn:microsoft.com/office/officeart/2005/8/layout/vList5"/>
    <dgm:cxn modelId="{236D4943-7E34-46E5-BE2C-3F7BD9E41624}" type="presOf" srcId="{1C5D2567-5D4C-4278-B78F-79C82C4EB625}" destId="{88A68C22-E8DC-4E0F-A2B3-71934A686B51}" srcOrd="0" destOrd="0" presId="urn:microsoft.com/office/officeart/2005/8/layout/vList5"/>
    <dgm:cxn modelId="{B8529E6C-A8F5-4271-8087-3D7B30E43597}" type="presOf" srcId="{9785B556-C7FB-45FC-8FDC-B4C33D64E0A2}" destId="{93E06FE6-7DC2-47B4-B6C0-22C96438D241}" srcOrd="0" destOrd="0" presId="urn:microsoft.com/office/officeart/2005/8/layout/vList5"/>
    <dgm:cxn modelId="{DE948F76-414C-4BE6-A4E4-C9BD51414E27}" srcId="{1C5D2567-5D4C-4278-B78F-79C82C4EB625}" destId="{F7299AF2-00D2-466E-903A-6A72E7E7DA0D}" srcOrd="4" destOrd="0" parTransId="{1C2D7706-7399-4CDE-992D-CE9EA09349EA}" sibTransId="{BF341BA4-4300-4407-9A6B-375BE6C45894}"/>
    <dgm:cxn modelId="{7DBB1E5A-66C0-4180-8AA2-176236555F08}" srcId="{1C5D2567-5D4C-4278-B78F-79C82C4EB625}" destId="{9785B556-C7FB-45FC-8FDC-B4C33D64E0A2}" srcOrd="1" destOrd="0" parTransId="{1EC200A4-2944-489D-B920-2E5B89396B3B}" sibTransId="{3591E05C-0EE4-4496-817A-FDFFE8803E95}"/>
    <dgm:cxn modelId="{37645797-AF15-4B35-A7BD-8AF20FAAEDF1}" srcId="{1C5D2567-5D4C-4278-B78F-79C82C4EB625}" destId="{0D00345B-2C9C-4C03-B953-BC1D0A40C1C5}" srcOrd="0" destOrd="0" parTransId="{798E528A-647C-4175-8A6E-657A75F3F2BD}" sibTransId="{AE7DF49B-6BA4-4571-BC48-2B9701C0B459}"/>
    <dgm:cxn modelId="{A0D020BA-8D95-4413-9F89-1C5058D2A60B}" type="presOf" srcId="{A06E6A23-90B9-446A-BC87-160EE088B347}" destId="{BAA66617-D0AA-4BD6-BAFF-530C5C1ABBEE}" srcOrd="0" destOrd="0" presId="urn:microsoft.com/office/officeart/2005/8/layout/vList5"/>
    <dgm:cxn modelId="{CC665AC1-48A1-4119-9665-712F3B382960}" type="presOf" srcId="{F7299AF2-00D2-466E-903A-6A72E7E7DA0D}" destId="{4469C085-568E-43C9-A49B-EFE0831DA3D7}" srcOrd="0" destOrd="0" presId="urn:microsoft.com/office/officeart/2005/8/layout/vList5"/>
    <dgm:cxn modelId="{7E3530F6-6780-4493-9D50-17FBC8278821}" type="presOf" srcId="{0D00345B-2C9C-4C03-B953-BC1D0A40C1C5}" destId="{D1637D0C-2040-45E1-A1CB-299C70C25768}" srcOrd="0" destOrd="0" presId="urn:microsoft.com/office/officeart/2005/8/layout/vList5"/>
    <dgm:cxn modelId="{EAFE3AE3-2E51-4E0D-84B6-830322876F31}" type="presParOf" srcId="{88A68C22-E8DC-4E0F-A2B3-71934A686B51}" destId="{DE666072-D2D2-4EE7-98E5-EE57B03480BB}" srcOrd="0" destOrd="0" presId="urn:microsoft.com/office/officeart/2005/8/layout/vList5"/>
    <dgm:cxn modelId="{8E2B7AE2-04F7-4091-8692-8E914F3C3052}" type="presParOf" srcId="{DE666072-D2D2-4EE7-98E5-EE57B03480BB}" destId="{D1637D0C-2040-45E1-A1CB-299C70C25768}" srcOrd="0" destOrd="0" presId="urn:microsoft.com/office/officeart/2005/8/layout/vList5"/>
    <dgm:cxn modelId="{E7E69200-AC36-4B7C-8C9F-618B51EAB8B5}" type="presParOf" srcId="{88A68C22-E8DC-4E0F-A2B3-71934A686B51}" destId="{2FD9D7BE-1A99-41C5-B94D-A05D7D9CB22E}" srcOrd="1" destOrd="0" presId="urn:microsoft.com/office/officeart/2005/8/layout/vList5"/>
    <dgm:cxn modelId="{5E1C6C35-02D6-4645-9D0B-7728F220CE76}" type="presParOf" srcId="{88A68C22-E8DC-4E0F-A2B3-71934A686B51}" destId="{F4375E15-1EB9-4976-812C-0ECB8ABB6509}" srcOrd="2" destOrd="0" presId="urn:microsoft.com/office/officeart/2005/8/layout/vList5"/>
    <dgm:cxn modelId="{6EB6BF9B-4D8C-44C4-8B57-B3D7EC7375C8}" type="presParOf" srcId="{F4375E15-1EB9-4976-812C-0ECB8ABB6509}" destId="{93E06FE6-7DC2-47B4-B6C0-22C96438D241}" srcOrd="0" destOrd="0" presId="urn:microsoft.com/office/officeart/2005/8/layout/vList5"/>
    <dgm:cxn modelId="{E210D5C1-84B9-4B14-89CA-50AF5B8A362C}" type="presParOf" srcId="{88A68C22-E8DC-4E0F-A2B3-71934A686B51}" destId="{CD911C02-983A-419D-9047-F65A211C2CAA}" srcOrd="3" destOrd="0" presId="urn:microsoft.com/office/officeart/2005/8/layout/vList5"/>
    <dgm:cxn modelId="{C98602C9-8940-440B-BF9C-896003BA8BE9}" type="presParOf" srcId="{88A68C22-E8DC-4E0F-A2B3-71934A686B51}" destId="{4AAEA5E3-B702-49F1-A635-09FF0B9CCB10}" srcOrd="4" destOrd="0" presId="urn:microsoft.com/office/officeart/2005/8/layout/vList5"/>
    <dgm:cxn modelId="{116B8E26-6316-459C-A0EB-59A88D82E757}" type="presParOf" srcId="{4AAEA5E3-B702-49F1-A635-09FF0B9CCB10}" destId="{F5F9B6FC-34A1-4EBE-8757-E41E3F57B309}" srcOrd="0" destOrd="0" presId="urn:microsoft.com/office/officeart/2005/8/layout/vList5"/>
    <dgm:cxn modelId="{6BCDCD21-61DE-48CB-AB16-F5870EBC9AAA}" type="presParOf" srcId="{88A68C22-E8DC-4E0F-A2B3-71934A686B51}" destId="{BF0429F9-45F1-4D38-A9C4-4C5BDE541075}" srcOrd="5" destOrd="0" presId="urn:microsoft.com/office/officeart/2005/8/layout/vList5"/>
    <dgm:cxn modelId="{61EF1C31-F93A-42B9-8C99-B3E96B85B2F3}" type="presParOf" srcId="{88A68C22-E8DC-4E0F-A2B3-71934A686B51}" destId="{24A57307-EA16-4059-9A1E-22E170ADAAC4}" srcOrd="6" destOrd="0" presId="urn:microsoft.com/office/officeart/2005/8/layout/vList5"/>
    <dgm:cxn modelId="{1B6D1B2B-04CF-4B3A-B1CA-6F6B8639506E}" type="presParOf" srcId="{24A57307-EA16-4059-9A1E-22E170ADAAC4}" destId="{BAA66617-D0AA-4BD6-BAFF-530C5C1ABBEE}" srcOrd="0" destOrd="0" presId="urn:microsoft.com/office/officeart/2005/8/layout/vList5"/>
    <dgm:cxn modelId="{DCAED546-7EF4-4537-9100-CA2348BB6ABC}" type="presParOf" srcId="{88A68C22-E8DC-4E0F-A2B3-71934A686B51}" destId="{2AC96924-5D68-4B10-8241-85C490AEE527}" srcOrd="7" destOrd="0" presId="urn:microsoft.com/office/officeart/2005/8/layout/vList5"/>
    <dgm:cxn modelId="{F6E52B93-7339-427C-B349-8E8071AB3067}" type="presParOf" srcId="{88A68C22-E8DC-4E0F-A2B3-71934A686B51}" destId="{325AA7E7-E619-461A-9CB9-651110C8BCBC}" srcOrd="8" destOrd="0" presId="urn:microsoft.com/office/officeart/2005/8/layout/vList5"/>
    <dgm:cxn modelId="{45FBDDA8-4CF1-47AE-81BE-F8E4F1FB57CA}" type="presParOf" srcId="{325AA7E7-E619-461A-9CB9-651110C8BCBC}" destId="{4469C085-568E-43C9-A49B-EFE0831DA3D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7D0C-2040-45E1-A1CB-299C70C25768}">
      <dsp:nvSpPr>
        <dsp:cNvPr id="0" name=""/>
        <dsp:cNvSpPr/>
      </dsp:nvSpPr>
      <dsp:spPr>
        <a:xfrm>
          <a:off x="3443496" y="1597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Παραδοχές μικρόκοσμου</a:t>
          </a:r>
          <a:endParaRPr lang="en-US" sz="2000" kern="1200" dirty="0">
            <a:latin typeface="Tw Cen MT" panose="020B0602020104020603"/>
          </a:endParaRPr>
        </a:p>
      </dsp:txBody>
      <dsp:txXfrm>
        <a:off x="3477592" y="35693"/>
        <a:ext cx="3805741" cy="630276"/>
      </dsp:txXfrm>
    </dsp:sp>
    <dsp:sp modelId="{93E06FE6-7DC2-47B4-B6C0-22C96438D241}">
      <dsp:nvSpPr>
        <dsp:cNvPr id="0" name=""/>
        <dsp:cNvSpPr/>
      </dsp:nvSpPr>
      <dsp:spPr>
        <a:xfrm>
          <a:off x="3443496" y="734989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Σχεδιασμός ΒΔ (ERD)</a:t>
          </a:r>
          <a:endParaRPr lang="en-US" sz="2000" kern="1200" dirty="0">
            <a:latin typeface="Tw Cen MT" panose="020B0602020104020603"/>
          </a:endParaRPr>
        </a:p>
      </dsp:txBody>
      <dsp:txXfrm>
        <a:off x="3477592" y="769085"/>
        <a:ext cx="3805741" cy="630276"/>
      </dsp:txXfrm>
    </dsp:sp>
    <dsp:sp modelId="{F5F9B6FC-34A1-4EBE-8757-E41E3F57B309}">
      <dsp:nvSpPr>
        <dsp:cNvPr id="0" name=""/>
        <dsp:cNvSpPr/>
      </dsp:nvSpPr>
      <dsp:spPr>
        <a:xfrm>
          <a:off x="3443496" y="1468382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Σχεδιασμός ΒΔ (</a:t>
          </a:r>
          <a:r>
            <a:rPr lang="el-GR" sz="2000" kern="1200" dirty="0" err="1"/>
            <a:t>Relational</a:t>
          </a:r>
          <a:r>
            <a:rPr lang="el-GR" sz="2000" kern="1200" dirty="0"/>
            <a:t> </a:t>
          </a:r>
          <a:r>
            <a:rPr lang="el-GR" sz="2000" kern="1200" dirty="0" err="1"/>
            <a:t>Schema</a:t>
          </a:r>
          <a:r>
            <a:rPr lang="el-GR" sz="2000" kern="1200" dirty="0"/>
            <a:t>)</a:t>
          </a:r>
        </a:p>
      </dsp:txBody>
      <dsp:txXfrm>
        <a:off x="3477592" y="1502478"/>
        <a:ext cx="3805741" cy="630276"/>
      </dsp:txXfrm>
    </dsp:sp>
    <dsp:sp modelId="{BAA66617-D0AA-4BD6-BAFF-530C5C1ABBEE}">
      <dsp:nvSpPr>
        <dsp:cNvPr id="0" name=""/>
        <dsp:cNvSpPr/>
      </dsp:nvSpPr>
      <dsp:spPr>
        <a:xfrm>
          <a:off x="3443496" y="2201774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Υλοποίηση ΒΔ με </a:t>
          </a:r>
          <a:r>
            <a:rPr lang="el-GR" sz="2000" kern="1200" dirty="0" err="1"/>
            <a:t>MySQL</a:t>
          </a:r>
          <a:endParaRPr lang="el-GR" sz="2000" kern="1200" dirty="0"/>
        </a:p>
      </dsp:txBody>
      <dsp:txXfrm>
        <a:off x="3477592" y="2235870"/>
        <a:ext cx="3805741" cy="630276"/>
      </dsp:txXfrm>
    </dsp:sp>
    <dsp:sp modelId="{4469C085-568E-43C9-A49B-EFE0831DA3D7}">
      <dsp:nvSpPr>
        <dsp:cNvPr id="0" name=""/>
        <dsp:cNvSpPr/>
      </dsp:nvSpPr>
      <dsp:spPr>
        <a:xfrm>
          <a:off x="3443496" y="2935166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Σύνδεση και GUI σε </a:t>
          </a:r>
          <a:r>
            <a:rPr lang="el-GR" sz="2000" kern="1200" dirty="0" err="1"/>
            <a:t>Python</a:t>
          </a:r>
          <a:endParaRPr lang="el-GR" sz="2000" kern="1200" dirty="0"/>
        </a:p>
      </dsp:txBody>
      <dsp:txXfrm>
        <a:off x="3477592" y="2969262"/>
        <a:ext cx="3805741" cy="63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57E521D-8A27-475E-BF0A-A253F1F4E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F2111B-1DAF-4D2F-9142-410D118B2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69166-DBCB-4757-9435-0C85FD16526D}" type="datetime1">
              <a:rPr lang="el-GR" smtClean="0"/>
              <a:t>16/1/2022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CFC131B-4D38-4EA6-AD2D-8D11170BA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C535A09-9C60-4EC0-8949-154547437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548F-BE3A-4C69-A143-D93978F5DE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85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6483-C6D7-421E-8412-C9EECA727510}" type="datetime1">
              <a:rPr lang="el-GR" smtClean="0"/>
              <a:pPr/>
              <a:t>16/1/2022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07F8-073D-4CE7-872D-AE762D20F77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127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07F8-073D-4CE7-872D-AE762D20F77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37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Εικόνα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Ομάδα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Ορθογώνιο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Ελεύθερη σχεδίαση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Ελεύθερη σχεδίαση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Ορθογώνιο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Ελεύθερη σχεδίαση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Ελεύθερη σχεδίαση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Ελεύθερη σχεδίαση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Ελεύθερη σχεδίαση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Ελεύθερη σχεδίαση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Ελεύθερη σχεδίαση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Ελεύθερη σχεδίαση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Ελεύθερη σχεδίαση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Ελεύθερη σχεδίαση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Ελεύθερη σχεδίαση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Ελεύθερη σχεδίαση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Ελεύθερη σχεδίαση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Ελεύθερη σχεδίαση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Ελεύθερη σχεδίαση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Ελεύθερη σχεδίαση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Ελεύθερη σχεδίαση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Ελεύθερη σχεδίαση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Ελεύθερη σχεδίαση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Ελεύθερη σχεδίαση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Ελεύθερη σχεδίαση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Ελεύθερη σχεδίαση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Ελεύθερη σχεδίαση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Ελεύθερη σχεδίαση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Ελεύθερη σχεδίαση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Ορθογώνιο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Ελεύθερη σχεδίαση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Ελεύθερη σχεδίαση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Ελεύθερη σχεδίαση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Ελεύθερη σχεδίαση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Ελεύθερη σχεδίαση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Ελεύθερη σχεδίαση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Ελεύθερη σχεδίαση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Ελεύθερη σχεδίαση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Ελεύθερη σχεδίαση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Ελεύθερη σχεδίαση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Ελεύθερη σχεδίαση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Ορθογώνιο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Ελεύθερη σχεδίαση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Ελεύθερη σχεδίαση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Ελεύθερη σχεδίαση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Ελεύθερη σχεδίαση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Ελεύθερη σχεδίαση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Ελεύθερη σχεδίαση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Ελεύθερη σχεδίαση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Ελεύθερη σχεδίαση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Ελεύθερη σχεδίαση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Ελεύθερη σχεδίαση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Ελεύθερη σχεδίαση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Ελεύθερη σχεδίαση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Ελεύθερη σχεδίαση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4D761E2-AF3A-4C4B-B1BC-48BB50AC4AA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0F6CC-B122-4017-ADEA-BE7089BA35A7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8898A-CA74-47E2-854C-1DD03ED52BAC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A41EE-E8B8-4C0C-AB09-8C4664AE1B52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60" name="Πλαίσιο κειμένου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61" name="Πλαίσιο κειμένου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E060C9-C154-40CF-BBA5-92718ED0604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7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8" name="Θέση κειμένου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9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1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A7C3B-C8A1-4183-9EF9-8A42B300F03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Τίτλο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9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0" name="Θέση εικόνας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1" name="Θέση κειμένου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2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3" name="Θέση εικόνας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4" name="Θέση κειμένου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5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6" name="Θέση εικόνας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7" name="Θέση κειμένου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DFBB9-EBA1-414B-8CC2-D3CB491742A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36E47-D303-488B-83E2-F2ADBB7A249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380EA-E4E5-431F-87A7-86779A4F7874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E323F-ACE3-4D55-ABF9-A4A1E12E59D2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3A849-C14D-4F9C-9BB3-7A5D67461AF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6E12-4FAD-4CD4-B806-05D9119D3F4B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5FA7D-962F-4D12-B953-E1AC12267EF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CEA9-A8D2-4DF3-9F89-29822677F0E1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34A5A-1A68-4D37-8442-3D95363303CE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F563B-FA21-4676-BCD5-66A043CC1A39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0FF35-CE3D-447C-B770-AEB22C22BE3C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Ομάδα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Ομάδα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Ορθογώνιο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Ελεύθερη σχεδίαση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Ελεύθερη σχεδίαση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Ελεύθερη σχεδίαση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Ελεύθερη σχεδίαση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Ελεύθερη σχεδίαση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Ελεύθερη σχεδίαση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Ελεύθερη σχεδίαση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Ελεύθερη σχεδίαση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Ελεύθερη σχεδίαση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Ελεύθερη σχεδίαση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Γραμμή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Ελεύθερη σχεδίαση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Ελεύθερη σχεδίαση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Ελεύθερη σχεδίαση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Ελεύθερη σχεδίαση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Ορθογώνιο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Ελεύθερη σχεδίαση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Ελεύθερη σχεδίαση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Ελεύθερη σχεδίαση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Ελεύθερη σχεδίαση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Ελεύθερη σχεδίαση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Ελεύθερη σχεδίαση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Ελεύθερη σχεδίαση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Ελεύθερη σχεδίαση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Ελεύθερη σχεδίαση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Ελεύθερη σχεδίαση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Ομάδα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Ελεύθερη σχεδίαση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Ελεύθερη σχεδίαση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Ελεύθερη σχεδίαση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Ελεύθερη σχεδίαση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Ελεύθερη σχεδίαση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Ελεύθερη σχεδίαση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Ελεύθερη σχεδίαση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Ελεύθερη σχεδίαση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Ελεύθερη σχεδίαση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Ορθογώνιο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l-GR" noProof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E1AFD0B-2496-4708-ABA2-98D8DC94D459}" type="datetime1">
              <a:rPr lang="el-GR" noProof="0" smtClean="0"/>
              <a:pPr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D22F896-40B5-4ADD-8801-0D06FADFA09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Εικόνα 4" descr="Εικόνα που περιέχει νερό, ουρανός, υπαίθριος, βάρκα&#10;&#10;Περιγραφή που δημιουργήθηκε αυτόματα">
            <a:extLst>
              <a:ext uri="{FF2B5EF4-FFF2-40B4-BE49-F238E27FC236}">
                <a16:creationId xmlns:a16="http://schemas.microsoft.com/office/drawing/2014/main" id="{52975EA8-603B-4119-8DD3-5D8DB9A707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4126" b="1094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B35954-A87C-447F-AF03-FE6E118A59EB}"/>
              </a:ext>
            </a:extLst>
          </p:cNvPr>
          <p:cNvSpPr/>
          <p:nvPr/>
        </p:nvSpPr>
        <p:spPr>
          <a:xfrm>
            <a:off x="0" y="-7620"/>
            <a:ext cx="1219962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grpSp>
        <p:nvGrpSpPr>
          <p:cNvPr id="38" name="Group 4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124056"/>
          </a:xfrm>
        </p:spPr>
        <p:txBody>
          <a:bodyPr rtlCol="0">
            <a:normAutofit/>
          </a:bodyPr>
          <a:lstStyle/>
          <a:p>
            <a:pPr algn="ctr"/>
            <a:r>
              <a:rPr lang="el-GR" dirty="0" err="1">
                <a:latin typeface="Calibri"/>
                <a:cs typeface="Calibri"/>
              </a:rPr>
              <a:t>ΕφαρμογΗ</a:t>
            </a:r>
            <a:r>
              <a:rPr lang="el-GR" dirty="0">
                <a:latin typeface="Calibri"/>
                <a:cs typeface="Calibri"/>
              </a:rPr>
              <a:t> </a:t>
            </a:r>
            <a:r>
              <a:rPr lang="el-GR" dirty="0" err="1">
                <a:latin typeface="Calibri"/>
                <a:cs typeface="Calibri"/>
              </a:rPr>
              <a:t>ΛιμανιοΥ</a:t>
            </a:r>
            <a:endParaRPr lang="el-GR" dirty="0" err="1">
              <a:cs typeface="Calibri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667001" y="3525838"/>
            <a:ext cx="6857999" cy="846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l-GR" sz="1100" i="1" dirty="0" err="1">
                <a:latin typeface="Calibri"/>
                <a:cs typeface="Calibri"/>
              </a:rPr>
              <a:t>ΟμΑδα</a:t>
            </a:r>
            <a:r>
              <a:rPr lang="el-GR" sz="1100" i="1" dirty="0">
                <a:latin typeface="Calibri"/>
                <a:cs typeface="Calibri"/>
              </a:rPr>
              <a:t> 42</a:t>
            </a:r>
            <a:endParaRPr lang="el-GR" sz="1100" i="1"/>
          </a:p>
          <a:p>
            <a:pPr algn="ctr">
              <a:lnSpc>
                <a:spcPct val="100000"/>
              </a:lnSpc>
            </a:pPr>
            <a:r>
              <a:rPr lang="el-GR" sz="1100" dirty="0" err="1">
                <a:latin typeface="Calibri"/>
                <a:cs typeface="Calibri"/>
              </a:rPr>
              <a:t>ΑναγνωστΟπουλοσ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Αγγελοσ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νικΟλαοσ</a:t>
            </a:r>
            <a:endParaRPr lang="el-GR" sz="1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l-GR" sz="1100" dirty="0" err="1">
                <a:latin typeface="Calibri"/>
                <a:cs typeface="Calibri"/>
              </a:rPr>
              <a:t>ΔροσιΑδησ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μιχΑλησ</a:t>
            </a:r>
            <a:endParaRPr lang="el-GR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E784D63-5069-4D7B-9E9D-D5F02855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40969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 (5)</a:t>
            </a: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1CC8B4-4923-4BB6-9501-FF5EBF03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6398797" cy="1974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latin typeface="Calibri"/>
                <a:cs typeface="Calibri"/>
              </a:rPr>
              <a:t>Για την χρήση της βάσης σε </a:t>
            </a:r>
            <a:r>
              <a:rPr lang="el-GR" sz="2000" dirty="0" err="1">
                <a:latin typeface="Calibri"/>
                <a:cs typeface="Calibri"/>
              </a:rPr>
              <a:t>ημι</a:t>
            </a:r>
            <a:r>
              <a:rPr lang="el-GR" sz="2000" dirty="0">
                <a:latin typeface="Calibri"/>
                <a:cs typeface="Calibri"/>
              </a:rPr>
              <a:t>-πραγματικές συνθήκες, δημιουργήσαμε ευρετήρια, τα οποία μας μειώνουν σημαντικά τον χρόνο αναζήτησης όταν έχουμε πολύ μεγάλο αριθμό εγγραφών.</a:t>
            </a:r>
            <a:endParaRPr lang="el-GR" sz="200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EF398F0-05D0-41E9-913C-576E3F26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4018351"/>
            <a:ext cx="6754483" cy="8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E51E77-534C-4D96-B086-278FA4E9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4" y="833811"/>
            <a:ext cx="3059969" cy="4697413"/>
          </a:xfrm>
        </p:spPr>
        <p:txBody>
          <a:bodyPr>
            <a:normAutofit/>
          </a:bodyPr>
          <a:lstStyle/>
          <a:p>
            <a:r>
              <a:rPr lang="el-GR" dirty="0" err="1">
                <a:latin typeface="Calibri"/>
                <a:cs typeface="Calibri"/>
              </a:rPr>
              <a:t>Python</a:t>
            </a:r>
            <a:r>
              <a:rPr lang="el-GR" dirty="0">
                <a:latin typeface="Calibri"/>
                <a:cs typeface="Calibri"/>
              </a:rPr>
              <a:t> </a:t>
            </a:r>
            <a:r>
              <a:rPr lang="el-GR" dirty="0" err="1">
                <a:latin typeface="Calibri"/>
                <a:cs typeface="Calibri"/>
              </a:rPr>
              <a:t>application</a:t>
            </a:r>
            <a:endParaRPr lang="el-GR" dirty="0" err="1"/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AD7D99-B61B-4B1B-B00D-63C0387E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767" y="1672908"/>
            <a:ext cx="5831944" cy="3462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latin typeface="Calibri"/>
                <a:cs typeface="Calibri"/>
              </a:rPr>
              <a:t>Για την δημιουργία του GUI αλλά και της γενικότερης αλληλεπίδρασης με την βάση μας επιλέξαμε την </a:t>
            </a:r>
            <a:r>
              <a:rPr lang="el-GR" sz="2000" dirty="0" err="1">
                <a:latin typeface="Calibri"/>
                <a:cs typeface="Calibri"/>
              </a:rPr>
              <a:t>Python</a:t>
            </a:r>
            <a:r>
              <a:rPr lang="el-GR" sz="2000" dirty="0">
                <a:latin typeface="Calibri"/>
                <a:cs typeface="Calibri"/>
              </a:rPr>
              <a:t> και τον </a:t>
            </a:r>
            <a:r>
              <a:rPr lang="el-GR" sz="2000" dirty="0" err="1">
                <a:latin typeface="Calibri"/>
                <a:cs typeface="Calibri"/>
              </a:rPr>
              <a:t>mysql.connector</a:t>
            </a:r>
            <a:r>
              <a:rPr lang="el-GR" sz="2000" dirty="0">
                <a:latin typeface="Calibri"/>
                <a:cs typeface="Calibri"/>
              </a:rPr>
              <a:t>.</a:t>
            </a:r>
          </a:p>
          <a:p>
            <a:r>
              <a:rPr lang="el-GR" sz="2000" dirty="0">
                <a:latin typeface="Calibri"/>
                <a:cs typeface="Calibri"/>
              </a:rPr>
              <a:t>Υλοποιήσαμε μία εφαρμογή η οποία εκμεταλλεύεται τις προηγούμενες εντολές </a:t>
            </a:r>
            <a:r>
              <a:rPr lang="el-GR" sz="2000" dirty="0" err="1">
                <a:latin typeface="Calibri"/>
                <a:cs typeface="Calibri"/>
              </a:rPr>
              <a:t>MySQL</a:t>
            </a:r>
            <a:r>
              <a:rPr lang="el-GR" sz="2000" dirty="0">
                <a:latin typeface="Calibri"/>
                <a:cs typeface="Calibri"/>
              </a:rPr>
              <a:t> και προσθέτει λειτουργικότητα επάνω τους.</a:t>
            </a:r>
            <a:endParaRPr lang="el-GR" sz="2000"/>
          </a:p>
          <a:p>
            <a:pPr marL="0" indent="0">
              <a:buNone/>
            </a:pPr>
            <a:endParaRPr lang="el-GR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9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27AB7F8-72C9-47B7-9576-A7180329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03798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PYTHON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APPLICATION (2)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C73DFA-36F1-44E0-9657-6B54712C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649064" cy="46974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2000" dirty="0">
                <a:latin typeface="Calibri"/>
                <a:cs typeface="Calibri"/>
              </a:rPr>
              <a:t>Η σύνδεση και το γέμισμα της βάσης αναλαμβάνονται πλήρως από την εφαρμογή.</a:t>
            </a:r>
          </a:p>
          <a:p>
            <a:r>
              <a:rPr lang="el-GR" sz="2000" dirty="0">
                <a:latin typeface="Calibri"/>
                <a:cs typeface="Calibri"/>
              </a:rPr>
              <a:t>Για την παρουσίαση των δεδομένων χρησιμοποιούνται τα προαναφερθέντα </a:t>
            </a:r>
            <a:r>
              <a:rPr lang="el-GR" sz="2000" dirty="0" err="1">
                <a:latin typeface="Calibri"/>
                <a:cs typeface="Calibri"/>
              </a:rPr>
              <a:t>views</a:t>
            </a:r>
            <a:r>
              <a:rPr lang="el-GR" sz="2000" dirty="0">
                <a:latin typeface="Calibri"/>
                <a:cs typeface="Calibri"/>
              </a:rPr>
              <a:t>.</a:t>
            </a:r>
            <a:endParaRPr lang="el-GR" sz="2000"/>
          </a:p>
          <a:p>
            <a:r>
              <a:rPr lang="el-GR" sz="2000" dirty="0">
                <a:latin typeface="Calibri"/>
                <a:cs typeface="Calibri"/>
              </a:rPr>
              <a:t>Ενδεικτικά, με την εφαρμογή μπορούμε να αντλήσουμε πληροφορίες για τα πλοία, τα εμπορεύματα, αφίξεις/αναχωρήσεις, το προσωπικό που βρίσκεται σε βάρδια κ.α.</a:t>
            </a:r>
            <a:endParaRPr lang="el-GR" sz="2000"/>
          </a:p>
          <a:p>
            <a:r>
              <a:rPr lang="el-GR" sz="2000" dirty="0">
                <a:latin typeface="Calibri"/>
                <a:cs typeface="Calibri"/>
              </a:rPr>
              <a:t>Υπάρχει συμπληρωματικά για τους λόγους της παρουσίασης και ένα παράθυρο σύνταξης (</a:t>
            </a:r>
            <a:r>
              <a:rPr lang="el-GR" sz="2000" dirty="0" err="1">
                <a:latin typeface="Calibri"/>
                <a:cs typeface="Calibri"/>
              </a:rPr>
              <a:t>raw</a:t>
            </a:r>
            <a:r>
              <a:rPr lang="el-GR" sz="2000" dirty="0">
                <a:latin typeface="Calibri"/>
                <a:cs typeface="Calibri"/>
              </a:rPr>
              <a:t>) SQL, με το οποίο μπορούμε να αντλήσουμε ότι δεδομένα θέλουμε.</a:t>
            </a:r>
          </a:p>
        </p:txBody>
      </p:sp>
    </p:spTree>
    <p:extLst>
      <p:ext uri="{BB962C8B-B14F-4D97-AF65-F5344CB8AC3E}">
        <p14:creationId xmlns:p14="http://schemas.microsoft.com/office/powerpoint/2010/main" val="183945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71232E1-BA1E-47C5-B0FF-EE9EA7E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31" y="234589"/>
            <a:ext cx="4160001" cy="3147241"/>
          </a:xfrm>
          <a:prstGeom prst="rect">
            <a:avLst/>
          </a:prstGeom>
        </p:spPr>
      </p:pic>
      <p:cxnSp>
        <p:nvCxnSpPr>
          <p:cNvPr id="48" name="Straight Connector 5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8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C2643B4-4A03-4333-8E82-2EE93D3D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80" y="234589"/>
            <a:ext cx="4174010" cy="3147241"/>
          </a:xfrm>
          <a:prstGeom prst="rect">
            <a:avLst/>
          </a:prstGeom>
        </p:spPr>
      </p:pic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Εικόνα 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2331A96-16A6-4308-950E-9936ED4E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35" y="3476170"/>
            <a:ext cx="4159499" cy="3149886"/>
          </a:xfrm>
          <a:prstGeom prst="rect">
            <a:avLst/>
          </a:prstGeom>
        </p:spPr>
      </p:pic>
      <p:pic>
        <p:nvPicPr>
          <p:cNvPr id="6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F257D58-B63B-4AD5-9878-26D77BDBB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19" y="3476170"/>
            <a:ext cx="4145761" cy="31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Εικόνα 4" descr="Εικόνα που περιέχει βάρκα, ουρανός, υπαίθριος, νερό&#10;&#10;Περιγραφή που δημιουργήθηκε αυτόματα">
            <a:extLst>
              <a:ext uri="{FF2B5EF4-FFF2-40B4-BE49-F238E27FC236}">
                <a16:creationId xmlns:a16="http://schemas.microsoft.com/office/drawing/2014/main" id="{26A9DB29-C392-483A-BDBE-AC509AFE65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803" r="-1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D1EEE8-2435-4D41-85F2-3D6C31FF915A}"/>
              </a:ext>
            </a:extLst>
          </p:cNvPr>
          <p:cNvSpPr/>
          <p:nvPr/>
        </p:nvSpPr>
        <p:spPr>
          <a:xfrm>
            <a:off x="0" y="-7620"/>
            <a:ext cx="12199620" cy="6858000"/>
          </a:xfrm>
          <a:prstGeom prst="rect">
            <a:avLst/>
          </a:prstGeom>
          <a:solidFill>
            <a:srgbClr val="0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rtl="0">
              <a:defRPr lang="el-G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6E539A-3D9E-4E5C-B475-15A867FF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765090"/>
            <a:ext cx="6858000" cy="13307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latin typeface="+mj-lt"/>
              </a:rPr>
              <a:t>Ευχαριστουμε για την προσοχη σασ</a:t>
            </a:r>
          </a:p>
        </p:txBody>
      </p:sp>
    </p:spTree>
    <p:extLst>
      <p:ext uri="{BB962C8B-B14F-4D97-AF65-F5344CB8AC3E}">
        <p14:creationId xmlns:p14="http://schemas.microsoft.com/office/powerpoint/2010/main" val="37036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F19B3C6C-EEBD-455B-9697-1C4F23E3F470}"/>
              </a:ext>
            </a:extLst>
          </p:cNvPr>
          <p:cNvSpPr/>
          <p:nvPr/>
        </p:nvSpPr>
        <p:spPr>
          <a:xfrm>
            <a:off x="0" y="-7620"/>
            <a:ext cx="12199620" cy="6873240"/>
          </a:xfrm>
          <a:prstGeom prst="rect">
            <a:avLst/>
          </a:prstGeom>
          <a:solidFill>
            <a:srgbClr val="061F4D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CB0470E-AED2-4AB3-934F-13B63DD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l-GR" dirty="0" err="1">
                <a:latin typeface="Calibri"/>
                <a:cs typeface="Calibri"/>
              </a:rPr>
              <a:t>ΠεριεχΟμενα</a:t>
            </a:r>
            <a:endParaRPr lang="el-GR" dirty="0" err="1">
              <a:cs typeface="Calibri"/>
            </a:endParaRPr>
          </a:p>
        </p:txBody>
      </p:sp>
      <p:graphicFrame>
        <p:nvGraphicFramePr>
          <p:cNvPr id="43" name="Θέση περιεχομένου 2">
            <a:extLst>
              <a:ext uri="{FF2B5EF4-FFF2-40B4-BE49-F238E27FC236}">
                <a16:creationId xmlns:a16="http://schemas.microsoft.com/office/drawing/2014/main" id="{BB28C148-9EB8-4574-8267-04798CE64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840990"/>
              </p:ext>
            </p:extLst>
          </p:nvPr>
        </p:nvGraphicFramePr>
        <p:xfrm>
          <a:off x="713950" y="2251552"/>
          <a:ext cx="10760926" cy="363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182268-4F51-41F7-90D4-DB39BE96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9" y="1093787"/>
            <a:ext cx="3255115" cy="4697413"/>
          </a:xfrm>
        </p:spPr>
        <p:txBody>
          <a:bodyPr>
            <a:normAutofit/>
          </a:bodyPr>
          <a:lstStyle/>
          <a:p>
            <a:r>
              <a:rPr lang="el-GR" dirty="0" err="1">
                <a:latin typeface="Calibri"/>
                <a:cs typeface="Calibri"/>
              </a:rPr>
              <a:t>ΠαραδοχΕσ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 err="1">
                <a:latin typeface="Calibri"/>
                <a:cs typeface="Calibri"/>
              </a:rPr>
              <a:t>μικροκοσμου</a:t>
            </a:r>
            <a:endParaRPr lang="el-GR" dirty="0" err="1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E258E7-486A-4EF1-8FE7-5B2D5C35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247" y="1716398"/>
            <a:ext cx="5831944" cy="46974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l-GR" dirty="0">
                <a:latin typeface="Calibri"/>
                <a:cs typeface="Calibri"/>
              </a:rPr>
              <a:t>Τα πλοία έρχονται φέρνοντας εμπορεύματα είτε σε Containers είτε χύμα. </a:t>
            </a:r>
          </a:p>
          <a:p>
            <a:r>
              <a:rPr lang="el-GR" dirty="0">
                <a:latin typeface="Calibri"/>
                <a:cs typeface="Calibri"/>
              </a:rPr>
              <a:t>Τα πλοία που μας απασχολούν καταλαμβάνουν μία θέση με βάση το μήκος τους. </a:t>
            </a:r>
          </a:p>
          <a:p>
            <a:r>
              <a:rPr lang="el-GR" dirty="0">
                <a:latin typeface="Calibri"/>
                <a:cs typeface="Calibri"/>
              </a:rPr>
              <a:t>Τα πλοία μπορούν να φτάσουν ή να αναχωρήσουν από το λιμάνι σε ώρες διαφορετικές από τις καθορισμένες. </a:t>
            </a:r>
            <a:endParaRPr lang="el-GR"/>
          </a:p>
          <a:p>
            <a:r>
              <a:rPr lang="el-GR" dirty="0">
                <a:latin typeface="Calibri"/>
                <a:cs typeface="Calibri"/>
              </a:rPr>
              <a:t>Το λιμάνι στεγάζει αποθήκη για τα εμπορεύματα της οποίας η υλοποίηση αποφεύχθηκε μετά από συνεννόηση με τους διδάσκοντες, λόγω της έκτασης της εργασίας.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Το κάθε πλοίο μπορεί να έχει διαφορετικά Containers με τα ίδια ή και διαφορετικά εμπορεύματα το κάθε ένα (ή και χύμα). </a:t>
            </a:r>
            <a:endParaRPr lang="el-GR"/>
          </a:p>
          <a:p>
            <a:r>
              <a:rPr lang="el-GR" dirty="0">
                <a:latin typeface="Calibri"/>
                <a:cs typeface="Calibri"/>
              </a:rPr>
              <a:t>Το λιμάνι έχει εγκαταστάσεις για προσωπικό που εργάζεται σε αυτό και αναλαμβάνει τα πλοία που καταφθάνουν.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14E-5BA8-4818-B7E8-314146B372C5}"/>
              </a:ext>
            </a:extLst>
          </p:cNvPr>
          <p:cNvSpPr txBox="1"/>
          <p:nvPr/>
        </p:nvSpPr>
        <p:spPr>
          <a:xfrm>
            <a:off x="5492162" y="370964"/>
            <a:ext cx="5003180" cy="1143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l-GR" dirty="0"/>
              <a:t>Για την υλοποίηση του μικρόκοσμου του προβλήματος, ήταν απαραίτητες κάποιες παραδοχές. Αυτές είναι οι εξής: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101205-7258-4FD9-97C0-F38E3034C297}"/>
              </a:ext>
            </a:extLst>
          </p:cNvPr>
          <p:cNvSpPr/>
          <p:nvPr/>
        </p:nvSpPr>
        <p:spPr>
          <a:xfrm>
            <a:off x="-15240" y="-53340"/>
            <a:ext cx="3070860" cy="6941820"/>
          </a:xfrm>
          <a:prstGeom prst="rect">
            <a:avLst/>
          </a:prstGeom>
          <a:solidFill>
            <a:srgbClr val="061F4D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DA8BC83-C03F-4B0E-8129-B43C9A97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226" y="1281458"/>
            <a:ext cx="2851417" cy="1478570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  <a:latin typeface="Calibri"/>
                <a:cs typeface="Calibri"/>
              </a:rPr>
              <a:t>Entity-relation diagram</a:t>
            </a:r>
            <a:endParaRPr lang="el-GR" sz="320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EAB510-04EE-43DE-8664-F1AE4D64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57" y="2935287"/>
            <a:ext cx="1997257" cy="32715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To ERD είναι μία μέθοδος γραφικής απεικόνισης μίας βάσης δεδομένων.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Παρουσιάζει σύντομα και κατανοητά τις οντότητες αλλά και τις μεταξύ τους σχέσεις.</a:t>
            </a: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3626630-3CFA-4566-8FB2-FB7D63432D91}"/>
              </a:ext>
            </a:extLst>
          </p:cNvPr>
          <p:cNvSpPr/>
          <p:nvPr/>
        </p:nvSpPr>
        <p:spPr>
          <a:xfrm>
            <a:off x="3051176" y="-57785"/>
            <a:ext cx="9136061" cy="6935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EA35F2F8-1010-4EAF-A9B7-BF5F8494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85" y="1114202"/>
            <a:ext cx="8524875" cy="44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1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CA7631-E383-4DCF-A988-FC3D899A50A0}"/>
              </a:ext>
            </a:extLst>
          </p:cNvPr>
          <p:cNvSpPr/>
          <p:nvPr/>
        </p:nvSpPr>
        <p:spPr>
          <a:xfrm>
            <a:off x="-15240" y="-53340"/>
            <a:ext cx="3070860" cy="6941820"/>
          </a:xfrm>
          <a:prstGeom prst="rect">
            <a:avLst/>
          </a:prstGeom>
          <a:solidFill>
            <a:srgbClr val="061F4D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89A00-401C-46A3-BB6C-F39640E9814F}"/>
              </a:ext>
            </a:extLst>
          </p:cNvPr>
          <p:cNvSpPr/>
          <p:nvPr/>
        </p:nvSpPr>
        <p:spPr>
          <a:xfrm>
            <a:off x="3051176" y="-57785"/>
            <a:ext cx="9136061" cy="6935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BC9D07A-170F-44B8-B498-AA0044BB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06" y="908078"/>
            <a:ext cx="2104657" cy="1478570"/>
          </a:xfrm>
        </p:spPr>
        <p:txBody>
          <a:bodyPr>
            <a:normAutofit/>
          </a:bodyPr>
          <a:lstStyle/>
          <a:p>
            <a:r>
              <a:rPr lang="el-GR" sz="2800" dirty="0" err="1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lang="el-GR"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l-GR" sz="2800" dirty="0" err="1">
                <a:solidFill>
                  <a:srgbClr val="FFFFFF"/>
                </a:solidFill>
                <a:latin typeface="Calibri"/>
                <a:cs typeface="Calibri"/>
              </a:rPr>
              <a:t>schema</a:t>
            </a:r>
            <a:endParaRPr lang="el-GR" sz="2800" dirty="0" err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57692590-12BE-4EF2-9276-8674FD49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40" y="2432367"/>
            <a:ext cx="2123304" cy="37744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Το σχεσιακό σχήμα δημιουργεί μία πιο ξεκάθαρη εικόνα της βάσης μας.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Μας δείχνει πιο λεπτομερώς τα ορίσματα τους και τις συσχετίσεις των πινάκων.</a:t>
            </a: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Επίσης φαίνονται τα views τα οποία έχουμε δημιουργήσει.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DC1DC4CA-C8EC-4CB3-8952-64B1EE1A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465" y="1040449"/>
            <a:ext cx="9068527" cy="48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C3AE74D-2040-4919-93C6-48C8E6F5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29" y="889348"/>
            <a:ext cx="3059969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 COMMANDS AND QUERIES </a:t>
            </a:r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B2FF20-0B37-415D-9E88-BA33A750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83" y="886316"/>
            <a:ext cx="5562457" cy="2262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latin typeface="Calibri"/>
                <a:cs typeface="Calibri"/>
              </a:rPr>
              <a:t>Για την δημιουργία της βάσης, έπρεπε να φτιάξουμε αρχικά τους πίνακες της βάσης καθώς και να τους γεμίσουμε με δεδομένα. Αυτό έγινε με την σύνταξη των εντολών CRUD σε </a:t>
            </a:r>
            <a:r>
              <a:rPr lang="el-GR" sz="2000" dirty="0" err="1">
                <a:latin typeface="Calibri"/>
                <a:cs typeface="Calibri"/>
              </a:rPr>
              <a:t>MySQL</a:t>
            </a:r>
            <a:r>
              <a:rPr lang="el-GR" sz="2000" dirty="0">
                <a:latin typeface="Calibri"/>
                <a:cs typeface="Calibri"/>
              </a:rPr>
              <a:t>.</a:t>
            </a:r>
            <a:endParaRPr lang="el-GR" sz="200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6D73F59-B975-4A76-BA45-5446F790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09" y="3885656"/>
            <a:ext cx="2866607" cy="2754535"/>
          </a:xfrm>
          <a:prstGeom prst="rect">
            <a:avLst/>
          </a:prstGeom>
        </p:spPr>
      </p:pic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6643998-9622-42FA-B8C7-A068E364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73" y="3331587"/>
            <a:ext cx="4024475" cy="33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B99AB7-360D-4E43-AA7F-5C61CC8C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50261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 (2)</a:t>
            </a: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8CBC67-5BF8-4288-990F-F477E9F5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007" y="1276667"/>
            <a:ext cx="6030064" cy="3141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latin typeface="Calibri"/>
                <a:cs typeface="Calibri"/>
              </a:rPr>
              <a:t>Μερικά ενδεικτικά </a:t>
            </a:r>
            <a:r>
              <a:rPr lang="el-GR" sz="2000" dirty="0" err="1">
                <a:latin typeface="Calibri"/>
                <a:cs typeface="Calibri"/>
              </a:rPr>
              <a:t>updates</a:t>
            </a:r>
            <a:r>
              <a:rPr lang="el-GR" sz="2000" dirty="0">
                <a:latin typeface="Calibri"/>
                <a:cs typeface="Calibri"/>
              </a:rPr>
              <a:t> και </a:t>
            </a:r>
            <a:r>
              <a:rPr lang="el-GR" sz="2000" dirty="0" err="1">
                <a:latin typeface="Calibri"/>
                <a:cs typeface="Calibri"/>
              </a:rPr>
              <a:t>deletes</a:t>
            </a:r>
            <a:r>
              <a:rPr lang="el-GR" sz="2000" dirty="0">
                <a:latin typeface="Calibri"/>
                <a:cs typeface="Calibri"/>
              </a:rPr>
              <a:t> υπάρχουν στα αντίστοιχα αρχεία. Επιλέξαμε να μην ασχοληθούμε τόσο με τις δύο αυτές εντολές, μιας και η χρήση τους δεν αφορά </a:t>
            </a:r>
            <a:r>
              <a:rPr lang="el-GR" sz="2000" dirty="0" err="1">
                <a:latin typeface="Calibri"/>
                <a:cs typeface="Calibri"/>
              </a:rPr>
              <a:t>end-user</a:t>
            </a:r>
            <a:r>
              <a:rPr lang="el-GR" sz="2000" dirty="0">
                <a:latin typeface="Calibri"/>
                <a:cs typeface="Calibri"/>
              </a:rPr>
              <a:t> της εφαρμογής. Πάρα ταύτα, οι εντολές υπάρχουν και λειτουργούν.</a:t>
            </a:r>
            <a:endParaRPr lang="el-GR" sz="200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E0E9E3A-8680-4D6A-B7E1-6BBEB04E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64" y="4371364"/>
            <a:ext cx="6841273" cy="8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77E992-B88F-4E71-9707-46C5339D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31676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 (3)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3B9D21-5ABD-4E2F-99C1-EB3FF3E5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2671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>
                <a:latin typeface="Calibri"/>
                <a:cs typeface="Calibri"/>
              </a:rPr>
              <a:t>Το σημαντικότερο σε μία βάση δεδομένων είναι η ανάκτηση των πληροφοριών μέσα σε αυτή. Για αυτό συντάξαμε μερικά ενδεικτικά </a:t>
            </a:r>
            <a:r>
              <a:rPr lang="el-GR" sz="2000" dirty="0" err="1">
                <a:latin typeface="Calibri"/>
                <a:cs typeface="Calibri"/>
              </a:rPr>
              <a:t>Queries</a:t>
            </a:r>
            <a:r>
              <a:rPr lang="el-GR" sz="2000" dirty="0">
                <a:latin typeface="Calibri"/>
                <a:cs typeface="Calibri"/>
              </a:rPr>
              <a:t> τα οποία θα μπορούσε κάποιος να κάνει κατά τη χρήση της εφαρμογής.</a:t>
            </a:r>
            <a:endParaRPr lang="el-GR" sz="2000"/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C54089F-396A-4CDF-BAAB-23BC3A10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2" y="3924832"/>
            <a:ext cx="7305906" cy="19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25FBB3-EEFD-42DA-9EBA-363A7103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00" y="1093787"/>
            <a:ext cx="3413090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 (4)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25AF1C-F63B-454A-B08C-C7E93483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6268699" cy="255080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l-GR" dirty="0">
                <a:latin typeface="Calibri"/>
                <a:cs typeface="Calibri"/>
              </a:rPr>
              <a:t>Για να δίνουμε πρόσβαση μόνο σε συγκεκριμένα μέρη της βάσης μας αλλά και για την καλύτερη ομαδοποίηση των πληροφοριών, δημιουργήσαμε </a:t>
            </a:r>
            <a:r>
              <a:rPr lang="el-GR" dirty="0" err="1">
                <a:latin typeface="Calibri"/>
                <a:cs typeface="Calibri"/>
              </a:rPr>
              <a:t>views</a:t>
            </a:r>
            <a:r>
              <a:rPr lang="el-GR" dirty="0">
                <a:latin typeface="Calibri"/>
                <a:cs typeface="Calibri"/>
              </a:rPr>
              <a:t>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Κάθε χρήστης έχει πρόσβαση σε συγκεκριμένα </a:t>
            </a:r>
            <a:r>
              <a:rPr lang="el-GR" dirty="0" err="1">
                <a:latin typeface="Calibri"/>
                <a:cs typeface="Calibri"/>
              </a:rPr>
              <a:t>views</a:t>
            </a:r>
            <a:r>
              <a:rPr lang="el-GR" dirty="0">
                <a:latin typeface="Calibri"/>
                <a:cs typeface="Calibri"/>
              </a:rPr>
              <a:t> αντί για όλο το </a:t>
            </a:r>
            <a:r>
              <a:rPr lang="el-GR" dirty="0" err="1">
                <a:latin typeface="Calibri"/>
                <a:cs typeface="Calibri"/>
              </a:rPr>
              <a:t>schema</a:t>
            </a:r>
            <a:r>
              <a:rPr lang="el-GR" dirty="0">
                <a:latin typeface="Calibri"/>
                <a:cs typeface="Calibri"/>
              </a:rPr>
              <a:t> της βάσης, και μάλιστα κανένας εκτός του </a:t>
            </a:r>
            <a:r>
              <a:rPr lang="el-GR" dirty="0" err="1">
                <a:latin typeface="Calibri"/>
                <a:cs typeface="Calibri"/>
              </a:rPr>
              <a:t>root</a:t>
            </a:r>
            <a:r>
              <a:rPr lang="el-GR" dirty="0">
                <a:latin typeface="Calibri"/>
                <a:cs typeface="Calibri"/>
              </a:rPr>
              <a:t> δεν μπορεί να δημιουργήσει ή να διαγράψει πίνακες.</a:t>
            </a:r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C91C5A1-DAAB-4517-A433-548E5A98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67" y="5128606"/>
            <a:ext cx="3505200" cy="1441862"/>
          </a:xfrm>
          <a:prstGeom prst="rect">
            <a:avLst/>
          </a:prstGeom>
        </p:spPr>
      </p:pic>
      <p:pic>
        <p:nvPicPr>
          <p:cNvPr id="6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15AEB65-C521-40F5-9D05-F1AC625A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51" y="3738151"/>
            <a:ext cx="3607419" cy="28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Κύκλωμα</vt:lpstr>
      <vt:lpstr>ΕφαρμογΗ ΛιμανιοΥ</vt:lpstr>
      <vt:lpstr>ΠεριεχΟμενα</vt:lpstr>
      <vt:lpstr>ΠαραδοχΕσ μικροκοσμου</vt:lpstr>
      <vt:lpstr>Entity-relation diagram</vt:lpstr>
      <vt:lpstr>Relational schema</vt:lpstr>
      <vt:lpstr>MYSQL COMMANDS AND QUERIES </vt:lpstr>
      <vt:lpstr>MYSQL COMMANDS  AND QUERIES (2) </vt:lpstr>
      <vt:lpstr>MYSQL COMMANDS  AND QUERIES (3) </vt:lpstr>
      <vt:lpstr>MYSQL  COMMANDS  AND QUERIES (4) </vt:lpstr>
      <vt:lpstr>MYSQL  COMMANDS  AND QUERIES (5) </vt:lpstr>
      <vt:lpstr>Python application</vt:lpstr>
      <vt:lpstr>PYTHON  APPLICATION (2) </vt:lpstr>
      <vt:lpstr>PowerPoint Presentation</vt:lpstr>
      <vt:lpstr>Ευχαριστουμε για την προσοχη σασ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410</cp:revision>
  <dcterms:created xsi:type="dcterms:W3CDTF">2022-01-16T19:11:46Z</dcterms:created>
  <dcterms:modified xsi:type="dcterms:W3CDTF">2022-01-16T21:20:44Z</dcterms:modified>
</cp:coreProperties>
</file>