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6" r:id="rId10"/>
    <p:sldId id="267" r:id="rId11"/>
    <p:sldId id="289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82" r:id="rId20"/>
    <p:sldId id="280" r:id="rId21"/>
    <p:sldId id="279" r:id="rId22"/>
    <p:sldId id="281" r:id="rId23"/>
    <p:sldId id="284" r:id="rId24"/>
    <p:sldId id="285" r:id="rId25"/>
    <p:sldId id="286" r:id="rId26"/>
    <p:sldId id="287" r:id="rId27"/>
    <p:sldId id="288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dachos, Angelos" initials="DA" lastIdx="1" clrIdx="0">
    <p:extLst>
      <p:ext uri="{19B8F6BF-5375-455C-9EA6-DF929625EA0E}">
        <p15:presenceInfo xmlns:p15="http://schemas.microsoft.com/office/powerpoint/2012/main" userId="S-1-5-21-3499627397-726263587-1311806755-106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4B4B4B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795" autoAdjust="0"/>
  </p:normalViewPr>
  <p:slideViewPr>
    <p:cSldViewPr snapToGrid="0">
      <p:cViewPr varScale="1">
        <p:scale>
          <a:sx n="97" d="100"/>
          <a:sy n="97" d="100"/>
        </p:scale>
        <p:origin x="105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3F210-1CD6-46DB-BD6A-E5BB40B844FF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5B779-1730-4A9C-9D8F-B96326BE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I’m going to share with you my insights on DEEPLACUT which is growing fast in popularity and how we can use it to detect and measure freezing.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22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6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80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9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1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95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9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more problems than solving ones. I found myself trying to combat a problem that was seemingly insoluble. Much like Hercules when he was fighting </a:t>
            </a:r>
            <a:r>
              <a:rPr lang="en-US" dirty="0" err="1"/>
              <a:t>Lernan</a:t>
            </a:r>
            <a:r>
              <a:rPr lang="en-US" dirty="0"/>
              <a:t> Hydra. The similarities between me and Hercules might not be blatant (although we both are … long-haired), but we really shared something in common. In case of Hercules, every time he would…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9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96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1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90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539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28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13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68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858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06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start first by giving a few advices for preparation before training the network which might save you from a lot of trouble. However, the bulk of the presentation will be about the way we can use DLC’s output to measure freezing.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5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it comes to the labelling, the selection of </a:t>
            </a:r>
            <a:r>
              <a:rPr lang="en-US" dirty="0" err="1"/>
              <a:t>bodyparts</a:t>
            </a:r>
            <a:r>
              <a:rPr lang="en-US" dirty="0"/>
              <a:t> should be based on the prerequisites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3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B779-1730-4A9C-9D8F-B96326BEFC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ED87-8BC8-446B-90AA-74363932F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ACF93-7271-4068-99D1-17BE56BCE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5724-3EC1-4F65-AE3F-F4BFE129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0F92A-2234-40F0-B072-B22C40C9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1EAD-E411-4C55-87A5-83235826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F21C-F4E4-4321-A2AF-857D4314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99A81-D98A-4011-B3CB-0875C63A9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68BAE-BAFA-4676-96EB-194226E1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2DEC-E24D-4FB0-9587-8D298FFE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B2E8-0C11-4E00-A706-EC35FE19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5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2660-719C-4C31-A691-742588E52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42261-DC73-4578-BCD3-139716771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83893-7365-4BF0-AA3C-C4FB74AD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C4D5-3410-4DB7-8138-017E4FC2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C33B-7680-411D-92B8-08BA0330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1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67B1-F868-41D6-B9CE-D9186177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A28B9-904A-4C52-9336-B819890A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C79D-18FA-4B5A-8438-9BE9718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EFAA3-63BE-4864-BDD5-32C00F10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E653-C9B4-483C-8F33-3C05CAB4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F913-5BE6-4A65-BD92-4E499DBB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2E85-B572-4592-9FE0-07241044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D79F8-FC20-45CD-A654-B3A13F90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63BC-4656-4E86-80D9-EDFD4DF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CD0A-6626-47A8-AEAE-54FF71E3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8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89FC-50EB-45AA-84C7-600005A1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EF03-1F07-408A-B3CE-AA0D7E6A8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7DDB5-F2F5-47EE-A1E1-0B7E5A1AB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458B-98A4-4CB6-9789-53A53318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11C19-F225-44AA-B3D4-A8F935B6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525-4CE8-4F3F-9307-1BB819C5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81D-4D65-4518-9744-A5B84BD9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6F9E6-23BC-4273-8928-CEBFBA5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DE799-8513-4CD5-AF36-DEE6CCB51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939CE-9526-4F4B-920E-28368C521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77D48-A805-426E-B2F3-F90B94A2E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E49AC-7FBC-462E-AECF-1B9C5E92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5436-0FD8-41FD-8A5A-619A3A4F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8BAA8-28D5-44AF-B7BA-27B97AC5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5EE5-35A1-4ECE-8FCC-93DADBE0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7ACD-D877-46B4-B59C-73D2A42B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B8086-CF29-4AE9-B2BC-05C5D889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C81C8-7D70-4BF6-8AA4-DC806D02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5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85D4A-5D86-4739-8731-946C4462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2F796-7F83-4378-ADC9-E7D6E0476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4CA1D-AEB2-44B7-9E46-F1CC99E3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6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7017-253E-4234-AA49-118AB4DE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80CA-D733-426A-9B94-9339070E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504D1-44C3-4E45-8F67-BF0FEB9F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CF3CD-DA99-483D-9E4D-70B4BCB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94AB-3616-4331-A3B7-91A473F4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562F-B455-4EEC-B937-C5FCB058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4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C5C-53E8-4C33-A3CE-0DD6523E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264E3-C4C7-493A-9730-D0E84D87B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278A-34BD-4F86-AB6C-2363D40D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07CE1-959F-42BE-BC9A-616FF900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FA36-A801-4344-A659-7B397214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20887-375E-4D75-8C05-E7A60B8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4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ED253-7F4B-4F56-83B4-FAF9E931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CB69-9731-4279-A5C9-E2223483A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EB4B-510C-47BE-A3FF-BFE90CFAD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BF3E3-AE95-4858-B36A-02CD83CD06EE}" type="datetimeFigureOut">
              <a:rPr lang="en-US" smtClean="0"/>
              <a:t>18-Apr-23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FEC4-B3FF-43CA-9727-0161FAEBD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AB8B-7ABC-44A2-9F49-A36825DC7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93FA-9AC7-483F-9B33-9722AC5AC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9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B6AA-E337-4E03-848B-E7194AF4B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2613"/>
            <a:ext cx="12011025" cy="2387600"/>
          </a:xfrm>
        </p:spPr>
        <p:txBody>
          <a:bodyPr/>
          <a:lstStyle/>
          <a:p>
            <a:r>
              <a:rPr lang="en-US" dirty="0">
                <a:latin typeface="+mn-lt"/>
              </a:rPr>
              <a:t>Measuring freezing responses with Deeplabcut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4986CD-1FBB-4192-9635-9489FA0B992D}"/>
              </a:ext>
            </a:extLst>
          </p:cNvPr>
          <p:cNvSpPr/>
          <p:nvPr/>
        </p:nvSpPr>
        <p:spPr>
          <a:xfrm>
            <a:off x="0" y="0"/>
            <a:ext cx="12192000" cy="6975566"/>
          </a:xfrm>
          <a:prstGeom prst="rect">
            <a:avLst/>
          </a:prstGeom>
          <a:blipFill dpi="0" rotWithShape="1">
            <a:blip r:embed="rId3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6169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7" y="298013"/>
            <a:ext cx="6731299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Initial thoughts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36CBE-A9F7-4230-BBBA-D65FE3E2DA8E}"/>
              </a:ext>
            </a:extLst>
          </p:cNvPr>
          <p:cNvSpPr txBox="1"/>
          <p:nvPr/>
        </p:nvSpPr>
        <p:spPr>
          <a:xfrm>
            <a:off x="630669" y="1954155"/>
            <a:ext cx="1072899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Focus on </a:t>
            </a:r>
            <a:r>
              <a:rPr lang="en-US" sz="2600" dirty="0" err="1"/>
              <a:t>betwears</a:t>
            </a:r>
            <a:r>
              <a:rPr lang="en-US" sz="2600" dirty="0"/>
              <a:t> </a:t>
            </a:r>
          </a:p>
          <a:p>
            <a:pPr>
              <a:lnSpc>
                <a:spcPct val="150000"/>
              </a:lnSpc>
            </a:pP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Find series of adjacent frames that have x and y values too close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281190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7" y="298013"/>
            <a:ext cx="6731299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Initial thoughts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36CBE-A9F7-4230-BBBA-D65FE3E2DA8E}"/>
              </a:ext>
            </a:extLst>
          </p:cNvPr>
          <p:cNvSpPr txBox="1"/>
          <p:nvPr/>
        </p:nvSpPr>
        <p:spPr>
          <a:xfrm>
            <a:off x="570633" y="1707970"/>
            <a:ext cx="11050733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Let x axis coordinates of 1st, 2nd … Nth frame     x</a:t>
            </a:r>
            <a:r>
              <a:rPr lang="en-US" sz="2600" baseline="-25000" dirty="0"/>
              <a:t>1</a:t>
            </a:r>
            <a:r>
              <a:rPr lang="en-US" sz="2600" dirty="0"/>
              <a:t>, x</a:t>
            </a:r>
            <a:r>
              <a:rPr lang="en-US" sz="2600" baseline="-25000" dirty="0"/>
              <a:t>2</a:t>
            </a:r>
            <a:r>
              <a:rPr lang="en-US" sz="2600" dirty="0"/>
              <a:t> … </a:t>
            </a:r>
            <a:r>
              <a:rPr lang="en-US" sz="2600" dirty="0" err="1"/>
              <a:t>x</a:t>
            </a:r>
            <a:r>
              <a:rPr lang="en-US" sz="2600" baseline="-25000" dirty="0" err="1"/>
              <a:t>N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Let y axis coordinates of 1st, 2nd … Nth frame     y</a:t>
            </a:r>
            <a:r>
              <a:rPr lang="en-US" sz="2600" baseline="-25000" dirty="0"/>
              <a:t>1</a:t>
            </a:r>
            <a:r>
              <a:rPr lang="en-US" sz="2600" dirty="0"/>
              <a:t>, y</a:t>
            </a:r>
            <a:r>
              <a:rPr lang="en-US" sz="2600" baseline="-25000" dirty="0"/>
              <a:t>2</a:t>
            </a:r>
            <a:r>
              <a:rPr lang="en-US" sz="2600" dirty="0"/>
              <a:t> … </a:t>
            </a:r>
            <a:r>
              <a:rPr lang="en-US" sz="2600" dirty="0" err="1"/>
              <a:t>y</a:t>
            </a:r>
            <a:r>
              <a:rPr lang="en-US" sz="2600" baseline="-25000" dirty="0" err="1"/>
              <a:t>N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Then </a:t>
            </a:r>
            <a:r>
              <a:rPr lang="en-US" sz="2600" i="1" dirty="0" err="1"/>
              <a:t>loc_diff</a:t>
            </a:r>
            <a:r>
              <a:rPr lang="en-US" sz="2600" dirty="0"/>
              <a:t> = |x</a:t>
            </a:r>
            <a:r>
              <a:rPr lang="en-US" sz="2600" baseline="-25000" dirty="0"/>
              <a:t>1</a:t>
            </a:r>
            <a:r>
              <a:rPr lang="en-US" sz="2600" dirty="0"/>
              <a:t> - x</a:t>
            </a:r>
            <a:r>
              <a:rPr lang="en-US" sz="2600" baseline="-25000" dirty="0"/>
              <a:t>2</a:t>
            </a:r>
            <a:r>
              <a:rPr lang="en-US" sz="2600" dirty="0"/>
              <a:t>| + |y</a:t>
            </a:r>
            <a:r>
              <a:rPr lang="en-US" sz="2600" baseline="-25000" dirty="0"/>
              <a:t>1</a:t>
            </a:r>
            <a:r>
              <a:rPr lang="en-US" sz="2600" dirty="0"/>
              <a:t> - y</a:t>
            </a:r>
            <a:r>
              <a:rPr lang="en-US" sz="2600" baseline="-25000" dirty="0"/>
              <a:t>2</a:t>
            </a:r>
            <a:r>
              <a:rPr lang="en-US" sz="2600" dirty="0"/>
              <a:t>|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CC330-CA10-4FF8-AFDF-B2AA344F6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3" y="5037230"/>
            <a:ext cx="9953625" cy="123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D63CF-4C64-45F7-B7BB-4094DFE7AB43}"/>
              </a:ext>
            </a:extLst>
          </p:cNvPr>
          <p:cNvSpPr txBox="1"/>
          <p:nvPr/>
        </p:nvSpPr>
        <p:spPr>
          <a:xfrm>
            <a:off x="588823" y="4234069"/>
            <a:ext cx="440312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i.e</a:t>
            </a:r>
            <a:r>
              <a:rPr lang="en-US" dirty="0"/>
              <a:t>    </a:t>
            </a:r>
            <a:r>
              <a:rPr lang="en-US" dirty="0" err="1"/>
              <a:t>loc_diff</a:t>
            </a:r>
            <a:r>
              <a:rPr lang="en-US" dirty="0"/>
              <a:t>  =  |x</a:t>
            </a:r>
            <a:r>
              <a:rPr lang="en-US" baseline="-25000" dirty="0"/>
              <a:t>44</a:t>
            </a:r>
            <a:r>
              <a:rPr lang="en-US" dirty="0"/>
              <a:t> – x</a:t>
            </a:r>
            <a:r>
              <a:rPr lang="en-US" baseline="-25000" dirty="0"/>
              <a:t>45</a:t>
            </a:r>
            <a:r>
              <a:rPr lang="en-US" dirty="0"/>
              <a:t>| + |y</a:t>
            </a:r>
            <a:r>
              <a:rPr lang="en-US" baseline="-25000" dirty="0"/>
              <a:t>44</a:t>
            </a:r>
            <a:r>
              <a:rPr lang="en-US" dirty="0"/>
              <a:t> – y</a:t>
            </a:r>
            <a:r>
              <a:rPr lang="en-US" baseline="-25000" dirty="0"/>
              <a:t>45</a:t>
            </a:r>
            <a:r>
              <a:rPr lang="en-US" dirty="0"/>
              <a:t>| = 0.55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6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7" y="298013"/>
            <a:ext cx="6731299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Initial thoughts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36CBE-A9F7-4230-BBBA-D65FE3E2DA8E}"/>
              </a:ext>
            </a:extLst>
          </p:cNvPr>
          <p:cNvSpPr txBox="1"/>
          <p:nvPr/>
        </p:nvSpPr>
        <p:spPr>
          <a:xfrm>
            <a:off x="590512" y="3604973"/>
            <a:ext cx="10067656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Watch them and isolate consecutive freezing frames</a:t>
            </a:r>
            <a:endParaRPr lang="en-US" sz="2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79D2-FC02-42DC-ACC5-DA952B9ADEF7}"/>
              </a:ext>
            </a:extLst>
          </p:cNvPr>
          <p:cNvSpPr txBox="1"/>
          <p:nvPr/>
        </p:nvSpPr>
        <p:spPr>
          <a:xfrm>
            <a:off x="590512" y="1767683"/>
            <a:ext cx="12455308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Select videos from many (identical) cameras and many (identical) </a:t>
            </a:r>
            <a:r>
              <a:rPr lang="en-US" sz="2600" dirty="0" err="1"/>
              <a:t>apparati</a:t>
            </a:r>
            <a:r>
              <a:rPr lang="en-US" sz="26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6C97E-841C-489D-AACD-3C3FB97C3F2B}"/>
              </a:ext>
            </a:extLst>
          </p:cNvPr>
          <p:cNvSpPr txBox="1"/>
          <p:nvPr/>
        </p:nvSpPr>
        <p:spPr>
          <a:xfrm>
            <a:off x="590512" y="2686328"/>
            <a:ext cx="9327211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Select videos from the testing dataset (not the training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3FE08-BB00-4F96-8905-93B42801667D}"/>
              </a:ext>
            </a:extLst>
          </p:cNvPr>
          <p:cNvSpPr txBox="1"/>
          <p:nvPr/>
        </p:nvSpPr>
        <p:spPr>
          <a:xfrm>
            <a:off x="590512" y="4523618"/>
            <a:ext cx="12455308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Find a cutoff criterion for </a:t>
            </a:r>
            <a:r>
              <a:rPr lang="en-US" sz="2600" dirty="0" err="1"/>
              <a:t>loc_diff</a:t>
            </a:r>
            <a:r>
              <a:rPr lang="en-US" sz="2600" dirty="0"/>
              <a:t> , pass it as a value and you’re done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153634-F6E6-4A71-B3BB-FE591F11D864}"/>
              </a:ext>
            </a:extLst>
          </p:cNvPr>
          <p:cNvCxnSpPr>
            <a:cxnSpLocks/>
          </p:cNvCxnSpPr>
          <p:nvPr/>
        </p:nvCxnSpPr>
        <p:spPr>
          <a:xfrm>
            <a:off x="8080513" y="4939749"/>
            <a:ext cx="23853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Unfortunately DLC is not perfect</a:t>
            </a:r>
            <a:br>
              <a:rPr lang="en-US" dirty="0">
                <a:latin typeface="Calibri "/>
              </a:rPr>
            </a:br>
            <a:r>
              <a:rPr lang="en-US" sz="3500" dirty="0">
                <a:latin typeface="Calibri "/>
              </a:rPr>
              <a:t>(luckily though it knows 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D79D2-FC02-42DC-ACC5-DA952B9ADEF7}"/>
              </a:ext>
            </a:extLst>
          </p:cNvPr>
          <p:cNvSpPr txBox="1"/>
          <p:nvPr/>
        </p:nvSpPr>
        <p:spPr>
          <a:xfrm>
            <a:off x="590511" y="3310789"/>
            <a:ext cx="111688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However, after watching one more recording, two consecutive -verified by eye- freezing frames surpass the cutoff criterion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7D03B-2DFB-4C2C-978B-9F0C6BECAA2C}"/>
              </a:ext>
            </a:extLst>
          </p:cNvPr>
          <p:cNvSpPr txBox="1"/>
          <p:nvPr/>
        </p:nvSpPr>
        <p:spPr>
          <a:xfrm>
            <a:off x="590511" y="2445483"/>
            <a:ext cx="10423851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Let’s assume that after many observations we’ve set </a:t>
            </a:r>
            <a:r>
              <a:rPr lang="en-US" sz="2600" dirty="0" err="1"/>
              <a:t>loc_diff</a:t>
            </a:r>
            <a:r>
              <a:rPr lang="en-US" sz="2600" dirty="0"/>
              <a:t> = 1.5 as cutoff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35C352-7715-4443-AF74-74FFDD40C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68" y="5146530"/>
            <a:ext cx="9305925" cy="109537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C180315-7289-4F28-9F6E-652234A1DB7D}"/>
              </a:ext>
            </a:extLst>
          </p:cNvPr>
          <p:cNvSpPr/>
          <p:nvPr/>
        </p:nvSpPr>
        <p:spPr>
          <a:xfrm>
            <a:off x="4985866" y="5836660"/>
            <a:ext cx="884998" cy="426027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Correcting for detection variance</a:t>
            </a:r>
            <a:endParaRPr lang="en-US" sz="3500" dirty="0">
              <a:latin typeface="Calibri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We can define detection variance as the variance in x and y values that is dependent on different likelihood estimations of DLC (and not on real differences due to movement)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1784-6831-43DB-B171-7D0DC02D05F3}"/>
              </a:ext>
            </a:extLst>
          </p:cNvPr>
          <p:cNvSpPr txBox="1"/>
          <p:nvPr/>
        </p:nvSpPr>
        <p:spPr>
          <a:xfrm>
            <a:off x="570633" y="3401888"/>
            <a:ext cx="10954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Then we capitalize on DLC’s uncertainty to linearly interpolate x and y values in low likelihood frames before we calculate </a:t>
            </a:r>
            <a:r>
              <a:rPr lang="en-US" sz="2600" dirty="0" err="1"/>
              <a:t>loc_diff</a:t>
            </a:r>
            <a:r>
              <a:rPr lang="en-US" sz="2600" dirty="0"/>
              <a:t> between adjacent frames.</a:t>
            </a:r>
            <a:endParaRPr lang="en-US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CC1310-D875-4B65-BB31-18BAB5D57707}"/>
              </a:ext>
            </a:extLst>
          </p:cNvPr>
          <p:cNvSpPr/>
          <p:nvPr/>
        </p:nvSpPr>
        <p:spPr>
          <a:xfrm>
            <a:off x="685800" y="5113907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E9440499-7EAA-4F49-9B61-0A1138D5469F}"/>
              </a:ext>
            </a:extLst>
          </p:cNvPr>
          <p:cNvSpPr/>
          <p:nvPr/>
        </p:nvSpPr>
        <p:spPr>
          <a:xfrm>
            <a:off x="1760607" y="5113907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2A6D3-2D4E-497C-82B7-FAED4D9F84EB}"/>
              </a:ext>
            </a:extLst>
          </p:cNvPr>
          <p:cNvSpPr txBox="1"/>
          <p:nvPr/>
        </p:nvSpPr>
        <p:spPr>
          <a:xfrm>
            <a:off x="674756" y="5129293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x=1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y=2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06058D32-203A-4850-A73F-A2949FDF7B2F}"/>
              </a:ext>
            </a:extLst>
          </p:cNvPr>
          <p:cNvSpPr/>
          <p:nvPr/>
        </p:nvSpPr>
        <p:spPr>
          <a:xfrm rot="10800000">
            <a:off x="10695709" y="5091928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EA5B4-1671-4EEE-B48F-725B60668F49}"/>
              </a:ext>
            </a:extLst>
          </p:cNvPr>
          <p:cNvSpPr txBox="1"/>
          <p:nvPr/>
        </p:nvSpPr>
        <p:spPr>
          <a:xfrm>
            <a:off x="10673187" y="5128971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x=2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y=10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AACE10-FF27-498F-B0BA-82960B2B8D8D}"/>
              </a:ext>
            </a:extLst>
          </p:cNvPr>
          <p:cNvSpPr txBox="1"/>
          <p:nvPr/>
        </p:nvSpPr>
        <p:spPr>
          <a:xfrm>
            <a:off x="1760607" y="5812962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C8121-ECC3-4EF8-8F36-F3AB593EAAC3}"/>
              </a:ext>
            </a:extLst>
          </p:cNvPr>
          <p:cNvSpPr txBox="1"/>
          <p:nvPr/>
        </p:nvSpPr>
        <p:spPr>
          <a:xfrm>
            <a:off x="2845887" y="5812962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EA83790-4F3B-4B54-8AD5-474D060BA758}"/>
              </a:ext>
            </a:extLst>
          </p:cNvPr>
          <p:cNvSpPr/>
          <p:nvPr/>
        </p:nvSpPr>
        <p:spPr>
          <a:xfrm>
            <a:off x="275350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ACFD84-9F9A-45D0-B4A7-B5ADAF6747F9}"/>
              </a:ext>
            </a:extLst>
          </p:cNvPr>
          <p:cNvSpPr txBox="1"/>
          <p:nvPr/>
        </p:nvSpPr>
        <p:spPr>
          <a:xfrm>
            <a:off x="275350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91532-A42E-435C-A8EA-BE092CB2DFB9}"/>
              </a:ext>
            </a:extLst>
          </p:cNvPr>
          <p:cNvSpPr txBox="1"/>
          <p:nvPr/>
        </p:nvSpPr>
        <p:spPr>
          <a:xfrm>
            <a:off x="3746407" y="5804128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0A8BC1-BA6A-4708-836B-9A5721E3F042}"/>
              </a:ext>
            </a:extLst>
          </p:cNvPr>
          <p:cNvSpPr txBox="1"/>
          <p:nvPr/>
        </p:nvSpPr>
        <p:spPr>
          <a:xfrm>
            <a:off x="4739307" y="5795297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D3FF69-E9F7-4EFE-A118-90D60988475F}"/>
              </a:ext>
            </a:extLst>
          </p:cNvPr>
          <p:cNvSpPr txBox="1"/>
          <p:nvPr/>
        </p:nvSpPr>
        <p:spPr>
          <a:xfrm>
            <a:off x="5732207" y="5786466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BA583-45D1-4E98-85C4-0F5A18AFCD0E}"/>
              </a:ext>
            </a:extLst>
          </p:cNvPr>
          <p:cNvSpPr txBox="1"/>
          <p:nvPr/>
        </p:nvSpPr>
        <p:spPr>
          <a:xfrm>
            <a:off x="6725107" y="5777635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3A8925-BEBD-4805-A393-E1A7F15BF27D}"/>
              </a:ext>
            </a:extLst>
          </p:cNvPr>
          <p:cNvSpPr txBox="1"/>
          <p:nvPr/>
        </p:nvSpPr>
        <p:spPr>
          <a:xfrm>
            <a:off x="7718007" y="5768804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DE1C-5861-43AD-B90A-9B9657A31D9E}"/>
              </a:ext>
            </a:extLst>
          </p:cNvPr>
          <p:cNvSpPr txBox="1"/>
          <p:nvPr/>
        </p:nvSpPr>
        <p:spPr>
          <a:xfrm>
            <a:off x="8710907" y="5751145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DE2BD-269F-405E-AA45-5C9D89C12384}"/>
              </a:ext>
            </a:extLst>
          </p:cNvPr>
          <p:cNvSpPr txBox="1"/>
          <p:nvPr/>
        </p:nvSpPr>
        <p:spPr>
          <a:xfrm>
            <a:off x="9703807" y="5744524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2113-F840-4BE2-9B01-AEB62B16C8EB}"/>
              </a:ext>
            </a:extLst>
          </p:cNvPr>
          <p:cNvSpPr txBox="1"/>
          <p:nvPr/>
        </p:nvSpPr>
        <p:spPr>
          <a:xfrm>
            <a:off x="1800427" y="5294023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x=1.1</a:t>
            </a:r>
          </a:p>
          <a:p>
            <a:r>
              <a:rPr lang="en-US" dirty="0">
                <a:solidFill>
                  <a:schemeClr val="bg1"/>
                </a:solidFill>
              </a:rPr>
              <a:t>y=2.8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3ECC5-BC97-4A86-9A01-CD107A147982}"/>
              </a:ext>
            </a:extLst>
          </p:cNvPr>
          <p:cNvSpPr txBox="1"/>
          <p:nvPr/>
        </p:nvSpPr>
        <p:spPr>
          <a:xfrm>
            <a:off x="2790876" y="529402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x=1.2</a:t>
            </a:r>
          </a:p>
          <a:p>
            <a:r>
              <a:rPr lang="en-US" dirty="0">
                <a:solidFill>
                  <a:schemeClr val="bg1"/>
                </a:solidFill>
              </a:rPr>
              <a:t>y=3.6</a:t>
            </a:r>
            <a:endParaRPr lang="en-US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7271FA93-483C-4772-8CDE-92459A18D97B}"/>
              </a:ext>
            </a:extLst>
          </p:cNvPr>
          <p:cNvSpPr/>
          <p:nvPr/>
        </p:nvSpPr>
        <p:spPr>
          <a:xfrm>
            <a:off x="374640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FA2EF6-BD82-4FFD-A054-70CE37C33E53}"/>
              </a:ext>
            </a:extLst>
          </p:cNvPr>
          <p:cNvSpPr txBox="1"/>
          <p:nvPr/>
        </p:nvSpPr>
        <p:spPr>
          <a:xfrm>
            <a:off x="374640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267CF3-1EE8-43F2-86D1-3F91FA5EB230}"/>
              </a:ext>
            </a:extLst>
          </p:cNvPr>
          <p:cNvSpPr txBox="1"/>
          <p:nvPr/>
        </p:nvSpPr>
        <p:spPr>
          <a:xfrm>
            <a:off x="3783776" y="529402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x=1.3</a:t>
            </a:r>
          </a:p>
          <a:p>
            <a:r>
              <a:rPr lang="en-US" dirty="0">
                <a:solidFill>
                  <a:schemeClr val="bg1"/>
                </a:solidFill>
              </a:rPr>
              <a:t>y=4.4</a:t>
            </a:r>
            <a:endParaRPr lang="en-US" dirty="0"/>
          </a:p>
        </p:txBody>
      </p:sp>
      <p:sp>
        <p:nvSpPr>
          <p:cNvPr id="58" name="Rectangle: Diagonal Corners Rounded 57">
            <a:extLst>
              <a:ext uri="{FF2B5EF4-FFF2-40B4-BE49-F238E27FC236}">
                <a16:creationId xmlns:a16="http://schemas.microsoft.com/office/drawing/2014/main" id="{7FDC9927-9021-4824-B532-6FE2F919FF28}"/>
              </a:ext>
            </a:extLst>
          </p:cNvPr>
          <p:cNvSpPr/>
          <p:nvPr/>
        </p:nvSpPr>
        <p:spPr>
          <a:xfrm>
            <a:off x="473930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BBF57C-296A-485D-87BD-830334A25B34}"/>
              </a:ext>
            </a:extLst>
          </p:cNvPr>
          <p:cNvSpPr txBox="1"/>
          <p:nvPr/>
        </p:nvSpPr>
        <p:spPr>
          <a:xfrm>
            <a:off x="473930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1F6468-F771-4588-8727-78E1D7B75C47}"/>
              </a:ext>
            </a:extLst>
          </p:cNvPr>
          <p:cNvSpPr txBox="1"/>
          <p:nvPr/>
        </p:nvSpPr>
        <p:spPr>
          <a:xfrm>
            <a:off x="4776676" y="5277205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x=1.4</a:t>
            </a:r>
          </a:p>
          <a:p>
            <a:r>
              <a:rPr lang="en-US" dirty="0">
                <a:solidFill>
                  <a:schemeClr val="bg1"/>
                </a:solidFill>
              </a:rPr>
              <a:t>y=5.2</a:t>
            </a:r>
            <a:endParaRPr lang="en-US" dirty="0"/>
          </a:p>
        </p:txBody>
      </p:sp>
      <p:sp>
        <p:nvSpPr>
          <p:cNvPr id="61" name="Rectangle: Diagonal Corners Rounded 60">
            <a:extLst>
              <a:ext uri="{FF2B5EF4-FFF2-40B4-BE49-F238E27FC236}">
                <a16:creationId xmlns:a16="http://schemas.microsoft.com/office/drawing/2014/main" id="{16DF6B52-D250-4DD9-B0AF-F5D070CA6324}"/>
              </a:ext>
            </a:extLst>
          </p:cNvPr>
          <p:cNvSpPr/>
          <p:nvPr/>
        </p:nvSpPr>
        <p:spPr>
          <a:xfrm>
            <a:off x="573122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572744-DBD2-47F2-901A-FA369B93F8C0}"/>
              </a:ext>
            </a:extLst>
          </p:cNvPr>
          <p:cNvSpPr txBox="1"/>
          <p:nvPr/>
        </p:nvSpPr>
        <p:spPr>
          <a:xfrm>
            <a:off x="573122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3FC029-6565-435D-8C41-698AAA52C3D4}"/>
              </a:ext>
            </a:extLst>
          </p:cNvPr>
          <p:cNvSpPr txBox="1"/>
          <p:nvPr/>
        </p:nvSpPr>
        <p:spPr>
          <a:xfrm>
            <a:off x="5768596" y="5277205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x=1.5</a:t>
            </a:r>
          </a:p>
          <a:p>
            <a:r>
              <a:rPr lang="en-US" dirty="0">
                <a:solidFill>
                  <a:schemeClr val="bg1"/>
                </a:solidFill>
              </a:rPr>
              <a:t>y=6</a:t>
            </a:r>
            <a:endParaRPr lang="en-US" dirty="0"/>
          </a:p>
        </p:txBody>
      </p:sp>
      <p:sp>
        <p:nvSpPr>
          <p:cNvPr id="64" name="Rectangle: Diagonal Corners Rounded 63">
            <a:extLst>
              <a:ext uri="{FF2B5EF4-FFF2-40B4-BE49-F238E27FC236}">
                <a16:creationId xmlns:a16="http://schemas.microsoft.com/office/drawing/2014/main" id="{56581988-F90D-4B94-802C-27B7FAB38A31}"/>
              </a:ext>
            </a:extLst>
          </p:cNvPr>
          <p:cNvSpPr/>
          <p:nvPr/>
        </p:nvSpPr>
        <p:spPr>
          <a:xfrm>
            <a:off x="672314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21DB8A-5922-4877-92AF-2BFB0E7C55EF}"/>
              </a:ext>
            </a:extLst>
          </p:cNvPr>
          <p:cNvSpPr txBox="1"/>
          <p:nvPr/>
        </p:nvSpPr>
        <p:spPr>
          <a:xfrm>
            <a:off x="672314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3426F7-5D8F-4B83-8BBA-AF8114BB2AC0}"/>
              </a:ext>
            </a:extLst>
          </p:cNvPr>
          <p:cNvSpPr txBox="1"/>
          <p:nvPr/>
        </p:nvSpPr>
        <p:spPr>
          <a:xfrm>
            <a:off x="6760516" y="5277205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x=1.6</a:t>
            </a:r>
          </a:p>
          <a:p>
            <a:r>
              <a:rPr lang="en-US" dirty="0">
                <a:solidFill>
                  <a:schemeClr val="bg1"/>
                </a:solidFill>
              </a:rPr>
              <a:t>y=6.8</a:t>
            </a:r>
            <a:endParaRPr lang="en-US" dirty="0"/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4EABBEF1-65F5-4758-A00E-657AA5BBFD30}"/>
              </a:ext>
            </a:extLst>
          </p:cNvPr>
          <p:cNvSpPr/>
          <p:nvPr/>
        </p:nvSpPr>
        <p:spPr>
          <a:xfrm>
            <a:off x="7714087" y="5105073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9E3293-4291-4A80-A675-F84A749510FA}"/>
              </a:ext>
            </a:extLst>
          </p:cNvPr>
          <p:cNvSpPr txBox="1"/>
          <p:nvPr/>
        </p:nvSpPr>
        <p:spPr>
          <a:xfrm>
            <a:off x="7714087" y="5804128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3A474A-7867-48FC-9CD6-CD20E06B3F93}"/>
              </a:ext>
            </a:extLst>
          </p:cNvPr>
          <p:cNvSpPr txBox="1"/>
          <p:nvPr/>
        </p:nvSpPr>
        <p:spPr>
          <a:xfrm>
            <a:off x="7751456" y="528519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x=1.7</a:t>
            </a:r>
          </a:p>
          <a:p>
            <a:r>
              <a:rPr lang="en-US" dirty="0">
                <a:solidFill>
                  <a:schemeClr val="bg1"/>
                </a:solidFill>
              </a:rPr>
              <a:t>y=7.6</a:t>
            </a:r>
            <a:endParaRPr lang="en-US" dirty="0"/>
          </a:p>
        </p:txBody>
      </p: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BC2B0044-3E8D-4208-81FB-0220E869E237}"/>
              </a:ext>
            </a:extLst>
          </p:cNvPr>
          <p:cNvSpPr/>
          <p:nvPr/>
        </p:nvSpPr>
        <p:spPr>
          <a:xfrm>
            <a:off x="870502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7354BB-3DA7-4C1D-A1FD-E0EA1AAC0DF0}"/>
              </a:ext>
            </a:extLst>
          </p:cNvPr>
          <p:cNvSpPr txBox="1"/>
          <p:nvPr/>
        </p:nvSpPr>
        <p:spPr>
          <a:xfrm>
            <a:off x="870502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6FA303-4800-48C6-9018-CA9B356454D7}"/>
              </a:ext>
            </a:extLst>
          </p:cNvPr>
          <p:cNvSpPr txBox="1"/>
          <p:nvPr/>
        </p:nvSpPr>
        <p:spPr>
          <a:xfrm>
            <a:off x="8742396" y="529402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x=1.8</a:t>
            </a:r>
          </a:p>
          <a:p>
            <a:r>
              <a:rPr lang="en-US" dirty="0">
                <a:solidFill>
                  <a:schemeClr val="bg1"/>
                </a:solidFill>
              </a:rPr>
              <a:t>y=8.4</a:t>
            </a:r>
            <a:endParaRPr lang="en-US" dirty="0"/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id="{FD3420E7-C82E-4EB0-9858-1BD6AA3D7D9A}"/>
              </a:ext>
            </a:extLst>
          </p:cNvPr>
          <p:cNvSpPr/>
          <p:nvPr/>
        </p:nvSpPr>
        <p:spPr>
          <a:xfrm>
            <a:off x="969204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6D44D3-5D1C-438A-9452-1A9E0DBC5C90}"/>
              </a:ext>
            </a:extLst>
          </p:cNvPr>
          <p:cNvSpPr txBox="1"/>
          <p:nvPr/>
        </p:nvSpPr>
        <p:spPr>
          <a:xfrm>
            <a:off x="969204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FF5720-F616-4266-9FDB-52AD2F798A47}"/>
              </a:ext>
            </a:extLst>
          </p:cNvPr>
          <p:cNvSpPr txBox="1"/>
          <p:nvPr/>
        </p:nvSpPr>
        <p:spPr>
          <a:xfrm>
            <a:off x="9729416" y="5294023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x=1.9</a:t>
            </a:r>
          </a:p>
          <a:p>
            <a:r>
              <a:rPr lang="en-US" dirty="0">
                <a:solidFill>
                  <a:schemeClr val="bg1"/>
                </a:solidFill>
              </a:rPr>
              <a:t>y=9.2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E9EA42-6F82-4AC5-8110-64F4D58C4F41}"/>
              </a:ext>
            </a:extLst>
          </p:cNvPr>
          <p:cNvSpPr/>
          <p:nvPr/>
        </p:nvSpPr>
        <p:spPr>
          <a:xfrm>
            <a:off x="1776028" y="5330347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099744-BABF-41E9-888B-0C53260BCBF9}"/>
              </a:ext>
            </a:extLst>
          </p:cNvPr>
          <p:cNvSpPr/>
          <p:nvPr/>
        </p:nvSpPr>
        <p:spPr>
          <a:xfrm>
            <a:off x="2757514" y="5335676"/>
            <a:ext cx="798990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74A5AB-A3FB-4766-9660-62E9D3B8E1F2}"/>
              </a:ext>
            </a:extLst>
          </p:cNvPr>
          <p:cNvSpPr/>
          <p:nvPr/>
        </p:nvSpPr>
        <p:spPr>
          <a:xfrm>
            <a:off x="3785701" y="5353855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1BBC74-606F-4F9A-B4EF-A7DEE8C708FB}"/>
              </a:ext>
            </a:extLst>
          </p:cNvPr>
          <p:cNvSpPr/>
          <p:nvPr/>
        </p:nvSpPr>
        <p:spPr>
          <a:xfrm>
            <a:off x="4785545" y="5328476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FB1A54-6F93-47A2-AD89-49E8F8D297EC}"/>
              </a:ext>
            </a:extLst>
          </p:cNvPr>
          <p:cNvSpPr/>
          <p:nvPr/>
        </p:nvSpPr>
        <p:spPr>
          <a:xfrm>
            <a:off x="5770521" y="5345024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397E740-5D41-4B17-9F5C-EC5D4227155E}"/>
              </a:ext>
            </a:extLst>
          </p:cNvPr>
          <p:cNvSpPr/>
          <p:nvPr/>
        </p:nvSpPr>
        <p:spPr>
          <a:xfrm>
            <a:off x="6762441" y="5331328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BEB07A-E93A-4F01-A769-C0D0B0A92959}"/>
              </a:ext>
            </a:extLst>
          </p:cNvPr>
          <p:cNvSpPr/>
          <p:nvPr/>
        </p:nvSpPr>
        <p:spPr>
          <a:xfrm>
            <a:off x="7770332" y="5334127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0FA268-64DE-4E32-A8F9-515AAC891EBE}"/>
              </a:ext>
            </a:extLst>
          </p:cNvPr>
          <p:cNvSpPr/>
          <p:nvPr/>
        </p:nvSpPr>
        <p:spPr>
          <a:xfrm>
            <a:off x="8773536" y="5329733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448A87-6342-4312-91F6-39EBCB6F0BA7}"/>
              </a:ext>
            </a:extLst>
          </p:cNvPr>
          <p:cNvSpPr/>
          <p:nvPr/>
        </p:nvSpPr>
        <p:spPr>
          <a:xfrm>
            <a:off x="9714526" y="5334450"/>
            <a:ext cx="744922" cy="535759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 animBg="1"/>
      <p:bldP spid="13" grpId="0" animBg="1"/>
      <p:bldP spid="5" grpId="0"/>
      <p:bldP spid="29" grpId="0" animBg="1"/>
      <p:bldP spid="30" grpId="0"/>
      <p:bldP spid="21" grpId="0" animBg="1"/>
      <p:bldP spid="55" grpId="0" animBg="1"/>
      <p:bldP spid="58" grpId="0" animBg="1"/>
      <p:bldP spid="61" grpId="0" animBg="1"/>
      <p:bldP spid="64" grpId="0" animBg="1"/>
      <p:bldP spid="67" grpId="0" animBg="1"/>
      <p:bldP spid="70" grpId="0" animBg="1"/>
      <p:bldP spid="73" grpId="0" animBg="1"/>
      <p:bldP spid="7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Correcting for detection variance</a:t>
            </a:r>
            <a:endParaRPr lang="en-US" sz="3500" dirty="0">
              <a:latin typeface="Calibri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We can define detection variance as the variance in x and y values that is dependent on different likelihood estimations of DLC (and not on real differences due to movement)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C1784-6831-43DB-B171-7D0DC02D05F3}"/>
              </a:ext>
            </a:extLst>
          </p:cNvPr>
          <p:cNvSpPr txBox="1"/>
          <p:nvPr/>
        </p:nvSpPr>
        <p:spPr>
          <a:xfrm>
            <a:off x="570633" y="3401888"/>
            <a:ext cx="10954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Then we capitalize on DLC’s uncertainty to linearly interpolate x and y values in low likelihood frames before we calculate </a:t>
            </a:r>
            <a:r>
              <a:rPr lang="en-US" sz="2600" dirty="0" err="1"/>
              <a:t>loc_diff</a:t>
            </a:r>
            <a:r>
              <a:rPr lang="en-US" sz="2600" dirty="0"/>
              <a:t> between adjacent frames.</a:t>
            </a:r>
            <a:endParaRPr lang="en-US" sz="2800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CC1310-D875-4B65-BB31-18BAB5D57707}"/>
              </a:ext>
            </a:extLst>
          </p:cNvPr>
          <p:cNvSpPr/>
          <p:nvPr/>
        </p:nvSpPr>
        <p:spPr>
          <a:xfrm>
            <a:off x="685800" y="5113907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E9440499-7EAA-4F49-9B61-0A1138D5469F}"/>
              </a:ext>
            </a:extLst>
          </p:cNvPr>
          <p:cNvSpPr/>
          <p:nvPr/>
        </p:nvSpPr>
        <p:spPr>
          <a:xfrm>
            <a:off x="1760607" y="5113907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2A6D3-2D4E-497C-82B7-FAED4D9F84EB}"/>
              </a:ext>
            </a:extLst>
          </p:cNvPr>
          <p:cNvSpPr txBox="1"/>
          <p:nvPr/>
        </p:nvSpPr>
        <p:spPr>
          <a:xfrm>
            <a:off x="677271" y="5120411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x=1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y=2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06058D32-203A-4850-A73F-A2949FDF7B2F}"/>
              </a:ext>
            </a:extLst>
          </p:cNvPr>
          <p:cNvSpPr/>
          <p:nvPr/>
        </p:nvSpPr>
        <p:spPr>
          <a:xfrm rot="10800000">
            <a:off x="10695709" y="5091928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EA5B4-1671-4EEE-B48F-725B60668F49}"/>
              </a:ext>
            </a:extLst>
          </p:cNvPr>
          <p:cNvSpPr txBox="1"/>
          <p:nvPr/>
        </p:nvSpPr>
        <p:spPr>
          <a:xfrm>
            <a:off x="10673187" y="5125434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x=2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y=10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AACE10-FF27-498F-B0BA-82960B2B8D8D}"/>
              </a:ext>
            </a:extLst>
          </p:cNvPr>
          <p:cNvSpPr txBox="1"/>
          <p:nvPr/>
        </p:nvSpPr>
        <p:spPr>
          <a:xfrm>
            <a:off x="1760607" y="5812962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C8121-ECC3-4EF8-8F36-F3AB593EAAC3}"/>
              </a:ext>
            </a:extLst>
          </p:cNvPr>
          <p:cNvSpPr txBox="1"/>
          <p:nvPr/>
        </p:nvSpPr>
        <p:spPr>
          <a:xfrm>
            <a:off x="2845887" y="5812962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1EA83790-4F3B-4B54-8AD5-474D060BA758}"/>
              </a:ext>
            </a:extLst>
          </p:cNvPr>
          <p:cNvSpPr/>
          <p:nvPr/>
        </p:nvSpPr>
        <p:spPr>
          <a:xfrm>
            <a:off x="275350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ACFD84-9F9A-45D0-B4A7-B5ADAF6747F9}"/>
              </a:ext>
            </a:extLst>
          </p:cNvPr>
          <p:cNvSpPr txBox="1"/>
          <p:nvPr/>
        </p:nvSpPr>
        <p:spPr>
          <a:xfrm>
            <a:off x="275350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D91532-A42E-435C-A8EA-BE092CB2DFB9}"/>
              </a:ext>
            </a:extLst>
          </p:cNvPr>
          <p:cNvSpPr txBox="1"/>
          <p:nvPr/>
        </p:nvSpPr>
        <p:spPr>
          <a:xfrm>
            <a:off x="3746407" y="5804128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0A8BC1-BA6A-4708-836B-9A5721E3F042}"/>
              </a:ext>
            </a:extLst>
          </p:cNvPr>
          <p:cNvSpPr txBox="1"/>
          <p:nvPr/>
        </p:nvSpPr>
        <p:spPr>
          <a:xfrm>
            <a:off x="4739307" y="5795297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D3FF69-E9F7-4EFE-A118-90D60988475F}"/>
              </a:ext>
            </a:extLst>
          </p:cNvPr>
          <p:cNvSpPr txBox="1"/>
          <p:nvPr/>
        </p:nvSpPr>
        <p:spPr>
          <a:xfrm>
            <a:off x="5732207" y="5786466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BA583-45D1-4E98-85C4-0F5A18AFCD0E}"/>
              </a:ext>
            </a:extLst>
          </p:cNvPr>
          <p:cNvSpPr txBox="1"/>
          <p:nvPr/>
        </p:nvSpPr>
        <p:spPr>
          <a:xfrm>
            <a:off x="6725107" y="5777635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3A8925-BEBD-4805-A393-E1A7F15BF27D}"/>
              </a:ext>
            </a:extLst>
          </p:cNvPr>
          <p:cNvSpPr txBox="1"/>
          <p:nvPr/>
        </p:nvSpPr>
        <p:spPr>
          <a:xfrm>
            <a:off x="7718007" y="5768804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ADE1C-5861-43AD-B90A-9B9657A31D9E}"/>
              </a:ext>
            </a:extLst>
          </p:cNvPr>
          <p:cNvSpPr txBox="1"/>
          <p:nvPr/>
        </p:nvSpPr>
        <p:spPr>
          <a:xfrm>
            <a:off x="8710907" y="5751145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FDE2BD-269F-405E-AA45-5C9D89C12384}"/>
              </a:ext>
            </a:extLst>
          </p:cNvPr>
          <p:cNvSpPr txBox="1"/>
          <p:nvPr/>
        </p:nvSpPr>
        <p:spPr>
          <a:xfrm>
            <a:off x="9703807" y="5744524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2F2113-F840-4BE2-9B01-AEB62B16C8EB}"/>
              </a:ext>
            </a:extLst>
          </p:cNvPr>
          <p:cNvSpPr txBox="1"/>
          <p:nvPr/>
        </p:nvSpPr>
        <p:spPr>
          <a:xfrm>
            <a:off x="1738281" y="5116200"/>
            <a:ext cx="696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x=1.1</a:t>
            </a:r>
          </a:p>
          <a:p>
            <a:r>
              <a:rPr lang="en-US" dirty="0">
                <a:solidFill>
                  <a:schemeClr val="bg1"/>
                </a:solidFill>
              </a:rPr>
              <a:t>y=2.8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3ECC5-BC97-4A86-9A01-CD107A147982}"/>
              </a:ext>
            </a:extLst>
          </p:cNvPr>
          <p:cNvSpPr txBox="1"/>
          <p:nvPr/>
        </p:nvSpPr>
        <p:spPr>
          <a:xfrm>
            <a:off x="2728730" y="51162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x=1.2</a:t>
            </a:r>
          </a:p>
          <a:p>
            <a:r>
              <a:rPr lang="en-US" dirty="0">
                <a:solidFill>
                  <a:schemeClr val="bg1"/>
                </a:solidFill>
              </a:rPr>
              <a:t>y=3.6</a:t>
            </a:r>
            <a:endParaRPr lang="en-US" dirty="0"/>
          </a:p>
        </p:txBody>
      </p:sp>
      <p:sp>
        <p:nvSpPr>
          <p:cNvPr id="55" name="Rectangle: Diagonal Corners Rounded 54">
            <a:extLst>
              <a:ext uri="{FF2B5EF4-FFF2-40B4-BE49-F238E27FC236}">
                <a16:creationId xmlns:a16="http://schemas.microsoft.com/office/drawing/2014/main" id="{7271FA93-483C-4772-8CDE-92459A18D97B}"/>
              </a:ext>
            </a:extLst>
          </p:cNvPr>
          <p:cNvSpPr/>
          <p:nvPr/>
        </p:nvSpPr>
        <p:spPr>
          <a:xfrm>
            <a:off x="374640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FA2EF6-BD82-4FFD-A054-70CE37C33E53}"/>
              </a:ext>
            </a:extLst>
          </p:cNvPr>
          <p:cNvSpPr txBox="1"/>
          <p:nvPr/>
        </p:nvSpPr>
        <p:spPr>
          <a:xfrm>
            <a:off x="374640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267CF3-1EE8-43F2-86D1-3F91FA5EB230}"/>
              </a:ext>
            </a:extLst>
          </p:cNvPr>
          <p:cNvSpPr txBox="1"/>
          <p:nvPr/>
        </p:nvSpPr>
        <p:spPr>
          <a:xfrm>
            <a:off x="3721630" y="51162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x=1.3</a:t>
            </a:r>
          </a:p>
          <a:p>
            <a:r>
              <a:rPr lang="en-US" dirty="0">
                <a:solidFill>
                  <a:schemeClr val="bg1"/>
                </a:solidFill>
              </a:rPr>
              <a:t>y=4.4</a:t>
            </a:r>
            <a:endParaRPr lang="en-US" dirty="0"/>
          </a:p>
        </p:txBody>
      </p:sp>
      <p:sp>
        <p:nvSpPr>
          <p:cNvPr id="58" name="Rectangle: Diagonal Corners Rounded 57">
            <a:extLst>
              <a:ext uri="{FF2B5EF4-FFF2-40B4-BE49-F238E27FC236}">
                <a16:creationId xmlns:a16="http://schemas.microsoft.com/office/drawing/2014/main" id="{7FDC9927-9021-4824-B532-6FE2F919FF28}"/>
              </a:ext>
            </a:extLst>
          </p:cNvPr>
          <p:cNvSpPr/>
          <p:nvPr/>
        </p:nvSpPr>
        <p:spPr>
          <a:xfrm>
            <a:off x="473930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BBF57C-296A-485D-87BD-830334A25B34}"/>
              </a:ext>
            </a:extLst>
          </p:cNvPr>
          <p:cNvSpPr txBox="1"/>
          <p:nvPr/>
        </p:nvSpPr>
        <p:spPr>
          <a:xfrm>
            <a:off x="473930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81F6468-F771-4588-8727-78E1D7B75C47}"/>
              </a:ext>
            </a:extLst>
          </p:cNvPr>
          <p:cNvSpPr txBox="1"/>
          <p:nvPr/>
        </p:nvSpPr>
        <p:spPr>
          <a:xfrm>
            <a:off x="4714530" y="509938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x=1.4</a:t>
            </a:r>
          </a:p>
          <a:p>
            <a:r>
              <a:rPr lang="en-US" dirty="0">
                <a:solidFill>
                  <a:schemeClr val="bg1"/>
                </a:solidFill>
              </a:rPr>
              <a:t>y=5.2</a:t>
            </a:r>
            <a:endParaRPr lang="en-US" dirty="0"/>
          </a:p>
        </p:txBody>
      </p:sp>
      <p:sp>
        <p:nvSpPr>
          <p:cNvPr id="61" name="Rectangle: Diagonal Corners Rounded 60">
            <a:extLst>
              <a:ext uri="{FF2B5EF4-FFF2-40B4-BE49-F238E27FC236}">
                <a16:creationId xmlns:a16="http://schemas.microsoft.com/office/drawing/2014/main" id="{16DF6B52-D250-4DD9-B0AF-F5D070CA6324}"/>
              </a:ext>
            </a:extLst>
          </p:cNvPr>
          <p:cNvSpPr/>
          <p:nvPr/>
        </p:nvSpPr>
        <p:spPr>
          <a:xfrm>
            <a:off x="573122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572744-DBD2-47F2-901A-FA369B93F8C0}"/>
              </a:ext>
            </a:extLst>
          </p:cNvPr>
          <p:cNvSpPr txBox="1"/>
          <p:nvPr/>
        </p:nvSpPr>
        <p:spPr>
          <a:xfrm>
            <a:off x="573122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3FC029-6565-435D-8C41-698AAA52C3D4}"/>
              </a:ext>
            </a:extLst>
          </p:cNvPr>
          <p:cNvSpPr txBox="1"/>
          <p:nvPr/>
        </p:nvSpPr>
        <p:spPr>
          <a:xfrm>
            <a:off x="5706450" y="509938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x=1.5</a:t>
            </a:r>
          </a:p>
          <a:p>
            <a:r>
              <a:rPr lang="en-US" dirty="0">
                <a:solidFill>
                  <a:schemeClr val="bg1"/>
                </a:solidFill>
              </a:rPr>
              <a:t>y=6</a:t>
            </a:r>
            <a:endParaRPr lang="en-US" dirty="0"/>
          </a:p>
        </p:txBody>
      </p:sp>
      <p:sp>
        <p:nvSpPr>
          <p:cNvPr id="64" name="Rectangle: Diagonal Corners Rounded 63">
            <a:extLst>
              <a:ext uri="{FF2B5EF4-FFF2-40B4-BE49-F238E27FC236}">
                <a16:creationId xmlns:a16="http://schemas.microsoft.com/office/drawing/2014/main" id="{56581988-F90D-4B94-802C-27B7FAB38A31}"/>
              </a:ext>
            </a:extLst>
          </p:cNvPr>
          <p:cNvSpPr/>
          <p:nvPr/>
        </p:nvSpPr>
        <p:spPr>
          <a:xfrm>
            <a:off x="6723147" y="5097086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21DB8A-5922-4877-92AF-2BFB0E7C55EF}"/>
              </a:ext>
            </a:extLst>
          </p:cNvPr>
          <p:cNvSpPr txBox="1"/>
          <p:nvPr/>
        </p:nvSpPr>
        <p:spPr>
          <a:xfrm>
            <a:off x="6723147" y="5796141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3426F7-5D8F-4B83-8BBA-AF8114BB2AC0}"/>
              </a:ext>
            </a:extLst>
          </p:cNvPr>
          <p:cNvSpPr txBox="1"/>
          <p:nvPr/>
        </p:nvSpPr>
        <p:spPr>
          <a:xfrm>
            <a:off x="6698370" y="509938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x=1.6</a:t>
            </a:r>
          </a:p>
          <a:p>
            <a:r>
              <a:rPr lang="en-US" dirty="0">
                <a:solidFill>
                  <a:schemeClr val="bg1"/>
                </a:solidFill>
              </a:rPr>
              <a:t>y=6.8</a:t>
            </a:r>
            <a:endParaRPr lang="en-US" dirty="0"/>
          </a:p>
        </p:txBody>
      </p:sp>
      <p:sp>
        <p:nvSpPr>
          <p:cNvPr id="67" name="Rectangle: Diagonal Corners Rounded 66">
            <a:extLst>
              <a:ext uri="{FF2B5EF4-FFF2-40B4-BE49-F238E27FC236}">
                <a16:creationId xmlns:a16="http://schemas.microsoft.com/office/drawing/2014/main" id="{4EABBEF1-65F5-4758-A00E-657AA5BBFD30}"/>
              </a:ext>
            </a:extLst>
          </p:cNvPr>
          <p:cNvSpPr/>
          <p:nvPr/>
        </p:nvSpPr>
        <p:spPr>
          <a:xfrm>
            <a:off x="7714087" y="5105073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9E3293-4291-4A80-A675-F84A749510FA}"/>
              </a:ext>
            </a:extLst>
          </p:cNvPr>
          <p:cNvSpPr txBox="1"/>
          <p:nvPr/>
        </p:nvSpPr>
        <p:spPr>
          <a:xfrm>
            <a:off x="7714087" y="5804128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3A474A-7867-48FC-9CD6-CD20E06B3F93}"/>
              </a:ext>
            </a:extLst>
          </p:cNvPr>
          <p:cNvSpPr txBox="1"/>
          <p:nvPr/>
        </p:nvSpPr>
        <p:spPr>
          <a:xfrm>
            <a:off x="7689310" y="5107369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x=1.7</a:t>
            </a:r>
          </a:p>
          <a:p>
            <a:r>
              <a:rPr lang="en-US" dirty="0">
                <a:solidFill>
                  <a:schemeClr val="bg1"/>
                </a:solidFill>
              </a:rPr>
              <a:t>y=7.6</a:t>
            </a:r>
            <a:endParaRPr lang="en-US" dirty="0"/>
          </a:p>
        </p:txBody>
      </p:sp>
      <p:sp>
        <p:nvSpPr>
          <p:cNvPr id="70" name="Rectangle: Diagonal Corners Rounded 69">
            <a:extLst>
              <a:ext uri="{FF2B5EF4-FFF2-40B4-BE49-F238E27FC236}">
                <a16:creationId xmlns:a16="http://schemas.microsoft.com/office/drawing/2014/main" id="{BC2B0044-3E8D-4208-81FB-0220E869E237}"/>
              </a:ext>
            </a:extLst>
          </p:cNvPr>
          <p:cNvSpPr/>
          <p:nvPr/>
        </p:nvSpPr>
        <p:spPr>
          <a:xfrm>
            <a:off x="870502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7354BB-3DA7-4C1D-A1FD-E0EA1AAC0DF0}"/>
              </a:ext>
            </a:extLst>
          </p:cNvPr>
          <p:cNvSpPr txBox="1"/>
          <p:nvPr/>
        </p:nvSpPr>
        <p:spPr>
          <a:xfrm>
            <a:off x="870502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6FA303-4800-48C6-9018-CA9B356454D7}"/>
              </a:ext>
            </a:extLst>
          </p:cNvPr>
          <p:cNvSpPr txBox="1"/>
          <p:nvPr/>
        </p:nvSpPr>
        <p:spPr>
          <a:xfrm>
            <a:off x="8680250" y="51162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x=1.8</a:t>
            </a:r>
          </a:p>
          <a:p>
            <a:r>
              <a:rPr lang="en-US" dirty="0">
                <a:solidFill>
                  <a:schemeClr val="bg1"/>
                </a:solidFill>
              </a:rPr>
              <a:t>y=8.4</a:t>
            </a:r>
            <a:endParaRPr lang="en-US" dirty="0"/>
          </a:p>
        </p:txBody>
      </p:sp>
      <p:sp>
        <p:nvSpPr>
          <p:cNvPr id="73" name="Rectangle: Diagonal Corners Rounded 72">
            <a:extLst>
              <a:ext uri="{FF2B5EF4-FFF2-40B4-BE49-F238E27FC236}">
                <a16:creationId xmlns:a16="http://schemas.microsoft.com/office/drawing/2014/main" id="{FD3420E7-C82E-4EB0-9858-1BD6AA3D7D9A}"/>
              </a:ext>
            </a:extLst>
          </p:cNvPr>
          <p:cNvSpPr/>
          <p:nvPr/>
        </p:nvSpPr>
        <p:spPr>
          <a:xfrm>
            <a:off x="9692047" y="5113904"/>
            <a:ext cx="810491" cy="1015663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16D44D3-5D1C-438A-9452-1A9E0DBC5C90}"/>
              </a:ext>
            </a:extLst>
          </p:cNvPr>
          <p:cNvSpPr txBox="1"/>
          <p:nvPr/>
        </p:nvSpPr>
        <p:spPr>
          <a:xfrm>
            <a:off x="9692047" y="5812959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FF5720-F616-4266-9FDB-52AD2F798A47}"/>
              </a:ext>
            </a:extLst>
          </p:cNvPr>
          <p:cNvSpPr txBox="1"/>
          <p:nvPr/>
        </p:nvSpPr>
        <p:spPr>
          <a:xfrm>
            <a:off x="9667270" y="5116200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x=1.9</a:t>
            </a:r>
          </a:p>
          <a:p>
            <a:r>
              <a:rPr lang="en-US" dirty="0">
                <a:solidFill>
                  <a:schemeClr val="bg1"/>
                </a:solidFill>
              </a:rPr>
              <a:t>y=9.2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1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Correcting for detection variance</a:t>
            </a:r>
            <a:endParaRPr lang="en-US" sz="3500" dirty="0">
              <a:latin typeface="Calibri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 principle, we could linearly interpolate all x and y values with a likelihood below a certain cutoff criterion. 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CC1310-D875-4B65-BB31-18BAB5D57707}"/>
              </a:ext>
            </a:extLst>
          </p:cNvPr>
          <p:cNvSpPr/>
          <p:nvPr/>
        </p:nvSpPr>
        <p:spPr>
          <a:xfrm>
            <a:off x="685800" y="5113907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2A6D3-2D4E-497C-82B7-FAED4D9F84EB}"/>
              </a:ext>
            </a:extLst>
          </p:cNvPr>
          <p:cNvSpPr txBox="1"/>
          <p:nvPr/>
        </p:nvSpPr>
        <p:spPr>
          <a:xfrm>
            <a:off x="677271" y="5120411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x=1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y=2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06058D32-203A-4850-A73F-A2949FDF7B2F}"/>
              </a:ext>
            </a:extLst>
          </p:cNvPr>
          <p:cNvSpPr/>
          <p:nvPr/>
        </p:nvSpPr>
        <p:spPr>
          <a:xfrm rot="10800000">
            <a:off x="10695709" y="5091928"/>
            <a:ext cx="810491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AEA5B4-1671-4EEE-B48F-725B60668F49}"/>
              </a:ext>
            </a:extLst>
          </p:cNvPr>
          <p:cNvSpPr txBox="1"/>
          <p:nvPr/>
        </p:nvSpPr>
        <p:spPr>
          <a:xfrm>
            <a:off x="10686222" y="5120411"/>
            <a:ext cx="89239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x=2</a:t>
            </a:r>
          </a:p>
          <a:p>
            <a:r>
              <a:rPr lang="en-US" sz="1500" dirty="0">
                <a:solidFill>
                  <a:schemeClr val="bg1"/>
                </a:solidFill>
              </a:rPr>
              <a:t>y=10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p=0.9999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AACE10-FF27-498F-B0BA-82960B2B8D8D}"/>
              </a:ext>
            </a:extLst>
          </p:cNvPr>
          <p:cNvSpPr txBox="1"/>
          <p:nvPr/>
        </p:nvSpPr>
        <p:spPr>
          <a:xfrm>
            <a:off x="1760607" y="5812962"/>
            <a:ext cx="892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p=0.993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770B35-7604-475F-BFA1-8EF3320F2022}"/>
              </a:ext>
            </a:extLst>
          </p:cNvPr>
          <p:cNvSpPr txBox="1"/>
          <p:nvPr/>
        </p:nvSpPr>
        <p:spPr>
          <a:xfrm>
            <a:off x="514852" y="3299562"/>
            <a:ext cx="113545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However, if the high likelihood (reference) frames are far from each other, the rectification of the values will result in erroneously low </a:t>
            </a:r>
            <a:r>
              <a:rPr lang="en-US" sz="2600" dirty="0" err="1"/>
              <a:t>loc_diff</a:t>
            </a:r>
            <a:r>
              <a:rPr lang="en-US" sz="2600" dirty="0"/>
              <a:t> (False Positives)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74ED328A-1337-44BF-9C78-2E0A1FE404D8}"/>
              </a:ext>
            </a:extLst>
          </p:cNvPr>
          <p:cNvSpPr/>
          <p:nvPr/>
        </p:nvSpPr>
        <p:spPr>
          <a:xfrm>
            <a:off x="2193058" y="5654658"/>
            <a:ext cx="7896829" cy="316608"/>
          </a:xfrm>
          <a:prstGeom prst="down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B86BE-9E21-4A97-8FD6-DEEDC6D11178}"/>
              </a:ext>
            </a:extLst>
          </p:cNvPr>
          <p:cNvSpPr txBox="1"/>
          <p:nvPr/>
        </p:nvSpPr>
        <p:spPr>
          <a:xfrm>
            <a:off x="5703505" y="6078107"/>
            <a:ext cx="7409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ED7D31"/>
                </a:solidFill>
              </a:rPr>
              <a:t>x 99</a:t>
            </a:r>
          </a:p>
        </p:txBody>
      </p:sp>
      <p:sp>
        <p:nvSpPr>
          <p:cNvPr id="47" name="Rectangle: Diagonal Corners Rounded 46">
            <a:extLst>
              <a:ext uri="{FF2B5EF4-FFF2-40B4-BE49-F238E27FC236}">
                <a16:creationId xmlns:a16="http://schemas.microsoft.com/office/drawing/2014/main" id="{365BECCB-5537-4534-BF42-3DA191175C13}"/>
              </a:ext>
            </a:extLst>
          </p:cNvPr>
          <p:cNvSpPr/>
          <p:nvPr/>
        </p:nvSpPr>
        <p:spPr>
          <a:xfrm>
            <a:off x="2193059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Diagonal Corners Rounded 49">
            <a:extLst>
              <a:ext uri="{FF2B5EF4-FFF2-40B4-BE49-F238E27FC236}">
                <a16:creationId xmlns:a16="http://schemas.microsoft.com/office/drawing/2014/main" id="{E7E3F3F3-E100-4571-A902-20E02014682E}"/>
              </a:ext>
            </a:extLst>
          </p:cNvPr>
          <p:cNvSpPr/>
          <p:nvPr/>
        </p:nvSpPr>
        <p:spPr>
          <a:xfrm>
            <a:off x="2526679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Diagonal Corners Rounded 50">
            <a:extLst>
              <a:ext uri="{FF2B5EF4-FFF2-40B4-BE49-F238E27FC236}">
                <a16:creationId xmlns:a16="http://schemas.microsoft.com/office/drawing/2014/main" id="{7D5ACEC1-26FF-44B3-8F0A-FD1934D44848}"/>
              </a:ext>
            </a:extLst>
          </p:cNvPr>
          <p:cNvSpPr/>
          <p:nvPr/>
        </p:nvSpPr>
        <p:spPr>
          <a:xfrm>
            <a:off x="2860299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Diagonal Corners Rounded 51">
            <a:extLst>
              <a:ext uri="{FF2B5EF4-FFF2-40B4-BE49-F238E27FC236}">
                <a16:creationId xmlns:a16="http://schemas.microsoft.com/office/drawing/2014/main" id="{187B232D-2FD0-4BA6-BFD3-3E0345D42C20}"/>
              </a:ext>
            </a:extLst>
          </p:cNvPr>
          <p:cNvSpPr/>
          <p:nvPr/>
        </p:nvSpPr>
        <p:spPr>
          <a:xfrm>
            <a:off x="3192036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: Diagonal Corners Rounded 52">
            <a:extLst>
              <a:ext uri="{FF2B5EF4-FFF2-40B4-BE49-F238E27FC236}">
                <a16:creationId xmlns:a16="http://schemas.microsoft.com/office/drawing/2014/main" id="{51EDB190-7FF4-4629-A3FA-DE46E4042680}"/>
              </a:ext>
            </a:extLst>
          </p:cNvPr>
          <p:cNvSpPr/>
          <p:nvPr/>
        </p:nvSpPr>
        <p:spPr>
          <a:xfrm>
            <a:off x="3525656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Diagonal Corners Rounded 53">
            <a:extLst>
              <a:ext uri="{FF2B5EF4-FFF2-40B4-BE49-F238E27FC236}">
                <a16:creationId xmlns:a16="http://schemas.microsoft.com/office/drawing/2014/main" id="{A2EC7C44-590A-421E-A184-6BA01674D825}"/>
              </a:ext>
            </a:extLst>
          </p:cNvPr>
          <p:cNvSpPr/>
          <p:nvPr/>
        </p:nvSpPr>
        <p:spPr>
          <a:xfrm>
            <a:off x="3859276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Diagonal Corners Rounded 75">
            <a:extLst>
              <a:ext uri="{FF2B5EF4-FFF2-40B4-BE49-F238E27FC236}">
                <a16:creationId xmlns:a16="http://schemas.microsoft.com/office/drawing/2014/main" id="{1BC055EC-7F91-4BF9-9527-F0963D00D44C}"/>
              </a:ext>
            </a:extLst>
          </p:cNvPr>
          <p:cNvSpPr/>
          <p:nvPr/>
        </p:nvSpPr>
        <p:spPr>
          <a:xfrm>
            <a:off x="4185584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Diagonal Corners Rounded 76">
            <a:extLst>
              <a:ext uri="{FF2B5EF4-FFF2-40B4-BE49-F238E27FC236}">
                <a16:creationId xmlns:a16="http://schemas.microsoft.com/office/drawing/2014/main" id="{DE753520-DA46-4F3F-B975-4ADF9545AFE3}"/>
              </a:ext>
            </a:extLst>
          </p:cNvPr>
          <p:cNvSpPr/>
          <p:nvPr/>
        </p:nvSpPr>
        <p:spPr>
          <a:xfrm>
            <a:off x="4519204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: Diagonal Corners Rounded 77">
            <a:extLst>
              <a:ext uri="{FF2B5EF4-FFF2-40B4-BE49-F238E27FC236}">
                <a16:creationId xmlns:a16="http://schemas.microsoft.com/office/drawing/2014/main" id="{2ADAB4DF-9294-4A54-9DDC-F90A5E748DDA}"/>
              </a:ext>
            </a:extLst>
          </p:cNvPr>
          <p:cNvSpPr/>
          <p:nvPr/>
        </p:nvSpPr>
        <p:spPr>
          <a:xfrm>
            <a:off x="4850941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4A178AB-6FB5-49CE-BDC4-454855123A0C}"/>
              </a:ext>
            </a:extLst>
          </p:cNvPr>
          <p:cNvSpPr/>
          <p:nvPr/>
        </p:nvSpPr>
        <p:spPr>
          <a:xfrm>
            <a:off x="5184561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Diagonal Corners Rounded 79">
            <a:extLst>
              <a:ext uri="{FF2B5EF4-FFF2-40B4-BE49-F238E27FC236}">
                <a16:creationId xmlns:a16="http://schemas.microsoft.com/office/drawing/2014/main" id="{6B6E96C4-0D78-4D0A-8D4C-6AD819079002}"/>
              </a:ext>
            </a:extLst>
          </p:cNvPr>
          <p:cNvSpPr/>
          <p:nvPr/>
        </p:nvSpPr>
        <p:spPr>
          <a:xfrm>
            <a:off x="5518181" y="527644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Diagonal Corners Rounded 80">
            <a:extLst>
              <a:ext uri="{FF2B5EF4-FFF2-40B4-BE49-F238E27FC236}">
                <a16:creationId xmlns:a16="http://schemas.microsoft.com/office/drawing/2014/main" id="{D3B2E473-6539-4576-9434-915541CB9A76}"/>
              </a:ext>
            </a:extLst>
          </p:cNvPr>
          <p:cNvSpPr/>
          <p:nvPr/>
        </p:nvSpPr>
        <p:spPr>
          <a:xfrm>
            <a:off x="5848338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: Diagonal Corners Rounded 81">
            <a:extLst>
              <a:ext uri="{FF2B5EF4-FFF2-40B4-BE49-F238E27FC236}">
                <a16:creationId xmlns:a16="http://schemas.microsoft.com/office/drawing/2014/main" id="{393251B1-A4EE-4069-9E39-9D2649606647}"/>
              </a:ext>
            </a:extLst>
          </p:cNvPr>
          <p:cNvSpPr/>
          <p:nvPr/>
        </p:nvSpPr>
        <p:spPr>
          <a:xfrm>
            <a:off x="6181958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: Diagonal Corners Rounded 82">
            <a:extLst>
              <a:ext uri="{FF2B5EF4-FFF2-40B4-BE49-F238E27FC236}">
                <a16:creationId xmlns:a16="http://schemas.microsoft.com/office/drawing/2014/main" id="{A0976F3B-1539-48B9-B3BF-A83A2FCAECE1}"/>
              </a:ext>
            </a:extLst>
          </p:cNvPr>
          <p:cNvSpPr/>
          <p:nvPr/>
        </p:nvSpPr>
        <p:spPr>
          <a:xfrm>
            <a:off x="6513695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: Diagonal Corners Rounded 83">
            <a:extLst>
              <a:ext uri="{FF2B5EF4-FFF2-40B4-BE49-F238E27FC236}">
                <a16:creationId xmlns:a16="http://schemas.microsoft.com/office/drawing/2014/main" id="{275936B2-4EB3-424E-88E1-48D0C391FDFE}"/>
              </a:ext>
            </a:extLst>
          </p:cNvPr>
          <p:cNvSpPr/>
          <p:nvPr/>
        </p:nvSpPr>
        <p:spPr>
          <a:xfrm>
            <a:off x="6847315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AC656BA0-BE91-485F-ABCA-49779860B5D9}"/>
              </a:ext>
            </a:extLst>
          </p:cNvPr>
          <p:cNvSpPr/>
          <p:nvPr/>
        </p:nvSpPr>
        <p:spPr>
          <a:xfrm>
            <a:off x="7180935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: Diagonal Corners Rounded 85">
            <a:extLst>
              <a:ext uri="{FF2B5EF4-FFF2-40B4-BE49-F238E27FC236}">
                <a16:creationId xmlns:a16="http://schemas.microsoft.com/office/drawing/2014/main" id="{4E2CDD40-F27B-44C8-B1CE-8F0A55B4C369}"/>
              </a:ext>
            </a:extLst>
          </p:cNvPr>
          <p:cNvSpPr/>
          <p:nvPr/>
        </p:nvSpPr>
        <p:spPr>
          <a:xfrm>
            <a:off x="7503780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: Diagonal Corners Rounded 86">
            <a:extLst>
              <a:ext uri="{FF2B5EF4-FFF2-40B4-BE49-F238E27FC236}">
                <a16:creationId xmlns:a16="http://schemas.microsoft.com/office/drawing/2014/main" id="{C5845097-C1C2-4319-A854-E2BA06B52BE9}"/>
              </a:ext>
            </a:extLst>
          </p:cNvPr>
          <p:cNvSpPr/>
          <p:nvPr/>
        </p:nvSpPr>
        <p:spPr>
          <a:xfrm>
            <a:off x="7837400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Diagonal Corners Rounded 87">
            <a:extLst>
              <a:ext uri="{FF2B5EF4-FFF2-40B4-BE49-F238E27FC236}">
                <a16:creationId xmlns:a16="http://schemas.microsoft.com/office/drawing/2014/main" id="{57CEFBEA-7B9F-4E8E-82B6-C9D34C66E63D}"/>
              </a:ext>
            </a:extLst>
          </p:cNvPr>
          <p:cNvSpPr/>
          <p:nvPr/>
        </p:nvSpPr>
        <p:spPr>
          <a:xfrm>
            <a:off x="816913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: Diagonal Corners Rounded 88">
            <a:extLst>
              <a:ext uri="{FF2B5EF4-FFF2-40B4-BE49-F238E27FC236}">
                <a16:creationId xmlns:a16="http://schemas.microsoft.com/office/drawing/2014/main" id="{17B0FCDA-2502-4BA3-8ACA-56EF7F836FB3}"/>
              </a:ext>
            </a:extLst>
          </p:cNvPr>
          <p:cNvSpPr/>
          <p:nvPr/>
        </p:nvSpPr>
        <p:spPr>
          <a:xfrm>
            <a:off x="850275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: Diagonal Corners Rounded 89">
            <a:extLst>
              <a:ext uri="{FF2B5EF4-FFF2-40B4-BE49-F238E27FC236}">
                <a16:creationId xmlns:a16="http://schemas.microsoft.com/office/drawing/2014/main" id="{030EA839-1862-400A-8530-11F80755C32C}"/>
              </a:ext>
            </a:extLst>
          </p:cNvPr>
          <p:cNvSpPr/>
          <p:nvPr/>
        </p:nvSpPr>
        <p:spPr>
          <a:xfrm>
            <a:off x="883637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: Diagonal Corners Rounded 90">
            <a:extLst>
              <a:ext uri="{FF2B5EF4-FFF2-40B4-BE49-F238E27FC236}">
                <a16:creationId xmlns:a16="http://schemas.microsoft.com/office/drawing/2014/main" id="{97FE05B0-CDD4-43FC-9723-80F0B59D08C7}"/>
              </a:ext>
            </a:extLst>
          </p:cNvPr>
          <p:cNvSpPr/>
          <p:nvPr/>
        </p:nvSpPr>
        <p:spPr>
          <a:xfrm>
            <a:off x="916999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: Diagonal Corners Rounded 91">
            <a:extLst>
              <a:ext uri="{FF2B5EF4-FFF2-40B4-BE49-F238E27FC236}">
                <a16:creationId xmlns:a16="http://schemas.microsoft.com/office/drawing/2014/main" id="{4D13B108-F8AA-443B-8945-B2A8B0084853}"/>
              </a:ext>
            </a:extLst>
          </p:cNvPr>
          <p:cNvSpPr/>
          <p:nvPr/>
        </p:nvSpPr>
        <p:spPr>
          <a:xfrm>
            <a:off x="950361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: Diagonal Corners Rounded 92">
            <a:extLst>
              <a:ext uri="{FF2B5EF4-FFF2-40B4-BE49-F238E27FC236}">
                <a16:creationId xmlns:a16="http://schemas.microsoft.com/office/drawing/2014/main" id="{B5B04C45-782E-4970-BD2F-0C3452AA7081}"/>
              </a:ext>
            </a:extLst>
          </p:cNvPr>
          <p:cNvSpPr/>
          <p:nvPr/>
        </p:nvSpPr>
        <p:spPr>
          <a:xfrm>
            <a:off x="9837237" y="5258898"/>
            <a:ext cx="252651" cy="316608"/>
          </a:xfrm>
          <a:prstGeom prst="round2Diag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6751D6-786A-4B43-893F-3CBB118D90FC}"/>
              </a:ext>
            </a:extLst>
          </p:cNvPr>
          <p:cNvSpPr txBox="1"/>
          <p:nvPr/>
        </p:nvSpPr>
        <p:spPr>
          <a:xfrm>
            <a:off x="4110077" y="4677164"/>
            <a:ext cx="3971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/>
              <a:t>Oversmoothed x &amp; y values</a:t>
            </a:r>
          </a:p>
        </p:txBody>
      </p:sp>
    </p:spTree>
    <p:extLst>
      <p:ext uri="{BB962C8B-B14F-4D97-AF65-F5344CB8AC3E}">
        <p14:creationId xmlns:p14="http://schemas.microsoft.com/office/powerpoint/2010/main" val="108142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animBg="1"/>
      <p:bldP spid="5" grpId="0"/>
      <p:bldP spid="29" grpId="0" animBg="1"/>
      <p:bldP spid="30" grpId="0"/>
      <p:bldP spid="17" grpId="0"/>
      <p:bldP spid="7" grpId="0" animBg="1"/>
      <p:bldP spid="9" grpId="0"/>
      <p:bldP spid="47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Correcting for detection variance</a:t>
            </a:r>
            <a:endParaRPr lang="en-US" sz="3500" dirty="0">
              <a:latin typeface="Calibri 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 avoid </a:t>
            </a:r>
            <a:r>
              <a:rPr lang="en-US" sz="2600" dirty="0" err="1"/>
              <a:t>oversmoothing</a:t>
            </a:r>
            <a:r>
              <a:rPr lang="en-US" sz="2600" dirty="0"/>
              <a:t> x and y values we have to define an accepted </a:t>
            </a:r>
            <a:r>
              <a:rPr lang="en-US" sz="2600" b="1" dirty="0"/>
              <a:t>range</a:t>
            </a:r>
            <a:r>
              <a:rPr lang="en-US" sz="2600" dirty="0"/>
              <a:t> with left and right cutoff “low” likelihood values which will be interpolated.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B68B00-9329-4C99-BEA8-1C628048F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33" y="3480999"/>
            <a:ext cx="9403296" cy="464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8A563-8C9F-4A75-B93A-5032E9463AFA}"/>
              </a:ext>
            </a:extLst>
          </p:cNvPr>
          <p:cNvSpPr txBox="1"/>
          <p:nvPr/>
        </p:nvSpPr>
        <p:spPr>
          <a:xfrm>
            <a:off x="570632" y="4514502"/>
            <a:ext cx="110507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This </a:t>
            </a:r>
            <a:r>
              <a:rPr lang="en-US" sz="2600" i="1" dirty="0"/>
              <a:t>short-ranged </a:t>
            </a:r>
            <a:r>
              <a:rPr lang="en-US" sz="2600" dirty="0"/>
              <a:t>interpolation helps us increase True Positives (real freezing that’s detected as such) and decrease False Positives (motion erroneously detected as freezing) </a:t>
            </a:r>
          </a:p>
        </p:txBody>
      </p:sp>
    </p:spTree>
    <p:extLst>
      <p:ext uri="{BB962C8B-B14F-4D97-AF65-F5344CB8AC3E}">
        <p14:creationId xmlns:p14="http://schemas.microsoft.com/office/powerpoint/2010/main" val="2220540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Dealing with the overconfident aspect of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523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Sadly, sometimes DLC makes mistakes but it’s stubbornly sure about its rightness.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A283A-1509-449C-92E2-E0988D5EE15B}"/>
              </a:ext>
            </a:extLst>
          </p:cNvPr>
          <p:cNvSpPr txBox="1"/>
          <p:nvPr/>
        </p:nvSpPr>
        <p:spPr>
          <a:xfrm>
            <a:off x="570631" y="2965469"/>
            <a:ext cx="116213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Let’s assume that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loc_diff</a:t>
            </a:r>
            <a:r>
              <a:rPr lang="en-US" sz="2600" dirty="0"/>
              <a:t> = 1.5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we have visually detected freezing between frame 44 and frame 45.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DDFC5E-C6A4-4BE2-A9D1-FDE8AC6B8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8" y="4957970"/>
            <a:ext cx="78105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Dealing with the overconfident aspect of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Intuitively, you’d consider re-adjusting the </a:t>
            </a:r>
            <a:r>
              <a:rPr lang="en-US" sz="2600" dirty="0" err="1"/>
              <a:t>loc_diff</a:t>
            </a:r>
            <a:r>
              <a:rPr lang="en-US" sz="2600" dirty="0"/>
              <a:t> to fit the new observations.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0F2AC-AC8F-4222-AEFC-504A80548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3024937"/>
            <a:ext cx="5039590" cy="34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8" y="298013"/>
            <a:ext cx="6611224" cy="1325563"/>
          </a:xfrm>
        </p:spPr>
        <p:txBody>
          <a:bodyPr/>
          <a:lstStyle/>
          <a:p>
            <a:r>
              <a:rPr lang="en-US" dirty="0">
                <a:latin typeface="Calibri "/>
              </a:rPr>
              <a:t>What is Deeplabcut (DLC)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1AA9-EF25-4A38-9332-3B4B0CD0A54A}"/>
              </a:ext>
            </a:extLst>
          </p:cNvPr>
          <p:cNvSpPr txBox="1"/>
          <p:nvPr/>
        </p:nvSpPr>
        <p:spPr>
          <a:xfrm>
            <a:off x="385894" y="2541864"/>
            <a:ext cx="6208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DLC is a toolbox used for pose estimation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BA3B-A72B-42F8-AE3E-FD850DCB211F}"/>
              </a:ext>
            </a:extLst>
          </p:cNvPr>
          <p:cNvSpPr txBox="1"/>
          <p:nvPr/>
        </p:nvSpPr>
        <p:spPr>
          <a:xfrm>
            <a:off x="385894" y="3776444"/>
            <a:ext cx="71079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 It is based on pre-trained deep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169664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Dealing with the overconfident aspect of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Fortunately, erroneous overconfident observations are usually not consecutive.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75D-3C77-4A2C-B21E-B2E52463795C}"/>
              </a:ext>
            </a:extLst>
          </p:cNvPr>
          <p:cNvSpPr txBox="1"/>
          <p:nvPr/>
        </p:nvSpPr>
        <p:spPr>
          <a:xfrm>
            <a:off x="570630" y="2927939"/>
            <a:ext cx="11341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Instead of looking solely in the x and y axis differences between two consecutive frames, we can also calculate the differences in x and y values between the following frames.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8DCC544-7FAC-4DE6-AEBE-E9E9E2024BEA}"/>
              </a:ext>
            </a:extLst>
          </p:cNvPr>
          <p:cNvSpPr/>
          <p:nvPr/>
        </p:nvSpPr>
        <p:spPr>
          <a:xfrm rot="10800000">
            <a:off x="5706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73D7549C-F760-455E-9E48-2DE51DF058C5}"/>
              </a:ext>
            </a:extLst>
          </p:cNvPr>
          <p:cNvSpPr/>
          <p:nvPr/>
        </p:nvSpPr>
        <p:spPr>
          <a:xfrm rot="10800000">
            <a:off x="29455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0980597-E30F-4BB0-89B8-3BA758ADFA8B}"/>
              </a:ext>
            </a:extLst>
          </p:cNvPr>
          <p:cNvSpPr/>
          <p:nvPr/>
        </p:nvSpPr>
        <p:spPr>
          <a:xfrm rot="10800000">
            <a:off x="5320429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6608B529-DE89-4A9D-9D62-9EB63E9868CC}"/>
              </a:ext>
            </a:extLst>
          </p:cNvPr>
          <p:cNvSpPr/>
          <p:nvPr/>
        </p:nvSpPr>
        <p:spPr>
          <a:xfrm rot="10800000">
            <a:off x="7695327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8DBF2C6-94A1-49CE-85B1-A5CCCD39930B}"/>
              </a:ext>
            </a:extLst>
          </p:cNvPr>
          <p:cNvSpPr/>
          <p:nvPr/>
        </p:nvSpPr>
        <p:spPr>
          <a:xfrm rot="10800000">
            <a:off x="10070225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19E7-8AE5-4B2F-A140-FFA7E8DE862C}"/>
              </a:ext>
            </a:extLst>
          </p:cNvPr>
          <p:cNvSpPr txBox="1"/>
          <p:nvPr/>
        </p:nvSpPr>
        <p:spPr>
          <a:xfrm>
            <a:off x="628216" y="531394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464.46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F434B047-7C6C-44E9-AEA7-3B7627929C6F}"/>
              </a:ext>
            </a:extLst>
          </p:cNvPr>
          <p:cNvSpPr/>
          <p:nvPr/>
        </p:nvSpPr>
        <p:spPr>
          <a:xfrm rot="10800000">
            <a:off x="2945530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ED95D-500F-458D-8B7A-6A771609DBDD}"/>
              </a:ext>
            </a:extLst>
          </p:cNvPr>
          <p:cNvSpPr txBox="1"/>
          <p:nvPr/>
        </p:nvSpPr>
        <p:spPr>
          <a:xfrm>
            <a:off x="3003116" y="5313939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465.84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BAC648F7-75FF-4461-B11E-076BEA881C52}"/>
              </a:ext>
            </a:extLst>
          </p:cNvPr>
          <p:cNvSpPr/>
          <p:nvPr/>
        </p:nvSpPr>
        <p:spPr>
          <a:xfrm rot="10800000">
            <a:off x="5320429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1593B-4F2B-4A4B-92BB-47F034589CC2}"/>
              </a:ext>
            </a:extLst>
          </p:cNvPr>
          <p:cNvSpPr txBox="1"/>
          <p:nvPr/>
        </p:nvSpPr>
        <p:spPr>
          <a:xfrm>
            <a:off x="5371232" y="5313938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464.89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AE6D310A-46E3-4853-B4BE-5895A4C6F45C}"/>
              </a:ext>
            </a:extLst>
          </p:cNvPr>
          <p:cNvSpPr/>
          <p:nvPr/>
        </p:nvSpPr>
        <p:spPr>
          <a:xfrm rot="10800000">
            <a:off x="7695327" y="5313938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68812-A6C8-421D-A0F5-ADC7407B35C0}"/>
              </a:ext>
            </a:extLst>
          </p:cNvPr>
          <p:cNvSpPr txBox="1"/>
          <p:nvPr/>
        </p:nvSpPr>
        <p:spPr>
          <a:xfrm>
            <a:off x="7752913" y="5313937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464.23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AD15141-05DC-4D03-B660-543F550E05BC}"/>
              </a:ext>
            </a:extLst>
          </p:cNvPr>
          <p:cNvSpPr/>
          <p:nvPr/>
        </p:nvSpPr>
        <p:spPr>
          <a:xfrm rot="10800000">
            <a:off x="10070225" y="5313942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71343-F199-423A-8B37-0066E7578A72}"/>
              </a:ext>
            </a:extLst>
          </p:cNvPr>
          <p:cNvSpPr txBox="1"/>
          <p:nvPr/>
        </p:nvSpPr>
        <p:spPr>
          <a:xfrm>
            <a:off x="10127811" y="5313941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A3E05-E29B-4631-B6DD-4DF62D0ABB9F}"/>
              </a:ext>
            </a:extLst>
          </p:cNvPr>
          <p:cNvSpPr txBox="1"/>
          <p:nvPr/>
        </p:nvSpPr>
        <p:spPr>
          <a:xfrm>
            <a:off x="1101436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D40FD-DEC9-468B-BB84-61C7F629E5E9}"/>
              </a:ext>
            </a:extLst>
          </p:cNvPr>
          <p:cNvSpPr txBox="1"/>
          <p:nvPr/>
        </p:nvSpPr>
        <p:spPr>
          <a:xfrm>
            <a:off x="3436303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2BD0C-BD47-46A4-9A3A-99DB345D5227}"/>
              </a:ext>
            </a:extLst>
          </p:cNvPr>
          <p:cNvSpPr txBox="1"/>
          <p:nvPr/>
        </p:nvSpPr>
        <p:spPr>
          <a:xfrm>
            <a:off x="5771171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48AB4E-D52D-4970-90FB-321295645A0D}"/>
              </a:ext>
            </a:extLst>
          </p:cNvPr>
          <p:cNvSpPr txBox="1"/>
          <p:nvPr/>
        </p:nvSpPr>
        <p:spPr>
          <a:xfrm>
            <a:off x="8106038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DFA78-4CC1-476B-9734-A3AC8B833703}"/>
              </a:ext>
            </a:extLst>
          </p:cNvPr>
          <p:cNvSpPr txBox="1"/>
          <p:nvPr/>
        </p:nvSpPr>
        <p:spPr>
          <a:xfrm>
            <a:off x="10441993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0B9F6-4707-4B8B-86A0-17A010B02FD5}"/>
              </a:ext>
            </a:extLst>
          </p:cNvPr>
          <p:cNvSpPr txBox="1"/>
          <p:nvPr/>
        </p:nvSpPr>
        <p:spPr>
          <a:xfrm rot="16200000">
            <a:off x="1426074" y="5707549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/>
              <a:t>|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-x</a:t>
            </a:r>
            <a:r>
              <a:rPr lang="en-US" baseline="-25000" dirty="0"/>
              <a:t>2|</a:t>
            </a:r>
            <a:r>
              <a:rPr lang="en-US" dirty="0"/>
              <a:t> = 1.38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3D70DA-212B-4040-AD0C-71A8BCF13D13}"/>
              </a:ext>
            </a:extLst>
          </p:cNvPr>
          <p:cNvSpPr txBox="1"/>
          <p:nvPr/>
        </p:nvSpPr>
        <p:spPr>
          <a:xfrm rot="16200000">
            <a:off x="3804094" y="5675133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/>
              <a:t>|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3|</a:t>
            </a:r>
            <a:r>
              <a:rPr lang="en-US" dirty="0"/>
              <a:t> = 0.95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B8840-EB27-44E5-8F8E-956AD75A608B}"/>
              </a:ext>
            </a:extLst>
          </p:cNvPr>
          <p:cNvSpPr txBox="1"/>
          <p:nvPr/>
        </p:nvSpPr>
        <p:spPr>
          <a:xfrm rot="16200000">
            <a:off x="6140884" y="5637104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/>
              <a:t>|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-x</a:t>
            </a:r>
            <a:r>
              <a:rPr lang="en-US" baseline="-25000" dirty="0"/>
              <a:t>4|</a:t>
            </a:r>
            <a:r>
              <a:rPr lang="en-US" dirty="0"/>
              <a:t> = 0.57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630A05-2A28-42E0-8404-DA6DCEBA2189}"/>
              </a:ext>
            </a:extLst>
          </p:cNvPr>
          <p:cNvSpPr txBox="1"/>
          <p:nvPr/>
        </p:nvSpPr>
        <p:spPr>
          <a:xfrm rot="16200000">
            <a:off x="8553891" y="5609927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-25000" dirty="0"/>
              <a:t>|</a:t>
            </a:r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-x</a:t>
            </a:r>
            <a:r>
              <a:rPr lang="en-US" baseline="-25000" dirty="0"/>
              <a:t>5|</a:t>
            </a:r>
            <a:r>
              <a:rPr lang="en-US" dirty="0"/>
              <a:t> = 0.12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E44C50-E1F5-4AB3-B1F4-81629454D7AF}"/>
              </a:ext>
            </a:extLst>
          </p:cNvPr>
          <p:cNvSpPr/>
          <p:nvPr/>
        </p:nvSpPr>
        <p:spPr>
          <a:xfrm>
            <a:off x="197427" y="4333009"/>
            <a:ext cx="11423939" cy="2251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Dealing with the overconfident aspect of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Fortunately, erroneous overconfident observations are usually not consecutive.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75D-3C77-4A2C-B21E-B2E52463795C}"/>
              </a:ext>
            </a:extLst>
          </p:cNvPr>
          <p:cNvSpPr txBox="1"/>
          <p:nvPr/>
        </p:nvSpPr>
        <p:spPr>
          <a:xfrm>
            <a:off x="570630" y="2927939"/>
            <a:ext cx="11341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Instead of looking solely in the x and y axis differences between two consecutive frames, we can also calculate the differences in x and y values between the following frames.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8DCC544-7FAC-4DE6-AEBE-E9E9E2024BEA}"/>
              </a:ext>
            </a:extLst>
          </p:cNvPr>
          <p:cNvSpPr/>
          <p:nvPr/>
        </p:nvSpPr>
        <p:spPr>
          <a:xfrm rot="10800000">
            <a:off x="5706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73D7549C-F760-455E-9E48-2DE51DF058C5}"/>
              </a:ext>
            </a:extLst>
          </p:cNvPr>
          <p:cNvSpPr/>
          <p:nvPr/>
        </p:nvSpPr>
        <p:spPr>
          <a:xfrm rot="10800000">
            <a:off x="29455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0980597-E30F-4BB0-89B8-3BA758ADFA8B}"/>
              </a:ext>
            </a:extLst>
          </p:cNvPr>
          <p:cNvSpPr/>
          <p:nvPr/>
        </p:nvSpPr>
        <p:spPr>
          <a:xfrm rot="10800000">
            <a:off x="5320429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6608B529-DE89-4A9D-9D62-9EB63E9868CC}"/>
              </a:ext>
            </a:extLst>
          </p:cNvPr>
          <p:cNvSpPr/>
          <p:nvPr/>
        </p:nvSpPr>
        <p:spPr>
          <a:xfrm rot="10800000">
            <a:off x="7695327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8DBF2C6-94A1-49CE-85B1-A5CCCD39930B}"/>
              </a:ext>
            </a:extLst>
          </p:cNvPr>
          <p:cNvSpPr/>
          <p:nvPr/>
        </p:nvSpPr>
        <p:spPr>
          <a:xfrm rot="10800000">
            <a:off x="10070225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19E7-8AE5-4B2F-A140-FFA7E8DE862C}"/>
              </a:ext>
            </a:extLst>
          </p:cNvPr>
          <p:cNvSpPr txBox="1"/>
          <p:nvPr/>
        </p:nvSpPr>
        <p:spPr>
          <a:xfrm>
            <a:off x="628216" y="5313940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464.46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F434B047-7C6C-44E9-AEA7-3B7627929C6F}"/>
              </a:ext>
            </a:extLst>
          </p:cNvPr>
          <p:cNvSpPr/>
          <p:nvPr/>
        </p:nvSpPr>
        <p:spPr>
          <a:xfrm rot="10800000">
            <a:off x="2945530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ED95D-500F-458D-8B7A-6A771609DBDD}"/>
              </a:ext>
            </a:extLst>
          </p:cNvPr>
          <p:cNvSpPr txBox="1"/>
          <p:nvPr/>
        </p:nvSpPr>
        <p:spPr>
          <a:xfrm>
            <a:off x="3003116" y="5313939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465.84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BAC648F7-75FF-4461-B11E-076BEA881C52}"/>
              </a:ext>
            </a:extLst>
          </p:cNvPr>
          <p:cNvSpPr/>
          <p:nvPr/>
        </p:nvSpPr>
        <p:spPr>
          <a:xfrm rot="10800000">
            <a:off x="5320429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1593B-4F2B-4A4B-92BB-47F034589CC2}"/>
              </a:ext>
            </a:extLst>
          </p:cNvPr>
          <p:cNvSpPr txBox="1"/>
          <p:nvPr/>
        </p:nvSpPr>
        <p:spPr>
          <a:xfrm>
            <a:off x="5371232" y="5313938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464.89</a:t>
            </a: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AE6D310A-46E3-4853-B4BE-5895A4C6F45C}"/>
              </a:ext>
            </a:extLst>
          </p:cNvPr>
          <p:cNvSpPr/>
          <p:nvPr/>
        </p:nvSpPr>
        <p:spPr>
          <a:xfrm rot="10800000">
            <a:off x="7695327" y="5313938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68812-A6C8-421D-A0F5-ADC7407B35C0}"/>
              </a:ext>
            </a:extLst>
          </p:cNvPr>
          <p:cNvSpPr txBox="1"/>
          <p:nvPr/>
        </p:nvSpPr>
        <p:spPr>
          <a:xfrm>
            <a:off x="7752913" y="5313937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464.23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AD15141-05DC-4D03-B660-543F550E05BC}"/>
              </a:ext>
            </a:extLst>
          </p:cNvPr>
          <p:cNvSpPr/>
          <p:nvPr/>
        </p:nvSpPr>
        <p:spPr>
          <a:xfrm rot="10800000">
            <a:off x="10070225" y="5313942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71343-F199-423A-8B37-0066E7578A72}"/>
              </a:ext>
            </a:extLst>
          </p:cNvPr>
          <p:cNvSpPr txBox="1"/>
          <p:nvPr/>
        </p:nvSpPr>
        <p:spPr>
          <a:xfrm>
            <a:off x="10127811" y="5313941"/>
            <a:ext cx="11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A3E05-E29B-4631-B6DD-4DF62D0ABB9F}"/>
              </a:ext>
            </a:extLst>
          </p:cNvPr>
          <p:cNvSpPr txBox="1"/>
          <p:nvPr/>
        </p:nvSpPr>
        <p:spPr>
          <a:xfrm>
            <a:off x="1101436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D40FD-DEC9-468B-BB84-61C7F629E5E9}"/>
              </a:ext>
            </a:extLst>
          </p:cNvPr>
          <p:cNvSpPr txBox="1"/>
          <p:nvPr/>
        </p:nvSpPr>
        <p:spPr>
          <a:xfrm>
            <a:off x="3436303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2BD0C-BD47-46A4-9A3A-99DB345D5227}"/>
              </a:ext>
            </a:extLst>
          </p:cNvPr>
          <p:cNvSpPr txBox="1"/>
          <p:nvPr/>
        </p:nvSpPr>
        <p:spPr>
          <a:xfrm>
            <a:off x="5771171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48AB4E-D52D-4970-90FB-321295645A0D}"/>
              </a:ext>
            </a:extLst>
          </p:cNvPr>
          <p:cNvSpPr txBox="1"/>
          <p:nvPr/>
        </p:nvSpPr>
        <p:spPr>
          <a:xfrm>
            <a:off x="8106038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DFA78-4CC1-476B-9734-A3AC8B833703}"/>
              </a:ext>
            </a:extLst>
          </p:cNvPr>
          <p:cNvSpPr txBox="1"/>
          <p:nvPr/>
        </p:nvSpPr>
        <p:spPr>
          <a:xfrm>
            <a:off x="10441993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0B9F6-4707-4B8B-86A0-17A010B02FD5}"/>
              </a:ext>
            </a:extLst>
          </p:cNvPr>
          <p:cNvSpPr txBox="1"/>
          <p:nvPr/>
        </p:nvSpPr>
        <p:spPr>
          <a:xfrm rot="16200000">
            <a:off x="1426074" y="5707549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 = 1.38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3D70DA-212B-4040-AD0C-71A8BCF13D13}"/>
              </a:ext>
            </a:extLst>
          </p:cNvPr>
          <p:cNvSpPr txBox="1"/>
          <p:nvPr/>
        </p:nvSpPr>
        <p:spPr>
          <a:xfrm rot="16200000">
            <a:off x="3804094" y="5675133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-x</a:t>
            </a:r>
            <a:r>
              <a:rPr lang="en-US" baseline="-25000" dirty="0"/>
              <a:t>2</a:t>
            </a:r>
            <a:r>
              <a:rPr lang="en-US" dirty="0"/>
              <a:t> = -0.95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B8840-EB27-44E5-8F8E-956AD75A608B}"/>
              </a:ext>
            </a:extLst>
          </p:cNvPr>
          <p:cNvSpPr txBox="1"/>
          <p:nvPr/>
        </p:nvSpPr>
        <p:spPr>
          <a:xfrm rot="16200000">
            <a:off x="6140884" y="5637104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-x</a:t>
            </a:r>
            <a:r>
              <a:rPr lang="en-US" baseline="-25000" dirty="0"/>
              <a:t>3</a:t>
            </a:r>
            <a:r>
              <a:rPr lang="en-US" dirty="0"/>
              <a:t> = -0.66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630A05-2A28-42E0-8404-DA6DCEBA2189}"/>
              </a:ext>
            </a:extLst>
          </p:cNvPr>
          <p:cNvSpPr txBox="1"/>
          <p:nvPr/>
        </p:nvSpPr>
        <p:spPr>
          <a:xfrm rot="16200000">
            <a:off x="8553891" y="5609927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  <a:r>
              <a:rPr lang="en-US" dirty="0"/>
              <a:t>-x</a:t>
            </a:r>
            <a:r>
              <a:rPr lang="en-US" baseline="-25000" dirty="0"/>
              <a:t>4</a:t>
            </a:r>
            <a:r>
              <a:rPr lang="en-US" dirty="0"/>
              <a:t> = 0.12</a:t>
            </a:r>
          </a:p>
        </p:txBody>
      </p:sp>
    </p:spTree>
    <p:extLst>
      <p:ext uri="{BB962C8B-B14F-4D97-AF65-F5344CB8AC3E}">
        <p14:creationId xmlns:p14="http://schemas.microsoft.com/office/powerpoint/2010/main" val="3777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7" grpId="0"/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Dealing with the overconfident aspect of DLC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21BD9-5DFC-4970-9A43-B59BEE28B1F4}"/>
              </a:ext>
            </a:extLst>
          </p:cNvPr>
          <p:cNvSpPr txBox="1"/>
          <p:nvPr/>
        </p:nvSpPr>
        <p:spPr>
          <a:xfrm>
            <a:off x="570633" y="2019697"/>
            <a:ext cx="11050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Fortunately, erroneous overconfident observations are usually not consecutive.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6275D-3C77-4A2C-B21E-B2E52463795C}"/>
              </a:ext>
            </a:extLst>
          </p:cNvPr>
          <p:cNvSpPr txBox="1"/>
          <p:nvPr/>
        </p:nvSpPr>
        <p:spPr>
          <a:xfrm>
            <a:off x="570630" y="2927939"/>
            <a:ext cx="113419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dirty="0">
                <a:solidFill>
                  <a:prstClr val="black"/>
                </a:solidFill>
              </a:rPr>
              <a:t>Instead of looking solely in the x and y axis differences between two consecutive frames, we can also calculate the differences in x and y values between the following frames.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8DCC544-7FAC-4DE6-AEBE-E9E9E2024BEA}"/>
              </a:ext>
            </a:extLst>
          </p:cNvPr>
          <p:cNvSpPr/>
          <p:nvPr/>
        </p:nvSpPr>
        <p:spPr>
          <a:xfrm rot="10800000">
            <a:off x="5706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73D7549C-F760-455E-9E48-2DE51DF058C5}"/>
              </a:ext>
            </a:extLst>
          </p:cNvPr>
          <p:cNvSpPr/>
          <p:nvPr/>
        </p:nvSpPr>
        <p:spPr>
          <a:xfrm rot="10800000">
            <a:off x="2945530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D0980597-E30F-4BB0-89B8-3BA758ADFA8B}"/>
              </a:ext>
            </a:extLst>
          </p:cNvPr>
          <p:cNvSpPr/>
          <p:nvPr/>
        </p:nvSpPr>
        <p:spPr>
          <a:xfrm rot="10800000">
            <a:off x="5320429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6608B529-DE89-4A9D-9D62-9EB63E9868CC}"/>
              </a:ext>
            </a:extLst>
          </p:cNvPr>
          <p:cNvSpPr/>
          <p:nvPr/>
        </p:nvSpPr>
        <p:spPr>
          <a:xfrm rot="10800000">
            <a:off x="7695327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68DBF2C6-94A1-49CE-85B1-A5CCCD39930B}"/>
              </a:ext>
            </a:extLst>
          </p:cNvPr>
          <p:cNvSpPr/>
          <p:nvPr/>
        </p:nvSpPr>
        <p:spPr>
          <a:xfrm rot="10800000">
            <a:off x="10070225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19E7-8AE5-4B2F-A140-FFA7E8DE862C}"/>
              </a:ext>
            </a:extLst>
          </p:cNvPr>
          <p:cNvSpPr txBox="1"/>
          <p:nvPr/>
        </p:nvSpPr>
        <p:spPr>
          <a:xfrm>
            <a:off x="628216" y="5313940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464.46</a:t>
            </a:r>
          </a:p>
          <a:p>
            <a:r>
              <a:rPr lang="en-US" dirty="0">
                <a:solidFill>
                  <a:schemeClr val="bg1"/>
                </a:solidFill>
              </a:rPr>
              <a:t>y = 449.21 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F434B047-7C6C-44E9-AEA7-3B7627929C6F}"/>
              </a:ext>
            </a:extLst>
          </p:cNvPr>
          <p:cNvSpPr/>
          <p:nvPr/>
        </p:nvSpPr>
        <p:spPr>
          <a:xfrm rot="10800000">
            <a:off x="2945530" y="5313940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DED95D-500F-458D-8B7A-6A771609DBDD}"/>
              </a:ext>
            </a:extLst>
          </p:cNvPr>
          <p:cNvSpPr txBox="1"/>
          <p:nvPr/>
        </p:nvSpPr>
        <p:spPr>
          <a:xfrm>
            <a:off x="3003116" y="5313939"/>
            <a:ext cx="119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465.84</a:t>
            </a:r>
          </a:p>
          <a:p>
            <a:r>
              <a:rPr lang="en-US" dirty="0">
                <a:solidFill>
                  <a:schemeClr val="bg1"/>
                </a:solidFill>
              </a:rPr>
              <a:t>y = 449.38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BAC648F7-75FF-4461-B11E-076BEA881C52}"/>
              </a:ext>
            </a:extLst>
          </p:cNvPr>
          <p:cNvSpPr/>
          <p:nvPr/>
        </p:nvSpPr>
        <p:spPr>
          <a:xfrm rot="10800000">
            <a:off x="5320429" y="5313941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71593B-4F2B-4A4B-92BB-47F034589CC2}"/>
              </a:ext>
            </a:extLst>
          </p:cNvPr>
          <p:cNvSpPr txBox="1"/>
          <p:nvPr/>
        </p:nvSpPr>
        <p:spPr>
          <a:xfrm>
            <a:off x="5371232" y="5313938"/>
            <a:ext cx="119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464.89</a:t>
            </a:r>
          </a:p>
          <a:p>
            <a:r>
              <a:rPr lang="en-US" dirty="0">
                <a:solidFill>
                  <a:schemeClr val="bg1"/>
                </a:solidFill>
              </a:rPr>
              <a:t>y = 449.06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: Diagonal Corners Rounded 27">
            <a:extLst>
              <a:ext uri="{FF2B5EF4-FFF2-40B4-BE49-F238E27FC236}">
                <a16:creationId xmlns:a16="http://schemas.microsoft.com/office/drawing/2014/main" id="{AE6D310A-46E3-4853-B4BE-5895A4C6F45C}"/>
              </a:ext>
            </a:extLst>
          </p:cNvPr>
          <p:cNvSpPr/>
          <p:nvPr/>
        </p:nvSpPr>
        <p:spPr>
          <a:xfrm rot="10800000">
            <a:off x="7695327" y="5313938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68812-A6C8-421D-A0F5-ADC7407B35C0}"/>
              </a:ext>
            </a:extLst>
          </p:cNvPr>
          <p:cNvSpPr txBox="1"/>
          <p:nvPr/>
        </p:nvSpPr>
        <p:spPr>
          <a:xfrm>
            <a:off x="7752913" y="5313937"/>
            <a:ext cx="119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464.23</a:t>
            </a:r>
          </a:p>
          <a:p>
            <a:r>
              <a:rPr lang="en-US" dirty="0">
                <a:solidFill>
                  <a:schemeClr val="bg1"/>
                </a:solidFill>
              </a:rPr>
              <a:t>y = 449.2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FAD15141-05DC-4D03-B660-543F550E05BC}"/>
              </a:ext>
            </a:extLst>
          </p:cNvPr>
          <p:cNvSpPr/>
          <p:nvPr/>
        </p:nvSpPr>
        <p:spPr>
          <a:xfrm rot="10800000">
            <a:off x="10070225" y="5313942"/>
            <a:ext cx="1308969" cy="1015663"/>
          </a:xfrm>
          <a:prstGeom prst="round2Diag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571343-F199-423A-8B37-0066E7578A72}"/>
              </a:ext>
            </a:extLst>
          </p:cNvPr>
          <p:cNvSpPr txBox="1"/>
          <p:nvPr/>
        </p:nvSpPr>
        <p:spPr>
          <a:xfrm>
            <a:off x="10127811" y="5313941"/>
            <a:ext cx="119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 = 464.35</a:t>
            </a:r>
          </a:p>
          <a:p>
            <a:r>
              <a:rPr lang="en-US" dirty="0">
                <a:solidFill>
                  <a:schemeClr val="bg1"/>
                </a:solidFill>
              </a:rPr>
              <a:t>y = 449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A3E05-E29B-4631-B6DD-4DF62D0ABB9F}"/>
              </a:ext>
            </a:extLst>
          </p:cNvPr>
          <p:cNvSpPr txBox="1"/>
          <p:nvPr/>
        </p:nvSpPr>
        <p:spPr>
          <a:xfrm>
            <a:off x="1101436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3D40FD-DEC9-468B-BB84-61C7F629E5E9}"/>
              </a:ext>
            </a:extLst>
          </p:cNvPr>
          <p:cNvSpPr txBox="1"/>
          <p:nvPr/>
        </p:nvSpPr>
        <p:spPr>
          <a:xfrm>
            <a:off x="3436303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2BD0C-BD47-46A4-9A3A-99DB345D5227}"/>
              </a:ext>
            </a:extLst>
          </p:cNvPr>
          <p:cNvSpPr txBox="1"/>
          <p:nvPr/>
        </p:nvSpPr>
        <p:spPr>
          <a:xfrm>
            <a:off x="5771171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48AB4E-D52D-4970-90FB-321295645A0D}"/>
              </a:ext>
            </a:extLst>
          </p:cNvPr>
          <p:cNvSpPr txBox="1"/>
          <p:nvPr/>
        </p:nvSpPr>
        <p:spPr>
          <a:xfrm>
            <a:off x="8106038" y="485206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3DFA78-4CC1-476B-9734-A3AC8B833703}"/>
              </a:ext>
            </a:extLst>
          </p:cNvPr>
          <p:cNvSpPr txBox="1"/>
          <p:nvPr/>
        </p:nvSpPr>
        <p:spPr>
          <a:xfrm>
            <a:off x="10441993" y="488036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60B9F6-4707-4B8B-86A0-17A010B02FD5}"/>
              </a:ext>
            </a:extLst>
          </p:cNvPr>
          <p:cNvSpPr txBox="1"/>
          <p:nvPr/>
        </p:nvSpPr>
        <p:spPr>
          <a:xfrm rot="16200000">
            <a:off x="1426074" y="5707549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 = 1.38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3D70DA-212B-4040-AD0C-71A8BCF13D13}"/>
              </a:ext>
            </a:extLst>
          </p:cNvPr>
          <p:cNvSpPr txBox="1"/>
          <p:nvPr/>
        </p:nvSpPr>
        <p:spPr>
          <a:xfrm rot="16200000">
            <a:off x="3804094" y="5675133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-x</a:t>
            </a:r>
            <a:r>
              <a:rPr lang="en-US" baseline="-25000" dirty="0"/>
              <a:t>2</a:t>
            </a:r>
            <a:r>
              <a:rPr lang="en-US" dirty="0"/>
              <a:t> = -0.95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B8840-EB27-44E5-8F8E-956AD75A608B}"/>
              </a:ext>
            </a:extLst>
          </p:cNvPr>
          <p:cNvSpPr txBox="1"/>
          <p:nvPr/>
        </p:nvSpPr>
        <p:spPr>
          <a:xfrm rot="16200000">
            <a:off x="6140884" y="5637104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-x</a:t>
            </a:r>
            <a:r>
              <a:rPr lang="en-US" baseline="-25000" dirty="0"/>
              <a:t>3</a:t>
            </a:r>
            <a:r>
              <a:rPr lang="en-US" dirty="0"/>
              <a:t> = -0.66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630A05-2A28-42E0-8404-DA6DCEBA2189}"/>
              </a:ext>
            </a:extLst>
          </p:cNvPr>
          <p:cNvSpPr txBox="1"/>
          <p:nvPr/>
        </p:nvSpPr>
        <p:spPr>
          <a:xfrm rot="16200000">
            <a:off x="8553891" y="5609927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  <a:r>
              <a:rPr lang="en-US" dirty="0"/>
              <a:t>-x</a:t>
            </a:r>
            <a:r>
              <a:rPr lang="en-US" baseline="-25000" dirty="0"/>
              <a:t>4</a:t>
            </a:r>
            <a:r>
              <a:rPr lang="en-US" dirty="0"/>
              <a:t> = 0.12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BE7A0-EC6B-4A83-9882-CCDF82A84A77}"/>
              </a:ext>
            </a:extLst>
          </p:cNvPr>
          <p:cNvSpPr txBox="1"/>
          <p:nvPr/>
        </p:nvSpPr>
        <p:spPr>
          <a:xfrm rot="16200000">
            <a:off x="1810303" y="5707549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2</a:t>
            </a:r>
            <a:r>
              <a:rPr lang="en-US" dirty="0"/>
              <a:t>-y</a:t>
            </a:r>
            <a:r>
              <a:rPr lang="en-US" baseline="-25000" dirty="0"/>
              <a:t>1</a:t>
            </a:r>
            <a:r>
              <a:rPr lang="en-US" dirty="0"/>
              <a:t> = 0.17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9B77B7-2421-4F50-9D71-6FEC4A6A5A87}"/>
              </a:ext>
            </a:extLst>
          </p:cNvPr>
          <p:cNvSpPr txBox="1"/>
          <p:nvPr/>
        </p:nvSpPr>
        <p:spPr>
          <a:xfrm rot="16200000">
            <a:off x="4162068" y="5684546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3</a:t>
            </a:r>
            <a:r>
              <a:rPr lang="en-US" dirty="0"/>
              <a:t>-y</a:t>
            </a:r>
            <a:r>
              <a:rPr lang="en-US" baseline="-25000" dirty="0"/>
              <a:t>2</a:t>
            </a:r>
            <a:r>
              <a:rPr lang="en-US" dirty="0"/>
              <a:t> = -0.32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59AC80-9315-41A5-853B-81DF36FB1A1C}"/>
              </a:ext>
            </a:extLst>
          </p:cNvPr>
          <p:cNvSpPr txBox="1"/>
          <p:nvPr/>
        </p:nvSpPr>
        <p:spPr>
          <a:xfrm rot="16200000">
            <a:off x="6392494" y="5509698"/>
            <a:ext cx="162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4</a:t>
            </a:r>
            <a:r>
              <a:rPr lang="en-US" dirty="0"/>
              <a:t>-y</a:t>
            </a:r>
            <a:r>
              <a:rPr lang="en-US" baseline="-25000" dirty="0"/>
              <a:t>3</a:t>
            </a:r>
            <a:r>
              <a:rPr lang="en-US" dirty="0"/>
              <a:t> = 0.14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A4196B-65B7-42DC-812B-5E7CBC97C3C0}"/>
              </a:ext>
            </a:extLst>
          </p:cNvPr>
          <p:cNvSpPr txBox="1"/>
          <p:nvPr/>
        </p:nvSpPr>
        <p:spPr>
          <a:xfrm rot="16200000">
            <a:off x="8924901" y="5609927"/>
            <a:ext cx="138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5</a:t>
            </a:r>
            <a:r>
              <a:rPr lang="en-US" dirty="0"/>
              <a:t>-y</a:t>
            </a:r>
            <a:r>
              <a:rPr lang="en-US" baseline="-25000" dirty="0"/>
              <a:t>4</a:t>
            </a:r>
            <a:r>
              <a:rPr lang="en-US" dirty="0"/>
              <a:t> = -0.2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7725B8-E223-4DD4-9A2C-87E8F240AAAF}"/>
              </a:ext>
            </a:extLst>
          </p:cNvPr>
          <p:cNvSpPr/>
          <p:nvPr/>
        </p:nvSpPr>
        <p:spPr>
          <a:xfrm>
            <a:off x="207818" y="1959037"/>
            <a:ext cx="11203619" cy="25390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BFDA4-2F23-4FA7-A75E-E2E092A655B6}"/>
              </a:ext>
            </a:extLst>
          </p:cNvPr>
          <p:cNvSpPr txBox="1"/>
          <p:nvPr/>
        </p:nvSpPr>
        <p:spPr>
          <a:xfrm>
            <a:off x="1470448" y="1908699"/>
            <a:ext cx="672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|(x</a:t>
            </a:r>
            <a:r>
              <a:rPr lang="en-US" baseline="-25000" dirty="0"/>
              <a:t>2</a:t>
            </a:r>
            <a:r>
              <a:rPr lang="en-US" dirty="0"/>
              <a:t>-x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(x</a:t>
            </a:r>
            <a:r>
              <a:rPr lang="en-US" baseline="-25000" dirty="0"/>
              <a:t>3</a:t>
            </a:r>
            <a:r>
              <a:rPr lang="en-US" dirty="0"/>
              <a:t>-x</a:t>
            </a:r>
            <a:r>
              <a:rPr lang="en-US" baseline="-25000" dirty="0"/>
              <a:t>2</a:t>
            </a:r>
            <a:r>
              <a:rPr lang="en-US" dirty="0"/>
              <a:t>) +</a:t>
            </a:r>
            <a:r>
              <a:rPr lang="en-US" baseline="-25000" dirty="0"/>
              <a:t>  </a:t>
            </a:r>
            <a:r>
              <a:rPr lang="en-US" dirty="0"/>
              <a:t>(x</a:t>
            </a:r>
            <a:r>
              <a:rPr lang="en-US" baseline="-25000" dirty="0"/>
              <a:t>4</a:t>
            </a:r>
            <a:r>
              <a:rPr lang="en-US" dirty="0"/>
              <a:t>-x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+ (x</a:t>
            </a:r>
            <a:r>
              <a:rPr lang="en-US" baseline="-25000" dirty="0"/>
              <a:t>5</a:t>
            </a:r>
            <a:r>
              <a:rPr lang="en-US" dirty="0"/>
              <a:t>-x</a:t>
            </a:r>
            <a:r>
              <a:rPr lang="en-US" baseline="-25000" dirty="0"/>
              <a:t>4</a:t>
            </a:r>
            <a:r>
              <a:rPr lang="en-US" dirty="0"/>
              <a:t>)|   = |1.38 - 0.95 - 0.66 + 0.12|= 0.11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579BB-6E3A-453C-A6E5-32C2EA1C5875}"/>
              </a:ext>
            </a:extLst>
          </p:cNvPr>
          <p:cNvSpPr txBox="1"/>
          <p:nvPr/>
        </p:nvSpPr>
        <p:spPr>
          <a:xfrm>
            <a:off x="1470448" y="2407900"/>
            <a:ext cx="689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|(y</a:t>
            </a:r>
            <a:r>
              <a:rPr lang="en-US" baseline="-25000" dirty="0"/>
              <a:t>2</a:t>
            </a:r>
            <a:r>
              <a:rPr lang="en-US" dirty="0"/>
              <a:t>-y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+</a:t>
            </a:r>
            <a:r>
              <a:rPr lang="en-US" baseline="-25000" dirty="0"/>
              <a:t> </a:t>
            </a:r>
            <a:r>
              <a:rPr lang="en-US" dirty="0"/>
              <a:t>(y</a:t>
            </a:r>
            <a:r>
              <a:rPr lang="en-US" baseline="-25000" dirty="0"/>
              <a:t>3</a:t>
            </a:r>
            <a:r>
              <a:rPr lang="en-US" dirty="0"/>
              <a:t>-y</a:t>
            </a:r>
            <a:r>
              <a:rPr lang="en-US" baseline="-25000" dirty="0"/>
              <a:t>2</a:t>
            </a:r>
            <a:r>
              <a:rPr lang="en-US" dirty="0"/>
              <a:t>) +</a:t>
            </a:r>
            <a:r>
              <a:rPr lang="en-US" baseline="-25000" dirty="0"/>
              <a:t>  </a:t>
            </a:r>
            <a:r>
              <a:rPr lang="en-US" dirty="0"/>
              <a:t>(y</a:t>
            </a:r>
            <a:r>
              <a:rPr lang="en-US" baseline="-25000" dirty="0"/>
              <a:t>4</a:t>
            </a:r>
            <a:r>
              <a:rPr lang="en-US" dirty="0"/>
              <a:t>-y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baseline="-25000" dirty="0"/>
              <a:t> </a:t>
            </a:r>
            <a:r>
              <a:rPr lang="en-US" dirty="0"/>
              <a:t>+ (y</a:t>
            </a:r>
            <a:r>
              <a:rPr lang="en-US" baseline="-25000" dirty="0"/>
              <a:t>5</a:t>
            </a:r>
            <a:r>
              <a:rPr lang="en-US" dirty="0"/>
              <a:t>-y</a:t>
            </a:r>
            <a:r>
              <a:rPr lang="en-US" baseline="-25000" dirty="0"/>
              <a:t>4</a:t>
            </a:r>
            <a:r>
              <a:rPr lang="en-US" dirty="0"/>
              <a:t>) |  = |0.17 - 0.32 + 0.14 – 0.2| = 0.21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E3D085-35E2-4B18-8974-EFA60572DDFF}"/>
              </a:ext>
            </a:extLst>
          </p:cNvPr>
          <p:cNvSpPr txBox="1"/>
          <p:nvPr/>
        </p:nvSpPr>
        <p:spPr>
          <a:xfrm>
            <a:off x="7912342" y="1905464"/>
            <a:ext cx="198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/4 =            0.027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64E6BF-EC53-42C2-BFAE-212B7E9E8901}"/>
              </a:ext>
            </a:extLst>
          </p:cNvPr>
          <p:cNvSpPr txBox="1"/>
          <p:nvPr/>
        </p:nvSpPr>
        <p:spPr>
          <a:xfrm>
            <a:off x="7912342" y="2393968"/>
            <a:ext cx="188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/4 =            0.052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13123A-70D7-44D3-9417-253C362040A6}"/>
              </a:ext>
            </a:extLst>
          </p:cNvPr>
          <p:cNvSpPr txBox="1"/>
          <p:nvPr/>
        </p:nvSpPr>
        <p:spPr>
          <a:xfrm>
            <a:off x="8558993" y="2394741"/>
            <a:ext cx="3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AF9E2F-F711-4E00-9237-7A184B3DA66C}"/>
              </a:ext>
            </a:extLst>
          </p:cNvPr>
          <p:cNvCxnSpPr>
            <a:cxnSpLocks/>
          </p:cNvCxnSpPr>
          <p:nvPr/>
        </p:nvCxnSpPr>
        <p:spPr>
          <a:xfrm>
            <a:off x="8945335" y="2784631"/>
            <a:ext cx="672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E56AA9D-3709-48B6-904D-69A6A48F23FA}"/>
              </a:ext>
            </a:extLst>
          </p:cNvPr>
          <p:cNvSpPr txBox="1"/>
          <p:nvPr/>
        </p:nvSpPr>
        <p:spPr>
          <a:xfrm>
            <a:off x="8926268" y="2859212"/>
            <a:ext cx="84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0.079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5F416-418E-4C1C-A95C-D0F4D58088B7}"/>
              </a:ext>
            </a:extLst>
          </p:cNvPr>
          <p:cNvSpPr txBox="1"/>
          <p:nvPr/>
        </p:nvSpPr>
        <p:spPr>
          <a:xfrm>
            <a:off x="1448334" y="3457247"/>
            <a:ext cx="938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call this result </a:t>
            </a:r>
            <a:r>
              <a:rPr lang="en-US" dirty="0" err="1"/>
              <a:t>avged_diff</a:t>
            </a:r>
            <a:r>
              <a:rPr lang="en-US" dirty="0"/>
              <a:t> (averaged differences). Given that movement can’t possibly last for only 1/25</a:t>
            </a:r>
            <a:r>
              <a:rPr lang="en-US" baseline="30000" dirty="0"/>
              <a:t>th</a:t>
            </a:r>
            <a:r>
              <a:rPr lang="en-US" dirty="0"/>
              <a:t> of a second, </a:t>
            </a:r>
            <a:r>
              <a:rPr lang="en-US" dirty="0" err="1"/>
              <a:t>avged_diff</a:t>
            </a:r>
            <a:r>
              <a:rPr lang="en-US" dirty="0"/>
              <a:t> corrected for the wrong prediction of DLC in x</a:t>
            </a:r>
            <a:r>
              <a:rPr lang="en-US" baseline="-25000" dirty="0"/>
              <a:t>2</a:t>
            </a:r>
            <a:r>
              <a:rPr lang="en-US" dirty="0"/>
              <a:t> (465.84).</a:t>
            </a:r>
            <a:endParaRPr lang="en-US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955AB0-87D9-4054-9C55-A79C317E56DD}"/>
              </a:ext>
            </a:extLst>
          </p:cNvPr>
          <p:cNvSpPr/>
          <p:nvPr/>
        </p:nvSpPr>
        <p:spPr>
          <a:xfrm>
            <a:off x="207818" y="4512956"/>
            <a:ext cx="11502737" cy="207191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C94DEA0-C587-41F6-A4F4-2B8CB965C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68" y="6047115"/>
            <a:ext cx="7934325" cy="3333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1ACC7B0-0C95-40C3-92D2-17932E9017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9" t="2114"/>
          <a:stretch/>
        </p:blipFill>
        <p:spPr>
          <a:xfrm>
            <a:off x="1786505" y="4478473"/>
            <a:ext cx="6869369" cy="12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6" grpId="0" animBg="1"/>
      <p:bldP spid="7" grpId="0"/>
      <p:bldP spid="44" grpId="0"/>
      <p:bldP spid="9" grpId="0"/>
      <p:bldP spid="46" grpId="0"/>
      <p:bldP spid="11" grpId="0"/>
      <p:bldP spid="48" grpId="0"/>
      <p:bldP spid="19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Some freezing was still eluding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61B72B-783E-4982-9DCE-BBEC57D8BCC9}"/>
              </a:ext>
            </a:extLst>
          </p:cNvPr>
          <p:cNvSpPr txBox="1"/>
          <p:nvPr/>
        </p:nvSpPr>
        <p:spPr>
          <a:xfrm>
            <a:off x="570634" y="1736229"/>
            <a:ext cx="36462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This could be caused by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BC6DF-8900-45EA-9EFD-73E3BCF80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07" y="4630040"/>
            <a:ext cx="7534790" cy="7703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34D53-AFC5-4846-8E5A-6CB35D3E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607" y="5636809"/>
            <a:ext cx="7534790" cy="77031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C7ADDF9-BB19-4197-88A5-6AE206ADBCF8}"/>
              </a:ext>
            </a:extLst>
          </p:cNvPr>
          <p:cNvSpPr txBox="1"/>
          <p:nvPr/>
        </p:nvSpPr>
        <p:spPr>
          <a:xfrm>
            <a:off x="570632" y="2311951"/>
            <a:ext cx="1105073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Low likelihood frames with high detection variance that were not interpolated (likelihood lower than the accepted range)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79ED1B4-B150-4065-8689-BC553595F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2" y="3543677"/>
            <a:ext cx="9403296" cy="46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9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When you’re lost in the darkness</a:t>
            </a:r>
            <a:br>
              <a:rPr lang="en-US" sz="3500" dirty="0">
                <a:latin typeface="Calibri "/>
              </a:rPr>
            </a:br>
            <a:r>
              <a:rPr lang="en-US" sz="3500" dirty="0">
                <a:latin typeface="Calibri "/>
              </a:rPr>
              <a:t>look for the 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A0FF2-9DE5-47F3-BBBD-ECC295A1C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839050"/>
            <a:ext cx="9163050" cy="464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AA5004-E3A5-456C-AD0A-E5C8A47EBB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8549" y="3578615"/>
            <a:ext cx="1022632" cy="773638"/>
          </a:xfrm>
          <a:prstGeom prst="rect">
            <a:avLst/>
          </a:prstGeom>
          <a:effectLst>
            <a:outerShdw blurRad="355600" dist="50800" dir="5400000" sx="151000" sy="151000" algn="ctr" rotWithShape="0">
              <a:srgbClr val="000000">
                <a:alpha val="0"/>
              </a:srgbClr>
            </a:outerShdw>
            <a:softEdge rad="12700"/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05EA8-8C78-4FC6-9EB2-41095FF356FA}"/>
              </a:ext>
            </a:extLst>
          </p:cNvPr>
          <p:cNvCxnSpPr/>
          <p:nvPr/>
        </p:nvCxnSpPr>
        <p:spPr>
          <a:xfrm>
            <a:off x="6862439" y="3000652"/>
            <a:ext cx="532660" cy="32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3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Adding a second body part for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07A9A-AD33-4A8F-BEF3-DD57D1BDA9B7}"/>
              </a:ext>
            </a:extLst>
          </p:cNvPr>
          <p:cNvSpPr txBox="1"/>
          <p:nvPr/>
        </p:nvSpPr>
        <p:spPr>
          <a:xfrm>
            <a:off x="544000" y="2136338"/>
            <a:ext cx="9594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Assessing the </a:t>
            </a:r>
            <a:r>
              <a:rPr lang="en-US" sz="2600" dirty="0" err="1"/>
              <a:t>loc_diff</a:t>
            </a:r>
            <a:r>
              <a:rPr lang="en-US" sz="2600" dirty="0"/>
              <a:t> and </a:t>
            </a:r>
            <a:r>
              <a:rPr lang="en-US" sz="2600" dirty="0" err="1"/>
              <a:t>avged_diff</a:t>
            </a:r>
            <a:r>
              <a:rPr lang="en-US" sz="2600" dirty="0"/>
              <a:t> for the </a:t>
            </a:r>
            <a:r>
              <a:rPr lang="en-US" sz="2600" i="1" dirty="0"/>
              <a:t>right ear</a:t>
            </a:r>
            <a:r>
              <a:rPr lang="en-US" sz="2600" dirty="0"/>
              <a:t> rescued some observations that were not captured by </a:t>
            </a:r>
            <a:r>
              <a:rPr lang="en-US" sz="2600" i="1" dirty="0" err="1"/>
              <a:t>betwears</a:t>
            </a:r>
            <a:r>
              <a:rPr lang="en-US" sz="2600" i="1" dirty="0"/>
              <a:t> </a:t>
            </a:r>
            <a:r>
              <a:rPr lang="en-US" sz="2600" dirty="0"/>
              <a:t>when the mouse’s snout was opposite to the light source</a:t>
            </a:r>
            <a:endParaRPr lang="en-US" sz="26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BFFA-8CB6-44D3-9119-E2035EA92550}"/>
              </a:ext>
            </a:extLst>
          </p:cNvPr>
          <p:cNvSpPr txBox="1"/>
          <p:nvPr/>
        </p:nvSpPr>
        <p:spPr>
          <a:xfrm>
            <a:off x="544000" y="3876264"/>
            <a:ext cx="108179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Overlaps of freezing frames based on right ear and </a:t>
            </a:r>
            <a:r>
              <a:rPr lang="en-US" sz="2600" dirty="0" err="1"/>
              <a:t>betwears</a:t>
            </a:r>
            <a:r>
              <a:rPr lang="en-US" sz="2600" dirty="0"/>
              <a:t> were excluded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6E7C5-031F-4B18-998A-4ED7EF2D3AA0}"/>
              </a:ext>
            </a:extLst>
          </p:cNvPr>
          <p:cNvSpPr txBox="1"/>
          <p:nvPr/>
        </p:nvSpPr>
        <p:spPr>
          <a:xfrm>
            <a:off x="544000" y="4815971"/>
            <a:ext cx="9594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Freezing detection based on right ear had a complementary role</a:t>
            </a:r>
          </a:p>
        </p:txBody>
      </p:sp>
    </p:spTree>
    <p:extLst>
      <p:ext uri="{BB962C8B-B14F-4D97-AF65-F5344CB8AC3E}">
        <p14:creationId xmlns:p14="http://schemas.microsoft.com/office/powerpoint/2010/main" val="398020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A solution for False Positives </a:t>
            </a:r>
            <a:br>
              <a:rPr lang="en-US" sz="3500" dirty="0">
                <a:latin typeface="Calibri "/>
              </a:rPr>
            </a:br>
            <a:r>
              <a:rPr lang="en-US" sz="3500" dirty="0">
                <a:latin typeface="Calibri "/>
              </a:rPr>
              <a:t>in front of our nose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7D8F-76BC-4F99-B7D6-82B0233B7FEF}"/>
              </a:ext>
            </a:extLst>
          </p:cNvPr>
          <p:cNvSpPr txBox="1"/>
          <p:nvPr/>
        </p:nvSpPr>
        <p:spPr>
          <a:xfrm>
            <a:off x="816745" y="2485748"/>
            <a:ext cx="10679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All series of freezing frames are then further tested based on nose movement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6D224-97DD-41B2-9242-89DC5F3DFDEC}"/>
              </a:ext>
            </a:extLst>
          </p:cNvPr>
          <p:cNvSpPr txBox="1"/>
          <p:nvPr/>
        </p:nvSpPr>
        <p:spPr>
          <a:xfrm>
            <a:off x="816744" y="4557060"/>
            <a:ext cx="1067983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If nose movement has been detected and the detection likelihood of the nose across freezing frames is high, then the freezing series is excluded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88D93-681E-4D18-A599-10FE626DDDDB}"/>
              </a:ext>
            </a:extLst>
          </p:cNvPr>
          <p:cNvSpPr txBox="1"/>
          <p:nvPr/>
        </p:nvSpPr>
        <p:spPr>
          <a:xfrm>
            <a:off x="816744" y="3521404"/>
            <a:ext cx="109284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Similar parameters (</a:t>
            </a:r>
            <a:r>
              <a:rPr lang="en-US" sz="2600" dirty="0" err="1"/>
              <a:t>loc_diff,avged_diff</a:t>
            </a:r>
            <a:r>
              <a:rPr lang="en-US" sz="2600" dirty="0"/>
              <a:t>) are used for nose movement detection</a:t>
            </a:r>
          </a:p>
        </p:txBody>
      </p:sp>
    </p:spTree>
    <p:extLst>
      <p:ext uri="{BB962C8B-B14F-4D97-AF65-F5344CB8AC3E}">
        <p14:creationId xmlns:p14="http://schemas.microsoft.com/office/powerpoint/2010/main" val="353485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607" y="370750"/>
            <a:ext cx="8670786" cy="1325563"/>
          </a:xfrm>
        </p:spPr>
        <p:txBody>
          <a:bodyPr/>
          <a:lstStyle/>
          <a:p>
            <a:pPr algn="ctr"/>
            <a:r>
              <a:rPr lang="en-US" sz="3500" dirty="0">
                <a:latin typeface="Calibri "/>
              </a:rPr>
              <a:t>Evaluating the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7D8F-76BC-4F99-B7D6-82B0233B7FEF}"/>
              </a:ext>
            </a:extLst>
          </p:cNvPr>
          <p:cNvSpPr txBox="1"/>
          <p:nvPr/>
        </p:nvSpPr>
        <p:spPr>
          <a:xfrm>
            <a:off x="816745" y="2485748"/>
            <a:ext cx="66263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48 series of freezing frames and 3 scorers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A6E68-32E7-464C-9CC2-9BB741AC5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5" y="3570233"/>
            <a:ext cx="3356905" cy="1800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FB7A7-3AC8-4427-BA38-33B14AFE0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14" y="4094124"/>
            <a:ext cx="2743200" cy="752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226868-BFE9-4F4E-AF50-83386B92F380}"/>
              </a:ext>
            </a:extLst>
          </p:cNvPr>
          <p:cNvSpPr txBox="1"/>
          <p:nvPr/>
        </p:nvSpPr>
        <p:spPr>
          <a:xfrm>
            <a:off x="8694249" y="4224139"/>
            <a:ext cx="29617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F1 = 0.907</a:t>
            </a:r>
          </a:p>
        </p:txBody>
      </p:sp>
    </p:spTree>
    <p:extLst>
      <p:ext uri="{BB962C8B-B14F-4D97-AF65-F5344CB8AC3E}">
        <p14:creationId xmlns:p14="http://schemas.microsoft.com/office/powerpoint/2010/main" val="347573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F9EF0-30AB-4AB3-B4D7-75BA293A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007" y="388571"/>
            <a:ext cx="2455985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26316D-2C41-41EE-A0CB-2B1C758A04B4}"/>
              </a:ext>
            </a:extLst>
          </p:cNvPr>
          <p:cNvSpPr txBox="1"/>
          <p:nvPr/>
        </p:nvSpPr>
        <p:spPr>
          <a:xfrm>
            <a:off x="846242" y="1913457"/>
            <a:ext cx="3440623" cy="363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Carolina </a:t>
            </a:r>
            <a:r>
              <a:rPr lang="en-US" sz="2600" dirty="0" err="1"/>
              <a:t>Temporão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Marloes Henckens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Josephine Bouman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Sabrina van Heukelum</a:t>
            </a:r>
            <a:endParaRPr lang="el-GR" sz="2600" dirty="0"/>
          </a:p>
          <a:p>
            <a:pPr>
              <a:lnSpc>
                <a:spcPct val="150000"/>
              </a:lnSpc>
            </a:pPr>
            <a:r>
              <a:rPr lang="en-US" sz="2600" dirty="0"/>
              <a:t>Ema Lopes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Nishant Joshi</a:t>
            </a:r>
          </a:p>
        </p:txBody>
      </p:sp>
    </p:spTree>
    <p:extLst>
      <p:ext uri="{BB962C8B-B14F-4D97-AF65-F5344CB8AC3E}">
        <p14:creationId xmlns:p14="http://schemas.microsoft.com/office/powerpoint/2010/main" val="310415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8013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What is this talk about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1AA9-EF25-4A38-9332-3B4B0CD0A54A}"/>
              </a:ext>
            </a:extLst>
          </p:cNvPr>
          <p:cNvSpPr txBox="1"/>
          <p:nvPr/>
        </p:nvSpPr>
        <p:spPr>
          <a:xfrm>
            <a:off x="385894" y="3763298"/>
            <a:ext cx="75464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Mainly, how to use DLC </a:t>
            </a:r>
            <a:r>
              <a:rPr lang="en-US" sz="2600" i="1" u="sng" dirty="0"/>
              <a:t>output</a:t>
            </a:r>
            <a:r>
              <a:rPr lang="en-US" sz="2600" dirty="0"/>
              <a:t> to measure freezing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BA3B-A72B-42F8-AE3E-FD850DCB211F}"/>
              </a:ext>
            </a:extLst>
          </p:cNvPr>
          <p:cNvSpPr txBox="1"/>
          <p:nvPr/>
        </p:nvSpPr>
        <p:spPr>
          <a:xfrm>
            <a:off x="385894" y="4924336"/>
            <a:ext cx="1029730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Details for </a:t>
            </a:r>
            <a:r>
              <a:rPr lang="en-US" sz="2600" i="1" dirty="0"/>
              <a:t>running </a:t>
            </a:r>
            <a:r>
              <a:rPr lang="en-US" sz="2600" dirty="0"/>
              <a:t>DLC and </a:t>
            </a:r>
            <a:r>
              <a:rPr lang="en-US" sz="2600" i="1" dirty="0"/>
              <a:t>training</a:t>
            </a:r>
            <a:r>
              <a:rPr lang="en-US" sz="2600" dirty="0"/>
              <a:t> the network can be later discussed</a:t>
            </a:r>
            <a:r>
              <a:rPr lang="en-US" sz="2600" i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1A48-A478-44AC-9E7D-0E855FF43E5E}"/>
              </a:ext>
            </a:extLst>
          </p:cNvPr>
          <p:cNvSpPr txBox="1"/>
          <p:nvPr/>
        </p:nvSpPr>
        <p:spPr>
          <a:xfrm>
            <a:off x="423143" y="2602260"/>
            <a:ext cx="75850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First, a few suggestions before training the network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403393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298013"/>
            <a:ext cx="11972925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Know before you 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1AA9-EF25-4A38-9332-3B4B0CD0A54A}"/>
              </a:ext>
            </a:extLst>
          </p:cNvPr>
          <p:cNvSpPr txBox="1"/>
          <p:nvPr/>
        </p:nvSpPr>
        <p:spPr>
          <a:xfrm>
            <a:off x="316986" y="2164177"/>
            <a:ext cx="494680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Read the documentation of DLC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BA3B-A72B-42F8-AE3E-FD850DCB211F}"/>
              </a:ext>
            </a:extLst>
          </p:cNvPr>
          <p:cNvSpPr txBox="1"/>
          <p:nvPr/>
        </p:nvSpPr>
        <p:spPr>
          <a:xfrm>
            <a:off x="247412" y="3197221"/>
            <a:ext cx="102206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 Read the documentation of the analysis software you are about to use</a:t>
            </a:r>
            <a:endParaRPr lang="en-US" sz="2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1A48-A478-44AC-9E7D-0E855FF43E5E}"/>
              </a:ext>
            </a:extLst>
          </p:cNvPr>
          <p:cNvSpPr txBox="1"/>
          <p:nvPr/>
        </p:nvSpPr>
        <p:spPr>
          <a:xfrm>
            <a:off x="235513" y="5263309"/>
            <a:ext cx="46951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 Label carefully and use marks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494460-D05B-450D-B945-7816E716E74D}"/>
              </a:ext>
            </a:extLst>
          </p:cNvPr>
          <p:cNvSpPr txBox="1"/>
          <p:nvPr/>
        </p:nvSpPr>
        <p:spPr>
          <a:xfrm>
            <a:off x="247412" y="4230265"/>
            <a:ext cx="100462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 Label the </a:t>
            </a:r>
            <a:r>
              <a:rPr lang="en-US" sz="2600" dirty="0" err="1"/>
              <a:t>bodyparts</a:t>
            </a:r>
            <a:r>
              <a:rPr lang="en-US" sz="2600" dirty="0"/>
              <a:t> according to the analysis software’s prerequisites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00ECF-92EC-4650-BAD3-AEAF60BC7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1041" y="1426896"/>
            <a:ext cx="2057089" cy="14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0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8" y="298013"/>
            <a:ext cx="6611224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Labeling example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277A7-41FE-4711-A47D-D4C749D3F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88" y="2160288"/>
            <a:ext cx="6875635" cy="454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5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7" y="298013"/>
            <a:ext cx="7099047" cy="1325563"/>
          </a:xfrm>
        </p:spPr>
        <p:txBody>
          <a:bodyPr/>
          <a:lstStyle/>
          <a:p>
            <a:r>
              <a:rPr lang="en-US" dirty="0">
                <a:latin typeface="Calibri "/>
              </a:rPr>
              <a:t>More to Know before you go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1AA9-EF25-4A38-9332-3B4B0CD0A54A}"/>
              </a:ext>
            </a:extLst>
          </p:cNvPr>
          <p:cNvSpPr txBox="1"/>
          <p:nvPr/>
        </p:nvSpPr>
        <p:spPr>
          <a:xfrm>
            <a:off x="385894" y="2045758"/>
            <a:ext cx="4263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Select the proper cameras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1A48-A478-44AC-9E7D-0E855FF43E5E}"/>
              </a:ext>
            </a:extLst>
          </p:cNvPr>
          <p:cNvSpPr txBox="1"/>
          <p:nvPr/>
        </p:nvSpPr>
        <p:spPr>
          <a:xfrm>
            <a:off x="385894" y="4239325"/>
            <a:ext cx="59103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Standardize your experimental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2698-853D-412F-BBCA-7E576EF8FAA9}"/>
              </a:ext>
            </a:extLst>
          </p:cNvPr>
          <p:cNvSpPr txBox="1"/>
          <p:nvPr/>
        </p:nvSpPr>
        <p:spPr>
          <a:xfrm>
            <a:off x="385894" y="2599755"/>
            <a:ext cx="9978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</a:t>
            </a:r>
            <a:r>
              <a:rPr lang="en-US" sz="2000" dirty="0">
                <a:solidFill>
                  <a:prstClr val="black"/>
                </a:solidFill>
              </a:rPr>
              <a:t> Tradeoff between resolution and distortion during movement (global shutter)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  </a:t>
            </a:r>
            <a:r>
              <a:rPr lang="en-US" sz="2000" dirty="0">
                <a:solidFill>
                  <a:prstClr val="black"/>
                </a:solidFill>
              </a:rPr>
              <a:t>Frames per second (FPS)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  </a:t>
            </a:r>
            <a:r>
              <a:rPr lang="en-US" sz="2000" dirty="0">
                <a:solidFill>
                  <a:prstClr val="black"/>
                </a:solidFill>
              </a:rPr>
              <a:t>For Raspberry pi cameras ensure no FPS loss for your desired dimensions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460E4-F382-49F5-9BB9-B11F2F1EB766}"/>
              </a:ext>
            </a:extLst>
          </p:cNvPr>
          <p:cNvSpPr/>
          <p:nvPr/>
        </p:nvSpPr>
        <p:spPr>
          <a:xfrm>
            <a:off x="385894" y="4900733"/>
            <a:ext cx="95035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</a:t>
            </a:r>
            <a:r>
              <a:rPr lang="en-US" sz="2000" dirty="0">
                <a:solidFill>
                  <a:prstClr val="black"/>
                </a:solidFill>
              </a:rPr>
              <a:t> Identical environments (background, brightness </a:t>
            </a:r>
            <a:r>
              <a:rPr lang="en-US" sz="2000" dirty="0" err="1">
                <a:solidFill>
                  <a:prstClr val="black"/>
                </a:solidFill>
              </a:rPr>
              <a:t>etc</a:t>
            </a:r>
            <a:r>
              <a:rPr lang="en-US" sz="2000" dirty="0">
                <a:solidFill>
                  <a:prstClr val="black"/>
                </a:solidFill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 </a:t>
            </a:r>
            <a:r>
              <a:rPr lang="en-US" sz="2000" dirty="0">
                <a:solidFill>
                  <a:prstClr val="black"/>
                </a:solidFill>
              </a:rPr>
              <a:t>Fixated positions of cameras (distance from the ground, angle </a:t>
            </a:r>
            <a:r>
              <a:rPr lang="en-US" sz="2000" dirty="0" err="1">
                <a:solidFill>
                  <a:prstClr val="black"/>
                </a:solidFill>
              </a:rPr>
              <a:t>etc</a:t>
            </a:r>
            <a:r>
              <a:rPr lang="en-US" sz="2000" dirty="0">
                <a:solidFill>
                  <a:prstClr val="black"/>
                </a:solidFill>
              </a:rPr>
              <a:t>)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prstClr val="black"/>
                </a:solidFill>
              </a:rPr>
              <a:t>• </a:t>
            </a:r>
            <a:r>
              <a:rPr lang="en-US" sz="2000" dirty="0">
                <a:solidFill>
                  <a:prstClr val="black"/>
                </a:solidFill>
              </a:rPr>
              <a:t>Same cameras, same recorders and same resolution settings for both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8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8" y="298013"/>
            <a:ext cx="6611224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DLC output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4C742-BCFE-4AE6-BFD8-F45DACC3C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772" y="2504661"/>
            <a:ext cx="8191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7" y="298013"/>
            <a:ext cx="7099047" cy="1325563"/>
          </a:xfrm>
        </p:spPr>
        <p:txBody>
          <a:bodyPr/>
          <a:lstStyle/>
          <a:p>
            <a:r>
              <a:rPr lang="en-US" dirty="0">
                <a:latin typeface="Calibri "/>
              </a:rPr>
              <a:t>Available software for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61AA9-EF25-4A38-9332-3B4B0CD0A54A}"/>
              </a:ext>
            </a:extLst>
          </p:cNvPr>
          <p:cNvSpPr txBox="1"/>
          <p:nvPr/>
        </p:nvSpPr>
        <p:spPr>
          <a:xfrm>
            <a:off x="385894" y="2525156"/>
            <a:ext cx="27574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err="1"/>
              <a:t>BehaviorDEPOT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1A48-A478-44AC-9E7D-0E855FF43E5E}"/>
              </a:ext>
            </a:extLst>
          </p:cNvPr>
          <p:cNvSpPr txBox="1"/>
          <p:nvPr/>
        </p:nvSpPr>
        <p:spPr>
          <a:xfrm>
            <a:off x="385894" y="3429000"/>
            <a:ext cx="54555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Possibly other programs (</a:t>
            </a:r>
            <a:r>
              <a:rPr lang="en-US" sz="2600" dirty="0" err="1"/>
              <a:t>i.e</a:t>
            </a:r>
            <a:r>
              <a:rPr lang="en-US" sz="2600" dirty="0"/>
              <a:t> </a:t>
            </a:r>
            <a:r>
              <a:rPr lang="en-US" sz="2600" dirty="0" err="1"/>
              <a:t>SimBA</a:t>
            </a:r>
            <a:r>
              <a:rPr lang="en-US" sz="2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4133F-305F-4B48-A31F-94FEF3318C0B}"/>
              </a:ext>
            </a:extLst>
          </p:cNvPr>
          <p:cNvSpPr txBox="1"/>
          <p:nvPr/>
        </p:nvSpPr>
        <p:spPr>
          <a:xfrm>
            <a:off x="385894" y="4332844"/>
            <a:ext cx="64075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Last but (hopefully) not least, my program</a:t>
            </a:r>
          </a:p>
        </p:txBody>
      </p:sp>
    </p:spTree>
    <p:extLst>
      <p:ext uri="{BB962C8B-B14F-4D97-AF65-F5344CB8AC3E}">
        <p14:creationId xmlns:p14="http://schemas.microsoft.com/office/powerpoint/2010/main" val="1097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654C-0B91-4B1D-BC01-CBD21EE3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388" y="298013"/>
            <a:ext cx="6611224" cy="1325563"/>
          </a:xfrm>
        </p:spPr>
        <p:txBody>
          <a:bodyPr/>
          <a:lstStyle/>
          <a:p>
            <a:pPr algn="ctr"/>
            <a:r>
              <a:rPr lang="en-US" dirty="0">
                <a:latin typeface="Calibri "/>
              </a:rPr>
              <a:t>Labeled body parts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D8842-894B-408E-B410-3EF294BB0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12" y="2375594"/>
            <a:ext cx="4263886" cy="3769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FB1E36-ABBA-4E3C-885D-6F5E341A689B}"/>
              </a:ext>
            </a:extLst>
          </p:cNvPr>
          <p:cNvSpPr txBox="1"/>
          <p:nvPr/>
        </p:nvSpPr>
        <p:spPr>
          <a:xfrm>
            <a:off x="622791" y="2280066"/>
            <a:ext cx="4335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C000"/>
                </a:solidFill>
              </a:rPr>
              <a:t>Between ears (</a:t>
            </a:r>
            <a:r>
              <a:rPr lang="en-US" sz="2600" dirty="0" err="1">
                <a:solidFill>
                  <a:srgbClr val="FFC000"/>
                </a:solidFill>
              </a:rPr>
              <a:t>betwears</a:t>
            </a:r>
            <a:r>
              <a:rPr lang="en-US" sz="2600" dirty="0">
                <a:solidFill>
                  <a:srgbClr val="FFC000"/>
                </a:solidFill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4C09E-5BAC-4CA0-8BC9-64E105E388B3}"/>
              </a:ext>
            </a:extLst>
          </p:cNvPr>
          <p:cNvSpPr txBox="1"/>
          <p:nvPr/>
        </p:nvSpPr>
        <p:spPr>
          <a:xfrm>
            <a:off x="622790" y="3078510"/>
            <a:ext cx="4335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Left ear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CCDD5-AD35-4F3F-9598-40EC4DBECC42}"/>
              </a:ext>
            </a:extLst>
          </p:cNvPr>
          <p:cNvSpPr txBox="1"/>
          <p:nvPr/>
        </p:nvSpPr>
        <p:spPr>
          <a:xfrm>
            <a:off x="622790" y="3876954"/>
            <a:ext cx="4335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Right ear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8DA83-4365-4D16-A415-812AD3956EBD}"/>
              </a:ext>
            </a:extLst>
          </p:cNvPr>
          <p:cNvSpPr txBox="1"/>
          <p:nvPr/>
        </p:nvSpPr>
        <p:spPr>
          <a:xfrm>
            <a:off x="622790" y="4675398"/>
            <a:ext cx="43351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Nose</a:t>
            </a:r>
          </a:p>
        </p:txBody>
      </p:sp>
    </p:spTree>
    <p:extLst>
      <p:ext uri="{BB962C8B-B14F-4D97-AF65-F5344CB8AC3E}">
        <p14:creationId xmlns:p14="http://schemas.microsoft.com/office/powerpoint/2010/main" val="42366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1770</Words>
  <Application>Microsoft Office PowerPoint</Application>
  <PresentationFormat>Widescreen</PresentationFormat>
  <Paragraphs>287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</vt:lpstr>
      <vt:lpstr>Calibri Light</vt:lpstr>
      <vt:lpstr>Office Theme</vt:lpstr>
      <vt:lpstr>Measuring freezing responses with Deeplabcut</vt:lpstr>
      <vt:lpstr>What is Deeplabcut (DLC) ?</vt:lpstr>
      <vt:lpstr>What is this talk about ?</vt:lpstr>
      <vt:lpstr>Know before you go</vt:lpstr>
      <vt:lpstr>Labeling example </vt:lpstr>
      <vt:lpstr>More to Know before you go</vt:lpstr>
      <vt:lpstr>DLC output example</vt:lpstr>
      <vt:lpstr>Available software for analysis</vt:lpstr>
      <vt:lpstr>Labeled body parts</vt:lpstr>
      <vt:lpstr>Initial thoughts</vt:lpstr>
      <vt:lpstr>Initial thoughts</vt:lpstr>
      <vt:lpstr>Initial thoughts</vt:lpstr>
      <vt:lpstr>Unfortunately DLC is not perfect (luckily though it knows it)</vt:lpstr>
      <vt:lpstr>Correcting for detection variance</vt:lpstr>
      <vt:lpstr>Correcting for detection variance</vt:lpstr>
      <vt:lpstr>Correcting for detection variance</vt:lpstr>
      <vt:lpstr>Correcting for detection variance</vt:lpstr>
      <vt:lpstr>Dealing with the overconfident aspect of DLC</vt:lpstr>
      <vt:lpstr>Dealing with the overconfident aspect of DLC</vt:lpstr>
      <vt:lpstr>Dealing with the overconfident aspect of DLC</vt:lpstr>
      <vt:lpstr>Dealing with the overconfident aspect of DLC</vt:lpstr>
      <vt:lpstr>Dealing with the overconfident aspect of DLC</vt:lpstr>
      <vt:lpstr>Some freezing was still eluding</vt:lpstr>
      <vt:lpstr>When you’re lost in the darkness look for the light</vt:lpstr>
      <vt:lpstr>Adding a second body part for detection</vt:lpstr>
      <vt:lpstr>A solution for False Positives  in front of our nose</vt:lpstr>
      <vt:lpstr>Evaluating the script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freezing responses with Deeplabcut</dc:title>
  <dc:creator>Didachos, Angelos</dc:creator>
  <cp:lastModifiedBy>Didachos, Angelos</cp:lastModifiedBy>
  <cp:revision>96</cp:revision>
  <dcterms:created xsi:type="dcterms:W3CDTF">2023-04-15T19:08:04Z</dcterms:created>
  <dcterms:modified xsi:type="dcterms:W3CDTF">2023-04-18T15:02:32Z</dcterms:modified>
</cp:coreProperties>
</file>