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3" r:id="rId19"/>
    <p:sldId id="277" r:id="rId20"/>
    <p:sldId id="276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88" r:id="rId32"/>
    <p:sldId id="289" r:id="rId33"/>
    <p:sldId id="310" r:id="rId34"/>
    <p:sldId id="309" r:id="rId35"/>
    <p:sldId id="272" r:id="rId36"/>
    <p:sldId id="302" r:id="rId37"/>
    <p:sldId id="303" r:id="rId38"/>
    <p:sldId id="300" r:id="rId39"/>
    <p:sldId id="311" r:id="rId40"/>
    <p:sldId id="312" r:id="rId41"/>
    <p:sldId id="314" r:id="rId42"/>
    <p:sldId id="304" r:id="rId43"/>
    <p:sldId id="305" r:id="rId44"/>
    <p:sldId id="308" r:id="rId45"/>
    <p:sldId id="307" r:id="rId46"/>
    <p:sldId id="306" r:id="rId4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12E065C-F4EB-43A2-AE31-04A157884AAD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3"/>
            <p14:sldId id="277"/>
            <p14:sldId id="276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88"/>
            <p14:sldId id="289"/>
            <p14:sldId id="310"/>
            <p14:sldId id="309"/>
            <p14:sldId id="272"/>
            <p14:sldId id="302"/>
            <p14:sldId id="303"/>
            <p14:sldId id="300"/>
            <p14:sldId id="311"/>
            <p14:sldId id="312"/>
            <p14:sldId id="314"/>
            <p14:sldId id="304"/>
            <p14:sldId id="305"/>
            <p14:sldId id="308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7" autoAdjust="0"/>
  </p:normalViewPr>
  <p:slideViewPr>
    <p:cSldViewPr>
      <p:cViewPr varScale="1">
        <p:scale>
          <a:sx n="69" d="100"/>
          <a:sy n="69" d="100"/>
        </p:scale>
        <p:origin x="20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C1EB-CC25-402A-BA7F-E5632675C150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7DB2-128A-4DE2-A647-5CC88F2979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02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151722-890B-4853-8CEA-9A8E80CCD0EC}" type="datetime1">
              <a:rPr lang="es-ES" smtClean="0"/>
              <a:t>10/10/2018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60B-7675-415E-B581-818CCE49820D}" type="datetime1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DD3-55DB-4D91-8662-256E0880F14E}" type="datetime1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DFE3-8940-4FB5-BD3E-98C3D764596B}" type="datetime1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B668-DEB8-4167-9138-88AF519B95E1}" type="datetime1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6083-E076-4F9F-A5A4-8998AEC7E460}" type="datetime1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1928-6F00-4C06-AD93-AFBCE8A57D67}" type="datetime1">
              <a:rPr lang="es-ES" smtClean="0"/>
              <a:t>10/10/2018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C41-D294-4A7C-AA1F-FE337AF469E1}" type="datetime1">
              <a:rPr lang="es-ES" smtClean="0"/>
              <a:t>10/10/2018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BF42-BCB9-4D0C-AA0F-597FA23284FA}" type="datetime1">
              <a:rPr lang="es-ES" smtClean="0"/>
              <a:t>10/10/2018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2EF-6ED3-400F-B2C5-B58AA0075AA2}" type="datetime1">
              <a:rPr lang="es-ES" smtClean="0"/>
              <a:t>10/10/2018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CEA4-4636-46BF-A849-85741B95EDA2}" type="datetime1">
              <a:rPr lang="es-ES" smtClean="0"/>
              <a:t>10/10/2018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30F3A5-5551-4E85-9BF3-5DF1A3AB450A}" type="datetime1">
              <a:rPr lang="es-ES" smtClean="0"/>
              <a:t>10/10/2018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54158" y="476672"/>
            <a:ext cx="3313355" cy="1702160"/>
          </a:xfrm>
        </p:spPr>
        <p:txBody>
          <a:bodyPr>
            <a:noAutofit/>
          </a:bodyPr>
          <a:lstStyle/>
          <a:p>
            <a:r>
              <a:rPr lang="es-MX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Taller de bases de datos</a:t>
            </a:r>
            <a:endParaRPr lang="es-MX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33365" y="2492896"/>
            <a:ext cx="3309803" cy="3188813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Unidad 2: Lenguaje de manipulación de datos</a:t>
            </a:r>
            <a:endParaRPr lang="es-MX" sz="3600" b="1" dirty="0"/>
          </a:p>
        </p:txBody>
      </p:sp>
      <p:grpSp>
        <p:nvGrpSpPr>
          <p:cNvPr id="6" name="5 Grupo"/>
          <p:cNvGrpSpPr/>
          <p:nvPr/>
        </p:nvGrpSpPr>
        <p:grpSpPr>
          <a:xfrm>
            <a:off x="590662" y="1628800"/>
            <a:ext cx="3671316" cy="3600400"/>
            <a:chOff x="590662" y="1628800"/>
            <a:chExt cx="3671316" cy="36004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62" y="1628800"/>
              <a:ext cx="3671316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45" y="2766023"/>
              <a:ext cx="2443659" cy="1748766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4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</a:t>
            </a:r>
            <a:r>
              <a:rPr lang="es-MX" dirty="0" err="1" smtClean="0"/>
              <a:t>UPDATE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UPDATE</a:t>
            </a:r>
            <a:r>
              <a:rPr lang="es-ES" dirty="0" smtClean="0"/>
              <a:t> LIBROS SET paginas= 100;</a:t>
            </a:r>
          </a:p>
          <a:p>
            <a:r>
              <a:rPr lang="es-ES" dirty="0" err="1"/>
              <a:t>UPDATE</a:t>
            </a:r>
            <a:r>
              <a:rPr lang="es-ES" dirty="0"/>
              <a:t> LIBROS SET paginas= </a:t>
            </a:r>
            <a:r>
              <a:rPr lang="es-ES" dirty="0" smtClean="0"/>
              <a:t>100 </a:t>
            </a:r>
            <a:r>
              <a:rPr lang="es-ES" dirty="0" err="1" smtClean="0"/>
              <a:t>WHERE</a:t>
            </a:r>
            <a:r>
              <a:rPr lang="es-ES" dirty="0" smtClean="0"/>
              <a:t> id=12;</a:t>
            </a: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 LIBROS SET paginas= </a:t>
            </a:r>
            <a:r>
              <a:rPr lang="es-ES" dirty="0" smtClean="0"/>
              <a:t>100, fecha =‘2015/10/02’ </a:t>
            </a:r>
            <a:r>
              <a:rPr lang="es-ES" dirty="0" err="1" smtClean="0"/>
              <a:t>WHERE</a:t>
            </a:r>
            <a:r>
              <a:rPr lang="es-ES" dirty="0" smtClean="0"/>
              <a:t> id=12;</a:t>
            </a:r>
          </a:p>
          <a:p>
            <a:r>
              <a:rPr lang="es-ES" dirty="0" err="1"/>
              <a:t>UPDATE</a:t>
            </a:r>
            <a:r>
              <a:rPr lang="es-ES" dirty="0"/>
              <a:t> LIBROS SET paginas= 100, fecha =‘2015/10/02’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smtClean="0"/>
              <a:t>id=12 </a:t>
            </a:r>
            <a:r>
              <a:rPr lang="es-ES" dirty="0" err="1" smtClean="0"/>
              <a:t>or</a:t>
            </a:r>
            <a:r>
              <a:rPr lang="es-ES" dirty="0" smtClean="0"/>
              <a:t> id=23;</a:t>
            </a:r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52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Eliminación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sentencia </a:t>
            </a:r>
            <a:r>
              <a:rPr lang="es-ES" dirty="0" err="1"/>
              <a:t>DELETE</a:t>
            </a:r>
            <a:r>
              <a:rPr lang="es-ES" dirty="0"/>
              <a:t> se utiliza para borrar registros de una tabla de la base de datos. El formato de la sentencia es:</a:t>
            </a:r>
            <a:endParaRPr lang="en-US" dirty="0"/>
          </a:p>
          <a:p>
            <a:r>
              <a:rPr lang="es-ES" b="1" dirty="0" err="1"/>
              <a:t>DELETE</a:t>
            </a:r>
            <a:r>
              <a:rPr lang="es-ES" b="1" dirty="0"/>
              <a:t> </a:t>
            </a:r>
            <a:r>
              <a:rPr lang="es-ES" b="1" dirty="0" err="1"/>
              <a:t>FROM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[</a:t>
            </a:r>
            <a:r>
              <a:rPr lang="es-ES" b="1" dirty="0" err="1"/>
              <a:t>WHERE</a:t>
            </a:r>
            <a:r>
              <a:rPr lang="es-ES" dirty="0"/>
              <a:t> { condición }]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2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DELETE</a:t>
            </a:r>
            <a:r>
              <a:rPr lang="es-ES" b="1" dirty="0" smtClean="0"/>
              <a:t> </a:t>
            </a:r>
            <a:r>
              <a:rPr lang="es-ES" b="1" dirty="0" err="1"/>
              <a:t>FROM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[</a:t>
            </a:r>
            <a:r>
              <a:rPr lang="es-ES" b="1" dirty="0" err="1"/>
              <a:t>WHERE</a:t>
            </a:r>
            <a:r>
              <a:rPr lang="es-ES" dirty="0"/>
              <a:t> { condición }]</a:t>
            </a:r>
            <a:endParaRPr lang="en-US" dirty="0"/>
          </a:p>
          <a:p>
            <a:pPr lvl="1"/>
            <a:r>
              <a:rPr lang="es-ES" dirty="0"/>
              <a:t>La cláusula </a:t>
            </a:r>
            <a:r>
              <a:rPr lang="es-ES" dirty="0" err="1"/>
              <a:t>WHERE</a:t>
            </a:r>
            <a:r>
              <a:rPr lang="es-ES" dirty="0"/>
              <a:t> determina mediante una condición que registros  se borrarán.</a:t>
            </a:r>
            <a:endParaRPr lang="en-US" sz="3400" dirty="0"/>
          </a:p>
          <a:p>
            <a:pPr lvl="1"/>
            <a:r>
              <a:rPr lang="es-ES" dirty="0"/>
              <a:t>Cada sentencia </a:t>
            </a:r>
            <a:r>
              <a:rPr lang="es-ES" dirty="0" err="1"/>
              <a:t>DELETE</a:t>
            </a:r>
            <a:r>
              <a:rPr lang="es-ES" dirty="0"/>
              <a:t> borra los registros que cumplen la condición impuesta o todos si no se indica cláusula </a:t>
            </a:r>
            <a:r>
              <a:rPr lang="es-ES" dirty="0" err="1"/>
              <a:t>WHERE</a:t>
            </a:r>
            <a:r>
              <a:rPr lang="es-ES" dirty="0"/>
              <a:t>.</a:t>
            </a:r>
            <a:endParaRPr lang="en-US" sz="3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7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</a:t>
            </a:r>
            <a:r>
              <a:rPr lang="es-MX" dirty="0" err="1" smtClean="0"/>
              <a:t>DELETE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DELETE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LIBROS;</a:t>
            </a:r>
          </a:p>
          <a:p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smtClean="0"/>
              <a:t>LIBROS </a:t>
            </a:r>
            <a:r>
              <a:rPr lang="es-ES" dirty="0" err="1" smtClean="0"/>
              <a:t>WHERE</a:t>
            </a:r>
            <a:r>
              <a:rPr lang="es-ES" dirty="0" smtClean="0"/>
              <a:t> id=12;</a:t>
            </a:r>
            <a:endParaRPr lang="es-ES" dirty="0"/>
          </a:p>
          <a:p>
            <a:r>
              <a:rPr lang="es-ES" dirty="0" err="1" smtClean="0"/>
              <a:t>DELETE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 smtClean="0"/>
              <a:t> </a:t>
            </a:r>
            <a:r>
              <a:rPr lang="es-ES" dirty="0"/>
              <a:t>LIBROS </a:t>
            </a:r>
            <a:r>
              <a:rPr lang="es-ES" dirty="0" err="1" smtClean="0"/>
              <a:t>WHERE</a:t>
            </a:r>
            <a:r>
              <a:rPr lang="es-ES" dirty="0" smtClean="0"/>
              <a:t> id=12 </a:t>
            </a:r>
            <a:r>
              <a:rPr lang="es-ES" dirty="0" err="1" smtClean="0"/>
              <a:t>or</a:t>
            </a:r>
            <a:r>
              <a:rPr lang="es-ES" dirty="0" smtClean="0"/>
              <a:t> id=23;</a:t>
            </a:r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</a:t>
            </a:r>
            <a:r>
              <a:rPr lang="es-MX" dirty="0" smtClean="0"/>
              <a:t>.2 </a:t>
            </a:r>
            <a:r>
              <a:rPr lang="es-MX" dirty="0"/>
              <a:t>Consultas de </a:t>
            </a:r>
            <a:r>
              <a:rPr lang="es-MX" dirty="0" smtClean="0"/>
              <a:t>registros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7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Recuperación </a:t>
            </a:r>
            <a:r>
              <a:rPr lang="es-MX" dirty="0"/>
              <a:t>de </a:t>
            </a:r>
            <a:r>
              <a:rPr lang="es-MX" dirty="0" smtClean="0"/>
              <a:t>datos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sentencia </a:t>
            </a:r>
            <a:r>
              <a:rPr lang="es-ES" b="1" dirty="0" err="1"/>
              <a:t>SELECT</a:t>
            </a:r>
            <a:r>
              <a:rPr lang="es-ES" dirty="0"/>
              <a:t> recupera datos de una base de datos y los devuelve en forma de resultados de la consulta.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60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</a:t>
            </a:r>
            <a:r>
              <a:rPr lang="es-MX" dirty="0" err="1" smtClean="0"/>
              <a:t>select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942303"/>
              </p:ext>
            </p:extLst>
          </p:nvPr>
        </p:nvGraphicFramePr>
        <p:xfrm>
          <a:off x="1043490" y="3356991"/>
          <a:ext cx="7344934" cy="288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</a:rPr>
                        <a:t>Sección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</a:rPr>
                        <a:t>Descripción de uso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SELECT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Indica los campos que serán mostrados como resultado de la consulta.</a:t>
                      </a:r>
                      <a:endParaRPr lang="en-US" sz="2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 utiliza * si no se desea especificar los campos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FROM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Indican las tablas que intervienen para poder realizar la </a:t>
                      </a:r>
                      <a:r>
                        <a:rPr lang="es-ES" sz="1800" dirty="0" smtClean="0">
                          <a:effectLst/>
                        </a:rPr>
                        <a:t>consulta y el tipo de reunión que se usará.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WHERE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(Opcional) Indica los criterios de </a:t>
                      </a:r>
                      <a:r>
                        <a:rPr lang="es-ES" sz="1800" dirty="0" smtClean="0">
                          <a:effectLst/>
                        </a:rPr>
                        <a:t>selección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87624" y="217066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SELECT</a:t>
            </a:r>
            <a:r>
              <a:rPr lang="es-MX" dirty="0" smtClean="0"/>
              <a:t> campos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tablas</a:t>
            </a:r>
          </a:p>
          <a:p>
            <a:r>
              <a:rPr lang="es-MX" dirty="0" smtClean="0"/>
              <a:t>[</a:t>
            </a:r>
            <a:r>
              <a:rPr lang="es-MX" dirty="0" err="1" smtClean="0"/>
              <a:t>WHERE</a:t>
            </a:r>
            <a:r>
              <a:rPr lang="es-MX" dirty="0" smtClean="0"/>
              <a:t> condición];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1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</a:t>
            </a:r>
            <a:r>
              <a:rPr lang="es-MX" dirty="0" err="1" smtClean="0"/>
              <a:t>SELECT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SELECT</a:t>
            </a:r>
            <a:r>
              <a:rPr lang="es-ES" dirty="0" smtClean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LIBROS;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LIBROS </a:t>
            </a:r>
            <a:r>
              <a:rPr lang="es-ES" dirty="0" err="1" smtClean="0"/>
              <a:t>WHERE</a:t>
            </a:r>
            <a:r>
              <a:rPr lang="es-ES" dirty="0" smtClean="0"/>
              <a:t> id=12;</a:t>
            </a:r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smtClean="0"/>
              <a:t>titulo, paginas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/>
              <a:t>LIBROS </a:t>
            </a:r>
            <a:r>
              <a:rPr lang="es-ES" dirty="0" err="1" smtClean="0"/>
              <a:t>WHERE</a:t>
            </a:r>
            <a:r>
              <a:rPr lang="es-ES" dirty="0" smtClean="0"/>
              <a:t> id=12 </a:t>
            </a:r>
            <a:r>
              <a:rPr lang="es-ES" dirty="0" err="1" smtClean="0"/>
              <a:t>or</a:t>
            </a:r>
            <a:r>
              <a:rPr lang="es-ES" dirty="0" smtClean="0"/>
              <a:t> id=23;</a:t>
            </a:r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37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2.3 Funciones, conversión, agrupamiento, </a:t>
            </a:r>
            <a:r>
              <a:rPr lang="es-MX" dirty="0" smtClean="0"/>
              <a:t>ordenamiento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operaciones adicionales de </a:t>
            </a:r>
            <a:r>
              <a:rPr lang="es-MX" dirty="0" err="1" smtClean="0"/>
              <a:t>SELECT</a:t>
            </a:r>
            <a:r>
              <a:rPr lang="es-MX" dirty="0" smtClean="0"/>
              <a:t> permiten obtener varios comportamientos en las consultas como:</a:t>
            </a:r>
          </a:p>
          <a:p>
            <a:pPr lvl="1"/>
            <a:r>
              <a:rPr lang="es-MX" dirty="0" smtClean="0"/>
              <a:t>Realizar cálculos complejos u obtener información del sistema.</a:t>
            </a:r>
          </a:p>
          <a:p>
            <a:pPr lvl="1"/>
            <a:r>
              <a:rPr lang="es-MX" dirty="0" smtClean="0"/>
              <a:t>Agrupar información en forma de resumen estadístico</a:t>
            </a:r>
          </a:p>
          <a:p>
            <a:pPr lvl="1"/>
            <a:r>
              <a:rPr lang="es-MX" dirty="0" smtClean="0"/>
              <a:t>Ordenar la información por medio </a:t>
            </a:r>
            <a:r>
              <a:rPr lang="es-MX" smtClean="0"/>
              <a:t>de criterios.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5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Limit</a:t>
            </a:r>
            <a:r>
              <a:rPr lang="es-MX" dirty="0" smtClean="0"/>
              <a:t> y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Limit</a:t>
            </a:r>
            <a:r>
              <a:rPr lang="es-MX" dirty="0" smtClean="0"/>
              <a:t> permite seleccionar solo una sección de la consulta</a:t>
            </a:r>
          </a:p>
          <a:p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indica el campo y tipo de orden (</a:t>
            </a:r>
            <a:r>
              <a:rPr lang="es-MX" dirty="0" err="1" smtClean="0"/>
              <a:t>ASC</a:t>
            </a:r>
            <a:r>
              <a:rPr lang="es-MX" dirty="0" smtClean="0"/>
              <a:t> para ascendente y </a:t>
            </a:r>
            <a:r>
              <a:rPr lang="es-MX" dirty="0" err="1" smtClean="0"/>
              <a:t>DESC</a:t>
            </a:r>
            <a:r>
              <a:rPr lang="es-MX" dirty="0" smtClean="0"/>
              <a:t> para descendente)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Competencia de unidad</a:t>
            </a:r>
          </a:p>
          <a:p>
            <a:pPr lvl="1"/>
            <a:r>
              <a:rPr lang="es-MX" dirty="0" smtClean="0"/>
              <a:t>2.1 </a:t>
            </a:r>
            <a:r>
              <a:rPr lang="es-MX" dirty="0"/>
              <a:t>Inserción, eliminación y modificación de </a:t>
            </a:r>
            <a:r>
              <a:rPr lang="es-MX" dirty="0" smtClean="0"/>
              <a:t>registros </a:t>
            </a:r>
            <a:endParaRPr lang="es-MX" dirty="0"/>
          </a:p>
          <a:p>
            <a:pPr lvl="1"/>
            <a:r>
              <a:rPr lang="es-MX" dirty="0"/>
              <a:t>2.2 Consultas </a:t>
            </a:r>
          </a:p>
          <a:p>
            <a:pPr lvl="1"/>
            <a:r>
              <a:rPr lang="es-MX" dirty="0"/>
              <a:t>2.3 Funciones, conversión, agrupamiento, </a:t>
            </a:r>
            <a:r>
              <a:rPr lang="es-MX" dirty="0" smtClean="0"/>
              <a:t>ordenamiento </a:t>
            </a:r>
            <a:endParaRPr lang="es-MX" dirty="0"/>
          </a:p>
          <a:p>
            <a:pPr lvl="1"/>
            <a:r>
              <a:rPr lang="es-MX" dirty="0"/>
              <a:t>2.4 </a:t>
            </a:r>
            <a:r>
              <a:rPr lang="es-MX" dirty="0" err="1"/>
              <a:t>Joins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2.5 </a:t>
            </a:r>
            <a:r>
              <a:rPr lang="es-MX" dirty="0" err="1"/>
              <a:t>Subconsultas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2.6 Operadores set </a:t>
            </a:r>
          </a:p>
          <a:p>
            <a:pPr lvl="1"/>
            <a:r>
              <a:rPr lang="es-MX" dirty="0"/>
              <a:t>2.7 Vistas </a:t>
            </a:r>
            <a:endParaRPr lang="es-MX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8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</a:t>
            </a:r>
            <a:r>
              <a:rPr lang="es-MX" dirty="0" err="1"/>
              <a:t>Limit</a:t>
            </a:r>
            <a:r>
              <a:rPr lang="es-MX" dirty="0"/>
              <a:t> y </a:t>
            </a:r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by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SELECT</a:t>
            </a:r>
            <a:r>
              <a:rPr lang="es-ES" dirty="0" smtClean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LIBROS </a:t>
            </a:r>
            <a:r>
              <a:rPr lang="es-ES" dirty="0" err="1" smtClean="0"/>
              <a:t>LIMIT</a:t>
            </a:r>
            <a:r>
              <a:rPr lang="es-ES" dirty="0" smtClean="0"/>
              <a:t> 5;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LIBROS </a:t>
            </a:r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smtClean="0"/>
              <a:t>5, 10;</a:t>
            </a:r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smtClean="0"/>
              <a:t>*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/>
              <a:t>LIBROS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Titulo;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LIBROS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smtClean="0"/>
              <a:t>Titulo </a:t>
            </a:r>
            <a:r>
              <a:rPr lang="es-ES" dirty="0" err="1" smtClean="0"/>
              <a:t>DESC</a:t>
            </a:r>
            <a:r>
              <a:rPr lang="es-ES" dirty="0" smtClean="0"/>
              <a:t>;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LIBROS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Titulo </a:t>
            </a:r>
            <a:r>
              <a:rPr lang="es-ES" dirty="0" err="1" smtClean="0"/>
              <a:t>DESC</a:t>
            </a:r>
            <a:r>
              <a:rPr lang="es-ES" dirty="0" smtClean="0"/>
              <a:t>, paginas </a:t>
            </a:r>
            <a:r>
              <a:rPr lang="es-ES" dirty="0" err="1" smtClean="0"/>
              <a:t>ASC</a:t>
            </a:r>
            <a:r>
              <a:rPr lang="es-ES" dirty="0" smtClean="0"/>
              <a:t>;</a:t>
            </a: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Group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Combina </a:t>
            </a:r>
            <a:r>
              <a:rPr lang="es-ES" dirty="0"/>
              <a:t>los registros con valores idénticos, en la lista de campos especificados, en un único registro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Su </a:t>
            </a:r>
            <a:r>
              <a:rPr lang="es-ES" dirty="0"/>
              <a:t>sintaxis es: </a:t>
            </a:r>
            <a:endParaRPr lang="en-US" dirty="0"/>
          </a:p>
          <a:p>
            <a:endParaRPr lang="en-US" dirty="0"/>
          </a:p>
          <a:p>
            <a:r>
              <a:rPr lang="es-ES" i="1" dirty="0" err="1"/>
              <a:t>SELECT</a:t>
            </a:r>
            <a:r>
              <a:rPr lang="es-ES" i="1" dirty="0"/>
              <a:t> campos </a:t>
            </a:r>
            <a:r>
              <a:rPr lang="es-ES" i="1" dirty="0" err="1"/>
              <a:t>FROM</a:t>
            </a:r>
            <a:r>
              <a:rPr lang="es-ES" i="1" dirty="0"/>
              <a:t> tabla </a:t>
            </a:r>
            <a:r>
              <a:rPr lang="es-ES" i="1" dirty="0" err="1"/>
              <a:t>WHERE</a:t>
            </a:r>
            <a:r>
              <a:rPr lang="es-ES" i="1" dirty="0"/>
              <a:t> criterio </a:t>
            </a:r>
            <a:r>
              <a:rPr lang="es-ES" b="1" i="1" dirty="0" err="1"/>
              <a:t>GROUP</a:t>
            </a:r>
            <a:r>
              <a:rPr lang="es-ES" b="1" i="1" dirty="0"/>
              <a:t> </a:t>
            </a:r>
            <a:r>
              <a:rPr lang="es-ES" b="1" i="1" dirty="0" err="1"/>
              <a:t>BY</a:t>
            </a:r>
            <a:r>
              <a:rPr lang="es-ES" b="1" i="1" dirty="0"/>
              <a:t> campos del gru</a:t>
            </a:r>
            <a:r>
              <a:rPr lang="es-ES" b="1" dirty="0"/>
              <a:t>po </a:t>
            </a:r>
            <a:endParaRPr lang="en-US" b="1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4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HAVING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Una vez que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ha combinado los registros, </a:t>
            </a:r>
            <a:r>
              <a:rPr lang="es-ES" dirty="0" err="1"/>
              <a:t>HAVING</a:t>
            </a:r>
            <a:r>
              <a:rPr lang="es-ES" dirty="0"/>
              <a:t> muestra cualquier registro agrupado por la cláusula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que satisfaga las condiciones de la cláusula </a:t>
            </a:r>
            <a:r>
              <a:rPr lang="es-ES" dirty="0" err="1"/>
              <a:t>HAVING</a:t>
            </a:r>
            <a:r>
              <a:rPr lang="es-ES" dirty="0"/>
              <a:t>. </a:t>
            </a:r>
            <a:endParaRPr lang="en-US" dirty="0"/>
          </a:p>
          <a:p>
            <a:r>
              <a:rPr lang="es-ES" dirty="0" err="1"/>
              <a:t>HAVING</a:t>
            </a:r>
            <a:r>
              <a:rPr lang="es-ES" dirty="0"/>
              <a:t> es similar a </a:t>
            </a:r>
            <a:r>
              <a:rPr lang="es-ES" dirty="0" err="1"/>
              <a:t>WHERE</a:t>
            </a:r>
            <a:r>
              <a:rPr lang="es-ES" dirty="0"/>
              <a:t>, determina qué registros se seleccionan. Una vez que los registros se han agrupado utilizando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, </a:t>
            </a:r>
            <a:r>
              <a:rPr lang="es-ES" dirty="0" err="1"/>
              <a:t>HAVING</a:t>
            </a:r>
            <a:r>
              <a:rPr lang="es-ES" dirty="0"/>
              <a:t> determina cuales de ellos se van a mostrar.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i="1" dirty="0"/>
              <a:t>SELECT </a:t>
            </a:r>
            <a:r>
              <a:rPr lang="en-US" i="1" dirty="0" err="1"/>
              <a:t>Id_Familia</a:t>
            </a:r>
            <a:r>
              <a:rPr lang="en-US" i="1" dirty="0"/>
              <a:t> Sum(Stock) FROM </a:t>
            </a:r>
            <a:r>
              <a:rPr lang="en-US" i="1" dirty="0" err="1"/>
              <a:t>Productos</a:t>
            </a:r>
            <a:r>
              <a:rPr lang="en-US" i="1" dirty="0"/>
              <a:t> GROUP BY </a:t>
            </a:r>
            <a:r>
              <a:rPr lang="en-US" i="1" dirty="0" err="1"/>
              <a:t>Id_Familia</a:t>
            </a:r>
            <a:r>
              <a:rPr lang="en-US" i="1" dirty="0"/>
              <a:t> </a:t>
            </a:r>
            <a:endParaRPr lang="en-US" dirty="0"/>
          </a:p>
          <a:p>
            <a:r>
              <a:rPr lang="es-ES" i="1" dirty="0" err="1"/>
              <a:t>HAVING</a:t>
            </a:r>
            <a:r>
              <a:rPr lang="es-ES" i="1" dirty="0"/>
              <a:t> Sum(Stock) &gt; 100 AND </a:t>
            </a:r>
            <a:r>
              <a:rPr lang="es-ES" i="1" dirty="0" err="1"/>
              <a:t>NombreProducto</a:t>
            </a:r>
            <a:r>
              <a:rPr lang="es-ES" i="1" dirty="0"/>
              <a:t> </a:t>
            </a:r>
            <a:r>
              <a:rPr lang="es-ES" i="1" dirty="0" err="1"/>
              <a:t>Like</a:t>
            </a:r>
            <a:r>
              <a:rPr lang="es-ES" i="1" dirty="0"/>
              <a:t> </a:t>
            </a:r>
            <a:r>
              <a:rPr lang="es-ES" i="1" dirty="0" err="1"/>
              <a:t>BOS</a:t>
            </a:r>
            <a:r>
              <a:rPr lang="es-ES" i="1" dirty="0"/>
              <a:t>*;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3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grupo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>
          <a:xfrm>
            <a:off x="539552" y="2170664"/>
            <a:ext cx="3419856" cy="3493008"/>
          </a:xfrm>
        </p:spPr>
        <p:txBody>
          <a:bodyPr/>
          <a:lstStyle/>
          <a:p>
            <a:r>
              <a:rPr lang="es-ES" dirty="0"/>
              <a:t>Son funciones que presentan datos resumen a partir de una consulta sobre los registros.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3851920" y="2168793"/>
          <a:ext cx="4824536" cy="3635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84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SUM ()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Devuelve el total de todas las fila, satisfaciendo todas las condiciones de una columna dada, cuando la columna dada es numérica.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AVG</a:t>
                      </a:r>
                      <a:r>
                        <a:rPr lang="es-ES" sz="1600" b="1" dirty="0">
                          <a:effectLst/>
                        </a:rPr>
                        <a:t> ()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Devuelve la media de una columna dada.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MAX ()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Devuelve el mayor valor de una columna dada.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MIN ()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Devuelve el menor valor en una columna dada.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COUNT</a:t>
                      </a:r>
                      <a:r>
                        <a:rPr lang="es-ES" sz="1600" b="1" dirty="0">
                          <a:effectLst/>
                        </a:rPr>
                        <a:t>(*)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Devuelve el número de filas que satisfacen las condiciones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37" marR="5737" marT="5737" marB="573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altLang="en-US" sz="4000" smtClean="0"/>
              <a:t>Agrupación y funciones de resumen</a:t>
            </a:r>
          </a:p>
        </p:txBody>
      </p:sp>
      <p:graphicFrame>
        <p:nvGraphicFramePr>
          <p:cNvPr id="4169" name="Group 73"/>
          <p:cNvGraphicFramePr>
            <a:graphicFrameLocks noGrp="1"/>
          </p:cNvGraphicFramePr>
          <p:nvPr/>
        </p:nvGraphicFramePr>
        <p:xfrm>
          <a:off x="1476375" y="2420938"/>
          <a:ext cx="6096000" cy="1828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166" y="133120"/>
            <a:ext cx="7024744" cy="1143000"/>
          </a:xfrm>
        </p:spPr>
        <p:txBody>
          <a:bodyPr/>
          <a:lstStyle/>
          <a:p>
            <a:pPr eaLnBrk="1" hangingPunct="1"/>
            <a:r>
              <a:rPr lang="es-ES" altLang="en-US" sz="2400" dirty="0" smtClean="0"/>
              <a:t>Visualizar el total de donativo por persona</a:t>
            </a:r>
          </a:p>
        </p:txBody>
      </p:sp>
      <p:graphicFrame>
        <p:nvGraphicFramePr>
          <p:cNvPr id="5159" name="Group 39"/>
          <p:cNvGraphicFramePr>
            <a:graphicFrameLocks noGrp="1"/>
          </p:cNvGraphicFramePr>
          <p:nvPr/>
        </p:nvGraphicFramePr>
        <p:xfrm>
          <a:off x="107950" y="2852738"/>
          <a:ext cx="4176713" cy="1828800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52" name="Text Box 40"/>
          <p:cNvSpPr txBox="1">
            <a:spLocks noChangeArrowheads="1"/>
          </p:cNvSpPr>
          <p:nvPr/>
        </p:nvSpPr>
        <p:spPr bwMode="auto">
          <a:xfrm>
            <a:off x="4932363" y="1484313"/>
            <a:ext cx="3671887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/>
              <a:t>Select socio, sum(cantidad)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From donativos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Group by socio;</a:t>
            </a:r>
          </a:p>
        </p:txBody>
      </p:sp>
      <p:graphicFrame>
        <p:nvGraphicFramePr>
          <p:cNvPr id="5210" name="Group 90"/>
          <p:cNvGraphicFramePr>
            <a:graphicFrameLocks noGrp="1"/>
          </p:cNvGraphicFramePr>
          <p:nvPr/>
        </p:nvGraphicFramePr>
        <p:xfrm>
          <a:off x="5580063" y="2997200"/>
          <a:ext cx="2919412" cy="1219200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Sum(Cantidad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00" name="Line 80"/>
          <p:cNvSpPr>
            <a:spLocks noChangeShapeType="1"/>
          </p:cNvSpPr>
          <p:nvPr/>
        </p:nvSpPr>
        <p:spPr bwMode="auto">
          <a:xfrm>
            <a:off x="4356100" y="3644900"/>
            <a:ext cx="1079500" cy="714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1" name="Line 81"/>
          <p:cNvSpPr>
            <a:spLocks noChangeShapeType="1"/>
          </p:cNvSpPr>
          <p:nvPr/>
        </p:nvSpPr>
        <p:spPr bwMode="auto">
          <a:xfrm flipV="1">
            <a:off x="4356100" y="3789363"/>
            <a:ext cx="1152525" cy="144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" name="Line 82"/>
          <p:cNvSpPr>
            <a:spLocks noChangeShapeType="1"/>
          </p:cNvSpPr>
          <p:nvPr/>
        </p:nvSpPr>
        <p:spPr bwMode="auto">
          <a:xfrm flipV="1">
            <a:off x="4427538" y="4076700"/>
            <a:ext cx="1081087" cy="1444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3" name="Line 83"/>
          <p:cNvSpPr>
            <a:spLocks noChangeShapeType="1"/>
          </p:cNvSpPr>
          <p:nvPr/>
        </p:nvSpPr>
        <p:spPr bwMode="auto">
          <a:xfrm flipV="1">
            <a:off x="4356100" y="4149725"/>
            <a:ext cx="1152525" cy="3587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0" grpId="0" animBg="1"/>
      <p:bldP spid="5201" grpId="0" animBg="1"/>
      <p:bldP spid="5202" grpId="0" animBg="1"/>
      <p:bldP spid="52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3728" y="515938"/>
            <a:ext cx="7024744" cy="1143000"/>
          </a:xfrm>
        </p:spPr>
        <p:txBody>
          <a:bodyPr/>
          <a:lstStyle/>
          <a:p>
            <a:pPr eaLnBrk="1" hangingPunct="1"/>
            <a:r>
              <a:rPr lang="es-ES" altLang="en-US" sz="2400" dirty="0" smtClean="0"/>
              <a:t>Visualizar las veces que ha donado cada persona</a:t>
            </a:r>
          </a:p>
        </p:txBody>
      </p:sp>
      <p:graphicFrame>
        <p:nvGraphicFramePr>
          <p:cNvPr id="14402" name="Group 66"/>
          <p:cNvGraphicFramePr>
            <a:graphicFrameLocks noGrp="1"/>
          </p:cNvGraphicFramePr>
          <p:nvPr/>
        </p:nvGraphicFramePr>
        <p:xfrm>
          <a:off x="107950" y="2852738"/>
          <a:ext cx="4176713" cy="2133600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932363" y="1484313"/>
            <a:ext cx="3671887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/>
              <a:t>Select socio, count(*)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From donativos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Group by socio;</a:t>
            </a:r>
          </a:p>
        </p:txBody>
      </p:sp>
      <p:graphicFrame>
        <p:nvGraphicFramePr>
          <p:cNvPr id="14373" name="Group 37"/>
          <p:cNvGraphicFramePr>
            <a:graphicFrameLocks noGrp="1"/>
          </p:cNvGraphicFramePr>
          <p:nvPr/>
        </p:nvGraphicFramePr>
        <p:xfrm>
          <a:off x="5580063" y="2997200"/>
          <a:ext cx="2919412" cy="1219200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count(*)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4356100" y="3644900"/>
            <a:ext cx="1079500" cy="714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356100" y="3789363"/>
            <a:ext cx="1152525" cy="144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 flipV="1">
            <a:off x="4427538" y="4076700"/>
            <a:ext cx="1081087" cy="1444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 flipV="1">
            <a:off x="4356100" y="4149725"/>
            <a:ext cx="1152525" cy="3587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 flipV="1">
            <a:off x="4356100" y="4221163"/>
            <a:ext cx="1079500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1" grpId="0" animBg="1"/>
      <p:bldP spid="14392" grpId="0" animBg="1"/>
      <p:bldP spid="14393" grpId="0" animBg="1"/>
      <p:bldP spid="14394" grpId="0" animBg="1"/>
      <p:bldP spid="144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43728" y="515938"/>
            <a:ext cx="7024744" cy="1143000"/>
          </a:xfrm>
        </p:spPr>
        <p:txBody>
          <a:bodyPr/>
          <a:lstStyle/>
          <a:p>
            <a:pPr eaLnBrk="1" hangingPunct="1"/>
            <a:r>
              <a:rPr lang="es-ES" altLang="en-US" sz="2400" dirty="0" smtClean="0"/>
              <a:t>Visualizar el máximo de donativo por institución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07950" y="2852738"/>
          <a:ext cx="4176713" cy="1828800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00" name="Text Box 36"/>
          <p:cNvSpPr txBox="1">
            <a:spLocks noChangeArrowheads="1"/>
          </p:cNvSpPr>
          <p:nvPr/>
        </p:nvSpPr>
        <p:spPr bwMode="auto">
          <a:xfrm>
            <a:off x="4932363" y="1484313"/>
            <a:ext cx="3671887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/>
              <a:t>Select institucion, max(cantidad)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From donativos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Group by institucion;</a:t>
            </a:r>
          </a:p>
        </p:txBody>
      </p:sp>
      <p:graphicFrame>
        <p:nvGraphicFramePr>
          <p:cNvPr id="11301" name="Group 37"/>
          <p:cNvGraphicFramePr>
            <a:graphicFrameLocks noGrp="1"/>
          </p:cNvGraphicFramePr>
          <p:nvPr/>
        </p:nvGraphicFramePr>
        <p:xfrm>
          <a:off x="5580063" y="2997200"/>
          <a:ext cx="2919412" cy="1219200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max(Cantidad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4356100" y="3644900"/>
            <a:ext cx="1079500" cy="714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 flipV="1">
            <a:off x="4356100" y="3789363"/>
            <a:ext cx="1152525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4356100" y="3933825"/>
            <a:ext cx="1152525" cy="1428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 flipV="1">
            <a:off x="4356100" y="4149725"/>
            <a:ext cx="1152525" cy="3587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9" grpId="0" animBg="1"/>
      <p:bldP spid="11320" grpId="0" animBg="1"/>
      <p:bldP spid="11321" grpId="0" animBg="1"/>
      <p:bldP spid="113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81013"/>
            <a:ext cx="7024744" cy="1143000"/>
          </a:xfrm>
        </p:spPr>
        <p:txBody>
          <a:bodyPr/>
          <a:lstStyle/>
          <a:p>
            <a:pPr eaLnBrk="1" hangingPunct="1"/>
            <a:r>
              <a:rPr lang="es-ES" altLang="en-US" sz="2400" dirty="0" smtClean="0"/>
              <a:t>Visualizar el promedio de donativo a la institución “AA”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/>
        </p:nvGraphicFramePr>
        <p:xfrm>
          <a:off x="107950" y="2852738"/>
          <a:ext cx="4176713" cy="1828800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4932363" y="1484313"/>
            <a:ext cx="3671887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/>
              <a:t>Select institucion, avg(cantidad)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From donativos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where institución =‘AA’; 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Group by institución;</a:t>
            </a:r>
          </a:p>
          <a:p>
            <a:pPr eaLnBrk="1" hangingPunct="1">
              <a:spcBef>
                <a:spcPct val="50000"/>
              </a:spcBef>
            </a:pPr>
            <a:endParaRPr lang="es-ES" altLang="en-US"/>
          </a:p>
        </p:txBody>
      </p:sp>
      <p:graphicFrame>
        <p:nvGraphicFramePr>
          <p:cNvPr id="12349" name="Group 61"/>
          <p:cNvGraphicFramePr>
            <a:graphicFrameLocks noGrp="1"/>
          </p:cNvGraphicFramePr>
          <p:nvPr/>
        </p:nvGraphicFramePr>
        <p:xfrm>
          <a:off x="5580063" y="3284538"/>
          <a:ext cx="2919412" cy="914400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avg(Cantidad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4356100" y="3933825"/>
            <a:ext cx="1152525" cy="714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4356100" y="4076700"/>
            <a:ext cx="1152525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5" grpId="0" animBg="1"/>
      <p:bldP spid="123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52425"/>
            <a:ext cx="7024744" cy="1143000"/>
          </a:xfrm>
        </p:spPr>
        <p:txBody>
          <a:bodyPr/>
          <a:lstStyle/>
          <a:p>
            <a:pPr eaLnBrk="1" hangingPunct="1"/>
            <a:r>
              <a:rPr lang="es-ES" altLang="en-US" sz="2400" dirty="0" smtClean="0"/>
              <a:t>Visualizar los socios que han donado más de $500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107950" y="2852738"/>
          <a:ext cx="4176713" cy="1828800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932363" y="1268413"/>
            <a:ext cx="3671887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/>
              <a:t>Select socio, sum(cantidad)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From donativos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Group by socio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Having sum(cantidad)</a:t>
            </a:r>
            <a:r>
              <a:rPr lang="en-US" altLang="en-US">
                <a:cs typeface="Arial" panose="020B0604020202020204" pitchFamily="34" charset="0"/>
              </a:rPr>
              <a:t>&gt;500;</a:t>
            </a:r>
          </a:p>
        </p:txBody>
      </p:sp>
      <p:graphicFrame>
        <p:nvGraphicFramePr>
          <p:cNvPr id="7205" name="Group 37"/>
          <p:cNvGraphicFramePr>
            <a:graphicFrameLocks noGrp="1"/>
          </p:cNvGraphicFramePr>
          <p:nvPr/>
        </p:nvGraphicFramePr>
        <p:xfrm>
          <a:off x="5580063" y="2997200"/>
          <a:ext cx="2919412" cy="1219200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Sum(Cantidad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23" name="Line 55"/>
          <p:cNvSpPr>
            <a:spLocks noChangeShapeType="1"/>
          </p:cNvSpPr>
          <p:nvPr/>
        </p:nvSpPr>
        <p:spPr bwMode="auto">
          <a:xfrm>
            <a:off x="4356100" y="3644900"/>
            <a:ext cx="1079500" cy="714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 flipV="1">
            <a:off x="4356100" y="3789363"/>
            <a:ext cx="1152525" cy="144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 flipV="1">
            <a:off x="4427538" y="4076700"/>
            <a:ext cx="1081087" cy="1444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 flipV="1">
            <a:off x="4356100" y="4149725"/>
            <a:ext cx="1152525" cy="3587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59"/>
          <p:cNvSpPr>
            <a:spLocks noChangeShapeType="1"/>
          </p:cNvSpPr>
          <p:nvPr/>
        </p:nvSpPr>
        <p:spPr bwMode="auto">
          <a:xfrm>
            <a:off x="5508625" y="3756025"/>
            <a:ext cx="30956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3" grpId="0" animBg="1"/>
      <p:bldP spid="7224" grpId="0" animBg="1"/>
      <p:bldP spid="7225" grpId="0" animBg="1"/>
      <p:bldP spid="7226" grpId="0" animBg="1"/>
      <p:bldP spid="72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Competencia de unidad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Manipular bases de datos a través de un </a:t>
            </a:r>
            <a:r>
              <a:rPr lang="es-MX" dirty="0" err="1"/>
              <a:t>SGBD</a:t>
            </a:r>
            <a:r>
              <a:rPr lang="es-MX" dirty="0"/>
              <a:t>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3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43728" y="17463"/>
            <a:ext cx="7024744" cy="1143000"/>
          </a:xfrm>
        </p:spPr>
        <p:txBody>
          <a:bodyPr/>
          <a:lstStyle/>
          <a:p>
            <a:pPr eaLnBrk="1" hangingPunct="1"/>
            <a:r>
              <a:rPr lang="es-ES" altLang="en-US" sz="2400" dirty="0" smtClean="0"/>
              <a:t>Visualizar el socio que más han donado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/>
        </p:nvGraphicFramePr>
        <p:xfrm>
          <a:off x="107950" y="2852738"/>
          <a:ext cx="4176713" cy="1828800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Institución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 Río Grande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72" name="Text Box 36"/>
          <p:cNvSpPr txBox="1">
            <a:spLocks noChangeArrowheads="1"/>
          </p:cNvSpPr>
          <p:nvPr/>
        </p:nvSpPr>
        <p:spPr bwMode="auto">
          <a:xfrm>
            <a:off x="4716463" y="1268413"/>
            <a:ext cx="3887787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/>
              <a:t>Select socio, sum(cantidad) as total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From donativos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Group by socio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order by total DESC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n-US"/>
              <a:t>Limit 1</a:t>
            </a:r>
            <a:r>
              <a:rPr lang="en-US" altLang="en-US">
                <a:cs typeface="Arial" panose="020B0604020202020204" pitchFamily="34" charset="0"/>
              </a:rPr>
              <a:t>;</a:t>
            </a:r>
          </a:p>
        </p:txBody>
      </p:sp>
      <p:graphicFrame>
        <p:nvGraphicFramePr>
          <p:cNvPr id="13349" name="Group 37"/>
          <p:cNvGraphicFramePr>
            <a:graphicFrameLocks noGrp="1"/>
          </p:cNvGraphicFramePr>
          <p:nvPr/>
        </p:nvGraphicFramePr>
        <p:xfrm>
          <a:off x="5580063" y="3500438"/>
          <a:ext cx="2919412" cy="1219200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DONATIVOS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4356100" y="3644900"/>
            <a:ext cx="1152525" cy="863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>
            <a:off x="4356100" y="3933825"/>
            <a:ext cx="1152525" cy="5746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4427538" y="4149725"/>
            <a:ext cx="1081087" cy="714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4356100" y="4221163"/>
            <a:ext cx="1152525" cy="2873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5508625" y="4581525"/>
            <a:ext cx="30956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7" grpId="0" animBg="1"/>
      <p:bldP spid="13368" grpId="0" animBg="1"/>
      <p:bldP spid="13369" grpId="0" animBg="1"/>
      <p:bldP spid="13370" grpId="0" animBg="1"/>
      <p:bldP spid="133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2.4 </a:t>
            </a:r>
            <a:r>
              <a:rPr lang="es-MX" dirty="0" err="1"/>
              <a:t>Joins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operadores </a:t>
            </a:r>
            <a:r>
              <a:rPr lang="es-ES" b="1" dirty="0" err="1"/>
              <a:t>JOIN</a:t>
            </a:r>
            <a:r>
              <a:rPr lang="es-ES" dirty="0"/>
              <a:t> son clausulas especiales de la sección </a:t>
            </a:r>
            <a:r>
              <a:rPr lang="es-ES" dirty="0" err="1"/>
              <a:t>SELECT-FROM</a:t>
            </a:r>
            <a:r>
              <a:rPr lang="es-ES" dirty="0"/>
              <a:t> que permiten unir dos o más tablas.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10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116"/>
            <a:ext cx="7024744" cy="1143000"/>
          </a:xfrm>
        </p:spPr>
        <p:txBody>
          <a:bodyPr/>
          <a:lstStyle/>
          <a:p>
            <a:r>
              <a:rPr lang="es-MX" dirty="0" smtClean="0"/>
              <a:t>Tipos de </a:t>
            </a:r>
            <a:r>
              <a:rPr lang="es-MX" dirty="0" err="1" smtClean="0"/>
              <a:t>JOIN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734640"/>
              </p:ext>
            </p:extLst>
          </p:nvPr>
        </p:nvGraphicFramePr>
        <p:xfrm>
          <a:off x="827584" y="1367492"/>
          <a:ext cx="7632848" cy="50827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</a:rPr>
                        <a:t>Operador </a:t>
                      </a:r>
                      <a:r>
                        <a:rPr lang="es-ES" sz="2400" b="1" dirty="0" err="1">
                          <a:effectLst/>
                        </a:rPr>
                        <a:t>JOIN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</a:rPr>
                        <a:t>Descripción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NATURAL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JOIN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Produce una reunión natural entre dos tablas, es importante que el campo común en las dos tablas tengan el mismo nombre y que los demás campos </a:t>
                      </a:r>
                      <a:r>
                        <a:rPr lang="es-ES" sz="1800" dirty="0" smtClean="0">
                          <a:effectLst/>
                        </a:rPr>
                        <a:t>sean </a:t>
                      </a:r>
                      <a:r>
                        <a:rPr lang="es-ES" sz="1800" dirty="0">
                          <a:effectLst/>
                        </a:rPr>
                        <a:t>diferentes.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0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INNER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JOIN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Producen </a:t>
                      </a:r>
                      <a:r>
                        <a:rPr lang="es-ES" sz="1800" dirty="0" smtClean="0">
                          <a:effectLst/>
                        </a:rPr>
                        <a:t>una</a:t>
                      </a:r>
                      <a:r>
                        <a:rPr lang="es-ES" sz="1800" baseline="0" dirty="0" smtClean="0">
                          <a:effectLst/>
                        </a:rPr>
                        <a:t> reunión THETA </a:t>
                      </a:r>
                      <a:r>
                        <a:rPr lang="es-ES" sz="1800" dirty="0" smtClean="0">
                          <a:effectLst/>
                        </a:rPr>
                        <a:t>entre </a:t>
                      </a:r>
                      <a:r>
                        <a:rPr lang="es-ES" sz="1800" dirty="0">
                          <a:effectLst/>
                        </a:rPr>
                        <a:t>las tablas especificadas, en conjunto con el condicional </a:t>
                      </a:r>
                      <a:r>
                        <a:rPr lang="es-ES" sz="1800" dirty="0" err="1">
                          <a:effectLst/>
                        </a:rPr>
                        <a:t>ON</a:t>
                      </a:r>
                      <a:r>
                        <a:rPr lang="es-ES" sz="1800" dirty="0">
                          <a:effectLst/>
                        </a:rPr>
                        <a:t> se puede obtener una reunión natural.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LEFT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/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RIGHT</a:t>
                      </a:r>
                      <a:r>
                        <a:rPr lang="es-E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JOIN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RIGHT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r>
                        <a:rPr lang="es-ES" sz="1800" dirty="0" err="1">
                          <a:effectLst/>
                        </a:rPr>
                        <a:t>JOIN</a:t>
                      </a:r>
                      <a:r>
                        <a:rPr lang="es-ES" sz="1800" dirty="0">
                          <a:effectLst/>
                        </a:rPr>
                        <a:t> funciona análogamente a </a:t>
                      </a:r>
                      <a:r>
                        <a:rPr lang="es-ES" sz="1800" dirty="0" err="1">
                          <a:effectLst/>
                        </a:rPr>
                        <a:t>LEFT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r>
                        <a:rPr lang="es-ES" sz="1800" dirty="0" err="1">
                          <a:effectLst/>
                        </a:rPr>
                        <a:t>JOIN</a:t>
                      </a:r>
                      <a:r>
                        <a:rPr lang="es-ES" sz="1800" dirty="0">
                          <a:effectLst/>
                        </a:rPr>
                        <a:t>. Permite reunir dos tablas respetando aquellas </a:t>
                      </a:r>
                      <a:r>
                        <a:rPr lang="es-ES" sz="1800" dirty="0" err="1">
                          <a:effectLst/>
                        </a:rPr>
                        <a:t>tuplas</a:t>
                      </a:r>
                      <a:r>
                        <a:rPr lang="es-ES" sz="1800" dirty="0">
                          <a:effectLst/>
                        </a:rPr>
                        <a:t> que no tengan correspondencia.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FULL </a:t>
                      </a:r>
                      <a:r>
                        <a:rPr lang="es-MX" sz="2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JOIN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Producen un producto Cartesiano entre las tablas especificadas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37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668" y="598922"/>
            <a:ext cx="7704856" cy="58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368" y="476672"/>
            <a:ext cx="8094088" cy="59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55576" y="1027664"/>
            <a:ext cx="7704856" cy="1143000"/>
          </a:xfrm>
        </p:spPr>
        <p:txBody>
          <a:bodyPr>
            <a:normAutofit/>
          </a:bodyPr>
          <a:lstStyle/>
          <a:p>
            <a:r>
              <a:rPr lang="es-MX" sz="3200" dirty="0"/>
              <a:t>2.5 </a:t>
            </a:r>
            <a:r>
              <a:rPr lang="es-MX" sz="3200" dirty="0" err="1"/>
              <a:t>Subconsultas</a:t>
            </a:r>
            <a:endParaRPr lang="en-US" sz="320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</a:t>
            </a:r>
            <a:r>
              <a:rPr lang="es-ES" dirty="0" err="1"/>
              <a:t>subconsulta</a:t>
            </a:r>
            <a:r>
              <a:rPr lang="es-ES" dirty="0"/>
              <a:t> es una instrucción </a:t>
            </a:r>
            <a:r>
              <a:rPr lang="es-ES" dirty="0" err="1"/>
              <a:t>SELECT</a:t>
            </a:r>
            <a:r>
              <a:rPr lang="es-ES" dirty="0"/>
              <a:t> anidada dentro de una instrucción </a:t>
            </a:r>
            <a:r>
              <a:rPr lang="es-ES" dirty="0" err="1"/>
              <a:t>SELECT</a:t>
            </a:r>
            <a:r>
              <a:rPr lang="es-ES" dirty="0"/>
              <a:t>, </a:t>
            </a:r>
            <a:r>
              <a:rPr lang="es-ES" dirty="0" err="1"/>
              <a:t>SELECT</a:t>
            </a:r>
            <a:r>
              <a:rPr lang="es-ES" dirty="0"/>
              <a:t>...</a:t>
            </a:r>
            <a:r>
              <a:rPr lang="es-ES" dirty="0" err="1"/>
              <a:t>INTO</a:t>
            </a:r>
            <a:r>
              <a:rPr lang="es-ES" dirty="0"/>
              <a:t>, </a:t>
            </a:r>
            <a:r>
              <a:rPr lang="es-ES" dirty="0" err="1"/>
              <a:t>INSERT</a:t>
            </a:r>
            <a:r>
              <a:rPr lang="es-ES" dirty="0"/>
              <a:t>...</a:t>
            </a:r>
            <a:r>
              <a:rPr lang="es-ES" dirty="0" err="1"/>
              <a:t>INTO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, o </a:t>
            </a:r>
            <a:r>
              <a:rPr lang="es-ES" dirty="0" err="1"/>
              <a:t>UPDATE</a:t>
            </a:r>
            <a:r>
              <a:rPr lang="es-ES" dirty="0"/>
              <a:t> o dentro de otra </a:t>
            </a:r>
            <a:r>
              <a:rPr lang="es-ES" dirty="0" err="1"/>
              <a:t>subconsulta</a:t>
            </a:r>
            <a:r>
              <a:rPr lang="es-ES" dirty="0"/>
              <a:t>. </a:t>
            </a:r>
            <a:endParaRPr lang="es-MX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Comparaciones con </a:t>
            </a:r>
            <a:r>
              <a:rPr lang="es-MX" dirty="0" err="1" smtClean="0"/>
              <a:t>subconsultas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err="1"/>
              <a:t>ANY</a:t>
            </a:r>
            <a:r>
              <a:rPr lang="es-ES" dirty="0"/>
              <a:t> para recuperar registros de la consulta principal, que satisfagan la comparación con cualquier otro registro recuperado en la </a:t>
            </a:r>
            <a:r>
              <a:rPr lang="es-ES" dirty="0" err="1"/>
              <a:t>subconsulta</a:t>
            </a:r>
            <a:r>
              <a:rPr lang="es-ES" dirty="0"/>
              <a:t>. </a:t>
            </a:r>
            <a:endParaRPr lang="es-MX" dirty="0"/>
          </a:p>
          <a:p>
            <a:r>
              <a:rPr lang="es-ES" dirty="0"/>
              <a:t>El predicado </a:t>
            </a:r>
            <a:r>
              <a:rPr lang="es-ES" b="1" dirty="0"/>
              <a:t>ALL</a:t>
            </a:r>
            <a:r>
              <a:rPr lang="es-ES" dirty="0"/>
              <a:t> se utiliza para recuperar únicamente aquellos registros de la consulta principal que satisfacen la comparación con todos los registros recuperados en la </a:t>
            </a:r>
            <a:r>
              <a:rPr lang="es-ES" dirty="0" err="1"/>
              <a:t>subconsulta</a:t>
            </a:r>
            <a:r>
              <a:rPr lang="es-ES" dirty="0" smtClean="0"/>
              <a:t>.</a:t>
            </a:r>
          </a:p>
          <a:p>
            <a:r>
              <a:rPr lang="es-MX" dirty="0"/>
              <a:t>El predicado </a:t>
            </a:r>
            <a:r>
              <a:rPr lang="es-MX" b="1" dirty="0"/>
              <a:t>IN</a:t>
            </a:r>
            <a:r>
              <a:rPr lang="es-MX" dirty="0"/>
              <a:t> se emplea para recuperar únicamente aquellos registros de la consulta</a:t>
            </a:r>
            <a:br>
              <a:rPr lang="es-MX" dirty="0"/>
            </a:br>
            <a:r>
              <a:rPr lang="es-MX" dirty="0"/>
              <a:t>principal para los que algunos registros de la </a:t>
            </a:r>
            <a:r>
              <a:rPr lang="es-MX" dirty="0" err="1"/>
              <a:t>subconsulta</a:t>
            </a:r>
            <a:r>
              <a:rPr lang="es-MX" dirty="0"/>
              <a:t> contienen un valor</a:t>
            </a:r>
            <a:br>
              <a:rPr lang="es-MX" dirty="0"/>
            </a:br>
            <a:r>
              <a:rPr lang="es-MX" dirty="0"/>
              <a:t>igual. </a:t>
            </a:r>
            <a:r>
              <a:rPr lang="es-ES" dirty="0" smtClean="0"/>
              <a:t> </a:t>
            </a:r>
            <a:endParaRPr lang="es-MX" dirty="0"/>
          </a:p>
          <a:p>
            <a:r>
              <a:rPr lang="es-ES" dirty="0"/>
              <a:t>El predicado </a:t>
            </a:r>
            <a:r>
              <a:rPr lang="es-ES" b="1" dirty="0" err="1"/>
              <a:t>EXISTS</a:t>
            </a:r>
            <a:r>
              <a:rPr lang="es-ES" dirty="0"/>
              <a:t> (con la palabra reservada </a:t>
            </a:r>
            <a:r>
              <a:rPr lang="es-ES" dirty="0" err="1"/>
              <a:t>NOT</a:t>
            </a:r>
            <a:r>
              <a:rPr lang="es-ES" dirty="0"/>
              <a:t> opcional) se utiliza en comparaciones de verdad/falso para determinar si la </a:t>
            </a:r>
            <a:r>
              <a:rPr lang="es-ES" dirty="0" err="1"/>
              <a:t>subconsulta</a:t>
            </a:r>
            <a:r>
              <a:rPr lang="es-ES" dirty="0"/>
              <a:t> devuelve algún registro.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6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SELECT</a:t>
            </a:r>
            <a:r>
              <a:rPr lang="es-MX" dirty="0"/>
              <a:t> </a:t>
            </a:r>
            <a:r>
              <a:rPr lang="es-MX" dirty="0" err="1"/>
              <a:t>numemp</a:t>
            </a:r>
            <a:r>
              <a:rPr lang="es-MX" dirty="0"/>
              <a:t>, nombre</a:t>
            </a:r>
            <a:br>
              <a:rPr lang="es-MX" dirty="0"/>
            </a:br>
            <a:r>
              <a:rPr lang="es-MX" dirty="0" err="1"/>
              <a:t>FROM</a:t>
            </a:r>
            <a:r>
              <a:rPr lang="es-MX" dirty="0"/>
              <a:t> empleados</a:t>
            </a:r>
            <a:br>
              <a:rPr lang="es-MX" dirty="0"/>
            </a:br>
            <a:r>
              <a:rPr lang="es-MX" dirty="0" err="1"/>
              <a:t>WHERE</a:t>
            </a:r>
            <a:r>
              <a:rPr lang="es-MX" dirty="0"/>
              <a:t> contrato = </a:t>
            </a:r>
            <a:r>
              <a:rPr lang="es-MX" b="1" dirty="0"/>
              <a:t>(</a:t>
            </a:r>
            <a:r>
              <a:rPr lang="es-MX" b="1" dirty="0" err="1"/>
              <a:t>SELECT</a:t>
            </a:r>
            <a:r>
              <a:rPr lang="es-MX" b="1" dirty="0"/>
              <a:t> MIN(</a:t>
            </a:r>
            <a:r>
              <a:rPr lang="es-MX" b="1" dirty="0" err="1"/>
              <a:t>fechapedido</a:t>
            </a:r>
            <a:r>
              <a:rPr lang="es-MX" b="1" dirty="0"/>
              <a:t>) </a:t>
            </a:r>
            <a:r>
              <a:rPr lang="es-MX" b="1" dirty="0" err="1"/>
              <a:t>FROM</a:t>
            </a:r>
            <a:r>
              <a:rPr lang="es-MX" b="1" dirty="0"/>
              <a:t> pedidos)</a:t>
            </a:r>
            <a:endParaRPr lang="es-MX" dirty="0" smtClean="0"/>
          </a:p>
          <a:p>
            <a:r>
              <a:rPr lang="en-US" dirty="0"/>
              <a:t>SELECT * FROM </a:t>
            </a:r>
            <a:r>
              <a:rPr lang="en-US" dirty="0" err="1"/>
              <a:t>Productos</a:t>
            </a:r>
            <a:r>
              <a:rPr lang="en-US" dirty="0"/>
              <a:t> WHERE </a:t>
            </a:r>
            <a:r>
              <a:rPr lang="en-US" dirty="0" err="1" smtClean="0"/>
              <a:t>IDProducto</a:t>
            </a:r>
            <a:r>
              <a:rPr lang="en-US" dirty="0" smtClean="0"/>
              <a:t> IN </a:t>
            </a:r>
            <a:r>
              <a:rPr lang="en-US" b="1" dirty="0" smtClean="0"/>
              <a:t>(SELECT </a:t>
            </a:r>
            <a:r>
              <a:rPr lang="en-US" b="1" dirty="0" err="1"/>
              <a:t>IDProducto</a:t>
            </a:r>
            <a:r>
              <a:rPr lang="en-US" b="1" dirty="0"/>
              <a:t> FROM </a:t>
            </a:r>
            <a:r>
              <a:rPr lang="en-US" b="1" dirty="0" err="1"/>
              <a:t>DetallePedido</a:t>
            </a:r>
            <a:r>
              <a:rPr lang="en-US" b="1"/>
              <a:t> </a:t>
            </a:r>
            <a:r>
              <a:rPr lang="en-US" b="1" smtClean="0"/>
              <a:t> WHERE </a:t>
            </a:r>
            <a:r>
              <a:rPr lang="en-US" b="1" dirty="0" err="1"/>
              <a:t>Descuento</a:t>
            </a:r>
            <a:r>
              <a:rPr lang="en-US" b="1" dirty="0"/>
              <a:t> &gt;= 0.25);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2.6 Operadores SET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tipos de campos set representan un conjunto de cadenas. En </a:t>
            </a:r>
            <a:r>
              <a:rPr lang="es-MX" dirty="0" err="1" smtClean="0"/>
              <a:t>MySQL</a:t>
            </a:r>
            <a:r>
              <a:rPr lang="es-MX" dirty="0" smtClean="0"/>
              <a:t> se pueden almacenar hasta 64 valores.</a:t>
            </a:r>
          </a:p>
          <a:p>
            <a:r>
              <a:rPr lang="es-MX" dirty="0" smtClean="0"/>
              <a:t>Es muy semejante a los tipos </a:t>
            </a:r>
            <a:r>
              <a:rPr lang="es-MX" dirty="0" err="1" smtClean="0"/>
              <a:t>ENUM</a:t>
            </a:r>
            <a:r>
              <a:rPr lang="es-MX" dirty="0" smtClean="0"/>
              <a:t>, excepto que permiten varios valores en el campo (</a:t>
            </a:r>
            <a:r>
              <a:rPr lang="es-MX" dirty="0" err="1" smtClean="0"/>
              <a:t>Multivaluado</a:t>
            </a:r>
            <a:r>
              <a:rPr lang="es-MX" dirty="0" smtClean="0"/>
              <a:t>).</a:t>
            </a:r>
          </a:p>
          <a:p>
            <a:r>
              <a:rPr lang="es-MX" dirty="0" smtClean="0"/>
              <a:t>Los elementos del SET son accesibles también por medio de su índice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1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SET</a:t>
            </a:r>
            <a:br>
              <a:rPr lang="es-MX" dirty="0" smtClean="0"/>
            </a:br>
            <a:r>
              <a:rPr lang="es-MX" dirty="0" smtClean="0"/>
              <a:t>Crear tabla con un SET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576" y="2323652"/>
            <a:ext cx="7560840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contacto(</a:t>
            </a:r>
          </a:p>
          <a:p>
            <a:pPr marL="68580" indent="0">
              <a:buNone/>
            </a:pPr>
            <a:r>
              <a:rPr lang="es-MX" sz="1600" dirty="0"/>
              <a:t>    </a:t>
            </a:r>
            <a:r>
              <a:rPr lang="es-MX" dirty="0" err="1"/>
              <a:t>idcontacto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auto_increment</a:t>
            </a:r>
            <a:r>
              <a:rPr lang="es-MX" dirty="0"/>
              <a:t>,</a:t>
            </a:r>
          </a:p>
          <a:p>
            <a:pPr marL="68580" indent="0">
              <a:buNone/>
            </a:pPr>
            <a:r>
              <a:rPr lang="es-MX" dirty="0"/>
              <a:t>   </a:t>
            </a:r>
            <a:r>
              <a:rPr lang="es-MX" dirty="0" smtClean="0"/>
              <a:t>nombre </a:t>
            </a:r>
            <a:r>
              <a:rPr lang="es-MX" dirty="0" err="1"/>
              <a:t>char</a:t>
            </a:r>
            <a:r>
              <a:rPr lang="es-MX" dirty="0"/>
              <a:t>(100)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,</a:t>
            </a:r>
          </a:p>
          <a:p>
            <a:pPr marL="68580" indent="0">
              <a:buNone/>
            </a:pPr>
            <a:r>
              <a:rPr lang="es-MX" dirty="0"/>
              <a:t>   </a:t>
            </a:r>
            <a:r>
              <a:rPr lang="es-MX" b="1" dirty="0" smtClean="0"/>
              <a:t>tipo </a:t>
            </a:r>
            <a:r>
              <a:rPr lang="es-MX" b="1" dirty="0"/>
              <a:t>SET('Familia</a:t>
            </a:r>
            <a:r>
              <a:rPr lang="es-MX" b="1" dirty="0" smtClean="0"/>
              <a:t>', 'Amigo', 'Trabajo', 'Favorito</a:t>
            </a:r>
            <a:r>
              <a:rPr lang="es-MX" b="1" dirty="0"/>
              <a:t>')</a:t>
            </a:r>
          </a:p>
          <a:p>
            <a:pPr marL="68580" indent="0">
              <a:buNone/>
            </a:pP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41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</a:t>
            </a:r>
            <a:r>
              <a:rPr lang="es-MX" dirty="0" smtClean="0"/>
              <a:t>.1 </a:t>
            </a:r>
            <a:r>
              <a:rPr lang="es-MX" dirty="0"/>
              <a:t>Inserción, eliminación y modificación de registros 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SET</a:t>
            </a:r>
            <a:br>
              <a:rPr lang="es-MX" dirty="0" smtClean="0"/>
            </a:br>
            <a:r>
              <a:rPr lang="es-MX" dirty="0" smtClean="0"/>
              <a:t>Insertar tabla con un SET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INSERT INTO </a:t>
            </a:r>
            <a:r>
              <a:rPr lang="es-MX" dirty="0" smtClean="0"/>
              <a:t>contacto(</a:t>
            </a:r>
            <a:r>
              <a:rPr lang="es-MX" dirty="0" err="1" smtClean="0"/>
              <a:t>idcontacto</a:t>
            </a:r>
            <a:r>
              <a:rPr lang="es-MX" dirty="0" smtClean="0"/>
              <a:t>, nombre, </a:t>
            </a:r>
            <a:r>
              <a:rPr lang="es-MX" b="1" dirty="0" smtClean="0"/>
              <a:t>tipo</a:t>
            </a:r>
            <a:r>
              <a:rPr lang="es-MX" dirty="0" smtClean="0"/>
              <a:t>) </a:t>
            </a:r>
          </a:p>
          <a:p>
            <a:pPr marL="68580" indent="0">
              <a:buNone/>
            </a:pPr>
            <a:r>
              <a:rPr lang="es-MX" dirty="0" smtClean="0"/>
              <a:t>VALUES </a:t>
            </a:r>
            <a:r>
              <a:rPr lang="es-MX" dirty="0"/>
              <a:t>(NULL, 'Daniel Arredondo', </a:t>
            </a:r>
            <a:r>
              <a:rPr lang="es-MX" b="1" dirty="0"/>
              <a:t>'</a:t>
            </a:r>
            <a:r>
              <a:rPr lang="es-MX" b="1" dirty="0" err="1"/>
              <a:t>Familia,Trabajo</a:t>
            </a:r>
            <a:r>
              <a:rPr lang="es-MX" b="1" dirty="0" smtClean="0"/>
              <a:t>'</a:t>
            </a:r>
            <a:r>
              <a:rPr lang="es-MX" dirty="0" smtClean="0"/>
              <a:t>);</a:t>
            </a:r>
          </a:p>
          <a:p>
            <a:pPr marL="68580" indent="0">
              <a:buNone/>
            </a:pPr>
            <a:endParaRPr lang="es-MX" dirty="0" smtClean="0"/>
          </a:p>
          <a:p>
            <a:r>
              <a:rPr lang="es-MX" dirty="0"/>
              <a:t>INSERT INTO </a:t>
            </a:r>
            <a:r>
              <a:rPr lang="es-MX" dirty="0" smtClean="0"/>
              <a:t>contacto (</a:t>
            </a:r>
            <a:r>
              <a:rPr lang="es-MX" dirty="0" err="1" smtClean="0"/>
              <a:t>idcontacto</a:t>
            </a:r>
            <a:r>
              <a:rPr lang="es-MX" dirty="0" smtClean="0"/>
              <a:t>, nombre, </a:t>
            </a:r>
            <a:r>
              <a:rPr lang="es-MX" b="1" dirty="0" smtClean="0"/>
              <a:t>tipo</a:t>
            </a:r>
            <a:r>
              <a:rPr lang="es-MX" dirty="0" smtClean="0"/>
              <a:t>) </a:t>
            </a:r>
          </a:p>
          <a:p>
            <a:pPr marL="68580" indent="0">
              <a:buNone/>
            </a:pPr>
            <a:r>
              <a:rPr lang="es-MX" dirty="0" smtClean="0"/>
              <a:t>VALUES </a:t>
            </a:r>
            <a:r>
              <a:rPr lang="es-MX" dirty="0"/>
              <a:t>(NULL, 'Ismael', </a:t>
            </a:r>
            <a:r>
              <a:rPr lang="es-MX" b="1" dirty="0"/>
              <a:t>'</a:t>
            </a:r>
            <a:r>
              <a:rPr lang="es-MX" b="1" dirty="0" err="1"/>
              <a:t>Amigo,Favorito</a:t>
            </a:r>
            <a:r>
              <a:rPr lang="es-MX" b="1" dirty="0" smtClean="0"/>
              <a:t>'</a:t>
            </a:r>
            <a:r>
              <a:rPr lang="es-MX" dirty="0" smtClean="0"/>
              <a:t>);</a:t>
            </a:r>
          </a:p>
          <a:p>
            <a:endParaRPr lang="es-MX" dirty="0"/>
          </a:p>
          <a:p>
            <a:r>
              <a:rPr lang="es-MX" dirty="0"/>
              <a:t>INSERT </a:t>
            </a:r>
            <a:r>
              <a:rPr lang="es-MX" dirty="0" smtClean="0"/>
              <a:t>INTO contacto (</a:t>
            </a:r>
            <a:r>
              <a:rPr lang="es-MX" dirty="0" err="1" smtClean="0"/>
              <a:t>idcontacto</a:t>
            </a:r>
            <a:r>
              <a:rPr lang="es-MX" dirty="0" smtClean="0"/>
              <a:t>, nombre</a:t>
            </a:r>
            <a:r>
              <a:rPr lang="es-MX" dirty="0"/>
              <a:t>,</a:t>
            </a:r>
            <a:r>
              <a:rPr lang="es-MX" dirty="0" smtClean="0"/>
              <a:t> </a:t>
            </a:r>
            <a:r>
              <a:rPr lang="es-MX" b="1" dirty="0" smtClean="0"/>
              <a:t>tipo</a:t>
            </a:r>
            <a:r>
              <a:rPr lang="es-MX" dirty="0" smtClean="0"/>
              <a:t>) </a:t>
            </a:r>
          </a:p>
          <a:p>
            <a:pPr marL="68580" indent="0">
              <a:buNone/>
            </a:pPr>
            <a:r>
              <a:rPr lang="es-MX" dirty="0" smtClean="0"/>
              <a:t>VALUES </a:t>
            </a:r>
            <a:r>
              <a:rPr lang="es-MX" dirty="0"/>
              <a:t>(NULL, '</a:t>
            </a:r>
            <a:r>
              <a:rPr lang="es-MX" dirty="0" err="1"/>
              <a:t>Mabeth</a:t>
            </a:r>
            <a:r>
              <a:rPr lang="es-MX" dirty="0"/>
              <a:t>', </a:t>
            </a:r>
            <a:r>
              <a:rPr lang="es-MX" b="1" dirty="0"/>
              <a:t>'</a:t>
            </a:r>
            <a:r>
              <a:rPr lang="es-MX" b="1" dirty="0" err="1"/>
              <a:t>Trabajo,Favorito</a:t>
            </a:r>
            <a:r>
              <a:rPr lang="es-MX" b="1" dirty="0" smtClean="0"/>
              <a:t>'</a:t>
            </a:r>
            <a:r>
              <a:rPr lang="es-MX" dirty="0" smtClean="0"/>
              <a:t>);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726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SET</a:t>
            </a:r>
            <a:br>
              <a:rPr lang="es-MX" dirty="0" smtClean="0"/>
            </a:br>
            <a:r>
              <a:rPr lang="es-MX" dirty="0" smtClean="0"/>
              <a:t>Consultar una tabla usando SET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FIND_IN_SET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 </a:t>
            </a:r>
            <a:r>
              <a:rPr lang="en-US" dirty="0" err="1" smtClean="0"/>
              <a:t>contacto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FIND_IN_SET</a:t>
            </a:r>
            <a:r>
              <a:rPr lang="en-US" b="1" dirty="0" smtClean="0"/>
              <a:t>(</a:t>
            </a:r>
            <a:r>
              <a:rPr lang="en-US" b="1" dirty="0"/>
              <a:t>'</a:t>
            </a:r>
            <a:r>
              <a:rPr lang="en-US" b="1" dirty="0" err="1"/>
              <a:t>Trabajo</a:t>
            </a:r>
            <a:r>
              <a:rPr lang="en-US" b="1" dirty="0"/>
              <a:t>', </a:t>
            </a:r>
            <a:r>
              <a:rPr lang="en-US" b="1" dirty="0" err="1"/>
              <a:t>tipo</a:t>
            </a:r>
            <a:r>
              <a:rPr lang="en-US" b="1" dirty="0" smtClean="0"/>
              <a:t>)</a:t>
            </a:r>
          </a:p>
          <a:p>
            <a:endParaRPr lang="es-MX" dirty="0" smtClean="0"/>
          </a:p>
          <a:p>
            <a:pPr marL="68580" indent="0">
              <a:buNone/>
            </a:pPr>
            <a:r>
              <a:rPr lang="es-MX" dirty="0" smtClean="0"/>
              <a:t>Usando el operador LIKE</a:t>
            </a:r>
            <a:endParaRPr lang="es-MX" dirty="0"/>
          </a:p>
          <a:p>
            <a:r>
              <a:rPr lang="en-US" dirty="0"/>
              <a:t>SELECT * FROM </a:t>
            </a:r>
            <a:r>
              <a:rPr lang="en-US" dirty="0" err="1" smtClean="0"/>
              <a:t>contacto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dirty="0" smtClean="0"/>
              <a:t>where </a:t>
            </a:r>
            <a:r>
              <a:rPr lang="en-US" b="1" dirty="0" err="1"/>
              <a:t>tipo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LIKE</a:t>
            </a:r>
            <a:r>
              <a:rPr lang="en-US" b="1" dirty="0" smtClean="0"/>
              <a:t> </a:t>
            </a:r>
            <a:r>
              <a:rPr lang="en-US" b="1" dirty="0"/>
              <a:t>'%</a:t>
            </a:r>
            <a:r>
              <a:rPr lang="en-US" b="1" dirty="0" err="1"/>
              <a:t>Trabajo</a:t>
            </a:r>
            <a:r>
              <a:rPr lang="en-US" b="1" dirty="0" smtClean="0"/>
              <a:t>%‘;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5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2.7 Vistas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Una vista es una relación o tabla virtual, es decir, no existe como tal en el esquema de base de datos.</a:t>
            </a:r>
            <a:endParaRPr lang="es-MX" dirty="0"/>
          </a:p>
          <a:p>
            <a:r>
              <a:rPr lang="es-ES" dirty="0"/>
              <a:t>Una vista es el resultado dinámico de una o varias operaciones realizadas sobre las relaciones o tablas base.</a:t>
            </a:r>
            <a:endParaRPr lang="es-MX" dirty="0"/>
          </a:p>
          <a:p>
            <a:r>
              <a:rPr lang="es-ES" dirty="0"/>
              <a:t>Tienen los siguientes objetivos principales:</a:t>
            </a:r>
            <a:endParaRPr lang="es-MX" dirty="0"/>
          </a:p>
          <a:p>
            <a:pPr lvl="1"/>
            <a:r>
              <a:rPr lang="es-ES" dirty="0"/>
              <a:t>Proporcionar un mecanismo de seguridad, ocultando partes de la base de datos a ciertos usuarios. </a:t>
            </a:r>
            <a:endParaRPr lang="es-ES" dirty="0" smtClean="0"/>
          </a:p>
          <a:p>
            <a:pPr lvl="1"/>
            <a:r>
              <a:rPr lang="es-ES" dirty="0" smtClean="0"/>
              <a:t>Permitir </a:t>
            </a:r>
            <a:r>
              <a:rPr lang="es-ES" dirty="0"/>
              <a:t>que los usuarios accedan a los datos en formatos acorde a sus </a:t>
            </a:r>
            <a:r>
              <a:rPr lang="es-ES" dirty="0" smtClean="0"/>
              <a:t>necesidades.</a:t>
            </a:r>
            <a:endParaRPr lang="es-MX" dirty="0"/>
          </a:p>
          <a:p>
            <a:pPr lvl="1"/>
            <a:r>
              <a:rPr lang="es-ES" dirty="0"/>
              <a:t>Simplificar operaciones sobre las tablas base que son complejas.</a:t>
            </a:r>
            <a:endParaRPr lang="es-MX" dirty="0"/>
          </a:p>
          <a:p>
            <a:pPr marL="6858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5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con vistas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dirty="0" err="1"/>
              <a:t>CREATE</a:t>
            </a:r>
            <a:r>
              <a:rPr lang="es-ES" dirty="0"/>
              <a:t> VIEW</a:t>
            </a:r>
            <a:endParaRPr lang="es-MX" dirty="0"/>
          </a:p>
          <a:p>
            <a:r>
              <a:rPr lang="es-ES" dirty="0"/>
              <a:t>Crea una vista o tabla virtual a partir de una consulta SQL sobre las tablas base.</a:t>
            </a:r>
            <a:endParaRPr lang="es-MX" dirty="0"/>
          </a:p>
          <a:p>
            <a:pPr marL="68580" indent="0">
              <a:buNone/>
            </a:pPr>
            <a:r>
              <a:rPr lang="es-ES" dirty="0"/>
              <a:t>Sintaxis:</a:t>
            </a:r>
            <a:endParaRPr lang="es-MX" dirty="0"/>
          </a:p>
          <a:p>
            <a:r>
              <a:rPr lang="en-US" dirty="0"/>
              <a:t>CREATE VIEW </a:t>
            </a:r>
            <a:r>
              <a:rPr lang="en-US" i="1" dirty="0" err="1"/>
              <a:t>nombre_vista</a:t>
            </a:r>
            <a:r>
              <a:rPr lang="en-US" dirty="0"/>
              <a:t> AS </a:t>
            </a:r>
            <a:r>
              <a:rPr lang="en-US" i="1" dirty="0" err="1"/>
              <a:t>instruccion_select</a:t>
            </a:r>
            <a:r>
              <a:rPr lang="en-US" i="1" dirty="0"/>
              <a:t> with local CHECK OPTION;</a:t>
            </a:r>
            <a:endParaRPr lang="es-MX" dirty="0"/>
          </a:p>
          <a:p>
            <a:endParaRPr lang="es-MX" dirty="0"/>
          </a:p>
          <a:p>
            <a:r>
              <a:rPr lang="en-US" i="1" dirty="0"/>
              <a:t>with local CHECK OPTION = </a:t>
            </a:r>
            <a:r>
              <a:rPr lang="en-US" i="1" dirty="0" err="1"/>
              <a:t>Crear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vista </a:t>
            </a:r>
            <a:r>
              <a:rPr lang="en-US" i="1" dirty="0" err="1"/>
              <a:t>actualizable</a:t>
            </a:r>
            <a:r>
              <a:rPr lang="en-US" i="1" dirty="0"/>
              <a:t>.</a:t>
            </a:r>
            <a:endParaRPr lang="es-MX" dirty="0"/>
          </a:p>
          <a:p>
            <a:pPr lvl="1"/>
            <a:r>
              <a:rPr lang="en-US" i="1" dirty="0"/>
              <a:t>Las vistas </a:t>
            </a:r>
            <a:r>
              <a:rPr lang="en-US" i="1" dirty="0" err="1"/>
              <a:t>actualizables</a:t>
            </a:r>
            <a:r>
              <a:rPr lang="en-US" i="1" dirty="0"/>
              <a:t> </a:t>
            </a:r>
            <a:r>
              <a:rPr lang="en-US" i="1" dirty="0" err="1"/>
              <a:t>deben</a:t>
            </a:r>
            <a:r>
              <a:rPr lang="en-US" i="1" dirty="0"/>
              <a:t> </a:t>
            </a:r>
            <a:r>
              <a:rPr lang="en-US" i="1" dirty="0" err="1"/>
              <a:t>cumplir</a:t>
            </a:r>
            <a:r>
              <a:rPr lang="en-US" i="1" dirty="0"/>
              <a:t> con </a:t>
            </a:r>
            <a:r>
              <a:rPr lang="en-US" i="1" dirty="0" err="1"/>
              <a:t>los</a:t>
            </a:r>
            <a:r>
              <a:rPr lang="en-US" i="1" dirty="0"/>
              <a:t> </a:t>
            </a:r>
            <a:r>
              <a:rPr lang="en-US" i="1" dirty="0" err="1"/>
              <a:t>siguientes</a:t>
            </a:r>
            <a:r>
              <a:rPr lang="en-US" i="1" dirty="0"/>
              <a:t> </a:t>
            </a:r>
            <a:r>
              <a:rPr lang="en-US" i="1" dirty="0" err="1"/>
              <a:t>requisitos</a:t>
            </a:r>
            <a:r>
              <a:rPr lang="en-US" i="1" dirty="0"/>
              <a:t>:</a:t>
            </a:r>
            <a:endParaRPr lang="es-MX" dirty="0"/>
          </a:p>
          <a:p>
            <a:pPr lvl="2"/>
            <a:r>
              <a:rPr lang="en-US" i="1" dirty="0"/>
              <a:t>Deben </a:t>
            </a:r>
            <a:r>
              <a:rPr lang="en-US" i="1" dirty="0" err="1"/>
              <a:t>hacer</a:t>
            </a:r>
            <a:r>
              <a:rPr lang="en-US" i="1" dirty="0"/>
              <a:t> </a:t>
            </a:r>
            <a:r>
              <a:rPr lang="en-US" i="1" dirty="0" err="1"/>
              <a:t>referencia</a:t>
            </a:r>
            <a:r>
              <a:rPr lang="en-US" i="1" dirty="0"/>
              <a:t> solo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tabla</a:t>
            </a:r>
            <a:r>
              <a:rPr lang="en-US" i="1" dirty="0"/>
              <a:t> base</a:t>
            </a:r>
            <a:endParaRPr lang="es-MX" dirty="0"/>
          </a:p>
          <a:p>
            <a:pPr lvl="2"/>
            <a:r>
              <a:rPr lang="en-US" i="1" dirty="0" err="1"/>
              <a:t>Debe</a:t>
            </a:r>
            <a:r>
              <a:rPr lang="en-US" i="1" dirty="0"/>
              <a:t> </a:t>
            </a:r>
            <a:r>
              <a:rPr lang="en-US" i="1" dirty="0" err="1"/>
              <a:t>contener</a:t>
            </a:r>
            <a:r>
              <a:rPr lang="en-US" i="1" dirty="0"/>
              <a:t> </a:t>
            </a:r>
            <a:r>
              <a:rPr lang="en-US" i="1" dirty="0" err="1"/>
              <a:t>TODOS</a:t>
            </a:r>
            <a:r>
              <a:rPr lang="en-US" i="1" dirty="0"/>
              <a:t> </a:t>
            </a:r>
            <a:r>
              <a:rPr lang="en-US" i="1" dirty="0" err="1"/>
              <a:t>los</a:t>
            </a:r>
            <a:r>
              <a:rPr lang="en-US" i="1" dirty="0"/>
              <a:t> </a:t>
            </a:r>
            <a:r>
              <a:rPr lang="en-US" i="1" dirty="0" err="1"/>
              <a:t>campos</a:t>
            </a:r>
            <a:r>
              <a:rPr lang="en-US" i="1" dirty="0"/>
              <a:t> </a:t>
            </a:r>
            <a:r>
              <a:rPr lang="en-US" i="1" dirty="0" err="1"/>
              <a:t>obligatorios</a:t>
            </a:r>
            <a:endParaRPr lang="es-MX" dirty="0"/>
          </a:p>
          <a:p>
            <a:pPr lvl="2"/>
            <a:r>
              <a:rPr lang="en-US" i="1" dirty="0" err="1"/>
              <a:t>Puede</a:t>
            </a:r>
            <a:r>
              <a:rPr lang="en-US" i="1" dirty="0"/>
              <a:t> </a:t>
            </a:r>
            <a:r>
              <a:rPr lang="en-US" i="1" dirty="0" err="1"/>
              <a:t>omitir</a:t>
            </a:r>
            <a:r>
              <a:rPr lang="en-US" i="1" dirty="0"/>
              <a:t> las </a:t>
            </a:r>
            <a:r>
              <a:rPr lang="en-US" i="1" dirty="0" err="1"/>
              <a:t>llaves</a:t>
            </a:r>
            <a:r>
              <a:rPr lang="en-US" i="1" dirty="0"/>
              <a:t> </a:t>
            </a:r>
            <a:r>
              <a:rPr lang="en-US" i="1" dirty="0" err="1"/>
              <a:t>autoincrementales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con vistas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SHOW </a:t>
            </a:r>
            <a:r>
              <a:rPr lang="es-ES" dirty="0" err="1"/>
              <a:t>CREATE</a:t>
            </a:r>
            <a:r>
              <a:rPr lang="es-ES" dirty="0"/>
              <a:t> VIEW </a:t>
            </a:r>
            <a:endParaRPr lang="es-MX" dirty="0"/>
          </a:p>
          <a:p>
            <a:r>
              <a:rPr lang="es-ES" dirty="0"/>
              <a:t>Muestra la lista de vistas o tablas virtuales y su consulta SQL sobre las tablas base.</a:t>
            </a:r>
            <a:endParaRPr lang="es-MX" dirty="0"/>
          </a:p>
          <a:p>
            <a:r>
              <a:rPr lang="es-ES" dirty="0"/>
              <a:t>Sintaxis:</a:t>
            </a:r>
            <a:endParaRPr lang="es-MX" dirty="0"/>
          </a:p>
          <a:p>
            <a:r>
              <a:rPr lang="es-ES" dirty="0"/>
              <a:t>SHOW </a:t>
            </a:r>
            <a:r>
              <a:rPr lang="es-ES" dirty="0" err="1"/>
              <a:t>CREATE</a:t>
            </a:r>
            <a:r>
              <a:rPr lang="es-ES" dirty="0"/>
              <a:t> VIEW </a:t>
            </a:r>
            <a:r>
              <a:rPr lang="es-ES" i="1" dirty="0" err="1"/>
              <a:t>nombre_vista</a:t>
            </a:r>
            <a:r>
              <a:rPr lang="es-ES" i="1" dirty="0" smtClean="0"/>
              <a:t>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651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con vistas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DROP</a:t>
            </a:r>
            <a:r>
              <a:rPr lang="es-ES" dirty="0"/>
              <a:t> VIEW </a:t>
            </a:r>
            <a:endParaRPr lang="es-MX" dirty="0"/>
          </a:p>
          <a:p>
            <a:r>
              <a:rPr lang="es-ES" dirty="0"/>
              <a:t>Elimina  una vista o tabla virtual.</a:t>
            </a:r>
            <a:endParaRPr lang="es-MX" dirty="0"/>
          </a:p>
          <a:p>
            <a:r>
              <a:rPr lang="es-ES" dirty="0"/>
              <a:t>Sintaxis:</a:t>
            </a:r>
            <a:endParaRPr lang="es-MX" dirty="0"/>
          </a:p>
          <a:p>
            <a:r>
              <a:rPr lang="es-ES" dirty="0" err="1"/>
              <a:t>DROP</a:t>
            </a:r>
            <a:r>
              <a:rPr lang="es-ES" dirty="0"/>
              <a:t> VIEW </a:t>
            </a:r>
            <a:r>
              <a:rPr lang="es-ES" i="1" dirty="0" err="1"/>
              <a:t>nombre_vista</a:t>
            </a:r>
            <a:r>
              <a:rPr lang="es-ES" dirty="0"/>
              <a:t>;</a:t>
            </a:r>
            <a:endParaRPr lang="es-MX" dirty="0"/>
          </a:p>
          <a:p>
            <a:pPr marL="6858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804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con vistas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ALTER </a:t>
            </a:r>
            <a:r>
              <a:rPr lang="es-ES" dirty="0"/>
              <a:t>VIEW</a:t>
            </a:r>
            <a:endParaRPr lang="es-MX" dirty="0"/>
          </a:p>
          <a:p>
            <a:r>
              <a:rPr lang="es-ES" dirty="0"/>
              <a:t>Modifica una vista o tabla virtual existente y cambia la consulta SQL sobre las tablas base.</a:t>
            </a:r>
            <a:endParaRPr lang="es-MX" dirty="0"/>
          </a:p>
          <a:p>
            <a:r>
              <a:rPr lang="es-ES" dirty="0"/>
              <a:t>Sintaxis:</a:t>
            </a:r>
            <a:endParaRPr lang="es-MX" dirty="0"/>
          </a:p>
          <a:p>
            <a:r>
              <a:rPr lang="es-ES" dirty="0"/>
              <a:t>ALTER VIEW </a:t>
            </a:r>
            <a:r>
              <a:rPr lang="es-ES" i="1" dirty="0" err="1"/>
              <a:t>nombre_vista</a:t>
            </a:r>
            <a:r>
              <a:rPr lang="es-ES" dirty="0"/>
              <a:t> AS </a:t>
            </a:r>
            <a:r>
              <a:rPr lang="es-ES" i="1" dirty="0" err="1"/>
              <a:t>instruccion_select</a:t>
            </a:r>
            <a:r>
              <a:rPr lang="es-ES" i="1" dirty="0"/>
              <a:t>;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Inserción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sentencia de </a:t>
            </a:r>
            <a:r>
              <a:rPr lang="es-ES" dirty="0" err="1"/>
              <a:t>INSERT</a:t>
            </a:r>
            <a:r>
              <a:rPr lang="es-ES" dirty="0"/>
              <a:t> se utiliza para añadir registros a las tablas de la base de datos. El formato de la sentencia es:</a:t>
            </a:r>
            <a:endParaRPr lang="en-US" dirty="0"/>
          </a:p>
          <a:p>
            <a:r>
              <a:rPr lang="es-ES" b="1" dirty="0" err="1"/>
              <a:t>INSERT</a:t>
            </a:r>
            <a:r>
              <a:rPr lang="es-ES" b="1" dirty="0"/>
              <a:t> </a:t>
            </a:r>
            <a:r>
              <a:rPr lang="es-ES" b="1" dirty="0" err="1"/>
              <a:t>INTO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[(</a:t>
            </a:r>
            <a:r>
              <a:rPr lang="es-ES" dirty="0" err="1"/>
              <a:t>nombre_columna</a:t>
            </a:r>
            <a:r>
              <a:rPr lang="es-ES" dirty="0"/>
              <a:t>, ...)] </a:t>
            </a:r>
            <a:r>
              <a:rPr lang="es-ES" b="1" dirty="0" err="1"/>
              <a:t>VALUES</a:t>
            </a:r>
            <a:r>
              <a:rPr lang="es-ES" dirty="0"/>
              <a:t> (</a:t>
            </a:r>
            <a:r>
              <a:rPr lang="es-ES" dirty="0" err="1"/>
              <a:t>expr</a:t>
            </a:r>
            <a:r>
              <a:rPr lang="es-ES" dirty="0"/>
              <a:t>, ...)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5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err="1"/>
              <a:t>INSERT</a:t>
            </a:r>
            <a:r>
              <a:rPr lang="es-ES" b="1" dirty="0"/>
              <a:t> </a:t>
            </a:r>
            <a:r>
              <a:rPr lang="es-ES" b="1" dirty="0" err="1"/>
              <a:t>INTO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[(</a:t>
            </a:r>
            <a:r>
              <a:rPr lang="es-ES" dirty="0" err="1"/>
              <a:t>nombre_columna</a:t>
            </a:r>
            <a:r>
              <a:rPr lang="es-ES" dirty="0"/>
              <a:t>, ...)] </a:t>
            </a:r>
            <a:r>
              <a:rPr lang="es-ES" b="1" dirty="0" err="1"/>
              <a:t>VALUES</a:t>
            </a:r>
            <a:r>
              <a:rPr lang="es-ES" dirty="0"/>
              <a:t> (</a:t>
            </a:r>
            <a:r>
              <a:rPr lang="es-ES" dirty="0" err="1"/>
              <a:t>expr</a:t>
            </a:r>
            <a:r>
              <a:rPr lang="es-ES" dirty="0"/>
              <a:t>, </a:t>
            </a:r>
            <a:r>
              <a:rPr lang="es-ES" dirty="0" smtClean="0"/>
              <a:t>...)</a:t>
            </a:r>
            <a:endParaRPr lang="es-ES" i="1" dirty="0" smtClean="0"/>
          </a:p>
          <a:p>
            <a:pPr lvl="1"/>
            <a:r>
              <a:rPr lang="es-ES" i="1" dirty="0" err="1" smtClean="0"/>
              <a:t>nombre_columna</a:t>
            </a:r>
            <a:r>
              <a:rPr lang="es-ES" dirty="0" smtClean="0"/>
              <a:t> </a:t>
            </a:r>
            <a:r>
              <a:rPr lang="es-ES" dirty="0"/>
              <a:t>es una lista opcional de nombres de campo en los que se insertarán valores en el mismo número y orden que se especificarán en la cláusula </a:t>
            </a:r>
            <a:r>
              <a:rPr lang="es-ES" dirty="0" err="1"/>
              <a:t>VALUES</a:t>
            </a:r>
            <a:r>
              <a:rPr lang="es-ES" dirty="0"/>
              <a:t>. Si no se especifica la lista de campos, los valores de </a:t>
            </a:r>
            <a:r>
              <a:rPr lang="es-ES" dirty="0" err="1"/>
              <a:t>expr</a:t>
            </a:r>
            <a:r>
              <a:rPr lang="es-ES" dirty="0"/>
              <a:t> en la cláusula </a:t>
            </a:r>
            <a:r>
              <a:rPr lang="es-ES" dirty="0" err="1"/>
              <a:t>VALUES</a:t>
            </a:r>
            <a:r>
              <a:rPr lang="es-ES" dirty="0"/>
              <a:t> deben ser tantos como campos tenga la tabla y en el mismo orden que se definieron al crear la tabla.</a:t>
            </a:r>
            <a:endParaRPr lang="en-US" dirty="0"/>
          </a:p>
          <a:p>
            <a:pPr lvl="1"/>
            <a:r>
              <a:rPr lang="es-ES" i="1" dirty="0" err="1"/>
              <a:t>expr</a:t>
            </a:r>
            <a:r>
              <a:rPr lang="es-ES" dirty="0"/>
              <a:t> es una lista de expresiones o valores constantes, separados por comas, para dar valor a los distintos campos del registro que se añadirá a la tabla. Las cadenas de caracteres </a:t>
            </a:r>
            <a:r>
              <a:rPr lang="es-ES" dirty="0" smtClean="0"/>
              <a:t>y fechas deberán </a:t>
            </a:r>
            <a:r>
              <a:rPr lang="es-ES" dirty="0"/>
              <a:t>estar encerradas entre comillas ‘ o </a:t>
            </a:r>
            <a:r>
              <a:rPr lang="es-ES" dirty="0" smtClean="0"/>
              <a:t>".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</a:t>
            </a:r>
            <a:r>
              <a:rPr lang="es-MX" dirty="0" err="1" smtClean="0"/>
              <a:t>INSERT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LIBROS </a:t>
            </a:r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/>
              <a:t>(‘Gestión Escolar Integrada’, </a:t>
            </a:r>
            <a:r>
              <a:rPr lang="es-ES" dirty="0" smtClean="0"/>
              <a:t>234,’2015/10/02’);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LIBROS (TITULO, PAGINAS, FECHA) </a:t>
            </a:r>
            <a:r>
              <a:rPr lang="es-ES" dirty="0" err="1"/>
              <a:t>VALUES</a:t>
            </a:r>
            <a:r>
              <a:rPr lang="es-ES" dirty="0"/>
              <a:t> (‘Gestión Escolar Integrada’, 234,’2015/10/02</a:t>
            </a:r>
            <a:r>
              <a:rPr lang="es-ES" dirty="0" smtClean="0"/>
              <a:t>’);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LIBROS (TITULO, </a:t>
            </a:r>
            <a:r>
              <a:rPr lang="es-ES" dirty="0" smtClean="0"/>
              <a:t>PAGINAS) </a:t>
            </a:r>
            <a:r>
              <a:rPr lang="es-ES" dirty="0" err="1"/>
              <a:t>VALUES</a:t>
            </a:r>
            <a:r>
              <a:rPr lang="es-ES" dirty="0"/>
              <a:t> (‘Gestión Escolar Integrada’, </a:t>
            </a:r>
            <a:r>
              <a:rPr lang="es-ES" dirty="0" smtClean="0"/>
              <a:t>234);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LIBROS </a:t>
            </a:r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/>
              <a:t>(‘Gestión Escolar Integrada’, 234,’2015/10/02</a:t>
            </a:r>
            <a:r>
              <a:rPr lang="es-ES" dirty="0" smtClean="0"/>
              <a:t>’), (‘Cocina vegetariana’, 127,’2013/09/12</a:t>
            </a:r>
            <a:r>
              <a:rPr lang="es-ES" dirty="0"/>
              <a:t>’)</a:t>
            </a:r>
            <a:r>
              <a:rPr lang="es-ES" dirty="0" smtClean="0"/>
              <a:t>;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35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Modificación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sentencia </a:t>
            </a:r>
            <a:r>
              <a:rPr lang="es-ES" dirty="0" err="1"/>
              <a:t>UPDATE</a:t>
            </a:r>
            <a:r>
              <a:rPr lang="es-ES" dirty="0"/>
              <a:t> se utiliza para cambiar el contenido de los registros de una tabla de la base de datos. Su formato es:</a:t>
            </a:r>
            <a:endParaRPr lang="en-US" dirty="0"/>
          </a:p>
          <a:p>
            <a:r>
              <a:rPr lang="es-ES" b="1" dirty="0" err="1"/>
              <a:t>UPDATE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SET</a:t>
            </a:r>
            <a:r>
              <a:rPr lang="es-ES" dirty="0"/>
              <a:t> </a:t>
            </a:r>
            <a:r>
              <a:rPr lang="es-ES" dirty="0" err="1"/>
              <a:t>nombre_columna</a:t>
            </a:r>
            <a:r>
              <a:rPr lang="es-ES" dirty="0"/>
              <a:t> = </a:t>
            </a:r>
            <a:r>
              <a:rPr lang="es-ES" dirty="0" err="1"/>
              <a:t>expr</a:t>
            </a:r>
            <a:r>
              <a:rPr lang="es-ES" dirty="0"/>
              <a:t>, ...[</a:t>
            </a:r>
            <a:r>
              <a:rPr lang="es-ES" b="1" dirty="0" err="1"/>
              <a:t>WHERE</a:t>
            </a:r>
            <a:r>
              <a:rPr lang="es-ES" dirty="0"/>
              <a:t> { condición }]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8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err="1"/>
              <a:t>UPDATE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SET</a:t>
            </a:r>
            <a:r>
              <a:rPr lang="es-ES" dirty="0"/>
              <a:t> </a:t>
            </a:r>
            <a:r>
              <a:rPr lang="es-ES" dirty="0" err="1"/>
              <a:t>nombre_columna</a:t>
            </a:r>
            <a:r>
              <a:rPr lang="es-ES" dirty="0"/>
              <a:t> = </a:t>
            </a:r>
            <a:r>
              <a:rPr lang="es-ES" dirty="0" err="1"/>
              <a:t>expr</a:t>
            </a:r>
            <a:r>
              <a:rPr lang="es-ES" dirty="0"/>
              <a:t>, ...[</a:t>
            </a:r>
            <a:r>
              <a:rPr lang="es-ES" b="1" dirty="0" err="1"/>
              <a:t>WHERE</a:t>
            </a:r>
            <a:r>
              <a:rPr lang="es-ES" dirty="0"/>
              <a:t> { condición }]</a:t>
            </a:r>
            <a:endParaRPr lang="en-US" dirty="0"/>
          </a:p>
          <a:p>
            <a:pPr lvl="1"/>
            <a:r>
              <a:rPr lang="es-ES" i="1" dirty="0" err="1"/>
              <a:t>nombre_columna</a:t>
            </a:r>
            <a:r>
              <a:rPr lang="es-ES" dirty="0"/>
              <a:t> es el nombre de columna o campo cuyo valor se desea cambiar. En una misma sentencia </a:t>
            </a:r>
            <a:r>
              <a:rPr lang="es-ES" dirty="0" err="1"/>
              <a:t>UPDATE</a:t>
            </a:r>
            <a:r>
              <a:rPr lang="es-ES" dirty="0"/>
              <a:t> pueden actualizarse varios campos de cada registro de la tabla.</a:t>
            </a:r>
            <a:endParaRPr lang="en-US" dirty="0"/>
          </a:p>
          <a:p>
            <a:pPr lvl="1"/>
            <a:r>
              <a:rPr lang="es-ES" i="1" dirty="0" err="1"/>
              <a:t>expr</a:t>
            </a:r>
            <a:r>
              <a:rPr lang="es-ES" dirty="0"/>
              <a:t> es el nuevo valor que se desea asignar al campo que le precede. La expresión puede ser un valor constante o una </a:t>
            </a:r>
            <a:r>
              <a:rPr lang="es-ES" dirty="0" err="1"/>
              <a:t>subconsulta</a:t>
            </a:r>
            <a:r>
              <a:rPr lang="es-ES" dirty="0"/>
              <a:t>. Las cadenas de caracteres deberán estar encerradas entre comillas ‘ o " y las fechas entre llaves { }. Las </a:t>
            </a:r>
            <a:r>
              <a:rPr lang="es-ES" dirty="0" err="1"/>
              <a:t>subconsultas</a:t>
            </a:r>
            <a:r>
              <a:rPr lang="es-ES" dirty="0"/>
              <a:t> entre paréntesis.</a:t>
            </a:r>
            <a:endParaRPr lang="en-US" dirty="0"/>
          </a:p>
          <a:p>
            <a:pPr lvl="1"/>
            <a:r>
              <a:rPr lang="es-ES" dirty="0"/>
              <a:t>La cláusula </a:t>
            </a:r>
            <a:r>
              <a:rPr lang="es-ES" dirty="0" err="1"/>
              <a:t>WHERE</a:t>
            </a:r>
            <a:r>
              <a:rPr lang="es-ES" dirty="0"/>
              <a:t> determina mediante una condición que registros se modificarán.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826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1089</TotalTime>
  <Words>2022</Words>
  <Application>Microsoft Office PowerPoint</Application>
  <PresentationFormat>Presentación en pantalla (4:3)</PresentationFormat>
  <Paragraphs>421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Gothic</vt:lpstr>
      <vt:lpstr>Times New Roman</vt:lpstr>
      <vt:lpstr>Wingdings</vt:lpstr>
      <vt:lpstr>Wingdings 2</vt:lpstr>
      <vt:lpstr>Austin</vt:lpstr>
      <vt:lpstr>Taller de bases de datos</vt:lpstr>
      <vt:lpstr>Temario</vt:lpstr>
      <vt:lpstr>Competencia de unidad</vt:lpstr>
      <vt:lpstr>2.1 Inserción, eliminación y modificación de registros </vt:lpstr>
      <vt:lpstr>Inserción</vt:lpstr>
      <vt:lpstr>Sintaxis</vt:lpstr>
      <vt:lpstr>Ejemplos INSERT</vt:lpstr>
      <vt:lpstr>Modificación</vt:lpstr>
      <vt:lpstr>Sintaxis</vt:lpstr>
      <vt:lpstr>Ejemplos UPDATE</vt:lpstr>
      <vt:lpstr>Eliminación</vt:lpstr>
      <vt:lpstr>Sintaxis</vt:lpstr>
      <vt:lpstr>Ejemplos DELETE</vt:lpstr>
      <vt:lpstr>2.2 Consultas de registros</vt:lpstr>
      <vt:lpstr>Recuperación de datos</vt:lpstr>
      <vt:lpstr>Sintaxis de select</vt:lpstr>
      <vt:lpstr>Ejemplos SELECT</vt:lpstr>
      <vt:lpstr>2.3 Funciones, conversión, agrupamiento, ordenamiento</vt:lpstr>
      <vt:lpstr>Limit y Order by</vt:lpstr>
      <vt:lpstr>Ejemplos Limit y Order by</vt:lpstr>
      <vt:lpstr>Group by …</vt:lpstr>
      <vt:lpstr>HAVING</vt:lpstr>
      <vt:lpstr>Funciones de grupo</vt:lpstr>
      <vt:lpstr>Agrupación y funciones de resumen</vt:lpstr>
      <vt:lpstr>Visualizar el total de donativo por persona</vt:lpstr>
      <vt:lpstr>Visualizar las veces que ha donado cada persona</vt:lpstr>
      <vt:lpstr>Visualizar el máximo de donativo por institución</vt:lpstr>
      <vt:lpstr>Visualizar el promedio de donativo a la institución “AA”</vt:lpstr>
      <vt:lpstr>Visualizar los socios que han donado más de $500</vt:lpstr>
      <vt:lpstr>Visualizar el socio que más han donado</vt:lpstr>
      <vt:lpstr>2.4 Joins</vt:lpstr>
      <vt:lpstr>Tipos de JOIN</vt:lpstr>
      <vt:lpstr>Presentación de PowerPoint</vt:lpstr>
      <vt:lpstr>Presentación de PowerPoint</vt:lpstr>
      <vt:lpstr>2.5 Subconsultas</vt:lpstr>
      <vt:lpstr>Comparaciones con subconsultas</vt:lpstr>
      <vt:lpstr>Ejemplos</vt:lpstr>
      <vt:lpstr>2.6 Operadores SET</vt:lpstr>
      <vt:lpstr>Ejemplo de SET Crear tabla con un SET</vt:lpstr>
      <vt:lpstr>Ejemplo de SET Insertar tabla con un SET</vt:lpstr>
      <vt:lpstr>Ejemplo de SET Consultar una tabla usando SET</vt:lpstr>
      <vt:lpstr>2.7 Vistas</vt:lpstr>
      <vt:lpstr>Operaciones con vistas</vt:lpstr>
      <vt:lpstr>Operaciones con vistas</vt:lpstr>
      <vt:lpstr>Operaciones con vistas</vt:lpstr>
      <vt:lpstr>Operaciones con 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Daniel</dc:creator>
  <cp:lastModifiedBy>Daniel Arredondo Salcedo</cp:lastModifiedBy>
  <cp:revision>123</cp:revision>
  <dcterms:created xsi:type="dcterms:W3CDTF">2014-01-15T18:40:28Z</dcterms:created>
  <dcterms:modified xsi:type="dcterms:W3CDTF">2018-10-10T17:29:48Z</dcterms:modified>
</cp:coreProperties>
</file>