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99" r:id="rId6"/>
    <p:sldId id="300" r:id="rId7"/>
    <p:sldId id="301" r:id="rId8"/>
    <p:sldId id="259" r:id="rId9"/>
    <p:sldId id="304" r:id="rId10"/>
    <p:sldId id="262" r:id="rId11"/>
    <p:sldId id="305" r:id="rId12"/>
    <p:sldId id="302" r:id="rId13"/>
    <p:sldId id="265" r:id="rId14"/>
    <p:sldId id="306" r:id="rId15"/>
    <p:sldId id="266" r:id="rId16"/>
    <p:sldId id="263" r:id="rId17"/>
    <p:sldId id="267" r:id="rId18"/>
    <p:sldId id="297" r:id="rId19"/>
    <p:sldId id="307" r:id="rId20"/>
    <p:sldId id="303" r:id="rId21"/>
    <p:sldId id="288" r:id="rId22"/>
    <p:sldId id="269" r:id="rId23"/>
    <p:sldId id="272" r:id="rId24"/>
    <p:sldId id="293" r:id="rId25"/>
    <p:sldId id="294" r:id="rId26"/>
    <p:sldId id="295" r:id="rId27"/>
    <p:sldId id="274" r:id="rId28"/>
    <p:sldId id="298" r:id="rId29"/>
    <p:sldId id="29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75937" autoAdjust="0"/>
  </p:normalViewPr>
  <p:slideViewPr>
    <p:cSldViewPr>
      <p:cViewPr varScale="1">
        <p:scale>
          <a:sx n="69" d="100"/>
          <a:sy n="69" d="100"/>
        </p:scale>
        <p:origin x="183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1220F-A785-4AEC-B045-4E8523F6F2EC}" type="doc">
      <dgm:prSet loTypeId="urn:microsoft.com/office/officeart/2005/8/layout/pyramid3" loCatId="pyramid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8DC53EDC-BDA1-4CAD-A48F-DD2248019E22}">
      <dgm:prSet phldrT="[Texto]"/>
      <dgm:spPr/>
      <dgm:t>
        <a:bodyPr/>
        <a:lstStyle/>
        <a:p>
          <a:r>
            <a:rPr lang="es-MX" b="1" dirty="0" smtClean="0"/>
            <a:t>Globales</a:t>
          </a:r>
          <a:endParaRPr lang="es-MX" b="1" dirty="0"/>
        </a:p>
      </dgm:t>
    </dgm:pt>
    <dgm:pt modelId="{980D588E-41DE-4280-B751-2A68A711E65E}" type="parTrans" cxnId="{0B861633-29CC-46B9-99E5-B199F1A9F640}">
      <dgm:prSet/>
      <dgm:spPr/>
      <dgm:t>
        <a:bodyPr/>
        <a:lstStyle/>
        <a:p>
          <a:endParaRPr lang="es-MX"/>
        </a:p>
      </dgm:t>
    </dgm:pt>
    <dgm:pt modelId="{91A08350-3F32-4222-80DC-8D022EA06881}" type="sibTrans" cxnId="{0B861633-29CC-46B9-99E5-B199F1A9F640}">
      <dgm:prSet/>
      <dgm:spPr/>
      <dgm:t>
        <a:bodyPr/>
        <a:lstStyle/>
        <a:p>
          <a:endParaRPr lang="es-MX"/>
        </a:p>
      </dgm:t>
    </dgm:pt>
    <dgm:pt modelId="{0D752DA0-503D-416B-B51B-C7EEC5CFA8C2}">
      <dgm:prSet phldrT="[Texto]"/>
      <dgm:spPr/>
      <dgm:t>
        <a:bodyPr/>
        <a:lstStyle/>
        <a:p>
          <a:r>
            <a:rPr lang="es-MX" dirty="0" smtClean="0"/>
            <a:t>Aplicados a todas las BD de un servidor</a:t>
          </a:r>
          <a:endParaRPr lang="es-MX" dirty="0"/>
        </a:p>
      </dgm:t>
    </dgm:pt>
    <dgm:pt modelId="{B1CE0BA8-1E07-4E01-9121-A4D6C981F82F}" type="parTrans" cxnId="{0BD1B9C8-AE84-42E6-AD2E-A5BF3696935B}">
      <dgm:prSet/>
      <dgm:spPr/>
      <dgm:t>
        <a:bodyPr/>
        <a:lstStyle/>
        <a:p>
          <a:endParaRPr lang="es-MX"/>
        </a:p>
      </dgm:t>
    </dgm:pt>
    <dgm:pt modelId="{4307B81C-11EA-4007-9DBF-D004C3A08FD3}" type="sibTrans" cxnId="{0BD1B9C8-AE84-42E6-AD2E-A5BF3696935B}">
      <dgm:prSet/>
      <dgm:spPr/>
      <dgm:t>
        <a:bodyPr/>
        <a:lstStyle/>
        <a:p>
          <a:endParaRPr lang="es-MX"/>
        </a:p>
      </dgm:t>
    </dgm:pt>
    <dgm:pt modelId="{34945701-1444-4B7C-9B2A-1991EA734E0A}">
      <dgm:prSet phldrT="[Texto]"/>
      <dgm:spPr/>
      <dgm:t>
        <a:bodyPr/>
        <a:lstStyle/>
        <a:p>
          <a:r>
            <a:rPr lang="es-MX" b="1" dirty="0" smtClean="0"/>
            <a:t>Base de datos</a:t>
          </a:r>
          <a:endParaRPr lang="es-MX" b="1" dirty="0"/>
        </a:p>
      </dgm:t>
    </dgm:pt>
    <dgm:pt modelId="{966B8486-AF6B-4A77-9B21-388570AA71E2}" type="parTrans" cxnId="{94A0565A-BD39-4BA8-B482-194925A59918}">
      <dgm:prSet/>
      <dgm:spPr/>
      <dgm:t>
        <a:bodyPr/>
        <a:lstStyle/>
        <a:p>
          <a:endParaRPr lang="es-MX"/>
        </a:p>
      </dgm:t>
    </dgm:pt>
    <dgm:pt modelId="{3AC39C42-E946-44C4-87B1-D8ECE297E21A}" type="sibTrans" cxnId="{94A0565A-BD39-4BA8-B482-194925A59918}">
      <dgm:prSet/>
      <dgm:spPr/>
      <dgm:t>
        <a:bodyPr/>
        <a:lstStyle/>
        <a:p>
          <a:endParaRPr lang="es-MX"/>
        </a:p>
      </dgm:t>
    </dgm:pt>
    <dgm:pt modelId="{A1071988-F7BF-49BF-A25B-9415CB8C3067}">
      <dgm:prSet phldrT="[Texto]"/>
      <dgm:spPr/>
      <dgm:t>
        <a:bodyPr/>
        <a:lstStyle/>
        <a:p>
          <a:r>
            <a:rPr lang="es-MX" b="1" dirty="0" smtClean="0"/>
            <a:t>Tabla</a:t>
          </a:r>
          <a:endParaRPr lang="es-MX" b="1" dirty="0"/>
        </a:p>
      </dgm:t>
    </dgm:pt>
    <dgm:pt modelId="{85CB09FE-7AC8-4005-B950-35FB316F33F2}" type="parTrans" cxnId="{8F80BC39-050B-43CF-B791-0E4640495BE3}">
      <dgm:prSet/>
      <dgm:spPr/>
      <dgm:t>
        <a:bodyPr/>
        <a:lstStyle/>
        <a:p>
          <a:endParaRPr lang="es-MX"/>
        </a:p>
      </dgm:t>
    </dgm:pt>
    <dgm:pt modelId="{32E9ED5D-2AA2-40A2-8EB1-41026A49775D}" type="sibTrans" cxnId="{8F80BC39-050B-43CF-B791-0E4640495BE3}">
      <dgm:prSet/>
      <dgm:spPr/>
      <dgm:t>
        <a:bodyPr/>
        <a:lstStyle/>
        <a:p>
          <a:endParaRPr lang="es-MX"/>
        </a:p>
      </dgm:t>
    </dgm:pt>
    <dgm:pt modelId="{35ECC49D-19A3-4994-90E3-C6CA2E97BE9F}">
      <dgm:prSet phldrT="[Texto]"/>
      <dgm:spPr/>
      <dgm:t>
        <a:bodyPr/>
        <a:lstStyle/>
        <a:p>
          <a:r>
            <a:rPr lang="es-MX" b="1" dirty="0" smtClean="0"/>
            <a:t>Columna</a:t>
          </a:r>
          <a:endParaRPr lang="es-MX" b="1" dirty="0"/>
        </a:p>
      </dgm:t>
    </dgm:pt>
    <dgm:pt modelId="{61B2DA94-DBEB-4C80-9DD6-C7D9F7D0AE94}" type="parTrans" cxnId="{7FC9EA75-005D-414A-9CE7-228ABD1CAA8F}">
      <dgm:prSet/>
      <dgm:spPr/>
      <dgm:t>
        <a:bodyPr/>
        <a:lstStyle/>
        <a:p>
          <a:endParaRPr lang="es-MX"/>
        </a:p>
      </dgm:t>
    </dgm:pt>
    <dgm:pt modelId="{8886D8E8-B491-4CDA-8C23-0B64AA1FCEF0}" type="sibTrans" cxnId="{7FC9EA75-005D-414A-9CE7-228ABD1CAA8F}">
      <dgm:prSet/>
      <dgm:spPr/>
      <dgm:t>
        <a:bodyPr/>
        <a:lstStyle/>
        <a:p>
          <a:endParaRPr lang="es-MX"/>
        </a:p>
      </dgm:t>
    </dgm:pt>
    <dgm:pt modelId="{935D038B-8CC4-4B62-A5B1-65F9C06B846B}">
      <dgm:prSet phldrT="[Texto]"/>
      <dgm:spPr/>
      <dgm:t>
        <a:bodyPr/>
        <a:lstStyle/>
        <a:p>
          <a:r>
            <a:rPr lang="es-MX" dirty="0" smtClean="0"/>
            <a:t>Aplicados a BD individuales y sus objetos</a:t>
          </a:r>
          <a:endParaRPr lang="es-MX" dirty="0"/>
        </a:p>
      </dgm:t>
    </dgm:pt>
    <dgm:pt modelId="{8D8497CD-BF25-4055-ACCE-57ACAB55F4C6}" type="parTrans" cxnId="{F70879FB-326C-4CDF-8C7E-4174BA67DC4B}">
      <dgm:prSet/>
      <dgm:spPr/>
      <dgm:t>
        <a:bodyPr/>
        <a:lstStyle/>
        <a:p>
          <a:endParaRPr lang="es-MX"/>
        </a:p>
      </dgm:t>
    </dgm:pt>
    <dgm:pt modelId="{8B28612D-E958-44C9-A5BE-FC8D54CA3B5C}" type="sibTrans" cxnId="{F70879FB-326C-4CDF-8C7E-4174BA67DC4B}">
      <dgm:prSet/>
      <dgm:spPr/>
      <dgm:t>
        <a:bodyPr/>
        <a:lstStyle/>
        <a:p>
          <a:endParaRPr lang="es-MX"/>
        </a:p>
      </dgm:t>
    </dgm:pt>
    <dgm:pt modelId="{CCA29559-D27F-4740-B39D-72D6F8B22A5F}">
      <dgm:prSet phldrT="[Texto]"/>
      <dgm:spPr/>
      <dgm:t>
        <a:bodyPr/>
        <a:lstStyle/>
        <a:p>
          <a:r>
            <a:rPr lang="es-MX" dirty="0" smtClean="0"/>
            <a:t>Aplicados a cada tabla</a:t>
          </a:r>
          <a:endParaRPr lang="es-MX" dirty="0"/>
        </a:p>
      </dgm:t>
    </dgm:pt>
    <dgm:pt modelId="{E4DC4B59-D2A7-4AC0-BF8E-34D22D676FC5}" type="parTrans" cxnId="{A3018777-E568-4BF8-A65E-4000A8C1FCF7}">
      <dgm:prSet/>
      <dgm:spPr/>
      <dgm:t>
        <a:bodyPr/>
        <a:lstStyle/>
        <a:p>
          <a:endParaRPr lang="es-MX"/>
        </a:p>
      </dgm:t>
    </dgm:pt>
    <dgm:pt modelId="{FFEC4CB0-41EA-4B4A-BD0F-C0D8B72445AB}" type="sibTrans" cxnId="{A3018777-E568-4BF8-A65E-4000A8C1FCF7}">
      <dgm:prSet/>
      <dgm:spPr/>
      <dgm:t>
        <a:bodyPr/>
        <a:lstStyle/>
        <a:p>
          <a:endParaRPr lang="es-MX"/>
        </a:p>
      </dgm:t>
    </dgm:pt>
    <dgm:pt modelId="{F8343D1A-159F-479A-8679-29FB7E2E9A31}">
      <dgm:prSet phldrT="[Texto]"/>
      <dgm:spPr/>
      <dgm:t>
        <a:bodyPr/>
        <a:lstStyle/>
        <a:p>
          <a:r>
            <a:rPr lang="es-MX" dirty="0" smtClean="0"/>
            <a:t>Aplicado a cada columna</a:t>
          </a:r>
          <a:endParaRPr lang="es-MX" dirty="0"/>
        </a:p>
      </dgm:t>
    </dgm:pt>
    <dgm:pt modelId="{3B2F3820-DB5E-465B-BD8B-6E8EE635423B}" type="parTrans" cxnId="{ABFFEF46-7C7D-4821-A5D0-215447E00B0B}">
      <dgm:prSet/>
      <dgm:spPr/>
      <dgm:t>
        <a:bodyPr/>
        <a:lstStyle/>
        <a:p>
          <a:endParaRPr lang="es-MX"/>
        </a:p>
      </dgm:t>
    </dgm:pt>
    <dgm:pt modelId="{23D49980-AD71-461E-B23F-DD08E34DF2AB}" type="sibTrans" cxnId="{ABFFEF46-7C7D-4821-A5D0-215447E00B0B}">
      <dgm:prSet/>
      <dgm:spPr/>
      <dgm:t>
        <a:bodyPr/>
        <a:lstStyle/>
        <a:p>
          <a:endParaRPr lang="es-MX"/>
        </a:p>
      </dgm:t>
    </dgm:pt>
    <dgm:pt modelId="{2577AEB1-0BA5-4EC4-82A3-71B127F14971}" type="pres">
      <dgm:prSet presAssocID="{32B1220F-A785-4AEC-B045-4E8523F6F2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42DB770-13CE-4214-9F45-C7FA734005AC}" type="pres">
      <dgm:prSet presAssocID="{8DC53EDC-BDA1-4CAD-A48F-DD2248019E22}" presName="Name8" presStyleCnt="0"/>
      <dgm:spPr/>
    </dgm:pt>
    <dgm:pt modelId="{BB271F55-3FD4-45AE-AC63-FEA8CE90B81B}" type="pres">
      <dgm:prSet presAssocID="{8DC53EDC-BDA1-4CAD-A48F-DD2248019E22}" presName="acctBkgd" presStyleLbl="alignAcc1" presStyleIdx="0" presStyleCnt="4"/>
      <dgm:spPr/>
      <dgm:t>
        <a:bodyPr/>
        <a:lstStyle/>
        <a:p>
          <a:endParaRPr lang="es-MX"/>
        </a:p>
      </dgm:t>
    </dgm:pt>
    <dgm:pt modelId="{3B95F906-5A79-4B76-B5F0-6042887A80E5}" type="pres">
      <dgm:prSet presAssocID="{8DC53EDC-BDA1-4CAD-A48F-DD2248019E22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BF44570-FFB0-4DF5-94FA-CD84F6C0FE2F}" type="pres">
      <dgm:prSet presAssocID="{8DC53EDC-BDA1-4CAD-A48F-DD2248019E22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D23B972-7FF6-4585-BE1C-BF71431CC1A3}" type="pres">
      <dgm:prSet presAssocID="{8DC53EDC-BDA1-4CAD-A48F-DD2248019E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02F2C76-2C73-47CC-9950-DFC69FE87F43}" type="pres">
      <dgm:prSet presAssocID="{34945701-1444-4B7C-9B2A-1991EA734E0A}" presName="Name8" presStyleCnt="0"/>
      <dgm:spPr/>
    </dgm:pt>
    <dgm:pt modelId="{C27B45FA-0015-4777-ACDF-BE22F1F1DBA2}" type="pres">
      <dgm:prSet presAssocID="{34945701-1444-4B7C-9B2A-1991EA734E0A}" presName="acctBkgd" presStyleLbl="alignAcc1" presStyleIdx="1" presStyleCnt="4"/>
      <dgm:spPr/>
      <dgm:t>
        <a:bodyPr/>
        <a:lstStyle/>
        <a:p>
          <a:endParaRPr lang="es-MX"/>
        </a:p>
      </dgm:t>
    </dgm:pt>
    <dgm:pt modelId="{700A68D9-08A6-4388-8508-579935B3A4CB}" type="pres">
      <dgm:prSet presAssocID="{34945701-1444-4B7C-9B2A-1991EA734E0A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F41491-5175-4A7E-948E-5789C91880E3}" type="pres">
      <dgm:prSet presAssocID="{34945701-1444-4B7C-9B2A-1991EA734E0A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B7C3E42-C0C0-4A6C-935B-365383BB2073}" type="pres">
      <dgm:prSet presAssocID="{34945701-1444-4B7C-9B2A-1991EA734E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D7D698-28F8-4DAF-9834-F03CCE58A173}" type="pres">
      <dgm:prSet presAssocID="{A1071988-F7BF-49BF-A25B-9415CB8C3067}" presName="Name8" presStyleCnt="0"/>
      <dgm:spPr/>
    </dgm:pt>
    <dgm:pt modelId="{D635C208-81DB-4835-A84B-41056D6DEF54}" type="pres">
      <dgm:prSet presAssocID="{A1071988-F7BF-49BF-A25B-9415CB8C3067}" presName="acctBkgd" presStyleLbl="alignAcc1" presStyleIdx="2" presStyleCnt="4"/>
      <dgm:spPr/>
      <dgm:t>
        <a:bodyPr/>
        <a:lstStyle/>
        <a:p>
          <a:endParaRPr lang="es-MX"/>
        </a:p>
      </dgm:t>
    </dgm:pt>
    <dgm:pt modelId="{376A7D9C-2931-4CCA-8781-814514C916FE}" type="pres">
      <dgm:prSet presAssocID="{A1071988-F7BF-49BF-A25B-9415CB8C3067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741CE2-4FF6-486F-8AAD-2DEDD3674E4B}" type="pres">
      <dgm:prSet presAssocID="{A1071988-F7BF-49BF-A25B-9415CB8C3067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60D24B8-A0AE-4E83-A59F-80F67FE008AF}" type="pres">
      <dgm:prSet presAssocID="{A1071988-F7BF-49BF-A25B-9415CB8C306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1BE3EFC-9EF1-4CD1-86D4-46608E4E9CC6}" type="pres">
      <dgm:prSet presAssocID="{35ECC49D-19A3-4994-90E3-C6CA2E97BE9F}" presName="Name8" presStyleCnt="0"/>
      <dgm:spPr/>
    </dgm:pt>
    <dgm:pt modelId="{82C20757-67E7-4BBE-8197-F7B9A8BE57CF}" type="pres">
      <dgm:prSet presAssocID="{35ECC49D-19A3-4994-90E3-C6CA2E97BE9F}" presName="acctBkgd" presStyleLbl="alignAcc1" presStyleIdx="3" presStyleCnt="4"/>
      <dgm:spPr/>
      <dgm:t>
        <a:bodyPr/>
        <a:lstStyle/>
        <a:p>
          <a:endParaRPr lang="es-MX"/>
        </a:p>
      </dgm:t>
    </dgm:pt>
    <dgm:pt modelId="{E5C0AD8C-1C4B-4995-8463-A5DE4F0AAF86}" type="pres">
      <dgm:prSet presAssocID="{35ECC49D-19A3-4994-90E3-C6CA2E97BE9F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BCE77E2-C882-4D9D-8D4F-3D0D0F9FF7C6}" type="pres">
      <dgm:prSet presAssocID="{35ECC49D-19A3-4994-90E3-C6CA2E97BE9F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D55D4B-9066-4CB8-AC1D-268E78B0DC62}" type="pres">
      <dgm:prSet presAssocID="{35ECC49D-19A3-4994-90E3-C6CA2E97BE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40C6715-E51F-4AC4-917E-156E8EE094E9}" type="presOf" srcId="{CCA29559-D27F-4740-B39D-72D6F8B22A5F}" destId="{376A7D9C-2931-4CCA-8781-814514C916FE}" srcOrd="1" destOrd="0" presId="urn:microsoft.com/office/officeart/2005/8/layout/pyramid3"/>
    <dgm:cxn modelId="{26FDA0A9-AE53-4582-8D39-E43B41D1026B}" type="presOf" srcId="{F8343D1A-159F-479A-8679-29FB7E2E9A31}" destId="{82C20757-67E7-4BBE-8197-F7B9A8BE57CF}" srcOrd="0" destOrd="0" presId="urn:microsoft.com/office/officeart/2005/8/layout/pyramid3"/>
    <dgm:cxn modelId="{94A0565A-BD39-4BA8-B482-194925A59918}" srcId="{32B1220F-A785-4AEC-B045-4E8523F6F2EC}" destId="{34945701-1444-4B7C-9B2A-1991EA734E0A}" srcOrd="1" destOrd="0" parTransId="{966B8486-AF6B-4A77-9B21-388570AA71E2}" sibTransId="{3AC39C42-E946-44C4-87B1-D8ECE297E21A}"/>
    <dgm:cxn modelId="{BCB05D31-9817-4DFF-B7C4-64484B892FB8}" type="presOf" srcId="{0D752DA0-503D-416B-B51B-C7EEC5CFA8C2}" destId="{3B95F906-5A79-4B76-B5F0-6042887A80E5}" srcOrd="1" destOrd="0" presId="urn:microsoft.com/office/officeart/2005/8/layout/pyramid3"/>
    <dgm:cxn modelId="{E389307D-0882-4CA9-BDC6-5BFD283F8E5C}" type="presOf" srcId="{0D752DA0-503D-416B-B51B-C7EEC5CFA8C2}" destId="{BB271F55-3FD4-45AE-AC63-FEA8CE90B81B}" srcOrd="0" destOrd="0" presId="urn:microsoft.com/office/officeart/2005/8/layout/pyramid3"/>
    <dgm:cxn modelId="{A1F01035-F164-42E8-A82A-45D943126EF5}" type="presOf" srcId="{A1071988-F7BF-49BF-A25B-9415CB8C3067}" destId="{BB741CE2-4FF6-486F-8AAD-2DEDD3674E4B}" srcOrd="0" destOrd="0" presId="urn:microsoft.com/office/officeart/2005/8/layout/pyramid3"/>
    <dgm:cxn modelId="{ABFFEF46-7C7D-4821-A5D0-215447E00B0B}" srcId="{35ECC49D-19A3-4994-90E3-C6CA2E97BE9F}" destId="{F8343D1A-159F-479A-8679-29FB7E2E9A31}" srcOrd="0" destOrd="0" parTransId="{3B2F3820-DB5E-465B-BD8B-6E8EE635423B}" sibTransId="{23D49980-AD71-461E-B23F-DD08E34DF2AB}"/>
    <dgm:cxn modelId="{CF849C91-6001-483F-97D3-85EB8BB6DD52}" type="presOf" srcId="{32B1220F-A785-4AEC-B045-4E8523F6F2EC}" destId="{2577AEB1-0BA5-4EC4-82A3-71B127F14971}" srcOrd="0" destOrd="0" presId="urn:microsoft.com/office/officeart/2005/8/layout/pyramid3"/>
    <dgm:cxn modelId="{72F4057F-EAB1-406F-B891-05030261F455}" type="presOf" srcId="{935D038B-8CC4-4B62-A5B1-65F9C06B846B}" destId="{C27B45FA-0015-4777-ACDF-BE22F1F1DBA2}" srcOrd="0" destOrd="0" presId="urn:microsoft.com/office/officeart/2005/8/layout/pyramid3"/>
    <dgm:cxn modelId="{560C62DF-1DA1-4C88-9B30-5675155C7A1D}" type="presOf" srcId="{34945701-1444-4B7C-9B2A-1991EA734E0A}" destId="{77F41491-5175-4A7E-948E-5789C91880E3}" srcOrd="0" destOrd="0" presId="urn:microsoft.com/office/officeart/2005/8/layout/pyramid3"/>
    <dgm:cxn modelId="{74F7E870-8A1D-40ED-98F4-00285CD8C742}" type="presOf" srcId="{8DC53EDC-BDA1-4CAD-A48F-DD2248019E22}" destId="{9BF44570-FFB0-4DF5-94FA-CD84F6C0FE2F}" srcOrd="0" destOrd="0" presId="urn:microsoft.com/office/officeart/2005/8/layout/pyramid3"/>
    <dgm:cxn modelId="{F73FEF53-2BA2-4F83-B64F-14A033C759B4}" type="presOf" srcId="{8DC53EDC-BDA1-4CAD-A48F-DD2248019E22}" destId="{9D23B972-7FF6-4585-BE1C-BF71431CC1A3}" srcOrd="1" destOrd="0" presId="urn:microsoft.com/office/officeart/2005/8/layout/pyramid3"/>
    <dgm:cxn modelId="{BE7524FA-9D2E-48C2-86B2-077F984F5FFC}" type="presOf" srcId="{935D038B-8CC4-4B62-A5B1-65F9C06B846B}" destId="{700A68D9-08A6-4388-8508-579935B3A4CB}" srcOrd="1" destOrd="0" presId="urn:microsoft.com/office/officeart/2005/8/layout/pyramid3"/>
    <dgm:cxn modelId="{0095F806-4319-4071-A6C4-3E680B3ED204}" type="presOf" srcId="{35ECC49D-19A3-4994-90E3-C6CA2E97BE9F}" destId="{2ED55D4B-9066-4CB8-AC1D-268E78B0DC62}" srcOrd="1" destOrd="0" presId="urn:microsoft.com/office/officeart/2005/8/layout/pyramid3"/>
    <dgm:cxn modelId="{7FC9EA75-005D-414A-9CE7-228ABD1CAA8F}" srcId="{32B1220F-A785-4AEC-B045-4E8523F6F2EC}" destId="{35ECC49D-19A3-4994-90E3-C6CA2E97BE9F}" srcOrd="3" destOrd="0" parTransId="{61B2DA94-DBEB-4C80-9DD6-C7D9F7D0AE94}" sibTransId="{8886D8E8-B491-4CDA-8C23-0B64AA1FCEF0}"/>
    <dgm:cxn modelId="{A3018777-E568-4BF8-A65E-4000A8C1FCF7}" srcId="{A1071988-F7BF-49BF-A25B-9415CB8C3067}" destId="{CCA29559-D27F-4740-B39D-72D6F8B22A5F}" srcOrd="0" destOrd="0" parTransId="{E4DC4B59-D2A7-4AC0-BF8E-34D22D676FC5}" sibTransId="{FFEC4CB0-41EA-4B4A-BD0F-C0D8B72445AB}"/>
    <dgm:cxn modelId="{0BD1B9C8-AE84-42E6-AD2E-A5BF3696935B}" srcId="{8DC53EDC-BDA1-4CAD-A48F-DD2248019E22}" destId="{0D752DA0-503D-416B-B51B-C7EEC5CFA8C2}" srcOrd="0" destOrd="0" parTransId="{B1CE0BA8-1E07-4E01-9121-A4D6C981F82F}" sibTransId="{4307B81C-11EA-4007-9DBF-D004C3A08FD3}"/>
    <dgm:cxn modelId="{0B861633-29CC-46B9-99E5-B199F1A9F640}" srcId="{32B1220F-A785-4AEC-B045-4E8523F6F2EC}" destId="{8DC53EDC-BDA1-4CAD-A48F-DD2248019E22}" srcOrd="0" destOrd="0" parTransId="{980D588E-41DE-4280-B751-2A68A711E65E}" sibTransId="{91A08350-3F32-4222-80DC-8D022EA06881}"/>
    <dgm:cxn modelId="{0692DE54-050A-4415-8B56-2556BD46D281}" type="presOf" srcId="{A1071988-F7BF-49BF-A25B-9415CB8C3067}" destId="{D60D24B8-A0AE-4E83-A59F-80F67FE008AF}" srcOrd="1" destOrd="0" presId="urn:microsoft.com/office/officeart/2005/8/layout/pyramid3"/>
    <dgm:cxn modelId="{39B023FF-2418-48E0-BF9F-9F0D7492C3DC}" type="presOf" srcId="{34945701-1444-4B7C-9B2A-1991EA734E0A}" destId="{9B7C3E42-C0C0-4A6C-935B-365383BB2073}" srcOrd="1" destOrd="0" presId="urn:microsoft.com/office/officeart/2005/8/layout/pyramid3"/>
    <dgm:cxn modelId="{AF7BD2B3-422C-40D9-9362-2A1C2C9DC1B2}" type="presOf" srcId="{35ECC49D-19A3-4994-90E3-C6CA2E97BE9F}" destId="{8BCE77E2-C882-4D9D-8D4F-3D0D0F9FF7C6}" srcOrd="0" destOrd="0" presId="urn:microsoft.com/office/officeart/2005/8/layout/pyramid3"/>
    <dgm:cxn modelId="{8F80BC39-050B-43CF-B791-0E4640495BE3}" srcId="{32B1220F-A785-4AEC-B045-4E8523F6F2EC}" destId="{A1071988-F7BF-49BF-A25B-9415CB8C3067}" srcOrd="2" destOrd="0" parTransId="{85CB09FE-7AC8-4005-B950-35FB316F33F2}" sibTransId="{32E9ED5D-2AA2-40A2-8EB1-41026A49775D}"/>
    <dgm:cxn modelId="{08A909C6-7CAB-4C5E-8BCE-1BFBDED9C4D5}" type="presOf" srcId="{F8343D1A-159F-479A-8679-29FB7E2E9A31}" destId="{E5C0AD8C-1C4B-4995-8463-A5DE4F0AAF86}" srcOrd="1" destOrd="0" presId="urn:microsoft.com/office/officeart/2005/8/layout/pyramid3"/>
    <dgm:cxn modelId="{F70879FB-326C-4CDF-8C7E-4174BA67DC4B}" srcId="{34945701-1444-4B7C-9B2A-1991EA734E0A}" destId="{935D038B-8CC4-4B62-A5B1-65F9C06B846B}" srcOrd="0" destOrd="0" parTransId="{8D8497CD-BF25-4055-ACCE-57ACAB55F4C6}" sibTransId="{8B28612D-E958-44C9-A5BE-FC8D54CA3B5C}"/>
    <dgm:cxn modelId="{DD18D402-E1CE-4420-BA6F-ACA69408898E}" type="presOf" srcId="{CCA29559-D27F-4740-B39D-72D6F8B22A5F}" destId="{D635C208-81DB-4835-A84B-41056D6DEF54}" srcOrd="0" destOrd="0" presId="urn:microsoft.com/office/officeart/2005/8/layout/pyramid3"/>
    <dgm:cxn modelId="{12BE6CFE-938C-401D-8B61-4432BF300731}" type="presParOf" srcId="{2577AEB1-0BA5-4EC4-82A3-71B127F14971}" destId="{942DB770-13CE-4214-9F45-C7FA734005AC}" srcOrd="0" destOrd="0" presId="urn:microsoft.com/office/officeart/2005/8/layout/pyramid3"/>
    <dgm:cxn modelId="{D44A19D7-C9D5-4C21-B79F-83364F19D4C4}" type="presParOf" srcId="{942DB770-13CE-4214-9F45-C7FA734005AC}" destId="{BB271F55-3FD4-45AE-AC63-FEA8CE90B81B}" srcOrd="0" destOrd="0" presId="urn:microsoft.com/office/officeart/2005/8/layout/pyramid3"/>
    <dgm:cxn modelId="{5BE49D83-5F59-426C-A2F3-989A7CD25075}" type="presParOf" srcId="{942DB770-13CE-4214-9F45-C7FA734005AC}" destId="{3B95F906-5A79-4B76-B5F0-6042887A80E5}" srcOrd="1" destOrd="0" presId="urn:microsoft.com/office/officeart/2005/8/layout/pyramid3"/>
    <dgm:cxn modelId="{EC63C6D1-5A3E-46E8-902B-B3EC934E7100}" type="presParOf" srcId="{942DB770-13CE-4214-9F45-C7FA734005AC}" destId="{9BF44570-FFB0-4DF5-94FA-CD84F6C0FE2F}" srcOrd="2" destOrd="0" presId="urn:microsoft.com/office/officeart/2005/8/layout/pyramid3"/>
    <dgm:cxn modelId="{0DA5F163-1BB4-4E12-A511-E15EDD9FBE1F}" type="presParOf" srcId="{942DB770-13CE-4214-9F45-C7FA734005AC}" destId="{9D23B972-7FF6-4585-BE1C-BF71431CC1A3}" srcOrd="3" destOrd="0" presId="urn:microsoft.com/office/officeart/2005/8/layout/pyramid3"/>
    <dgm:cxn modelId="{189B20D6-5D64-4D8A-9C6B-9CA0B3CA7830}" type="presParOf" srcId="{2577AEB1-0BA5-4EC4-82A3-71B127F14971}" destId="{602F2C76-2C73-47CC-9950-DFC69FE87F43}" srcOrd="1" destOrd="0" presId="urn:microsoft.com/office/officeart/2005/8/layout/pyramid3"/>
    <dgm:cxn modelId="{24961D4F-AB96-472A-AB1F-A616F9B144C9}" type="presParOf" srcId="{602F2C76-2C73-47CC-9950-DFC69FE87F43}" destId="{C27B45FA-0015-4777-ACDF-BE22F1F1DBA2}" srcOrd="0" destOrd="0" presId="urn:microsoft.com/office/officeart/2005/8/layout/pyramid3"/>
    <dgm:cxn modelId="{8161F7A0-7E4F-492A-A3B7-6521F0B70E44}" type="presParOf" srcId="{602F2C76-2C73-47CC-9950-DFC69FE87F43}" destId="{700A68D9-08A6-4388-8508-579935B3A4CB}" srcOrd="1" destOrd="0" presId="urn:microsoft.com/office/officeart/2005/8/layout/pyramid3"/>
    <dgm:cxn modelId="{1ED1D4E1-D100-4324-8BDE-FBF95D34C280}" type="presParOf" srcId="{602F2C76-2C73-47CC-9950-DFC69FE87F43}" destId="{77F41491-5175-4A7E-948E-5789C91880E3}" srcOrd="2" destOrd="0" presId="urn:microsoft.com/office/officeart/2005/8/layout/pyramid3"/>
    <dgm:cxn modelId="{38954732-EDC6-48F0-A189-6753683CE2B7}" type="presParOf" srcId="{602F2C76-2C73-47CC-9950-DFC69FE87F43}" destId="{9B7C3E42-C0C0-4A6C-935B-365383BB2073}" srcOrd="3" destOrd="0" presId="urn:microsoft.com/office/officeart/2005/8/layout/pyramid3"/>
    <dgm:cxn modelId="{686E252E-9C8A-4776-B0AB-111BCD2D0F38}" type="presParOf" srcId="{2577AEB1-0BA5-4EC4-82A3-71B127F14971}" destId="{5CD7D698-28F8-4DAF-9834-F03CCE58A173}" srcOrd="2" destOrd="0" presId="urn:microsoft.com/office/officeart/2005/8/layout/pyramid3"/>
    <dgm:cxn modelId="{1D084A02-D336-42F2-8BFE-8B5AC31A5C36}" type="presParOf" srcId="{5CD7D698-28F8-4DAF-9834-F03CCE58A173}" destId="{D635C208-81DB-4835-A84B-41056D6DEF54}" srcOrd="0" destOrd="0" presId="urn:microsoft.com/office/officeart/2005/8/layout/pyramid3"/>
    <dgm:cxn modelId="{A897F8DE-9008-4259-B4A1-5B551BB05575}" type="presParOf" srcId="{5CD7D698-28F8-4DAF-9834-F03CCE58A173}" destId="{376A7D9C-2931-4CCA-8781-814514C916FE}" srcOrd="1" destOrd="0" presId="urn:microsoft.com/office/officeart/2005/8/layout/pyramid3"/>
    <dgm:cxn modelId="{3394ED2E-8D79-4117-8B3A-4EFB98CF6FA0}" type="presParOf" srcId="{5CD7D698-28F8-4DAF-9834-F03CCE58A173}" destId="{BB741CE2-4FF6-486F-8AAD-2DEDD3674E4B}" srcOrd="2" destOrd="0" presId="urn:microsoft.com/office/officeart/2005/8/layout/pyramid3"/>
    <dgm:cxn modelId="{B8B1BB6A-1C4E-407C-BD1F-770BE81D91ED}" type="presParOf" srcId="{5CD7D698-28F8-4DAF-9834-F03CCE58A173}" destId="{D60D24B8-A0AE-4E83-A59F-80F67FE008AF}" srcOrd="3" destOrd="0" presId="urn:microsoft.com/office/officeart/2005/8/layout/pyramid3"/>
    <dgm:cxn modelId="{B44D1707-C89A-42B2-ADE5-24C2B07E3A40}" type="presParOf" srcId="{2577AEB1-0BA5-4EC4-82A3-71B127F14971}" destId="{81BE3EFC-9EF1-4CD1-86D4-46608E4E9CC6}" srcOrd="3" destOrd="0" presId="urn:microsoft.com/office/officeart/2005/8/layout/pyramid3"/>
    <dgm:cxn modelId="{B1CB7E6A-D5DC-4774-A87F-DD6BA8DFCB09}" type="presParOf" srcId="{81BE3EFC-9EF1-4CD1-86D4-46608E4E9CC6}" destId="{82C20757-67E7-4BBE-8197-F7B9A8BE57CF}" srcOrd="0" destOrd="0" presId="urn:microsoft.com/office/officeart/2005/8/layout/pyramid3"/>
    <dgm:cxn modelId="{5FE98CC6-1B67-4410-B5D2-EFC54882F2A9}" type="presParOf" srcId="{81BE3EFC-9EF1-4CD1-86D4-46608E4E9CC6}" destId="{E5C0AD8C-1C4B-4995-8463-A5DE4F0AAF86}" srcOrd="1" destOrd="0" presId="urn:microsoft.com/office/officeart/2005/8/layout/pyramid3"/>
    <dgm:cxn modelId="{36F0BCA3-3A76-4E39-9FB7-965AE7AAF105}" type="presParOf" srcId="{81BE3EFC-9EF1-4CD1-86D4-46608E4E9CC6}" destId="{8BCE77E2-C882-4D9D-8D4F-3D0D0F9FF7C6}" srcOrd="2" destOrd="0" presId="urn:microsoft.com/office/officeart/2005/8/layout/pyramid3"/>
    <dgm:cxn modelId="{20297DB4-DB47-40D3-9BCC-FE68F6B16E34}" type="presParOf" srcId="{81BE3EFC-9EF1-4CD1-86D4-46608E4E9CC6}" destId="{2ED55D4B-9066-4CB8-AC1D-268E78B0DC62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71F55-3FD4-45AE-AC63-FEA8CE90B81B}">
      <dsp:nvSpPr>
        <dsp:cNvPr id="0" name=""/>
        <dsp:cNvSpPr/>
      </dsp:nvSpPr>
      <dsp:spPr>
        <a:xfrm>
          <a:off x="4032337" y="0"/>
          <a:ext cx="2744699" cy="877093"/>
        </a:xfrm>
        <a:prstGeom prst="nonIsoscelesTrapezoid">
          <a:avLst>
            <a:gd name="adj1" fmla="val 65677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Aplicados a todas las BD de un servidor</a:t>
          </a:r>
          <a:endParaRPr lang="es-MX" sz="1700" kern="1200" dirty="0"/>
        </a:p>
      </dsp:txBody>
      <dsp:txXfrm>
        <a:off x="4608385" y="0"/>
        <a:ext cx="2168651" cy="877093"/>
      </dsp:txXfrm>
    </dsp:sp>
    <dsp:sp modelId="{9BF44570-FFB0-4DF5-94FA-CD84F6C0FE2F}">
      <dsp:nvSpPr>
        <dsp:cNvPr id="0" name=""/>
        <dsp:cNvSpPr/>
      </dsp:nvSpPr>
      <dsp:spPr>
        <a:xfrm rot="10800000">
          <a:off x="0" y="0"/>
          <a:ext cx="4608385" cy="877093"/>
        </a:xfrm>
        <a:prstGeom prst="trapezoid">
          <a:avLst>
            <a:gd name="adj" fmla="val 656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/>
            <a:t>Globales</a:t>
          </a:r>
          <a:endParaRPr lang="es-MX" sz="1900" b="1" kern="1200" dirty="0"/>
        </a:p>
      </dsp:txBody>
      <dsp:txXfrm rot="-10800000">
        <a:off x="806467" y="0"/>
        <a:ext cx="2995450" cy="877093"/>
      </dsp:txXfrm>
    </dsp:sp>
    <dsp:sp modelId="{C27B45FA-0015-4777-ACDF-BE22F1F1DBA2}">
      <dsp:nvSpPr>
        <dsp:cNvPr id="0" name=""/>
        <dsp:cNvSpPr/>
      </dsp:nvSpPr>
      <dsp:spPr>
        <a:xfrm>
          <a:off x="3456288" y="877093"/>
          <a:ext cx="3320748" cy="877093"/>
        </a:xfrm>
        <a:prstGeom prst="nonIsoscelesTrapezoid">
          <a:avLst>
            <a:gd name="adj1" fmla="val 65677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407026"/>
              <a:satOff val="-15508"/>
              <a:lumOff val="77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Aplicados a BD individuales y sus objetos</a:t>
          </a:r>
          <a:endParaRPr lang="es-MX" sz="1700" kern="1200" dirty="0"/>
        </a:p>
      </dsp:txBody>
      <dsp:txXfrm>
        <a:off x="4032337" y="877093"/>
        <a:ext cx="2744699" cy="877093"/>
      </dsp:txXfrm>
    </dsp:sp>
    <dsp:sp modelId="{77F41491-5175-4A7E-948E-5789C91880E3}">
      <dsp:nvSpPr>
        <dsp:cNvPr id="0" name=""/>
        <dsp:cNvSpPr/>
      </dsp:nvSpPr>
      <dsp:spPr>
        <a:xfrm rot="10800000">
          <a:off x="576048" y="877093"/>
          <a:ext cx="3456288" cy="877093"/>
        </a:xfrm>
        <a:prstGeom prst="trapezoid">
          <a:avLst>
            <a:gd name="adj" fmla="val 65677"/>
          </a:avLst>
        </a:prstGeom>
        <a:solidFill>
          <a:schemeClr val="accent4">
            <a:hueOff val="407026"/>
            <a:satOff val="-15508"/>
            <a:lumOff val="77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/>
            <a:t>Base de datos</a:t>
          </a:r>
          <a:endParaRPr lang="es-MX" sz="1900" b="1" kern="1200" dirty="0"/>
        </a:p>
      </dsp:txBody>
      <dsp:txXfrm rot="-10800000">
        <a:off x="1180898" y="877093"/>
        <a:ext cx="2246587" cy="877093"/>
      </dsp:txXfrm>
    </dsp:sp>
    <dsp:sp modelId="{D635C208-81DB-4835-A84B-41056D6DEF54}">
      <dsp:nvSpPr>
        <dsp:cNvPr id="0" name=""/>
        <dsp:cNvSpPr/>
      </dsp:nvSpPr>
      <dsp:spPr>
        <a:xfrm>
          <a:off x="2880240" y="1754187"/>
          <a:ext cx="3896796" cy="877093"/>
        </a:xfrm>
        <a:prstGeom prst="nonIsoscelesTrapezoid">
          <a:avLst>
            <a:gd name="adj1" fmla="val 65677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814052"/>
              <a:satOff val="-31015"/>
              <a:lumOff val="154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Aplicados a cada tabla</a:t>
          </a:r>
          <a:endParaRPr lang="es-MX" sz="1700" kern="1200" dirty="0"/>
        </a:p>
      </dsp:txBody>
      <dsp:txXfrm>
        <a:off x="3456288" y="1754187"/>
        <a:ext cx="3320748" cy="877093"/>
      </dsp:txXfrm>
    </dsp:sp>
    <dsp:sp modelId="{BB741CE2-4FF6-486F-8AAD-2DEDD3674E4B}">
      <dsp:nvSpPr>
        <dsp:cNvPr id="0" name=""/>
        <dsp:cNvSpPr/>
      </dsp:nvSpPr>
      <dsp:spPr>
        <a:xfrm rot="10800000">
          <a:off x="1152096" y="1754187"/>
          <a:ext cx="2304192" cy="877093"/>
        </a:xfrm>
        <a:prstGeom prst="trapezoid">
          <a:avLst>
            <a:gd name="adj" fmla="val 65677"/>
          </a:avLst>
        </a:prstGeom>
        <a:solidFill>
          <a:schemeClr val="accent4">
            <a:hueOff val="814052"/>
            <a:satOff val="-31015"/>
            <a:lumOff val="154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/>
            <a:t>Tabla</a:t>
          </a:r>
          <a:endParaRPr lang="es-MX" sz="1900" b="1" kern="1200" dirty="0"/>
        </a:p>
      </dsp:txBody>
      <dsp:txXfrm rot="-10800000">
        <a:off x="1555329" y="1754187"/>
        <a:ext cx="1497725" cy="877093"/>
      </dsp:txXfrm>
    </dsp:sp>
    <dsp:sp modelId="{82C20757-67E7-4BBE-8197-F7B9A8BE57CF}">
      <dsp:nvSpPr>
        <dsp:cNvPr id="0" name=""/>
        <dsp:cNvSpPr/>
      </dsp:nvSpPr>
      <dsp:spPr>
        <a:xfrm>
          <a:off x="2304192" y="2631281"/>
          <a:ext cx="4472844" cy="877093"/>
        </a:xfrm>
        <a:prstGeom prst="nonIsoscelesTrapezoid">
          <a:avLst>
            <a:gd name="adj1" fmla="val 65677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221077"/>
              <a:satOff val="-46523"/>
              <a:lumOff val="23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/>
            <a:t>Aplicado a cada columna</a:t>
          </a:r>
          <a:endParaRPr lang="es-MX" sz="1700" kern="1200" dirty="0"/>
        </a:p>
      </dsp:txBody>
      <dsp:txXfrm>
        <a:off x="2880240" y="2631281"/>
        <a:ext cx="3896796" cy="877093"/>
      </dsp:txXfrm>
    </dsp:sp>
    <dsp:sp modelId="{8BCE77E2-C882-4D9D-8D4F-3D0D0F9FF7C6}">
      <dsp:nvSpPr>
        <dsp:cNvPr id="0" name=""/>
        <dsp:cNvSpPr/>
      </dsp:nvSpPr>
      <dsp:spPr>
        <a:xfrm rot="10800000">
          <a:off x="1728144" y="2631281"/>
          <a:ext cx="1152096" cy="877093"/>
        </a:xfrm>
        <a:prstGeom prst="trapezoid">
          <a:avLst>
            <a:gd name="adj" fmla="val 65677"/>
          </a:avLst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/>
            <a:t>Columna</a:t>
          </a:r>
          <a:endParaRPr lang="es-MX" sz="1900" b="1" kern="1200" dirty="0"/>
        </a:p>
      </dsp:txBody>
      <dsp:txXfrm rot="-10800000">
        <a:off x="1728144" y="2631281"/>
        <a:ext cx="1152096" cy="877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C1EB-CC25-402A-BA7F-E5632675C150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7DB2-128A-4DE2-A647-5CC88F2979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02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hola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7DB2-128A-4DE2-A647-5CC88F29792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70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7DB2-128A-4DE2-A647-5CC88F29792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03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151722-890B-4853-8CEA-9A8E80CCD0EC}" type="datetime1">
              <a:rPr lang="es-ES" smtClean="0"/>
              <a:t>17/10/2018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60B-7675-415E-B581-818CCE49820D}" type="datetime1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DD3-55DB-4D91-8662-256E0880F14E}" type="datetime1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DFE3-8940-4FB5-BD3E-98C3D764596B}" type="datetime1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B668-DEB8-4167-9138-88AF519B95E1}" type="datetime1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6083-E076-4F9F-A5A4-8998AEC7E460}" type="datetime1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1928-6F00-4C06-AD93-AFBCE8A57D67}" type="datetime1">
              <a:rPr lang="es-ES" smtClean="0"/>
              <a:t>17/10/2018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C41-D294-4A7C-AA1F-FE337AF469E1}" type="datetime1">
              <a:rPr lang="es-ES" smtClean="0"/>
              <a:t>17/10/2018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BF42-BCB9-4D0C-AA0F-597FA23284FA}" type="datetime1">
              <a:rPr lang="es-ES" smtClean="0"/>
              <a:t>17/10/2018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2EF-6ED3-400F-B2C5-B58AA0075AA2}" type="datetime1">
              <a:rPr lang="es-ES" smtClean="0"/>
              <a:t>17/10/2018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CEA4-4636-46BF-A849-85741B95EDA2}" type="datetime1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30F3A5-5551-4E85-9BF3-5DF1A3AB450A}" type="datetime1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365" y="188640"/>
            <a:ext cx="3313355" cy="2016224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de bases de datos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33365" y="2636912"/>
            <a:ext cx="3309803" cy="3044797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Unidad 3: Seguridad</a:t>
            </a:r>
            <a:endParaRPr lang="es-MX" sz="4400" b="1" dirty="0"/>
          </a:p>
        </p:txBody>
      </p:sp>
      <p:grpSp>
        <p:nvGrpSpPr>
          <p:cNvPr id="10" name="5 Grupo"/>
          <p:cNvGrpSpPr/>
          <p:nvPr/>
        </p:nvGrpSpPr>
        <p:grpSpPr>
          <a:xfrm>
            <a:off x="590662" y="1628800"/>
            <a:ext cx="3671316" cy="3600400"/>
            <a:chOff x="590662" y="1628800"/>
            <a:chExt cx="3671316" cy="3600400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62" y="1628800"/>
              <a:ext cx="3671316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45" y="2766023"/>
              <a:ext cx="2443659" cy="1748766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4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Usuarios </a:t>
            </a:r>
            <a:r>
              <a:rPr lang="es-MX" dirty="0"/>
              <a:t>en </a:t>
            </a:r>
            <a:r>
              <a:rPr lang="es-MX" dirty="0" err="1"/>
              <a:t>MySQL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 smtClean="0"/>
              <a:t>Crear usuarios con SQL:</a:t>
            </a:r>
          </a:p>
          <a:p>
            <a:pPr lvl="1"/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rgbClr val="FF0000"/>
                </a:solidFill>
              </a:rPr>
              <a:t>nombre_usuario</a:t>
            </a:r>
            <a:r>
              <a:rPr lang="es-MX" dirty="0" err="1" smtClean="0"/>
              <a:t>@</a:t>
            </a:r>
            <a:r>
              <a:rPr lang="es-MX" dirty="0" err="1" smtClean="0">
                <a:solidFill>
                  <a:srgbClr val="FF0000"/>
                </a:solidFill>
              </a:rPr>
              <a:t>servidor</a:t>
            </a:r>
            <a:r>
              <a:rPr lang="es-MX" dirty="0" smtClean="0"/>
              <a:t> </a:t>
            </a:r>
            <a:r>
              <a:rPr lang="es-MX" dirty="0" err="1" smtClean="0"/>
              <a:t>identified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0000"/>
                </a:solidFill>
              </a:rPr>
              <a:t>contraseña</a:t>
            </a:r>
            <a:r>
              <a:rPr lang="es-MX" dirty="0" smtClean="0"/>
              <a:t>;</a:t>
            </a:r>
          </a:p>
          <a:p>
            <a:pPr lvl="1"/>
            <a:endParaRPr lang="es-MX" dirty="0"/>
          </a:p>
          <a:p>
            <a:r>
              <a:rPr lang="es-MX" dirty="0" smtClean="0"/>
              <a:t>Donde:</a:t>
            </a:r>
          </a:p>
          <a:p>
            <a:pPr lvl="1"/>
            <a:r>
              <a:rPr lang="es-MX" dirty="0" smtClean="0"/>
              <a:t>Servidor puede ser </a:t>
            </a:r>
            <a:r>
              <a:rPr lang="es-MX" dirty="0" err="1" smtClean="0"/>
              <a:t>localhost</a:t>
            </a:r>
            <a:r>
              <a:rPr lang="es-MX" dirty="0" smtClean="0"/>
              <a:t> para acceso solo local</a:t>
            </a:r>
          </a:p>
          <a:p>
            <a:pPr lvl="1"/>
            <a:r>
              <a:rPr lang="es-MX" dirty="0"/>
              <a:t>Servidor puede ser </a:t>
            </a:r>
            <a:r>
              <a:rPr lang="es-MX" dirty="0" smtClean="0"/>
              <a:t>% </a:t>
            </a:r>
            <a:r>
              <a:rPr lang="es-MX" dirty="0"/>
              <a:t>para acceso </a:t>
            </a:r>
            <a:r>
              <a:rPr lang="es-MX" dirty="0" smtClean="0"/>
              <a:t>desde cualquier cliente.</a:t>
            </a:r>
            <a:endParaRPr lang="es-MX" dirty="0"/>
          </a:p>
          <a:p>
            <a:pPr lvl="1"/>
            <a:r>
              <a:rPr lang="es-MX" dirty="0"/>
              <a:t>Servidor puede ser </a:t>
            </a:r>
            <a:r>
              <a:rPr lang="es-MX" dirty="0" smtClean="0"/>
              <a:t>dirección IP </a:t>
            </a:r>
            <a:r>
              <a:rPr lang="es-MX" dirty="0"/>
              <a:t>para acceso </a:t>
            </a:r>
            <a:r>
              <a:rPr lang="es-MX" dirty="0" smtClean="0"/>
              <a:t>desde un cliente en particular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8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‘</a:t>
            </a:r>
            <a:r>
              <a:rPr lang="es-MX" dirty="0" err="1">
                <a:solidFill>
                  <a:srgbClr val="FF0000"/>
                </a:solidFill>
              </a:rPr>
              <a:t>jorge</a:t>
            </a:r>
            <a:r>
              <a:rPr lang="es-MX" dirty="0">
                <a:solidFill>
                  <a:srgbClr val="FF0000"/>
                </a:solidFill>
              </a:rPr>
              <a:t>’</a:t>
            </a:r>
            <a:r>
              <a:rPr lang="es-MX" dirty="0"/>
              <a:t>@</a:t>
            </a:r>
            <a:r>
              <a:rPr lang="es-MX" dirty="0">
                <a:solidFill>
                  <a:srgbClr val="FF0000"/>
                </a:solidFill>
              </a:rPr>
              <a:t>’</a:t>
            </a:r>
            <a:r>
              <a:rPr lang="es-MX" dirty="0" err="1">
                <a:solidFill>
                  <a:srgbClr val="FF0000"/>
                </a:solidFill>
              </a:rPr>
              <a:t>localhost</a:t>
            </a:r>
            <a:r>
              <a:rPr lang="es-MX" dirty="0">
                <a:solidFill>
                  <a:srgbClr val="FF0000"/>
                </a:solidFill>
              </a:rPr>
              <a:t>’</a:t>
            </a:r>
            <a:r>
              <a:rPr lang="es-MX" dirty="0"/>
              <a:t> </a:t>
            </a:r>
            <a:r>
              <a:rPr lang="es-MX" dirty="0" err="1"/>
              <a:t>identified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‘1234’</a:t>
            </a:r>
            <a:r>
              <a:rPr lang="es-MX" dirty="0"/>
              <a:t>;</a:t>
            </a:r>
          </a:p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‘rosa’</a:t>
            </a:r>
            <a:r>
              <a:rPr lang="es-MX" dirty="0"/>
              <a:t>@</a:t>
            </a:r>
            <a:r>
              <a:rPr lang="es-MX" dirty="0">
                <a:solidFill>
                  <a:srgbClr val="FF0000"/>
                </a:solidFill>
              </a:rPr>
              <a:t>’%’</a:t>
            </a:r>
            <a:r>
              <a:rPr lang="es-MX" dirty="0"/>
              <a:t> </a:t>
            </a:r>
            <a:r>
              <a:rPr lang="es-MX" dirty="0" err="1"/>
              <a:t>identified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‘5678’</a:t>
            </a:r>
            <a:r>
              <a:rPr lang="es-MX" dirty="0"/>
              <a:t>;</a:t>
            </a:r>
          </a:p>
          <a:p>
            <a:pPr marL="342900" lvl="1"/>
            <a:r>
              <a:rPr lang="es-MX" sz="2400" dirty="0" err="1"/>
              <a:t>Create</a:t>
            </a:r>
            <a:r>
              <a:rPr lang="es-MX" sz="2400" dirty="0"/>
              <a:t> </a:t>
            </a:r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>
                <a:solidFill>
                  <a:srgbClr val="FF0000"/>
                </a:solidFill>
              </a:rPr>
              <a:t>‘rosa</a:t>
            </a:r>
            <a:r>
              <a:rPr lang="es-MX" sz="2400" dirty="0" smtClean="0">
                <a:solidFill>
                  <a:srgbClr val="FF0000"/>
                </a:solidFill>
              </a:rPr>
              <a:t>’</a:t>
            </a:r>
            <a:r>
              <a:rPr lang="es-MX" sz="2400" dirty="0" smtClean="0"/>
              <a:t>@</a:t>
            </a:r>
            <a:r>
              <a:rPr lang="es-MX" sz="2400" dirty="0" smtClean="0">
                <a:solidFill>
                  <a:srgbClr val="FF0000"/>
                </a:solidFill>
              </a:rPr>
              <a:t>’192.168.5.45’</a:t>
            </a:r>
            <a:r>
              <a:rPr lang="es-MX" sz="2400" dirty="0" smtClean="0"/>
              <a:t> </a:t>
            </a:r>
            <a:r>
              <a:rPr lang="es-MX" sz="2400" dirty="0" err="1"/>
              <a:t>identified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>
                <a:solidFill>
                  <a:srgbClr val="FF0000"/>
                </a:solidFill>
              </a:rPr>
              <a:t>‘5678</a:t>
            </a:r>
            <a:r>
              <a:rPr lang="es-MX" sz="2400" dirty="0" smtClean="0">
                <a:solidFill>
                  <a:srgbClr val="FF0000"/>
                </a:solidFill>
              </a:rPr>
              <a:t>’</a:t>
            </a:r>
            <a:r>
              <a:rPr lang="es-MX" sz="2400" dirty="0" smtClean="0"/>
              <a:t>;</a:t>
            </a:r>
          </a:p>
          <a:p>
            <a:pPr marL="342900" lvl="1"/>
            <a:endParaRPr lang="es-MX" dirty="0"/>
          </a:p>
          <a:p>
            <a:pPr marL="342900" lvl="1"/>
            <a:r>
              <a:rPr lang="es-MX" dirty="0" smtClean="0"/>
              <a:t>Ver usuarios desde consola</a:t>
            </a:r>
          </a:p>
          <a:p>
            <a:pPr marL="342900" lvl="1"/>
            <a:r>
              <a:rPr lang="es-MX" b="1" dirty="0" err="1"/>
              <a:t>SELECT</a:t>
            </a:r>
            <a:r>
              <a:rPr lang="es-MX" b="1" dirty="0"/>
              <a:t> </a:t>
            </a:r>
            <a:r>
              <a:rPr lang="es-MX" b="1" dirty="0" err="1"/>
              <a:t>distinct</a:t>
            </a:r>
            <a:r>
              <a:rPr lang="es-MX" b="1" dirty="0"/>
              <a:t>(</a:t>
            </a:r>
            <a:r>
              <a:rPr lang="es-MX" b="1" dirty="0" err="1"/>
              <a:t>grantee</a:t>
            </a:r>
            <a:r>
              <a:rPr lang="es-MX" b="1" dirty="0"/>
              <a:t>) </a:t>
            </a:r>
            <a:r>
              <a:rPr lang="es-MX" b="1" dirty="0" err="1"/>
              <a:t>FROM</a:t>
            </a:r>
            <a:r>
              <a:rPr lang="es-MX" b="1" dirty="0"/>
              <a:t> </a:t>
            </a:r>
            <a:r>
              <a:rPr lang="es-MX" b="1" dirty="0" err="1" smtClean="0"/>
              <a:t>information_schema.USER_PRIVILEGES</a:t>
            </a:r>
            <a:r>
              <a:rPr lang="es-MX" b="1" dirty="0" smtClean="0"/>
              <a:t> </a:t>
            </a:r>
            <a:endParaRPr lang="es-MX" b="1" dirty="0"/>
          </a:p>
          <a:p>
            <a:pPr marL="342900" lvl="1"/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3.3 Privilegios de usuario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8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Privilegios en </a:t>
            </a:r>
            <a:r>
              <a:rPr lang="es-MX" dirty="0" err="1"/>
              <a:t>MySQL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Privilegios</a:t>
            </a:r>
          </a:p>
          <a:p>
            <a:pPr lvl="1"/>
            <a:r>
              <a:rPr lang="es-MX" dirty="0" smtClean="0"/>
              <a:t>Son las operaciones que se pueden realizar sobre el objeto de la BD.</a:t>
            </a:r>
          </a:p>
          <a:p>
            <a:pPr lvl="1"/>
            <a:r>
              <a:rPr lang="es-MX" dirty="0" smtClean="0"/>
              <a:t>Abarca:</a:t>
            </a:r>
          </a:p>
          <a:p>
            <a:pPr lvl="2"/>
            <a:r>
              <a:rPr lang="es-MX" dirty="0" smtClean="0"/>
              <a:t>Instrucciones </a:t>
            </a:r>
            <a:r>
              <a:rPr lang="es-MX" dirty="0" err="1" smtClean="0"/>
              <a:t>DML</a:t>
            </a:r>
            <a:r>
              <a:rPr lang="es-MX" dirty="0" smtClean="0"/>
              <a:t> (</a:t>
            </a:r>
            <a:r>
              <a:rPr lang="es-MX" dirty="0" err="1" smtClean="0"/>
              <a:t>Insert</a:t>
            </a:r>
            <a:r>
              <a:rPr lang="es-MX" dirty="0" smtClean="0"/>
              <a:t>, </a:t>
            </a:r>
            <a:r>
              <a:rPr lang="es-MX" dirty="0" err="1" smtClean="0"/>
              <a:t>delete</a:t>
            </a:r>
            <a:r>
              <a:rPr lang="es-MX" dirty="0" smtClean="0"/>
              <a:t>, </a:t>
            </a:r>
            <a:r>
              <a:rPr lang="es-MX" dirty="0" err="1" smtClean="0"/>
              <a:t>update</a:t>
            </a:r>
            <a:r>
              <a:rPr lang="es-MX" dirty="0" smtClean="0"/>
              <a:t>, </a:t>
            </a:r>
            <a:r>
              <a:rPr lang="es-MX" dirty="0" err="1" smtClean="0"/>
              <a:t>select</a:t>
            </a:r>
            <a:r>
              <a:rPr lang="es-MX" dirty="0" smtClean="0"/>
              <a:t>)</a:t>
            </a:r>
          </a:p>
          <a:p>
            <a:pPr lvl="2"/>
            <a:r>
              <a:rPr lang="es-MX" dirty="0" smtClean="0"/>
              <a:t>Instrucciones </a:t>
            </a:r>
            <a:r>
              <a:rPr lang="es-MX" dirty="0" err="1" smtClean="0"/>
              <a:t>DDL</a:t>
            </a:r>
            <a:r>
              <a:rPr lang="es-MX" dirty="0" smtClean="0"/>
              <a:t> (créate, </a:t>
            </a:r>
            <a:r>
              <a:rPr lang="es-MX" dirty="0" err="1" smtClean="0"/>
              <a:t>drop</a:t>
            </a:r>
            <a:r>
              <a:rPr lang="es-MX" dirty="0" smtClean="0"/>
              <a:t>, alter)</a:t>
            </a:r>
          </a:p>
          <a:p>
            <a:pPr lvl="2"/>
            <a:r>
              <a:rPr lang="es-MX" dirty="0" smtClean="0"/>
              <a:t>Instrucciones de administración (</a:t>
            </a:r>
            <a:r>
              <a:rPr lang="es-MX" dirty="0" err="1" smtClean="0"/>
              <a:t>Shutdown</a:t>
            </a:r>
            <a:r>
              <a:rPr lang="es-MX" dirty="0" smtClean="0"/>
              <a:t>, </a:t>
            </a:r>
            <a:r>
              <a:rPr lang="es-MX" dirty="0" err="1" smtClean="0"/>
              <a:t>execute</a:t>
            </a:r>
            <a:r>
              <a:rPr lang="es-MX" dirty="0" smtClean="0"/>
              <a:t>, </a:t>
            </a:r>
            <a:r>
              <a:rPr lang="es-MX" dirty="0" err="1" smtClean="0"/>
              <a:t>grant</a:t>
            </a:r>
            <a:r>
              <a:rPr lang="es-MX" dirty="0" smtClean="0"/>
              <a:t>, </a:t>
            </a:r>
            <a:r>
              <a:rPr lang="es-MX" dirty="0" err="1" smtClean="0"/>
              <a:t>replication</a:t>
            </a:r>
            <a:r>
              <a:rPr lang="es-MX" dirty="0" smtClean="0"/>
              <a:t>, </a:t>
            </a:r>
            <a:r>
              <a:rPr lang="es-MX" dirty="0" err="1" smtClean="0"/>
              <a:t>lock</a:t>
            </a:r>
            <a:r>
              <a:rPr lang="es-MX" dirty="0" smtClean="0"/>
              <a:t> </a:t>
            </a:r>
            <a:r>
              <a:rPr lang="es-MX" dirty="0" err="1" smtClean="0"/>
              <a:t>tables</a:t>
            </a:r>
            <a:r>
              <a:rPr lang="es-MX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1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Privilegios en </a:t>
            </a:r>
            <a:r>
              <a:rPr lang="es-MX" dirty="0" err="1" smtClean="0"/>
              <a:t>MySQL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1722744"/>
              </p:ext>
            </p:extLst>
          </p:nvPr>
        </p:nvGraphicFramePr>
        <p:xfrm>
          <a:off x="1187624" y="2691854"/>
          <a:ext cx="2592288" cy="302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97710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ALL 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411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ALTER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1378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ALTER ROUTINE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652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CREATE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17627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CREATE ROUTINE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095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CREATE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TEMPORARY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TABLES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244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CREATE USER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646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CREATE VIEW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4117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DELETE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7913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DROP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3285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EXECUTE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960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FILE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2507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INDEX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8762111"/>
                  </a:ext>
                </a:extLst>
              </a:tr>
            </a:tbl>
          </a:graphicData>
        </a:graphic>
      </p:graphicFrame>
      <p:graphicFrame>
        <p:nvGraphicFramePr>
          <p:cNvPr id="11" name="Marcador de contenido 1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13760905"/>
              </p:ext>
            </p:extLst>
          </p:nvPr>
        </p:nvGraphicFramePr>
        <p:xfrm>
          <a:off x="5004048" y="2697956"/>
          <a:ext cx="2376264" cy="348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410973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INSERT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8579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LOCK TABLES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069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PROCESS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5788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REFERENCES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8771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RELOAD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91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REPLICATION CLIENT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711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REPLICATION SLAVE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8456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SELECT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549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SHOW DATABASES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399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SHOW VIEW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8401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SHUTDOWN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28596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SUPER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8674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UPDATE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576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USAGE</a:t>
                      </a:r>
                      <a:endParaRPr lang="es-MX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527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GRANT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OPTION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194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5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Acceso discrecional</a:t>
            </a:r>
            <a:br>
              <a:rPr lang="es-MX" b="1" dirty="0" smtClean="0"/>
            </a:br>
            <a:r>
              <a:rPr lang="es-MX" b="1" dirty="0" smtClean="0"/>
              <a:t>en bases de datos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Niveles de privilegios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1214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Privilegios en </a:t>
            </a:r>
            <a:r>
              <a:rPr lang="es-MX" dirty="0" err="1"/>
              <a:t>MySQL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b="1" dirty="0" smtClean="0"/>
              <a:t>Asignar privilegios con SQL:</a:t>
            </a:r>
          </a:p>
          <a:p>
            <a:pPr lvl="1"/>
            <a:r>
              <a:rPr lang="es-MX" dirty="0" err="1" smtClean="0"/>
              <a:t>Grant</a:t>
            </a:r>
            <a:r>
              <a:rPr lang="es-MX" dirty="0" smtClean="0"/>
              <a:t> privilegios </a:t>
            </a:r>
          </a:p>
          <a:p>
            <a:pPr lvl="1"/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BaseDatos.Tablas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to usuario;</a:t>
            </a:r>
          </a:p>
          <a:p>
            <a:pPr lvl="1"/>
            <a:endParaRPr lang="es-MX" dirty="0"/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smtClean="0"/>
              <a:t>GRANT   </a:t>
            </a:r>
            <a:r>
              <a:rPr lang="es-MX" dirty="0" err="1">
                <a:solidFill>
                  <a:srgbClr val="FF0000"/>
                </a:solidFill>
              </a:rPr>
              <a:t>select,insert</a:t>
            </a:r>
            <a:r>
              <a:rPr lang="es-MX" dirty="0"/>
              <a:t> </a:t>
            </a:r>
            <a:endParaRPr lang="es-MX" dirty="0" smtClean="0"/>
          </a:p>
          <a:p>
            <a:pPr marL="365760" lvl="1" indent="0">
              <a:buNone/>
            </a:pPr>
            <a:r>
              <a:rPr lang="es-MX" dirty="0" smtClean="0"/>
              <a:t>ON </a:t>
            </a:r>
            <a:r>
              <a:rPr lang="es-MX" dirty="0">
                <a:solidFill>
                  <a:srgbClr val="FF0000"/>
                </a:solidFill>
              </a:rPr>
              <a:t>finanzas.* </a:t>
            </a:r>
            <a:endParaRPr lang="es-MX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>
                <a:solidFill>
                  <a:srgbClr val="FF0000"/>
                </a:solidFill>
              </a:rPr>
              <a:t>‘</a:t>
            </a:r>
            <a:r>
              <a:rPr lang="es-MX" dirty="0" smtClean="0">
                <a:solidFill>
                  <a:srgbClr val="FF0000"/>
                </a:solidFill>
              </a:rPr>
              <a:t>Jorge’@’%’</a:t>
            </a:r>
            <a:r>
              <a:rPr lang="es-MX" dirty="0" smtClean="0"/>
              <a:t>;</a:t>
            </a:r>
            <a:endParaRPr lang="es-MX" dirty="0"/>
          </a:p>
          <a:p>
            <a:pPr lvl="1"/>
            <a:r>
              <a:rPr lang="es-MX" dirty="0" smtClean="0"/>
              <a:t>GRANT  </a:t>
            </a:r>
            <a:r>
              <a:rPr lang="es-MX" dirty="0" err="1">
                <a:solidFill>
                  <a:srgbClr val="FF0000"/>
                </a:solidFill>
              </a:rPr>
              <a:t>all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privileges</a:t>
            </a:r>
            <a:r>
              <a:rPr lang="es-MX" dirty="0">
                <a:solidFill>
                  <a:srgbClr val="FF0000"/>
                </a:solidFill>
              </a:rPr>
              <a:t> </a:t>
            </a:r>
            <a:endParaRPr lang="es-MX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s-MX" dirty="0" smtClean="0"/>
              <a:t>ON </a:t>
            </a:r>
            <a:r>
              <a:rPr lang="es-MX" dirty="0" err="1">
                <a:solidFill>
                  <a:schemeClr val="tx1"/>
                </a:solidFill>
              </a:rPr>
              <a:t>finanzas.</a:t>
            </a:r>
            <a:r>
              <a:rPr lang="es-MX" dirty="0" err="1">
                <a:solidFill>
                  <a:srgbClr val="FF0000"/>
                </a:solidFill>
              </a:rPr>
              <a:t>almacen</a:t>
            </a:r>
            <a:r>
              <a:rPr lang="es-MX" dirty="0"/>
              <a:t> </a:t>
            </a:r>
          </a:p>
          <a:p>
            <a:pPr marL="365760" lvl="1" indent="0">
              <a:buNone/>
            </a:pPr>
            <a:r>
              <a:rPr lang="es-MX" dirty="0" smtClean="0"/>
              <a:t>TO </a:t>
            </a:r>
            <a:r>
              <a:rPr lang="es-MX" dirty="0" smtClean="0">
                <a:solidFill>
                  <a:srgbClr val="FF0000"/>
                </a:solidFill>
              </a:rPr>
              <a:t>‘rosa’@</a:t>
            </a:r>
            <a:r>
              <a:rPr lang="es-MX" dirty="0">
                <a:solidFill>
                  <a:srgbClr val="FF0000"/>
                </a:solidFill>
              </a:rPr>
              <a:t>’</a:t>
            </a:r>
            <a:r>
              <a:rPr lang="es-MX" dirty="0" err="1">
                <a:solidFill>
                  <a:srgbClr val="FF0000"/>
                </a:solidFill>
              </a:rPr>
              <a:t>localhost</a:t>
            </a:r>
            <a:r>
              <a:rPr lang="es-MX" dirty="0">
                <a:solidFill>
                  <a:srgbClr val="FF0000"/>
                </a:solidFill>
              </a:rPr>
              <a:t>’</a:t>
            </a:r>
            <a:r>
              <a:rPr lang="es-MX" dirty="0"/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2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Privilegios en </a:t>
            </a:r>
            <a:r>
              <a:rPr lang="es-MX" dirty="0" err="1"/>
              <a:t>MySQL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b="1" dirty="0" smtClean="0"/>
              <a:t>Revocar privilegios con SQL:</a:t>
            </a:r>
          </a:p>
          <a:p>
            <a:pPr marL="365760" lvl="1" indent="0">
              <a:buNone/>
            </a:pPr>
            <a:r>
              <a:rPr lang="es-MX" dirty="0" err="1" smtClean="0"/>
              <a:t>Revoke</a:t>
            </a:r>
            <a:r>
              <a:rPr lang="es-MX" dirty="0" smtClean="0"/>
              <a:t> privilegios </a:t>
            </a:r>
            <a:endParaRPr lang="es-MX" dirty="0" smtClean="0"/>
          </a:p>
          <a:p>
            <a:pPr marL="365760" lvl="1" indent="0">
              <a:buNone/>
            </a:pP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BaseDatos.Tablas</a:t>
            </a:r>
            <a:r>
              <a:rPr lang="es-MX" dirty="0" smtClean="0"/>
              <a:t> </a:t>
            </a:r>
            <a:endParaRPr lang="es-MX" dirty="0" smtClean="0"/>
          </a:p>
          <a:p>
            <a:pPr marL="365760" lvl="1" indent="0">
              <a:buNone/>
            </a:pP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usuario@servidor</a:t>
            </a:r>
            <a:r>
              <a:rPr lang="es-MX" dirty="0" smtClean="0"/>
              <a:t>;</a:t>
            </a:r>
          </a:p>
          <a:p>
            <a:pPr lvl="1"/>
            <a:endParaRPr lang="es-MX" dirty="0"/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smtClean="0"/>
              <a:t>REVOKE  </a:t>
            </a:r>
            <a:r>
              <a:rPr lang="es-MX" dirty="0" err="1">
                <a:solidFill>
                  <a:srgbClr val="FF0000"/>
                </a:solidFill>
              </a:rPr>
              <a:t>select,insert</a:t>
            </a:r>
            <a:r>
              <a:rPr lang="es-MX" dirty="0"/>
              <a:t> </a:t>
            </a:r>
            <a:endParaRPr lang="es-MX" dirty="0" smtClean="0"/>
          </a:p>
          <a:p>
            <a:pPr marL="365760" lvl="1" indent="0">
              <a:buNone/>
            </a:pP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0000"/>
                </a:solidFill>
              </a:rPr>
              <a:t>finanzas.* </a:t>
            </a:r>
            <a:endParaRPr lang="es-MX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smtClean="0">
                <a:solidFill>
                  <a:srgbClr val="FF0000"/>
                </a:solidFill>
              </a:rPr>
              <a:t>‘Jorge’@’%’</a:t>
            </a:r>
            <a:r>
              <a:rPr lang="es-MX" dirty="0" smtClean="0"/>
              <a:t>;</a:t>
            </a:r>
            <a:endParaRPr lang="es-MX" dirty="0"/>
          </a:p>
          <a:p>
            <a:pPr lvl="1"/>
            <a:r>
              <a:rPr lang="es-MX" dirty="0" smtClean="0"/>
              <a:t>REVOKE  </a:t>
            </a:r>
            <a:r>
              <a:rPr lang="es-MX" dirty="0" err="1">
                <a:solidFill>
                  <a:srgbClr val="FF0000"/>
                </a:solidFill>
              </a:rPr>
              <a:t>all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privileges</a:t>
            </a:r>
            <a:r>
              <a:rPr lang="es-MX" dirty="0">
                <a:solidFill>
                  <a:srgbClr val="FF0000"/>
                </a:solidFill>
              </a:rPr>
              <a:t> </a:t>
            </a:r>
            <a:endParaRPr lang="es-MX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chemeClr val="tx1"/>
                </a:solidFill>
              </a:rPr>
              <a:t>finanzas.</a:t>
            </a:r>
            <a:r>
              <a:rPr lang="es-MX" dirty="0" err="1" smtClean="0">
                <a:solidFill>
                  <a:srgbClr val="FF0000"/>
                </a:solidFill>
              </a:rPr>
              <a:t>almacen</a:t>
            </a:r>
            <a:r>
              <a:rPr lang="es-MX" dirty="0" smtClean="0"/>
              <a:t> </a:t>
            </a:r>
            <a:endParaRPr lang="es-MX" dirty="0" smtClean="0"/>
          </a:p>
          <a:p>
            <a:pPr marL="365760" lvl="1" indent="0">
              <a:buNone/>
            </a:pPr>
            <a:r>
              <a:rPr lang="es-MX" dirty="0" smtClean="0"/>
              <a:t>FROM </a:t>
            </a:r>
            <a:r>
              <a:rPr lang="es-MX" dirty="0" smtClean="0">
                <a:solidFill>
                  <a:srgbClr val="FF0000"/>
                </a:solidFill>
              </a:rPr>
              <a:t>‘rosa’@’</a:t>
            </a:r>
            <a:r>
              <a:rPr lang="es-MX" dirty="0" err="1" smtClean="0">
                <a:solidFill>
                  <a:srgbClr val="FF0000"/>
                </a:solidFill>
              </a:rPr>
              <a:t>localhost</a:t>
            </a:r>
            <a:r>
              <a:rPr lang="es-MX" dirty="0" smtClean="0">
                <a:solidFill>
                  <a:srgbClr val="FF0000"/>
                </a:solidFill>
              </a:rPr>
              <a:t>’</a:t>
            </a:r>
            <a:r>
              <a:rPr lang="es-MX" dirty="0" smtClean="0"/>
              <a:t>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6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Privilegios en </a:t>
            </a:r>
            <a:r>
              <a:rPr lang="es-MX" dirty="0" err="1" smtClean="0"/>
              <a:t>MySQL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Mostrar privilegios con SQL:</a:t>
            </a:r>
          </a:p>
          <a:p>
            <a:pPr marL="365760" lvl="1" indent="0">
              <a:buNone/>
            </a:pPr>
            <a:r>
              <a:rPr lang="en-US" dirty="0" smtClean="0"/>
              <a:t>SHOW GRANTS FOR </a:t>
            </a:r>
            <a:r>
              <a:rPr lang="en-US" dirty="0" err="1" smtClean="0">
                <a:solidFill>
                  <a:srgbClr val="FF0000"/>
                </a:solidFill>
              </a:rPr>
              <a:t>usuario@servidor</a:t>
            </a:r>
            <a:r>
              <a:rPr lang="es-MX" dirty="0" smtClean="0"/>
              <a:t>;</a:t>
            </a:r>
          </a:p>
          <a:p>
            <a:pPr marL="365760" lvl="1" indent="0">
              <a:buNone/>
            </a:pPr>
            <a:endParaRPr lang="es-MX" dirty="0"/>
          </a:p>
          <a:p>
            <a:pPr marL="365760" lvl="1" indent="0">
              <a:buNone/>
            </a:pPr>
            <a:r>
              <a:rPr lang="es-MX" dirty="0" smtClean="0"/>
              <a:t>Ejemplo:</a:t>
            </a:r>
          </a:p>
          <a:p>
            <a:pPr lvl="1"/>
            <a:r>
              <a:rPr lang="en-US" dirty="0" smtClean="0"/>
              <a:t>SHOW GRANTS FOR </a:t>
            </a:r>
            <a:r>
              <a:rPr lang="es-MX" dirty="0" smtClean="0">
                <a:solidFill>
                  <a:srgbClr val="FF0000"/>
                </a:solidFill>
              </a:rPr>
              <a:t>‘</a:t>
            </a:r>
            <a:r>
              <a:rPr lang="es-MX" dirty="0">
                <a:solidFill>
                  <a:srgbClr val="FF0000"/>
                </a:solidFill>
              </a:rPr>
              <a:t>Jorge</a:t>
            </a:r>
            <a:r>
              <a:rPr lang="es-MX" dirty="0" smtClean="0">
                <a:solidFill>
                  <a:srgbClr val="FF0000"/>
                </a:solidFill>
              </a:rPr>
              <a:t>’@’%’</a:t>
            </a:r>
            <a:r>
              <a:rPr lang="es-MX" dirty="0" smtClean="0"/>
              <a:t>;</a:t>
            </a:r>
          </a:p>
          <a:p>
            <a:pPr lvl="1"/>
            <a:r>
              <a:rPr lang="en-US" dirty="0"/>
              <a:t>SHOW GRANTS FOR </a:t>
            </a:r>
            <a:r>
              <a:rPr lang="es-MX" dirty="0" smtClean="0">
                <a:solidFill>
                  <a:srgbClr val="FF0000"/>
                </a:solidFill>
              </a:rPr>
              <a:t>‘rosa’@’</a:t>
            </a:r>
            <a:r>
              <a:rPr lang="es-MX" dirty="0" err="1" smtClean="0">
                <a:solidFill>
                  <a:srgbClr val="FF0000"/>
                </a:solidFill>
              </a:rPr>
              <a:t>localhost</a:t>
            </a:r>
            <a:r>
              <a:rPr lang="es-MX" dirty="0" smtClean="0">
                <a:solidFill>
                  <a:srgbClr val="FF0000"/>
                </a:solidFill>
              </a:rPr>
              <a:t>’</a:t>
            </a:r>
            <a:r>
              <a:rPr lang="es-MX" dirty="0" smtClean="0"/>
              <a:t>;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2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75017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Mostrar concentrado de usuarios y privilegios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492" y="1718018"/>
            <a:ext cx="6777317" cy="411461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view</a:t>
            </a:r>
            <a:r>
              <a:rPr lang="es-MX" dirty="0"/>
              <a:t> </a:t>
            </a:r>
            <a:r>
              <a:rPr lang="es-MX" dirty="0" err="1"/>
              <a:t>Concentrado_usuario</a:t>
            </a:r>
            <a:r>
              <a:rPr lang="es-MX" dirty="0"/>
              <a:t> as </a:t>
            </a:r>
            <a:endParaRPr lang="es-MX" dirty="0" smtClean="0"/>
          </a:p>
          <a:p>
            <a:pPr marL="68580" indent="0">
              <a:buNone/>
            </a:pPr>
            <a:r>
              <a:rPr lang="es-MX" dirty="0" err="1" smtClean="0"/>
              <a:t>select</a:t>
            </a:r>
            <a:r>
              <a:rPr lang="es-MX" dirty="0" smtClean="0"/>
              <a:t> </a:t>
            </a:r>
            <a:r>
              <a:rPr lang="es-MX" dirty="0" err="1"/>
              <a:t>grantee</a:t>
            </a:r>
            <a:r>
              <a:rPr lang="es-MX" dirty="0"/>
              <a:t> as </a:t>
            </a:r>
            <a:r>
              <a:rPr lang="es-MX" dirty="0" err="1"/>
              <a:t>Usuario,null</a:t>
            </a:r>
            <a:r>
              <a:rPr lang="es-MX" dirty="0"/>
              <a:t> as </a:t>
            </a:r>
            <a:r>
              <a:rPr lang="es-MX" dirty="0" err="1"/>
              <a:t>BaseDatos</a:t>
            </a:r>
            <a:r>
              <a:rPr lang="es-MX" dirty="0"/>
              <a:t>, </a:t>
            </a:r>
            <a:r>
              <a:rPr lang="es-MX" dirty="0" err="1"/>
              <a:t>null</a:t>
            </a:r>
            <a:r>
              <a:rPr lang="es-MX" dirty="0"/>
              <a:t> as Tabla, </a:t>
            </a:r>
            <a:r>
              <a:rPr lang="es-MX" dirty="0" err="1"/>
              <a:t>null</a:t>
            </a:r>
            <a:r>
              <a:rPr lang="es-MX" dirty="0"/>
              <a:t> as Columna, </a:t>
            </a:r>
            <a:r>
              <a:rPr lang="es-MX" dirty="0" err="1"/>
              <a:t>Privilege_type</a:t>
            </a:r>
            <a:r>
              <a:rPr lang="es-MX" dirty="0"/>
              <a:t> as </a:t>
            </a:r>
            <a:r>
              <a:rPr lang="es-MX" dirty="0" smtClean="0"/>
              <a:t>Privilegio</a:t>
            </a:r>
          </a:p>
          <a:p>
            <a:pPr marL="68580" indent="0">
              <a:buNone/>
            </a:pP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b="1" dirty="0" err="1" smtClean="0"/>
              <a:t>information_schema.user_privileges</a:t>
            </a:r>
            <a:endParaRPr lang="es-MX" b="1" dirty="0" smtClean="0"/>
          </a:p>
          <a:p>
            <a:pPr marL="68580" indent="0">
              <a:buNone/>
            </a:pPr>
            <a:r>
              <a:rPr lang="es-MX" dirty="0" err="1" smtClean="0"/>
              <a:t>union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endParaRPr lang="es-MX" dirty="0" smtClean="0"/>
          </a:p>
          <a:p>
            <a:pPr marL="68580" indent="0">
              <a:buNone/>
            </a:pPr>
            <a:r>
              <a:rPr lang="es-MX" dirty="0" err="1" smtClean="0"/>
              <a:t>select</a:t>
            </a:r>
            <a:r>
              <a:rPr lang="es-MX" dirty="0" smtClean="0"/>
              <a:t> </a:t>
            </a:r>
            <a:r>
              <a:rPr lang="es-MX" dirty="0" err="1"/>
              <a:t>grantee</a:t>
            </a:r>
            <a:r>
              <a:rPr lang="es-MX" dirty="0"/>
              <a:t> as Usuario, </a:t>
            </a:r>
            <a:r>
              <a:rPr lang="es-MX" dirty="0" err="1"/>
              <a:t>table_schema</a:t>
            </a:r>
            <a:r>
              <a:rPr lang="es-MX" dirty="0"/>
              <a:t> as </a:t>
            </a:r>
            <a:r>
              <a:rPr lang="es-MX" dirty="0" err="1"/>
              <a:t>BaseDatos</a:t>
            </a:r>
            <a:r>
              <a:rPr lang="es-MX" dirty="0"/>
              <a:t>, </a:t>
            </a:r>
            <a:r>
              <a:rPr lang="es-MX" dirty="0" err="1"/>
              <a:t>null</a:t>
            </a:r>
            <a:r>
              <a:rPr lang="es-MX" dirty="0"/>
              <a:t> as Tabla, </a:t>
            </a:r>
            <a:r>
              <a:rPr lang="es-MX" dirty="0" err="1"/>
              <a:t>null</a:t>
            </a:r>
            <a:r>
              <a:rPr lang="es-MX" dirty="0"/>
              <a:t> as Columna, </a:t>
            </a:r>
            <a:r>
              <a:rPr lang="es-MX" dirty="0" err="1"/>
              <a:t>Privilege_type</a:t>
            </a:r>
            <a:r>
              <a:rPr lang="es-MX" dirty="0"/>
              <a:t> as </a:t>
            </a:r>
            <a:r>
              <a:rPr lang="es-MX" dirty="0" smtClean="0"/>
              <a:t>Privilegio</a:t>
            </a:r>
          </a:p>
          <a:p>
            <a:pPr marL="68580" indent="0">
              <a:buNone/>
            </a:pP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b="1" dirty="0" err="1" smtClean="0"/>
              <a:t>information_schema.schema_privileges</a:t>
            </a:r>
            <a:endParaRPr lang="es-MX" b="1" dirty="0" smtClean="0"/>
          </a:p>
          <a:p>
            <a:pPr marL="68580" indent="0">
              <a:buNone/>
            </a:pPr>
            <a:r>
              <a:rPr lang="es-MX" dirty="0" err="1" smtClean="0"/>
              <a:t>union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endParaRPr lang="es-MX" dirty="0" smtClean="0"/>
          </a:p>
          <a:p>
            <a:pPr marL="68580" indent="0">
              <a:buNone/>
            </a:pPr>
            <a:r>
              <a:rPr lang="es-MX" dirty="0" err="1" smtClean="0"/>
              <a:t>select</a:t>
            </a:r>
            <a:r>
              <a:rPr lang="es-MX" dirty="0" smtClean="0"/>
              <a:t> </a:t>
            </a:r>
            <a:r>
              <a:rPr lang="es-MX" dirty="0" err="1"/>
              <a:t>grantee</a:t>
            </a:r>
            <a:r>
              <a:rPr lang="es-MX" dirty="0"/>
              <a:t> as Usuario, </a:t>
            </a:r>
            <a:r>
              <a:rPr lang="es-MX" dirty="0" err="1"/>
              <a:t>table_schema</a:t>
            </a:r>
            <a:r>
              <a:rPr lang="es-MX" dirty="0"/>
              <a:t> as </a:t>
            </a:r>
            <a:r>
              <a:rPr lang="es-MX" dirty="0" err="1"/>
              <a:t>BaseDatos</a:t>
            </a:r>
            <a:r>
              <a:rPr lang="es-MX" dirty="0"/>
              <a:t>, </a:t>
            </a:r>
            <a:r>
              <a:rPr lang="es-MX" dirty="0" err="1"/>
              <a:t>Table_name</a:t>
            </a:r>
            <a:r>
              <a:rPr lang="es-MX" dirty="0"/>
              <a:t> as Tabla, </a:t>
            </a:r>
            <a:r>
              <a:rPr lang="es-MX" dirty="0" err="1"/>
              <a:t>null</a:t>
            </a:r>
            <a:r>
              <a:rPr lang="es-MX" dirty="0"/>
              <a:t> as Columna, </a:t>
            </a:r>
            <a:r>
              <a:rPr lang="es-MX" dirty="0" err="1"/>
              <a:t>Privilege_type</a:t>
            </a:r>
            <a:r>
              <a:rPr lang="es-MX" dirty="0"/>
              <a:t> as </a:t>
            </a:r>
            <a:r>
              <a:rPr lang="es-MX" dirty="0" smtClean="0"/>
              <a:t>Privilegio</a:t>
            </a:r>
          </a:p>
          <a:p>
            <a:pPr marL="68580" indent="0">
              <a:buNone/>
            </a:pP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b="1" dirty="0" err="1" smtClean="0"/>
              <a:t>information_schema.table_privileges</a:t>
            </a:r>
            <a:endParaRPr lang="es-MX" b="1" dirty="0" smtClean="0"/>
          </a:p>
          <a:p>
            <a:pPr marL="68580" indent="0">
              <a:buNone/>
            </a:pPr>
            <a:r>
              <a:rPr lang="es-MX" dirty="0" err="1" smtClean="0"/>
              <a:t>union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endParaRPr lang="es-MX" dirty="0" smtClean="0"/>
          </a:p>
          <a:p>
            <a:pPr marL="68580" indent="0">
              <a:buNone/>
            </a:pPr>
            <a:r>
              <a:rPr lang="es-MX" dirty="0" err="1" smtClean="0"/>
              <a:t>select</a:t>
            </a:r>
            <a:r>
              <a:rPr lang="es-MX" dirty="0" smtClean="0"/>
              <a:t> </a:t>
            </a:r>
            <a:r>
              <a:rPr lang="es-MX" dirty="0" err="1"/>
              <a:t>grantee</a:t>
            </a:r>
            <a:r>
              <a:rPr lang="es-MX" dirty="0"/>
              <a:t> as Usuario, </a:t>
            </a:r>
            <a:r>
              <a:rPr lang="es-MX" dirty="0" err="1"/>
              <a:t>table_schema</a:t>
            </a:r>
            <a:r>
              <a:rPr lang="es-MX" dirty="0"/>
              <a:t> as </a:t>
            </a:r>
            <a:r>
              <a:rPr lang="es-MX" dirty="0" err="1"/>
              <a:t>BaseDatos</a:t>
            </a:r>
            <a:r>
              <a:rPr lang="es-MX" dirty="0"/>
              <a:t>, </a:t>
            </a:r>
            <a:r>
              <a:rPr lang="es-MX" dirty="0" err="1"/>
              <a:t>Table_name</a:t>
            </a:r>
            <a:r>
              <a:rPr lang="es-MX" dirty="0"/>
              <a:t> as Tabla, </a:t>
            </a:r>
            <a:r>
              <a:rPr lang="es-MX" dirty="0" err="1"/>
              <a:t>column_name</a:t>
            </a:r>
            <a:r>
              <a:rPr lang="es-MX" dirty="0"/>
              <a:t> as Columna, </a:t>
            </a:r>
            <a:r>
              <a:rPr lang="es-MX" dirty="0" err="1"/>
              <a:t>Privilege_type</a:t>
            </a:r>
            <a:r>
              <a:rPr lang="es-MX" dirty="0"/>
              <a:t> as </a:t>
            </a:r>
            <a:r>
              <a:rPr lang="es-MX" dirty="0" smtClean="0"/>
              <a:t>Privilegio</a:t>
            </a:r>
          </a:p>
          <a:p>
            <a:pPr marL="68580" indent="0">
              <a:buNone/>
            </a:pP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b="1" dirty="0" err="1"/>
              <a:t>information_schema.column_privileges</a:t>
            </a:r>
            <a:r>
              <a:rPr lang="es-MX" dirty="0"/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Competencia de unidad</a:t>
            </a:r>
          </a:p>
          <a:p>
            <a:r>
              <a:rPr lang="es-ES" dirty="0"/>
              <a:t>3.1 Tipos de usuario </a:t>
            </a:r>
            <a:endParaRPr lang="es-MX" dirty="0"/>
          </a:p>
          <a:p>
            <a:r>
              <a:rPr lang="es-ES" dirty="0"/>
              <a:t>3.2 Creación de usuarios </a:t>
            </a:r>
            <a:endParaRPr lang="es-MX" dirty="0"/>
          </a:p>
          <a:p>
            <a:r>
              <a:rPr lang="es-ES" dirty="0"/>
              <a:t>3.3 Privilegios a usuarios </a:t>
            </a:r>
            <a:endParaRPr lang="es-MX" dirty="0"/>
          </a:p>
          <a:p>
            <a:r>
              <a:rPr lang="es-ES" dirty="0"/>
              <a:t>3.4 Roles</a:t>
            </a:r>
            <a:endParaRPr lang="es-MX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8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3.4 Roles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6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Control de acceso basado en roles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La Función de control de acceso basado en permisos o Roles crea la asignación de derechos/permisos de acceso a funciones o trabajos específicos dentro de la </a:t>
            </a:r>
            <a:r>
              <a:rPr lang="es-MX" dirty="0" smtClean="0"/>
              <a:t>empresa, </a:t>
            </a:r>
            <a:r>
              <a:rPr lang="es-MX" b="1" dirty="0"/>
              <a:t>asigna </a:t>
            </a:r>
            <a:r>
              <a:rPr lang="es-MX" b="1" dirty="0" smtClean="0"/>
              <a:t>funciones(ROLES) </a:t>
            </a:r>
            <a:r>
              <a:rPr lang="es-MX" b="1" dirty="0"/>
              <a:t>a los usuarios, con lo que le concede </a:t>
            </a:r>
            <a:r>
              <a:rPr lang="es-MX" b="1" dirty="0" smtClean="0"/>
              <a:t>privilegios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Varios usuarios pueden fungir un rol en particular. </a:t>
            </a:r>
          </a:p>
          <a:p>
            <a:r>
              <a:rPr lang="es-MX" dirty="0" smtClean="0"/>
              <a:t>Un usuario puede tener varios roles asignados.</a:t>
            </a:r>
          </a:p>
          <a:p>
            <a:r>
              <a:rPr lang="es-MX" dirty="0" smtClean="0"/>
              <a:t>Este </a:t>
            </a:r>
            <a:r>
              <a:rPr lang="es-MX" dirty="0"/>
              <a:t>modelo de control de acceso a las funciones de manera efectiva en las organizaciones reales es, debido a que a </a:t>
            </a:r>
            <a:r>
              <a:rPr lang="es-MX" b="1" dirty="0"/>
              <a:t>los archivos y los recursos se le asignan los permisos de acuerdo a las funciones que lo requieran</a:t>
            </a:r>
            <a:r>
              <a:rPr lang="es-MX" dirty="0"/>
              <a:t>. Por ejemplo, un administrador del sistema puede crear una función de acceso para los gerentes solamente.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8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Roles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roles representan un grupo de usuarios con privilegios predeterminados para desempeñar un papel en los sistemas de bases de datos.</a:t>
            </a:r>
          </a:p>
          <a:p>
            <a:r>
              <a:rPr lang="es-MX" dirty="0" smtClean="0"/>
              <a:t>Un rol puede ser asignado a varios usuarios.</a:t>
            </a:r>
          </a:p>
          <a:p>
            <a:r>
              <a:rPr lang="es-MX" dirty="0" smtClean="0"/>
              <a:t>Un usuario puede fungir como varios roles.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Crear un grupo/rol en </a:t>
            </a:r>
            <a:r>
              <a:rPr lang="es-MX" dirty="0" err="1" smtClean="0"/>
              <a:t>PostgreSQL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GROUP</a:t>
            </a:r>
            <a:r>
              <a:rPr lang="es-MX" dirty="0" smtClean="0"/>
              <a:t>  ______________;</a:t>
            </a:r>
          </a:p>
          <a:p>
            <a:endParaRPr lang="es-MX" dirty="0"/>
          </a:p>
          <a:p>
            <a:r>
              <a:rPr lang="es-MX" dirty="0" smtClean="0"/>
              <a:t>Ejemplos:</a:t>
            </a:r>
          </a:p>
          <a:p>
            <a:pPr lvl="1"/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smtClean="0"/>
              <a:t>administrador;</a:t>
            </a:r>
          </a:p>
          <a:p>
            <a:pPr lvl="1"/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smtClean="0"/>
              <a:t>mantenimiento;</a:t>
            </a:r>
          </a:p>
          <a:p>
            <a:pPr lvl="1"/>
            <a:endParaRPr lang="es-MX" dirty="0"/>
          </a:p>
          <a:p>
            <a:pPr marL="365760" lvl="1" indent="0">
              <a:buNone/>
            </a:pPr>
            <a:r>
              <a:rPr lang="es-MX" dirty="0" smtClean="0"/>
              <a:t>Para crear un </a:t>
            </a:r>
            <a:r>
              <a:rPr lang="es-MX" dirty="0" err="1" smtClean="0"/>
              <a:t>Superusuario</a:t>
            </a:r>
            <a:r>
              <a:rPr lang="es-MX" dirty="0" smtClean="0"/>
              <a:t> o </a:t>
            </a:r>
            <a:r>
              <a:rPr lang="es-MX" dirty="0" err="1" smtClean="0"/>
              <a:t>DBA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err="1" smtClean="0">
                <a:solidFill>
                  <a:srgbClr val="FF0000"/>
                </a:solidFill>
              </a:rPr>
              <a:t>dba</a:t>
            </a:r>
            <a:r>
              <a:rPr lang="es-MX" dirty="0" smtClean="0"/>
              <a:t>  </a:t>
            </a:r>
            <a:r>
              <a:rPr lang="es-MX" dirty="0" err="1" smtClean="0"/>
              <a:t>SUPERUSER</a:t>
            </a:r>
            <a:r>
              <a:rPr lang="es-MX" dirty="0" smtClean="0"/>
              <a:t> </a:t>
            </a:r>
            <a:r>
              <a:rPr lang="es-MX" dirty="0" err="1"/>
              <a:t>INHERIT</a:t>
            </a:r>
            <a:r>
              <a:rPr lang="es-MX" dirty="0"/>
              <a:t> </a:t>
            </a:r>
            <a:r>
              <a:rPr lang="es-MX" dirty="0" err="1"/>
              <a:t>CREATEDB</a:t>
            </a:r>
            <a:r>
              <a:rPr lang="es-MX" dirty="0"/>
              <a:t> </a:t>
            </a:r>
            <a:r>
              <a:rPr lang="es-MX" dirty="0" err="1"/>
              <a:t>CREATEROLE</a:t>
            </a:r>
            <a:r>
              <a:rPr lang="es-MX" dirty="0"/>
              <a:t> </a:t>
            </a:r>
            <a:r>
              <a:rPr lang="es-MX" dirty="0" err="1"/>
              <a:t>REPLICATION</a:t>
            </a:r>
            <a:r>
              <a:rPr lang="es-MX" dirty="0"/>
              <a:t>;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6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Privilegios en </a:t>
            </a:r>
            <a:r>
              <a:rPr lang="es-MX" dirty="0" err="1"/>
              <a:t>PostgreSQL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 smtClean="0"/>
              <a:t>Asignar privilegios con SQL:</a:t>
            </a:r>
          </a:p>
          <a:p>
            <a:pPr lvl="1"/>
            <a:r>
              <a:rPr lang="es-MX" dirty="0" err="1" smtClean="0"/>
              <a:t>GRANT</a:t>
            </a:r>
            <a:r>
              <a:rPr lang="es-MX" dirty="0" smtClean="0"/>
              <a:t> privilegios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ambito</a:t>
            </a:r>
            <a:r>
              <a:rPr lang="es-MX" dirty="0" smtClean="0"/>
              <a:t> TO rol/grupo;</a:t>
            </a:r>
          </a:p>
          <a:p>
            <a:pPr lvl="1"/>
            <a:endParaRPr lang="es-MX" dirty="0"/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err="1" smtClean="0"/>
              <a:t>GRANT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rgbClr val="FF0000"/>
                </a:solidFill>
              </a:rPr>
              <a:t>select,insert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chemeClr val="tx1"/>
                </a:solidFill>
              </a:rPr>
              <a:t>DATABASE</a:t>
            </a:r>
            <a:r>
              <a:rPr lang="es-MX" dirty="0" smtClean="0">
                <a:solidFill>
                  <a:srgbClr val="FF0000"/>
                </a:solidFill>
              </a:rPr>
              <a:t>  finanzas </a:t>
            </a:r>
            <a:r>
              <a:rPr lang="es-MX" dirty="0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rgbClr val="FF0000"/>
                </a:solidFill>
              </a:rPr>
              <a:t> “mantenimiento”</a:t>
            </a:r>
            <a:r>
              <a:rPr lang="es-MX" dirty="0" smtClean="0"/>
              <a:t>;</a:t>
            </a:r>
            <a:endParaRPr lang="es-MX" dirty="0"/>
          </a:p>
          <a:p>
            <a:pPr lvl="1"/>
            <a:r>
              <a:rPr lang="es-MX" dirty="0" err="1" smtClean="0"/>
              <a:t>GRANT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rgbClr val="FF0000"/>
                </a:solidFill>
              </a:rPr>
              <a:t>all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err="1" smtClean="0">
                <a:solidFill>
                  <a:srgbClr val="FF0000"/>
                </a:solidFill>
              </a:rPr>
              <a:t>privileges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>
                <a:solidFill>
                  <a:schemeClr val="tx1"/>
                </a:solidFill>
              </a:rPr>
              <a:t>TABLE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err="1" smtClean="0">
                <a:solidFill>
                  <a:srgbClr val="FF0000"/>
                </a:solidFill>
              </a:rPr>
              <a:t>almacen</a:t>
            </a:r>
            <a:r>
              <a:rPr lang="es-MX" dirty="0" smtClean="0"/>
              <a:t> TO </a:t>
            </a:r>
            <a:r>
              <a:rPr lang="es-MX" dirty="0" smtClean="0">
                <a:solidFill>
                  <a:srgbClr val="FF0000"/>
                </a:solidFill>
              </a:rPr>
              <a:t>“administrador”</a:t>
            </a:r>
            <a:r>
              <a:rPr lang="es-MX" dirty="0" smtClean="0"/>
              <a:t>;</a:t>
            </a:r>
          </a:p>
          <a:p>
            <a:pPr lvl="1"/>
            <a:r>
              <a:rPr lang="en-US" dirty="0" smtClean="0"/>
              <a:t>GRANT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0000"/>
                </a:solidFill>
              </a:rPr>
              <a:t>all functions in schema public</a:t>
            </a:r>
            <a:r>
              <a:rPr lang="en-US" dirty="0" smtClean="0"/>
              <a:t> to </a:t>
            </a:r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mantenimiento</a:t>
            </a:r>
            <a:r>
              <a:rPr lang="en-US" dirty="0" smtClean="0"/>
              <a:t>";</a:t>
            </a:r>
          </a:p>
          <a:p>
            <a:pPr lvl="1"/>
            <a:r>
              <a:rPr lang="en-US" dirty="0"/>
              <a:t>grant </a:t>
            </a:r>
            <a:r>
              <a:rPr lang="en-US" dirty="0" smtClean="0"/>
              <a:t>CREATE on </a:t>
            </a:r>
            <a:r>
              <a:rPr lang="en-US" dirty="0">
                <a:solidFill>
                  <a:srgbClr val="FF0000"/>
                </a:solidFill>
              </a:rPr>
              <a:t>schema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smtClean="0"/>
              <a:t>to </a:t>
            </a:r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programador</a:t>
            </a:r>
            <a:r>
              <a:rPr lang="en-US" dirty="0"/>
              <a:t>";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7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Privilegios en </a:t>
            </a:r>
            <a:r>
              <a:rPr lang="es-MX" dirty="0" err="1"/>
              <a:t>PostgreSQL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 smtClean="0"/>
              <a:t>Revocar privilegios con SQL:</a:t>
            </a:r>
          </a:p>
          <a:p>
            <a:pPr lvl="1"/>
            <a:r>
              <a:rPr lang="es-MX" dirty="0" err="1" smtClean="0"/>
              <a:t>REVOKE</a:t>
            </a:r>
            <a:r>
              <a:rPr lang="es-MX" dirty="0" smtClean="0"/>
              <a:t> privilegios </a:t>
            </a:r>
          </a:p>
          <a:p>
            <a:pPr lvl="1"/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BaseDatos.Tablas</a:t>
            </a:r>
            <a:r>
              <a:rPr lang="es-MX" dirty="0" smtClean="0"/>
              <a:t> </a:t>
            </a:r>
          </a:p>
          <a:p>
            <a:pPr lvl="1"/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/>
              <a:t>rol/grupo;</a:t>
            </a:r>
            <a:endParaRPr lang="es-MX" dirty="0" smtClean="0"/>
          </a:p>
          <a:p>
            <a:pPr lvl="1"/>
            <a:endParaRPr lang="es-MX" dirty="0"/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err="1" smtClean="0"/>
              <a:t>REVOKE</a:t>
            </a:r>
            <a:r>
              <a:rPr lang="es-MX" dirty="0" smtClean="0"/>
              <a:t>  </a:t>
            </a:r>
            <a:r>
              <a:rPr lang="es-MX" dirty="0" err="1">
                <a:solidFill>
                  <a:srgbClr val="FF0000"/>
                </a:solidFill>
              </a:rPr>
              <a:t>select,insert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>
                <a:solidFill>
                  <a:schemeClr val="tx1"/>
                </a:solidFill>
              </a:rPr>
              <a:t>DATABASE</a:t>
            </a:r>
            <a:r>
              <a:rPr lang="es-MX" dirty="0">
                <a:solidFill>
                  <a:srgbClr val="FF0000"/>
                </a:solidFill>
              </a:rPr>
              <a:t>  finanzas </a:t>
            </a:r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rgbClr val="FF0000"/>
                </a:solidFill>
              </a:rPr>
              <a:t> “</a:t>
            </a:r>
            <a:r>
              <a:rPr lang="es-MX" dirty="0" err="1" smtClean="0">
                <a:solidFill>
                  <a:srgbClr val="FF0000"/>
                </a:solidFill>
              </a:rPr>
              <a:t>mantenimeinto</a:t>
            </a:r>
            <a:r>
              <a:rPr lang="es-MX" dirty="0" smtClean="0">
                <a:solidFill>
                  <a:srgbClr val="FF0000"/>
                </a:solidFill>
              </a:rPr>
              <a:t>”</a:t>
            </a:r>
            <a:r>
              <a:rPr lang="es-MX" dirty="0" smtClean="0"/>
              <a:t>;</a:t>
            </a:r>
            <a:endParaRPr lang="es-MX" dirty="0"/>
          </a:p>
          <a:p>
            <a:pPr lvl="1"/>
            <a:r>
              <a:rPr lang="es-MX" dirty="0" err="1" smtClean="0"/>
              <a:t>REVOKE</a:t>
            </a:r>
            <a:r>
              <a:rPr lang="es-MX" dirty="0" smtClean="0"/>
              <a:t>  </a:t>
            </a:r>
            <a:r>
              <a:rPr lang="es-MX" dirty="0" err="1">
                <a:solidFill>
                  <a:srgbClr val="FF0000"/>
                </a:solidFill>
              </a:rPr>
              <a:t>all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privileges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>
                <a:solidFill>
                  <a:schemeClr val="tx1"/>
                </a:solidFill>
              </a:rPr>
              <a:t>TABLE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almacen</a:t>
            </a:r>
            <a:r>
              <a:rPr lang="es-MX" dirty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0000"/>
                </a:solidFill>
              </a:rPr>
              <a:t>“administrador”</a:t>
            </a:r>
            <a:r>
              <a:rPr lang="es-MX" dirty="0" smtClean="0"/>
              <a:t>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Crear un </a:t>
            </a:r>
            <a:r>
              <a:rPr lang="es-MX" dirty="0" smtClean="0"/>
              <a:t>usuario </a:t>
            </a:r>
            <a:r>
              <a:rPr lang="es-MX" dirty="0"/>
              <a:t>en </a:t>
            </a:r>
            <a:r>
              <a:rPr lang="es-MX" dirty="0" err="1"/>
              <a:t>PostgreSQL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Crear usuarios:</a:t>
            </a:r>
          </a:p>
          <a:p>
            <a:pPr lvl="1"/>
            <a:r>
              <a:rPr lang="es-MX" dirty="0" err="1"/>
              <a:t>CREATE</a:t>
            </a:r>
            <a:r>
              <a:rPr lang="es-MX" dirty="0"/>
              <a:t> ROLE </a:t>
            </a:r>
            <a:r>
              <a:rPr lang="es-MX" dirty="0" smtClean="0">
                <a:solidFill>
                  <a:srgbClr val="FF0000"/>
                </a:solidFill>
              </a:rPr>
              <a:t>usuario</a:t>
            </a:r>
            <a:r>
              <a:rPr lang="es-MX" dirty="0" smtClean="0"/>
              <a:t> </a:t>
            </a:r>
            <a:r>
              <a:rPr lang="es-MX" b="1" dirty="0" err="1"/>
              <a:t>LOGIN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dirty="0" smtClean="0"/>
              <a:t>‘</a:t>
            </a:r>
            <a:r>
              <a:rPr lang="es-MX" dirty="0" smtClean="0">
                <a:solidFill>
                  <a:srgbClr val="FF0000"/>
                </a:solidFill>
              </a:rPr>
              <a:t>contraseña</a:t>
            </a:r>
            <a:r>
              <a:rPr lang="es-MX" dirty="0" smtClean="0"/>
              <a:t>';</a:t>
            </a:r>
          </a:p>
          <a:p>
            <a:pPr lvl="1"/>
            <a:endParaRPr lang="es-MX" dirty="0"/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err="1"/>
              <a:t>CREATE</a:t>
            </a:r>
            <a:r>
              <a:rPr lang="es-MX" dirty="0"/>
              <a:t> ROLE </a:t>
            </a:r>
            <a:r>
              <a:rPr lang="es-MX" dirty="0" smtClean="0">
                <a:solidFill>
                  <a:srgbClr val="FF0000"/>
                </a:solidFill>
              </a:rPr>
              <a:t>rosa</a:t>
            </a:r>
            <a:r>
              <a:rPr lang="es-MX" dirty="0" smtClean="0"/>
              <a:t> </a:t>
            </a:r>
            <a:r>
              <a:rPr lang="es-MX" b="1" dirty="0" err="1"/>
              <a:t>LOGIN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dirty="0" smtClean="0"/>
              <a:t>‘</a:t>
            </a:r>
            <a:r>
              <a:rPr lang="es-MX" dirty="0" err="1" smtClean="0">
                <a:solidFill>
                  <a:srgbClr val="FF0000"/>
                </a:solidFill>
              </a:rPr>
              <a:t>shygirl</a:t>
            </a:r>
            <a:r>
              <a:rPr lang="es-MX" dirty="0" smtClean="0"/>
              <a:t>';</a:t>
            </a:r>
            <a:endParaRPr lang="es-MX" dirty="0"/>
          </a:p>
          <a:p>
            <a:pPr lvl="1"/>
            <a:r>
              <a:rPr lang="es-MX" dirty="0" err="1"/>
              <a:t>CREATE</a:t>
            </a:r>
            <a:r>
              <a:rPr lang="es-MX" dirty="0"/>
              <a:t> ROLE </a:t>
            </a:r>
            <a:r>
              <a:rPr lang="es-MX" dirty="0" err="1" smtClean="0">
                <a:solidFill>
                  <a:srgbClr val="FF0000"/>
                </a:solidFill>
              </a:rPr>
              <a:t>nestor</a:t>
            </a:r>
            <a:r>
              <a:rPr lang="es-MX" dirty="0" smtClean="0"/>
              <a:t> </a:t>
            </a:r>
            <a:r>
              <a:rPr lang="es-MX" b="1" dirty="0" err="1"/>
              <a:t>LOGIN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dirty="0" smtClean="0"/>
              <a:t>‘</a:t>
            </a:r>
            <a:r>
              <a:rPr lang="es-MX" dirty="0" smtClean="0">
                <a:solidFill>
                  <a:srgbClr val="FF0000"/>
                </a:solidFill>
              </a:rPr>
              <a:t>secreto</a:t>
            </a:r>
            <a:r>
              <a:rPr lang="es-MX" dirty="0" smtClean="0"/>
              <a:t>';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Asignar roles a los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GRANT</a:t>
            </a:r>
            <a:r>
              <a:rPr lang="es-MX" dirty="0" smtClean="0"/>
              <a:t> rol </a:t>
            </a:r>
            <a:r>
              <a:rPr lang="es-MX" dirty="0" err="1" smtClean="0"/>
              <a:t>TO</a:t>
            </a:r>
            <a:r>
              <a:rPr lang="es-MX" dirty="0" smtClean="0"/>
              <a:t> usuario;</a:t>
            </a:r>
          </a:p>
          <a:p>
            <a:endParaRPr lang="es-MX" dirty="0"/>
          </a:p>
          <a:p>
            <a:r>
              <a:rPr lang="es-MX" dirty="0" smtClean="0"/>
              <a:t>Ejemplo:</a:t>
            </a:r>
          </a:p>
          <a:p>
            <a:pPr lvl="1"/>
            <a:r>
              <a:rPr lang="es-MX" dirty="0" err="1" smtClean="0"/>
              <a:t>GRANT</a:t>
            </a:r>
            <a:r>
              <a:rPr lang="es-MX" dirty="0" smtClean="0"/>
              <a:t> administrador TO “Felipe”;</a:t>
            </a:r>
          </a:p>
          <a:p>
            <a:pPr lvl="1"/>
            <a:r>
              <a:rPr lang="es-MX" dirty="0" err="1" smtClean="0"/>
              <a:t>GRANT</a:t>
            </a:r>
            <a:r>
              <a:rPr lang="es-MX" dirty="0" smtClean="0"/>
              <a:t> mantenimiento TO</a:t>
            </a:r>
            <a:r>
              <a:rPr lang="es-MX" dirty="0"/>
              <a:t> </a:t>
            </a:r>
            <a:r>
              <a:rPr lang="es-MX" dirty="0" smtClean="0"/>
              <a:t>“rosa”;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4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Cambiar entre roles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Un usuario que tiene varios roles puede cambiar entre ellos usando SET </a:t>
            </a:r>
            <a:r>
              <a:rPr lang="es-MX" dirty="0" smtClean="0"/>
              <a:t>ROLE.</a:t>
            </a:r>
          </a:p>
          <a:p>
            <a:r>
              <a:rPr lang="es-MX" dirty="0" smtClean="0"/>
              <a:t>Activa los privilegios correspondientes a ese rol.</a:t>
            </a:r>
            <a:endParaRPr lang="es-MX" dirty="0"/>
          </a:p>
          <a:p>
            <a:r>
              <a:rPr lang="es-MX" dirty="0" smtClean="0"/>
              <a:t>SET </a:t>
            </a:r>
            <a:r>
              <a:rPr lang="es-MX" dirty="0"/>
              <a:t>ROLE </a:t>
            </a:r>
            <a:r>
              <a:rPr lang="es-MX" dirty="0" smtClean="0"/>
              <a:t>________</a:t>
            </a:r>
          </a:p>
          <a:p>
            <a:endParaRPr lang="es-MX" dirty="0"/>
          </a:p>
          <a:p>
            <a:r>
              <a:rPr lang="es-MX" dirty="0" smtClean="0"/>
              <a:t>Por ejemplo:</a:t>
            </a:r>
          </a:p>
          <a:p>
            <a:r>
              <a:rPr lang="es-MX" dirty="0" smtClean="0"/>
              <a:t>SET ROLE </a:t>
            </a:r>
            <a:r>
              <a:rPr lang="es-MX" dirty="0" err="1" smtClean="0"/>
              <a:t>dba</a:t>
            </a:r>
            <a:r>
              <a:rPr lang="es-MX" dirty="0" smtClean="0"/>
              <a:t>;</a:t>
            </a:r>
          </a:p>
          <a:p>
            <a:r>
              <a:rPr lang="es-MX" dirty="0" smtClean="0"/>
              <a:t>SET </a:t>
            </a:r>
            <a:r>
              <a:rPr lang="es-MX" smtClean="0"/>
              <a:t>ROLE estudiante;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9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Privilegios/roles en </a:t>
            </a:r>
            <a:r>
              <a:rPr lang="es-MX" dirty="0" err="1" smtClean="0"/>
              <a:t>PostreSQL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Mostrar privilegios con SQL:</a:t>
            </a:r>
          </a:p>
          <a:p>
            <a:pPr marL="365760" lvl="1" indent="0">
              <a:buNone/>
            </a:pPr>
            <a:r>
              <a:rPr lang="en-US" dirty="0"/>
              <a:t>SELECT grantee,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privilege_type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/>
              <a:t>FROM </a:t>
            </a:r>
            <a:r>
              <a:rPr lang="en-US" dirty="0" err="1"/>
              <a:t>information_schema.role_table_grants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where </a:t>
            </a:r>
            <a:r>
              <a:rPr lang="en-US" dirty="0" smtClean="0"/>
              <a:t>grantee=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ROL</a:t>
            </a:r>
            <a:r>
              <a:rPr lang="en-US" dirty="0" smtClean="0"/>
              <a:t>'</a:t>
            </a:r>
            <a:r>
              <a:rPr lang="es-MX" dirty="0" smtClean="0"/>
              <a:t>;</a:t>
            </a:r>
          </a:p>
          <a:p>
            <a:pPr marL="342900" lvl="1"/>
            <a:r>
              <a:rPr lang="es-MX" sz="2400" b="1" dirty="0"/>
              <a:t>Mostrar roles que pertenecen a una cuenta</a:t>
            </a:r>
          </a:p>
          <a:p>
            <a:pPr marL="365760" lvl="1" indent="0">
              <a:buNone/>
            </a:pPr>
            <a:r>
              <a:rPr lang="en-US" dirty="0"/>
              <a:t>SELECT </a:t>
            </a:r>
            <a:r>
              <a:rPr lang="en-US" dirty="0" err="1"/>
              <a:t>oid</a:t>
            </a:r>
            <a:r>
              <a:rPr lang="en-US" dirty="0"/>
              <a:t>, </a:t>
            </a:r>
            <a:r>
              <a:rPr lang="en-US" dirty="0" err="1"/>
              <a:t>rolname</a:t>
            </a:r>
            <a:r>
              <a:rPr lang="en-US" dirty="0"/>
              <a:t>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FROM </a:t>
            </a:r>
            <a:r>
              <a:rPr lang="en-US" dirty="0" err="1"/>
              <a:t>pg_roles</a:t>
            </a:r>
            <a:r>
              <a:rPr lang="en-US" dirty="0"/>
              <a:t> 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WHERE  </a:t>
            </a:r>
            <a:r>
              <a:rPr lang="en-US" dirty="0" err="1"/>
              <a:t>pg_has_role</a:t>
            </a:r>
            <a:r>
              <a:rPr lang="en-US" dirty="0"/>
              <a:t>(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ROL</a:t>
            </a:r>
            <a:r>
              <a:rPr lang="en-US" dirty="0" smtClean="0"/>
              <a:t>', </a:t>
            </a:r>
            <a:r>
              <a:rPr lang="en-US" dirty="0" err="1"/>
              <a:t>oid</a:t>
            </a:r>
            <a:r>
              <a:rPr lang="en-US" dirty="0"/>
              <a:t>, 'member');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1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Competencia de unidad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Implementar  mecanismos  de  seguridad  básicos para el acceso a datos mediante el otorgamiento o denegación de privilegios</a:t>
            </a:r>
            <a:r>
              <a:rPr lang="es-ES" dirty="0" smtClean="0"/>
              <a:t>.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3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acceso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Control de Acceso</a:t>
            </a:r>
            <a:r>
              <a:rPr lang="es-MX" dirty="0"/>
              <a:t> </a:t>
            </a:r>
            <a:r>
              <a:rPr lang="es-MX" dirty="0" smtClean="0"/>
              <a:t>(aplicado en </a:t>
            </a:r>
            <a:r>
              <a:rPr lang="es-MX" dirty="0"/>
              <a:t>sistemas Informáticos), </a:t>
            </a:r>
            <a:r>
              <a:rPr lang="es-MX" b="1" dirty="0"/>
              <a:t>es el proceso de decidir quién puede utilizar sistemas específicos</a:t>
            </a:r>
            <a:r>
              <a:rPr lang="es-MX" dirty="0"/>
              <a:t>, los </a:t>
            </a:r>
            <a:r>
              <a:rPr lang="es-MX" b="1" dirty="0"/>
              <a:t>recursos y</a:t>
            </a:r>
            <a:r>
              <a:rPr lang="es-MX" dirty="0"/>
              <a:t> sus </a:t>
            </a:r>
            <a:r>
              <a:rPr lang="es-MX" b="1" dirty="0"/>
              <a:t>aplicaciones</a:t>
            </a:r>
            <a:r>
              <a:rPr lang="es-MX" dirty="0"/>
              <a:t>. Un modelo de control de acceso </a:t>
            </a:r>
            <a:r>
              <a:rPr lang="es-MX" b="1" dirty="0"/>
              <a:t>es un conjunto definido de criterios que un administrador del sistema utiliza para definir derechos/permisos de los usuarios del/al sistema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1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3.1 </a:t>
            </a:r>
            <a:r>
              <a:rPr lang="es-ES" dirty="0" smtClean="0"/>
              <a:t>Tipos de usuario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2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usuario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 smtClean="0"/>
              <a:t>Superusuario</a:t>
            </a:r>
            <a:r>
              <a:rPr lang="es-MX" dirty="0" smtClean="0"/>
              <a:t>: Son usuarios especiales que tienen TODOS los privilegios, se sugiere mantener al mínimo su cantidad y asegurar especialmente su acceso.</a:t>
            </a:r>
          </a:p>
          <a:p>
            <a:r>
              <a:rPr lang="es-MX" b="1" dirty="0" smtClean="0"/>
              <a:t>Usuarios limitados</a:t>
            </a:r>
            <a:r>
              <a:rPr lang="es-MX" dirty="0" smtClean="0"/>
              <a:t>: Son usuarios con privilegios limitados que son gestionados por el </a:t>
            </a:r>
            <a:r>
              <a:rPr lang="es-MX" dirty="0" err="1" smtClean="0"/>
              <a:t>superusuario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tipos de usuario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Usuario propietario</a:t>
            </a:r>
            <a:r>
              <a:rPr lang="es-MX" dirty="0" smtClean="0"/>
              <a:t>: Son al cual le pertenece un objeto o grupo de objetos de una base de datos y tiene control total sobre cada objeto que le pertenece.</a:t>
            </a:r>
          </a:p>
          <a:p>
            <a:r>
              <a:rPr lang="es-MX" b="1" dirty="0" smtClean="0"/>
              <a:t>Grupos de usuarios</a:t>
            </a:r>
            <a:r>
              <a:rPr lang="es-MX" dirty="0" smtClean="0"/>
              <a:t>: Son cuentas especiales que pueden heredar sus privilegios a otros usuarios.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5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 Creación de usuario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7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Sugerencias sobre creación de cuentas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Mantener al mínimo la cantidad de los </a:t>
            </a:r>
            <a:r>
              <a:rPr lang="es-MX" dirty="0" err="1" smtClean="0"/>
              <a:t>superusuarios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Cada persona o aplicación debe tener su cuenta propia con una contraseña.</a:t>
            </a:r>
          </a:p>
          <a:p>
            <a:r>
              <a:rPr lang="es-MX" dirty="0" smtClean="0"/>
              <a:t>Asignar solo los privilegios necesarios.</a:t>
            </a:r>
          </a:p>
          <a:p>
            <a:r>
              <a:rPr lang="es-MX" dirty="0" smtClean="0"/>
              <a:t>Proporcionar contraseñas fuertes.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2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2715</TotalTime>
  <Words>1137</Words>
  <Application>Microsoft Office PowerPoint</Application>
  <PresentationFormat>Presentación en pantalla (4:3)</PresentationFormat>
  <Paragraphs>230</Paragraphs>
  <Slides>29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 2</vt:lpstr>
      <vt:lpstr>Austin</vt:lpstr>
      <vt:lpstr>Taller de bases de datos</vt:lpstr>
      <vt:lpstr>Temario</vt:lpstr>
      <vt:lpstr>Competencia de unidad</vt:lpstr>
      <vt:lpstr>Control de acceso</vt:lpstr>
      <vt:lpstr>3.1 Tipos de usuario</vt:lpstr>
      <vt:lpstr>Tipos de usuario</vt:lpstr>
      <vt:lpstr>Otros tipos de usuario</vt:lpstr>
      <vt:lpstr>3.2 Creación de usuario</vt:lpstr>
      <vt:lpstr>Sugerencias sobre creación de cuentas</vt:lpstr>
      <vt:lpstr>Usuarios en MySQL</vt:lpstr>
      <vt:lpstr>Ejemplos</vt:lpstr>
      <vt:lpstr>3.3 Privilegios de usuario</vt:lpstr>
      <vt:lpstr>Privilegios en MySQL</vt:lpstr>
      <vt:lpstr>Privilegios en MySQL</vt:lpstr>
      <vt:lpstr>Acceso discrecional en bases de datos Niveles de privilegios</vt:lpstr>
      <vt:lpstr>Privilegios en MySQL</vt:lpstr>
      <vt:lpstr>Privilegios en MySQL</vt:lpstr>
      <vt:lpstr>Privilegios en MySQL</vt:lpstr>
      <vt:lpstr>Mostrar concentrado de usuarios y privilegios</vt:lpstr>
      <vt:lpstr>3.4 Roles</vt:lpstr>
      <vt:lpstr>Control de acceso basado en roles</vt:lpstr>
      <vt:lpstr>Roles</vt:lpstr>
      <vt:lpstr>Crear un grupo/rol en PostgreSQL</vt:lpstr>
      <vt:lpstr>Privilegios en PostgreSQL</vt:lpstr>
      <vt:lpstr>Privilegios en PostgreSQL</vt:lpstr>
      <vt:lpstr>Crear un usuario en PostgreSQL</vt:lpstr>
      <vt:lpstr>Asignar roles a los usuarios</vt:lpstr>
      <vt:lpstr>Cambiar entre roles</vt:lpstr>
      <vt:lpstr>Privilegios/roles en PostreSQL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Daniel</dc:creator>
  <cp:lastModifiedBy>Daniel Arredondo Salcedo</cp:lastModifiedBy>
  <cp:revision>226</cp:revision>
  <dcterms:created xsi:type="dcterms:W3CDTF">2014-01-15T18:40:28Z</dcterms:created>
  <dcterms:modified xsi:type="dcterms:W3CDTF">2018-10-17T16:15:09Z</dcterms:modified>
</cp:coreProperties>
</file>