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08" r:id="rId1"/>
  </p:sldMasterIdLst>
  <p:notesMasterIdLst>
    <p:notesMasterId r:id="rId30"/>
  </p:notesMasterIdLst>
  <p:sldIdLst>
    <p:sldId id="256" r:id="rId2"/>
    <p:sldId id="257" r:id="rId3"/>
    <p:sldId id="258" r:id="rId4"/>
    <p:sldId id="299" r:id="rId5"/>
    <p:sldId id="306" r:id="rId6"/>
    <p:sldId id="307" r:id="rId7"/>
    <p:sldId id="308" r:id="rId8"/>
    <p:sldId id="309" r:id="rId9"/>
    <p:sldId id="300" r:id="rId10"/>
    <p:sldId id="310" r:id="rId11"/>
    <p:sldId id="311" r:id="rId12"/>
    <p:sldId id="312" r:id="rId13"/>
    <p:sldId id="313" r:id="rId14"/>
    <p:sldId id="301" r:id="rId15"/>
    <p:sldId id="317" r:id="rId16"/>
    <p:sldId id="318" r:id="rId17"/>
    <p:sldId id="324" r:id="rId18"/>
    <p:sldId id="325" r:id="rId19"/>
    <p:sldId id="323" r:id="rId20"/>
    <p:sldId id="326" r:id="rId21"/>
    <p:sldId id="302" r:id="rId22"/>
    <p:sldId id="314" r:id="rId23"/>
    <p:sldId id="315" r:id="rId24"/>
    <p:sldId id="327" r:id="rId25"/>
    <p:sldId id="316" r:id="rId26"/>
    <p:sldId id="303" r:id="rId27"/>
    <p:sldId id="321" r:id="rId28"/>
    <p:sldId id="320"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34" autoAdjust="0"/>
    <p:restoredTop sz="94876" autoAdjust="0"/>
  </p:normalViewPr>
  <p:slideViewPr>
    <p:cSldViewPr>
      <p:cViewPr varScale="1">
        <p:scale>
          <a:sx n="69" d="100"/>
          <a:sy n="69" d="100"/>
        </p:scale>
        <p:origin x="1272"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05AE5-8395-40B9-B8B1-9BBEC45DA27D}" type="doc">
      <dgm:prSet loTypeId="urn:microsoft.com/office/officeart/2005/8/layout/vList6" loCatId="list" qsTypeId="urn:microsoft.com/office/officeart/2005/8/quickstyle/simple1" qsCatId="simple" csTypeId="urn:microsoft.com/office/officeart/2005/8/colors/colorful1" csCatId="colorful" phldr="1"/>
      <dgm:spPr/>
    </dgm:pt>
    <dgm:pt modelId="{7C517A79-2184-4350-8173-3B4B5F13597F}">
      <dgm:prSet phldrT="[Texto]"/>
      <dgm:spPr/>
      <dgm:t>
        <a:bodyPr/>
        <a:lstStyle/>
        <a:p>
          <a:r>
            <a:rPr lang="es-MX" dirty="0" smtClean="0"/>
            <a:t>Integridad de dominio</a:t>
          </a:r>
          <a:endParaRPr lang="es-MX" dirty="0"/>
        </a:p>
      </dgm:t>
    </dgm:pt>
    <dgm:pt modelId="{AB088C68-BC57-43CD-8129-3160B8683F6E}" type="parTrans" cxnId="{926D8452-419E-4952-84B2-3122917FBCDC}">
      <dgm:prSet/>
      <dgm:spPr/>
      <dgm:t>
        <a:bodyPr/>
        <a:lstStyle/>
        <a:p>
          <a:endParaRPr lang="es-MX"/>
        </a:p>
      </dgm:t>
    </dgm:pt>
    <dgm:pt modelId="{35D8962A-B51F-43BC-8E73-0B5EA6BBD240}" type="sibTrans" cxnId="{926D8452-419E-4952-84B2-3122917FBCDC}">
      <dgm:prSet/>
      <dgm:spPr/>
      <dgm:t>
        <a:bodyPr/>
        <a:lstStyle/>
        <a:p>
          <a:endParaRPr lang="es-MX"/>
        </a:p>
      </dgm:t>
    </dgm:pt>
    <dgm:pt modelId="{C1384E23-200E-4C7A-AA00-D59E4F2799A9}">
      <dgm:prSet phldrT="[Texto]"/>
      <dgm:spPr/>
      <dgm:t>
        <a:bodyPr/>
        <a:lstStyle/>
        <a:p>
          <a:r>
            <a:rPr lang="es-MX" dirty="0" smtClean="0"/>
            <a:t>Integridad de entidad</a:t>
          </a:r>
          <a:endParaRPr lang="es-MX" dirty="0"/>
        </a:p>
      </dgm:t>
    </dgm:pt>
    <dgm:pt modelId="{9BAECE4A-D3D6-40D0-9EFC-0D90DE229297}" type="parTrans" cxnId="{2B1F13CA-DF08-4C0C-8222-CEA1A0DD83D5}">
      <dgm:prSet/>
      <dgm:spPr/>
      <dgm:t>
        <a:bodyPr/>
        <a:lstStyle/>
        <a:p>
          <a:endParaRPr lang="es-MX"/>
        </a:p>
      </dgm:t>
    </dgm:pt>
    <dgm:pt modelId="{17D29CD3-7AAD-4282-8F0E-F55FC1064EC1}" type="sibTrans" cxnId="{2B1F13CA-DF08-4C0C-8222-CEA1A0DD83D5}">
      <dgm:prSet/>
      <dgm:spPr/>
      <dgm:t>
        <a:bodyPr/>
        <a:lstStyle/>
        <a:p>
          <a:endParaRPr lang="es-MX"/>
        </a:p>
      </dgm:t>
    </dgm:pt>
    <dgm:pt modelId="{1515102C-7017-4E3E-93E6-D29E71976346}">
      <dgm:prSet phldrT="[Texto]"/>
      <dgm:spPr/>
      <dgm:t>
        <a:bodyPr/>
        <a:lstStyle/>
        <a:p>
          <a:r>
            <a:rPr lang="es-MX" dirty="0" smtClean="0"/>
            <a:t>Integridad referencial</a:t>
          </a:r>
          <a:endParaRPr lang="es-MX" dirty="0"/>
        </a:p>
      </dgm:t>
    </dgm:pt>
    <dgm:pt modelId="{F81CD2E1-222A-477A-8C6E-6C51B08C0367}" type="parTrans" cxnId="{2E2F0F02-1D4E-4D48-AD2D-BB7DE9A7E8FE}">
      <dgm:prSet/>
      <dgm:spPr/>
      <dgm:t>
        <a:bodyPr/>
        <a:lstStyle/>
        <a:p>
          <a:endParaRPr lang="es-MX"/>
        </a:p>
      </dgm:t>
    </dgm:pt>
    <dgm:pt modelId="{4F99F562-92BE-4AA4-BFA0-B6F39C210E08}" type="sibTrans" cxnId="{2E2F0F02-1D4E-4D48-AD2D-BB7DE9A7E8FE}">
      <dgm:prSet/>
      <dgm:spPr/>
      <dgm:t>
        <a:bodyPr/>
        <a:lstStyle/>
        <a:p>
          <a:endParaRPr lang="es-MX"/>
        </a:p>
      </dgm:t>
    </dgm:pt>
    <dgm:pt modelId="{898875A9-1104-4599-91CA-B4914C6F32EE}">
      <dgm:prSet phldrT="[Texto]"/>
      <dgm:spPr/>
      <dgm:t>
        <a:bodyPr/>
        <a:lstStyle/>
        <a:p>
          <a:r>
            <a:rPr lang="es-MX" dirty="0" smtClean="0"/>
            <a:t>Integridad definida por el usuario</a:t>
          </a:r>
          <a:endParaRPr lang="es-MX" dirty="0"/>
        </a:p>
      </dgm:t>
    </dgm:pt>
    <dgm:pt modelId="{433795D2-BFA6-4A8C-B4CF-BDDD175789DD}" type="parTrans" cxnId="{CBAAE040-4459-4847-A815-8680B7265BF5}">
      <dgm:prSet/>
      <dgm:spPr/>
      <dgm:t>
        <a:bodyPr/>
        <a:lstStyle/>
        <a:p>
          <a:endParaRPr lang="es-MX"/>
        </a:p>
      </dgm:t>
    </dgm:pt>
    <dgm:pt modelId="{F75E97D9-2739-4591-88E1-4BD5537EBF9B}" type="sibTrans" cxnId="{CBAAE040-4459-4847-A815-8680B7265BF5}">
      <dgm:prSet/>
      <dgm:spPr/>
      <dgm:t>
        <a:bodyPr/>
        <a:lstStyle/>
        <a:p>
          <a:endParaRPr lang="es-MX"/>
        </a:p>
      </dgm:t>
    </dgm:pt>
    <dgm:pt modelId="{E622BC61-6AB2-4F8A-BD30-476EDC0CCB69}">
      <dgm:prSet phldrT="[Texto]" custT="1"/>
      <dgm:spPr/>
      <dgm:t>
        <a:bodyPr/>
        <a:lstStyle/>
        <a:p>
          <a:r>
            <a:rPr lang="es-MX" sz="1600" dirty="0" smtClean="0"/>
            <a:t>Proteger columnas por medio del TIPO de DATO.</a:t>
          </a:r>
          <a:endParaRPr lang="es-MX" sz="1600" dirty="0"/>
        </a:p>
      </dgm:t>
    </dgm:pt>
    <dgm:pt modelId="{CFAD9BA8-D66F-4138-B0B3-5A5234CA6610}" type="parTrans" cxnId="{02947671-3118-45A8-998D-E71C9808C9C9}">
      <dgm:prSet/>
      <dgm:spPr/>
      <dgm:t>
        <a:bodyPr/>
        <a:lstStyle/>
        <a:p>
          <a:endParaRPr lang="es-ES"/>
        </a:p>
      </dgm:t>
    </dgm:pt>
    <dgm:pt modelId="{BD0D3A04-69FF-4DFC-BEF7-6CB959AC427E}" type="sibTrans" cxnId="{02947671-3118-45A8-998D-E71C9808C9C9}">
      <dgm:prSet/>
      <dgm:spPr/>
      <dgm:t>
        <a:bodyPr/>
        <a:lstStyle/>
        <a:p>
          <a:endParaRPr lang="es-ES"/>
        </a:p>
      </dgm:t>
    </dgm:pt>
    <dgm:pt modelId="{9826FD55-4C25-425F-AAED-340E050FB30A}">
      <dgm:prSet phldrT="[Texto]" custT="1"/>
      <dgm:spPr/>
      <dgm:t>
        <a:bodyPr/>
        <a:lstStyle/>
        <a:p>
          <a:r>
            <a:rPr lang="es-MX" sz="1600" dirty="0" smtClean="0"/>
            <a:t>Aplicar opciones de columna como NOT NULL, DEFAULT, UNSIGNED, etc.</a:t>
          </a:r>
          <a:endParaRPr lang="es-MX" sz="1600" dirty="0"/>
        </a:p>
      </dgm:t>
    </dgm:pt>
    <dgm:pt modelId="{9953DB86-197F-4943-9C86-7FF8E66D077F}" type="parTrans" cxnId="{667CB8EE-94DF-498B-AF7B-5BC9DE585030}">
      <dgm:prSet/>
      <dgm:spPr/>
      <dgm:t>
        <a:bodyPr/>
        <a:lstStyle/>
        <a:p>
          <a:endParaRPr lang="es-ES"/>
        </a:p>
      </dgm:t>
    </dgm:pt>
    <dgm:pt modelId="{B509ED08-87FA-4AF6-BBD8-FEA717B13565}" type="sibTrans" cxnId="{667CB8EE-94DF-498B-AF7B-5BC9DE585030}">
      <dgm:prSet/>
      <dgm:spPr/>
      <dgm:t>
        <a:bodyPr/>
        <a:lstStyle/>
        <a:p>
          <a:endParaRPr lang="es-ES"/>
        </a:p>
      </dgm:t>
    </dgm:pt>
    <dgm:pt modelId="{702FE354-3CF2-4BCC-B30F-9974FB486F2F}">
      <dgm:prSet phldrT="[Texto]" custT="1"/>
      <dgm:spPr/>
      <dgm:t>
        <a:bodyPr/>
        <a:lstStyle/>
        <a:p>
          <a:r>
            <a:rPr lang="es-MX" sz="1600" dirty="0" smtClean="0"/>
            <a:t>Uso de LLAVES PRIMARIAS, ÍNDICES UNICOS y RESTRICCIONES.</a:t>
          </a:r>
          <a:endParaRPr lang="es-MX" sz="1600" dirty="0"/>
        </a:p>
      </dgm:t>
    </dgm:pt>
    <dgm:pt modelId="{7D81ADE8-26A7-4EC1-BA8D-2189DA94C3DB}" type="parTrans" cxnId="{74EE7C26-306E-4E47-9317-B65DFB355C81}">
      <dgm:prSet/>
      <dgm:spPr/>
      <dgm:t>
        <a:bodyPr/>
        <a:lstStyle/>
        <a:p>
          <a:endParaRPr lang="es-ES"/>
        </a:p>
      </dgm:t>
    </dgm:pt>
    <dgm:pt modelId="{AB3384AB-9A2D-4C3F-A565-A0B2C3EBD124}" type="sibTrans" cxnId="{74EE7C26-306E-4E47-9317-B65DFB355C81}">
      <dgm:prSet/>
      <dgm:spPr/>
      <dgm:t>
        <a:bodyPr/>
        <a:lstStyle/>
        <a:p>
          <a:endParaRPr lang="es-ES"/>
        </a:p>
      </dgm:t>
    </dgm:pt>
    <dgm:pt modelId="{97F18FBF-CF7B-4607-977E-51F541B2773A}">
      <dgm:prSet phldrT="[Texto]" custT="1"/>
      <dgm:spPr/>
      <dgm:t>
        <a:bodyPr/>
        <a:lstStyle/>
        <a:p>
          <a:r>
            <a:rPr lang="es-MX" sz="2000" dirty="0" smtClean="0"/>
            <a:t>Protege la conexión entre tablas.</a:t>
          </a:r>
          <a:endParaRPr lang="es-MX" sz="2000" dirty="0"/>
        </a:p>
      </dgm:t>
    </dgm:pt>
    <dgm:pt modelId="{AA4CAA9D-C0B8-47A1-8D3D-50167CC6DC70}" type="parTrans" cxnId="{BC5607F3-6675-4383-8C32-A0D85766D44C}">
      <dgm:prSet/>
      <dgm:spPr/>
      <dgm:t>
        <a:bodyPr/>
        <a:lstStyle/>
        <a:p>
          <a:endParaRPr lang="es-ES"/>
        </a:p>
      </dgm:t>
    </dgm:pt>
    <dgm:pt modelId="{01F0535B-44A9-44B1-9BAC-57721AF9FEA9}" type="sibTrans" cxnId="{BC5607F3-6675-4383-8C32-A0D85766D44C}">
      <dgm:prSet/>
      <dgm:spPr/>
      <dgm:t>
        <a:bodyPr/>
        <a:lstStyle/>
        <a:p>
          <a:endParaRPr lang="es-ES"/>
        </a:p>
      </dgm:t>
    </dgm:pt>
    <dgm:pt modelId="{E99F4FA5-8CEC-4D86-B800-AE33545AD768}">
      <dgm:prSet phldrT="[Texto]" custT="1"/>
      <dgm:spPr/>
      <dgm:t>
        <a:bodyPr/>
        <a:lstStyle/>
        <a:p>
          <a:r>
            <a:rPr lang="es-MX" sz="1600" dirty="0" smtClean="0"/>
            <a:t>Asegurar que las filas de una tabla sean diferentes e identificables.</a:t>
          </a:r>
          <a:endParaRPr lang="es-MX" sz="1600" dirty="0"/>
        </a:p>
      </dgm:t>
    </dgm:pt>
    <dgm:pt modelId="{8579749D-DAE2-4AE4-BA5C-9A95C4EC2573}" type="parTrans" cxnId="{61C91316-0374-4C1D-ABEF-AB265461809E}">
      <dgm:prSet/>
      <dgm:spPr/>
      <dgm:t>
        <a:bodyPr/>
        <a:lstStyle/>
        <a:p>
          <a:endParaRPr lang="es-ES"/>
        </a:p>
      </dgm:t>
    </dgm:pt>
    <dgm:pt modelId="{00E0C4A5-9B26-45AD-9645-955AE32B1C42}" type="sibTrans" cxnId="{61C91316-0374-4C1D-ABEF-AB265461809E}">
      <dgm:prSet/>
      <dgm:spPr/>
      <dgm:t>
        <a:bodyPr/>
        <a:lstStyle/>
        <a:p>
          <a:endParaRPr lang="es-ES"/>
        </a:p>
      </dgm:t>
    </dgm:pt>
    <dgm:pt modelId="{C9AC922D-AD91-4821-916B-C3D9611EBC48}">
      <dgm:prSet phldrT="[Texto]" custT="1"/>
      <dgm:spPr/>
      <dgm:t>
        <a:bodyPr/>
        <a:lstStyle/>
        <a:p>
          <a:r>
            <a:rPr lang="es-MX" sz="2000" dirty="0" smtClean="0"/>
            <a:t>Aplicación de LLAVES FOREANEAS</a:t>
          </a:r>
          <a:endParaRPr lang="es-MX" sz="2000" dirty="0"/>
        </a:p>
      </dgm:t>
    </dgm:pt>
    <dgm:pt modelId="{3CC95A87-9784-4AFD-9849-A8541E7BD341}" type="parTrans" cxnId="{637693DE-3DB7-44FF-A94D-53B2DBD9C8B7}">
      <dgm:prSet/>
      <dgm:spPr/>
      <dgm:t>
        <a:bodyPr/>
        <a:lstStyle/>
        <a:p>
          <a:endParaRPr lang="es-ES"/>
        </a:p>
      </dgm:t>
    </dgm:pt>
    <dgm:pt modelId="{90765104-C806-4F4F-99F4-5C021675E4C3}" type="sibTrans" cxnId="{637693DE-3DB7-44FF-A94D-53B2DBD9C8B7}">
      <dgm:prSet/>
      <dgm:spPr/>
      <dgm:t>
        <a:bodyPr/>
        <a:lstStyle/>
        <a:p>
          <a:endParaRPr lang="es-ES"/>
        </a:p>
      </dgm:t>
    </dgm:pt>
    <dgm:pt modelId="{33245005-474B-4E6A-95F5-E643E91CE27A}">
      <dgm:prSet phldrT="[Texto]"/>
      <dgm:spPr/>
      <dgm:t>
        <a:bodyPr/>
        <a:lstStyle/>
        <a:p>
          <a:r>
            <a:rPr lang="es-MX" dirty="0" smtClean="0"/>
            <a:t>Aplicación de reglas de negocio.</a:t>
          </a:r>
          <a:endParaRPr lang="es-MX" dirty="0"/>
        </a:p>
      </dgm:t>
    </dgm:pt>
    <dgm:pt modelId="{076D461A-0E1D-40E2-9A23-24A578A0ADB3}" type="parTrans" cxnId="{9F3B7C0F-20A3-4055-93FE-6719892C557A}">
      <dgm:prSet/>
      <dgm:spPr/>
      <dgm:t>
        <a:bodyPr/>
        <a:lstStyle/>
        <a:p>
          <a:endParaRPr lang="es-ES"/>
        </a:p>
      </dgm:t>
    </dgm:pt>
    <dgm:pt modelId="{CF684C2C-210C-4660-ACB8-5BDA819D04B5}" type="sibTrans" cxnId="{9F3B7C0F-20A3-4055-93FE-6719892C557A}">
      <dgm:prSet/>
      <dgm:spPr/>
      <dgm:t>
        <a:bodyPr/>
        <a:lstStyle/>
        <a:p>
          <a:endParaRPr lang="es-ES"/>
        </a:p>
      </dgm:t>
    </dgm:pt>
    <dgm:pt modelId="{4694D666-2E01-486F-B92B-284BC5693B4D}">
      <dgm:prSet phldrT="[Texto]"/>
      <dgm:spPr/>
      <dgm:t>
        <a:bodyPr/>
        <a:lstStyle/>
        <a:p>
          <a:r>
            <a:rPr lang="es-MX" dirty="0" smtClean="0"/>
            <a:t>Uso de DISPARADORES y RUTINAS ALMACENADAS</a:t>
          </a:r>
          <a:endParaRPr lang="es-MX" dirty="0"/>
        </a:p>
      </dgm:t>
    </dgm:pt>
    <dgm:pt modelId="{6548803A-F206-400F-9784-E1756EB007BC}" type="parTrans" cxnId="{051ABEFD-4A06-4747-9E22-160EC08E1B03}">
      <dgm:prSet/>
      <dgm:spPr/>
      <dgm:t>
        <a:bodyPr/>
        <a:lstStyle/>
        <a:p>
          <a:endParaRPr lang="es-ES"/>
        </a:p>
      </dgm:t>
    </dgm:pt>
    <dgm:pt modelId="{A0E68A80-3D94-403A-8DD0-88DFF7F9B462}" type="sibTrans" cxnId="{051ABEFD-4A06-4747-9E22-160EC08E1B03}">
      <dgm:prSet/>
      <dgm:spPr/>
      <dgm:t>
        <a:bodyPr/>
        <a:lstStyle/>
        <a:p>
          <a:endParaRPr lang="es-ES"/>
        </a:p>
      </dgm:t>
    </dgm:pt>
    <dgm:pt modelId="{072E0EA6-20C7-47A4-9503-F5CB3DDEBBE3}" type="pres">
      <dgm:prSet presAssocID="{40F05AE5-8395-40B9-B8B1-9BBEC45DA27D}" presName="Name0" presStyleCnt="0">
        <dgm:presLayoutVars>
          <dgm:dir/>
          <dgm:animLvl val="lvl"/>
          <dgm:resizeHandles/>
        </dgm:presLayoutVars>
      </dgm:prSet>
      <dgm:spPr/>
    </dgm:pt>
    <dgm:pt modelId="{C4A2C6A7-80C0-4FDE-ABBD-7E6CA35EB9D6}" type="pres">
      <dgm:prSet presAssocID="{7C517A79-2184-4350-8173-3B4B5F13597F}" presName="linNode" presStyleCnt="0"/>
      <dgm:spPr/>
    </dgm:pt>
    <dgm:pt modelId="{8342A7B9-04DA-436A-89A1-72E6BD3AD2CA}" type="pres">
      <dgm:prSet presAssocID="{7C517A79-2184-4350-8173-3B4B5F13597F}" presName="parentShp" presStyleLbl="node1" presStyleIdx="0" presStyleCnt="4" custScaleX="65179">
        <dgm:presLayoutVars>
          <dgm:bulletEnabled val="1"/>
        </dgm:presLayoutVars>
      </dgm:prSet>
      <dgm:spPr/>
      <dgm:t>
        <a:bodyPr/>
        <a:lstStyle/>
        <a:p>
          <a:endParaRPr lang="es-ES"/>
        </a:p>
      </dgm:t>
    </dgm:pt>
    <dgm:pt modelId="{AF261E53-FC56-4958-831C-F584C1D33D18}" type="pres">
      <dgm:prSet presAssocID="{7C517A79-2184-4350-8173-3B4B5F13597F}" presName="childShp" presStyleLbl="bgAccFollowNode1" presStyleIdx="0" presStyleCnt="4" custScaleX="120238">
        <dgm:presLayoutVars>
          <dgm:bulletEnabled val="1"/>
        </dgm:presLayoutVars>
      </dgm:prSet>
      <dgm:spPr/>
      <dgm:t>
        <a:bodyPr/>
        <a:lstStyle/>
        <a:p>
          <a:endParaRPr lang="es-ES"/>
        </a:p>
      </dgm:t>
    </dgm:pt>
    <dgm:pt modelId="{7689E6E5-192F-46F9-9CA4-4C9FE865B49F}" type="pres">
      <dgm:prSet presAssocID="{35D8962A-B51F-43BC-8E73-0B5EA6BBD240}" presName="spacing" presStyleCnt="0"/>
      <dgm:spPr/>
    </dgm:pt>
    <dgm:pt modelId="{59AC68C8-1732-4348-9E38-74D988894918}" type="pres">
      <dgm:prSet presAssocID="{C1384E23-200E-4C7A-AA00-D59E4F2799A9}" presName="linNode" presStyleCnt="0"/>
      <dgm:spPr/>
    </dgm:pt>
    <dgm:pt modelId="{DCD334F3-424C-4591-B1D7-84F8F75D11BE}" type="pres">
      <dgm:prSet presAssocID="{C1384E23-200E-4C7A-AA00-D59E4F2799A9}" presName="parentShp" presStyleLbl="node1" presStyleIdx="1" presStyleCnt="4" custScaleX="69643">
        <dgm:presLayoutVars>
          <dgm:bulletEnabled val="1"/>
        </dgm:presLayoutVars>
      </dgm:prSet>
      <dgm:spPr/>
      <dgm:t>
        <a:bodyPr/>
        <a:lstStyle/>
        <a:p>
          <a:endParaRPr lang="es-ES"/>
        </a:p>
      </dgm:t>
    </dgm:pt>
    <dgm:pt modelId="{33CE95EB-C729-4BEF-9780-B804F08F1C0C}" type="pres">
      <dgm:prSet presAssocID="{C1384E23-200E-4C7A-AA00-D59E4F2799A9}" presName="childShp" presStyleLbl="bgAccFollowNode1" presStyleIdx="1" presStyleCnt="4" custScaleX="114286">
        <dgm:presLayoutVars>
          <dgm:bulletEnabled val="1"/>
        </dgm:presLayoutVars>
      </dgm:prSet>
      <dgm:spPr/>
      <dgm:t>
        <a:bodyPr/>
        <a:lstStyle/>
        <a:p>
          <a:endParaRPr lang="es-ES"/>
        </a:p>
      </dgm:t>
    </dgm:pt>
    <dgm:pt modelId="{F39CC943-3CDB-45E7-AB08-A42250F67BEF}" type="pres">
      <dgm:prSet presAssocID="{17D29CD3-7AAD-4282-8F0E-F55FC1064EC1}" presName="spacing" presStyleCnt="0"/>
      <dgm:spPr/>
    </dgm:pt>
    <dgm:pt modelId="{6DD1B179-8B60-4268-8FD6-79030A5B3F39}" type="pres">
      <dgm:prSet presAssocID="{1515102C-7017-4E3E-93E6-D29E71976346}" presName="linNode" presStyleCnt="0"/>
      <dgm:spPr/>
    </dgm:pt>
    <dgm:pt modelId="{01235066-47BB-4100-9476-61173511AF5A}" type="pres">
      <dgm:prSet presAssocID="{1515102C-7017-4E3E-93E6-D29E71976346}" presName="parentShp" presStyleLbl="node1" presStyleIdx="2" presStyleCnt="4" custScaleX="69643">
        <dgm:presLayoutVars>
          <dgm:bulletEnabled val="1"/>
        </dgm:presLayoutVars>
      </dgm:prSet>
      <dgm:spPr/>
      <dgm:t>
        <a:bodyPr/>
        <a:lstStyle/>
        <a:p>
          <a:endParaRPr lang="es-ES"/>
        </a:p>
      </dgm:t>
    </dgm:pt>
    <dgm:pt modelId="{015EA598-32FC-4D57-A4EA-39D73E1B361C}" type="pres">
      <dgm:prSet presAssocID="{1515102C-7017-4E3E-93E6-D29E71976346}" presName="childShp" presStyleLbl="bgAccFollowNode1" presStyleIdx="2" presStyleCnt="4" custScaleX="114286">
        <dgm:presLayoutVars>
          <dgm:bulletEnabled val="1"/>
        </dgm:presLayoutVars>
      </dgm:prSet>
      <dgm:spPr/>
      <dgm:t>
        <a:bodyPr/>
        <a:lstStyle/>
        <a:p>
          <a:endParaRPr lang="es-ES"/>
        </a:p>
      </dgm:t>
    </dgm:pt>
    <dgm:pt modelId="{E265D408-D7C5-4DD5-B120-946E90C32AEB}" type="pres">
      <dgm:prSet presAssocID="{4F99F562-92BE-4AA4-BFA0-B6F39C210E08}" presName="spacing" presStyleCnt="0"/>
      <dgm:spPr/>
    </dgm:pt>
    <dgm:pt modelId="{3E48F152-2ADE-407C-B2F2-C0362796FDA0}" type="pres">
      <dgm:prSet presAssocID="{898875A9-1104-4599-91CA-B4914C6F32EE}" presName="linNode" presStyleCnt="0"/>
      <dgm:spPr/>
    </dgm:pt>
    <dgm:pt modelId="{3B67ED0A-04B4-45BA-9934-9BC8481C716B}" type="pres">
      <dgm:prSet presAssocID="{898875A9-1104-4599-91CA-B4914C6F32EE}" presName="parentShp" presStyleLbl="node1" presStyleIdx="3" presStyleCnt="4" custScaleX="68750">
        <dgm:presLayoutVars>
          <dgm:bulletEnabled val="1"/>
        </dgm:presLayoutVars>
      </dgm:prSet>
      <dgm:spPr/>
      <dgm:t>
        <a:bodyPr/>
        <a:lstStyle/>
        <a:p>
          <a:endParaRPr lang="es-ES"/>
        </a:p>
      </dgm:t>
    </dgm:pt>
    <dgm:pt modelId="{BA1E9931-710F-4FDD-A1D1-C15E2775CB35}" type="pres">
      <dgm:prSet presAssocID="{898875A9-1104-4599-91CA-B4914C6F32EE}" presName="childShp" presStyleLbl="bgAccFollowNode1" presStyleIdx="3" presStyleCnt="4" custScaleX="117262">
        <dgm:presLayoutVars>
          <dgm:bulletEnabled val="1"/>
        </dgm:presLayoutVars>
      </dgm:prSet>
      <dgm:spPr/>
      <dgm:t>
        <a:bodyPr/>
        <a:lstStyle/>
        <a:p>
          <a:endParaRPr lang="es-ES"/>
        </a:p>
      </dgm:t>
    </dgm:pt>
  </dgm:ptLst>
  <dgm:cxnLst>
    <dgm:cxn modelId="{47E6E56A-A253-45DF-99F0-2A760F38A675}" type="presOf" srcId="{97F18FBF-CF7B-4607-977E-51F541B2773A}" destId="{015EA598-32FC-4D57-A4EA-39D73E1B361C}" srcOrd="0" destOrd="0" presId="urn:microsoft.com/office/officeart/2005/8/layout/vList6"/>
    <dgm:cxn modelId="{8BA7DC70-B94C-4151-A9D9-6455CFE73F2D}" type="presOf" srcId="{1515102C-7017-4E3E-93E6-D29E71976346}" destId="{01235066-47BB-4100-9476-61173511AF5A}" srcOrd="0" destOrd="0" presId="urn:microsoft.com/office/officeart/2005/8/layout/vList6"/>
    <dgm:cxn modelId="{A2BEA202-7CDB-4FDB-BE34-18C1D86B48E5}" type="presOf" srcId="{E622BC61-6AB2-4F8A-BD30-476EDC0CCB69}" destId="{AF261E53-FC56-4958-831C-F584C1D33D18}" srcOrd="0" destOrd="0" presId="urn:microsoft.com/office/officeart/2005/8/layout/vList6"/>
    <dgm:cxn modelId="{A44BE48B-E4A5-4165-8DC7-B7763A3EB6DB}" type="presOf" srcId="{C1384E23-200E-4C7A-AA00-D59E4F2799A9}" destId="{DCD334F3-424C-4591-B1D7-84F8F75D11BE}" srcOrd="0" destOrd="0" presId="urn:microsoft.com/office/officeart/2005/8/layout/vList6"/>
    <dgm:cxn modelId="{BCD437FF-8141-44B5-87F4-68A823E5FED3}" type="presOf" srcId="{40F05AE5-8395-40B9-B8B1-9BBEC45DA27D}" destId="{072E0EA6-20C7-47A4-9503-F5CB3DDEBBE3}" srcOrd="0" destOrd="0" presId="urn:microsoft.com/office/officeart/2005/8/layout/vList6"/>
    <dgm:cxn modelId="{CBAAE040-4459-4847-A815-8680B7265BF5}" srcId="{40F05AE5-8395-40B9-B8B1-9BBEC45DA27D}" destId="{898875A9-1104-4599-91CA-B4914C6F32EE}" srcOrd="3" destOrd="0" parTransId="{433795D2-BFA6-4A8C-B4CF-BDDD175789DD}" sibTransId="{F75E97D9-2739-4591-88E1-4BD5537EBF9B}"/>
    <dgm:cxn modelId="{2E2F0F02-1D4E-4D48-AD2D-BB7DE9A7E8FE}" srcId="{40F05AE5-8395-40B9-B8B1-9BBEC45DA27D}" destId="{1515102C-7017-4E3E-93E6-D29E71976346}" srcOrd="2" destOrd="0" parTransId="{F81CD2E1-222A-477A-8C6E-6C51B08C0367}" sibTransId="{4F99F562-92BE-4AA4-BFA0-B6F39C210E08}"/>
    <dgm:cxn modelId="{A38CD567-905B-4631-A5F4-BF9CF1F74B2B}" type="presOf" srcId="{4694D666-2E01-486F-B92B-284BC5693B4D}" destId="{BA1E9931-710F-4FDD-A1D1-C15E2775CB35}" srcOrd="0" destOrd="1" presId="urn:microsoft.com/office/officeart/2005/8/layout/vList6"/>
    <dgm:cxn modelId="{61C91316-0374-4C1D-ABEF-AB265461809E}" srcId="{C1384E23-200E-4C7A-AA00-D59E4F2799A9}" destId="{E99F4FA5-8CEC-4D86-B800-AE33545AD768}" srcOrd="0" destOrd="0" parTransId="{8579749D-DAE2-4AE4-BA5C-9A95C4EC2573}" sibTransId="{00E0C4A5-9B26-45AD-9645-955AE32B1C42}"/>
    <dgm:cxn modelId="{BC5607F3-6675-4383-8C32-A0D85766D44C}" srcId="{1515102C-7017-4E3E-93E6-D29E71976346}" destId="{97F18FBF-CF7B-4607-977E-51F541B2773A}" srcOrd="0" destOrd="0" parTransId="{AA4CAA9D-C0B8-47A1-8D3D-50167CC6DC70}" sibTransId="{01F0535B-44A9-44B1-9BAC-57721AF9FEA9}"/>
    <dgm:cxn modelId="{750F9521-6317-47EF-8ED5-67D02A700B31}" type="presOf" srcId="{898875A9-1104-4599-91CA-B4914C6F32EE}" destId="{3B67ED0A-04B4-45BA-9934-9BC8481C716B}" srcOrd="0" destOrd="0" presId="urn:microsoft.com/office/officeart/2005/8/layout/vList6"/>
    <dgm:cxn modelId="{9F3B7C0F-20A3-4055-93FE-6719892C557A}" srcId="{898875A9-1104-4599-91CA-B4914C6F32EE}" destId="{33245005-474B-4E6A-95F5-E643E91CE27A}" srcOrd="0" destOrd="0" parTransId="{076D461A-0E1D-40E2-9A23-24A578A0ADB3}" sibTransId="{CF684C2C-210C-4660-ACB8-5BDA819D04B5}"/>
    <dgm:cxn modelId="{EAA37288-337A-4FD6-9721-167F63758C77}" type="presOf" srcId="{33245005-474B-4E6A-95F5-E643E91CE27A}" destId="{BA1E9931-710F-4FDD-A1D1-C15E2775CB35}" srcOrd="0" destOrd="0" presId="urn:microsoft.com/office/officeart/2005/8/layout/vList6"/>
    <dgm:cxn modelId="{051ABEFD-4A06-4747-9E22-160EC08E1B03}" srcId="{898875A9-1104-4599-91CA-B4914C6F32EE}" destId="{4694D666-2E01-486F-B92B-284BC5693B4D}" srcOrd="1" destOrd="0" parTransId="{6548803A-F206-400F-9784-E1756EB007BC}" sibTransId="{A0E68A80-3D94-403A-8DD0-88DFF7F9B462}"/>
    <dgm:cxn modelId="{02947671-3118-45A8-998D-E71C9808C9C9}" srcId="{7C517A79-2184-4350-8173-3B4B5F13597F}" destId="{E622BC61-6AB2-4F8A-BD30-476EDC0CCB69}" srcOrd="0" destOrd="0" parTransId="{CFAD9BA8-D66F-4138-B0B3-5A5234CA6610}" sibTransId="{BD0D3A04-69FF-4DFC-BEF7-6CB959AC427E}"/>
    <dgm:cxn modelId="{667CB8EE-94DF-498B-AF7B-5BC9DE585030}" srcId="{7C517A79-2184-4350-8173-3B4B5F13597F}" destId="{9826FD55-4C25-425F-AAED-340E050FB30A}" srcOrd="1" destOrd="0" parTransId="{9953DB86-197F-4943-9C86-7FF8E66D077F}" sibTransId="{B509ED08-87FA-4AF6-BBD8-FEA717B13565}"/>
    <dgm:cxn modelId="{74EE7C26-306E-4E47-9317-B65DFB355C81}" srcId="{C1384E23-200E-4C7A-AA00-D59E4F2799A9}" destId="{702FE354-3CF2-4BCC-B30F-9974FB486F2F}" srcOrd="1" destOrd="0" parTransId="{7D81ADE8-26A7-4EC1-BA8D-2189DA94C3DB}" sibTransId="{AB3384AB-9A2D-4C3F-A565-A0B2C3EBD124}"/>
    <dgm:cxn modelId="{2B1F13CA-DF08-4C0C-8222-CEA1A0DD83D5}" srcId="{40F05AE5-8395-40B9-B8B1-9BBEC45DA27D}" destId="{C1384E23-200E-4C7A-AA00-D59E4F2799A9}" srcOrd="1" destOrd="0" parTransId="{9BAECE4A-D3D6-40D0-9EFC-0D90DE229297}" sibTransId="{17D29CD3-7AAD-4282-8F0E-F55FC1064EC1}"/>
    <dgm:cxn modelId="{926D8452-419E-4952-84B2-3122917FBCDC}" srcId="{40F05AE5-8395-40B9-B8B1-9BBEC45DA27D}" destId="{7C517A79-2184-4350-8173-3B4B5F13597F}" srcOrd="0" destOrd="0" parTransId="{AB088C68-BC57-43CD-8129-3160B8683F6E}" sibTransId="{35D8962A-B51F-43BC-8E73-0B5EA6BBD240}"/>
    <dgm:cxn modelId="{21A81DC6-456C-4BDC-9071-96B9EB3316D2}" type="presOf" srcId="{E99F4FA5-8CEC-4D86-B800-AE33545AD768}" destId="{33CE95EB-C729-4BEF-9780-B804F08F1C0C}" srcOrd="0" destOrd="0" presId="urn:microsoft.com/office/officeart/2005/8/layout/vList6"/>
    <dgm:cxn modelId="{B5E57875-A72F-4F11-B2B8-3B1D3943D495}" type="presOf" srcId="{9826FD55-4C25-425F-AAED-340E050FB30A}" destId="{AF261E53-FC56-4958-831C-F584C1D33D18}" srcOrd="0" destOrd="1" presId="urn:microsoft.com/office/officeart/2005/8/layout/vList6"/>
    <dgm:cxn modelId="{839778F6-BBCE-411F-B5AB-BB5EFA9AE73B}" type="presOf" srcId="{7C517A79-2184-4350-8173-3B4B5F13597F}" destId="{8342A7B9-04DA-436A-89A1-72E6BD3AD2CA}" srcOrd="0" destOrd="0" presId="urn:microsoft.com/office/officeart/2005/8/layout/vList6"/>
    <dgm:cxn modelId="{04959216-ECD0-4065-8774-CFB85BC63B00}" type="presOf" srcId="{C9AC922D-AD91-4821-916B-C3D9611EBC48}" destId="{015EA598-32FC-4D57-A4EA-39D73E1B361C}" srcOrd="0" destOrd="1" presId="urn:microsoft.com/office/officeart/2005/8/layout/vList6"/>
    <dgm:cxn modelId="{14208BD9-DD4B-4896-98D6-0170D0E6A79E}" type="presOf" srcId="{702FE354-3CF2-4BCC-B30F-9974FB486F2F}" destId="{33CE95EB-C729-4BEF-9780-B804F08F1C0C}" srcOrd="0" destOrd="1" presId="urn:microsoft.com/office/officeart/2005/8/layout/vList6"/>
    <dgm:cxn modelId="{637693DE-3DB7-44FF-A94D-53B2DBD9C8B7}" srcId="{1515102C-7017-4E3E-93E6-D29E71976346}" destId="{C9AC922D-AD91-4821-916B-C3D9611EBC48}" srcOrd="1" destOrd="0" parTransId="{3CC95A87-9784-4AFD-9849-A8541E7BD341}" sibTransId="{90765104-C806-4F4F-99F4-5C021675E4C3}"/>
    <dgm:cxn modelId="{5BAFC2E2-EB5B-4B4C-8E0C-A847A1CC14F0}" type="presParOf" srcId="{072E0EA6-20C7-47A4-9503-F5CB3DDEBBE3}" destId="{C4A2C6A7-80C0-4FDE-ABBD-7E6CA35EB9D6}" srcOrd="0" destOrd="0" presId="urn:microsoft.com/office/officeart/2005/8/layout/vList6"/>
    <dgm:cxn modelId="{180E6651-AF62-43E1-8641-3F0CEEDADC87}" type="presParOf" srcId="{C4A2C6A7-80C0-4FDE-ABBD-7E6CA35EB9D6}" destId="{8342A7B9-04DA-436A-89A1-72E6BD3AD2CA}" srcOrd="0" destOrd="0" presId="urn:microsoft.com/office/officeart/2005/8/layout/vList6"/>
    <dgm:cxn modelId="{CCB3C0A7-5A10-413C-B373-291075D5EF44}" type="presParOf" srcId="{C4A2C6A7-80C0-4FDE-ABBD-7E6CA35EB9D6}" destId="{AF261E53-FC56-4958-831C-F584C1D33D18}" srcOrd="1" destOrd="0" presId="urn:microsoft.com/office/officeart/2005/8/layout/vList6"/>
    <dgm:cxn modelId="{C76246A2-32C9-4C80-93FD-4A00B0B34629}" type="presParOf" srcId="{072E0EA6-20C7-47A4-9503-F5CB3DDEBBE3}" destId="{7689E6E5-192F-46F9-9CA4-4C9FE865B49F}" srcOrd="1" destOrd="0" presId="urn:microsoft.com/office/officeart/2005/8/layout/vList6"/>
    <dgm:cxn modelId="{F87DA8ED-A021-4A86-94C6-5F23E23EFD38}" type="presParOf" srcId="{072E0EA6-20C7-47A4-9503-F5CB3DDEBBE3}" destId="{59AC68C8-1732-4348-9E38-74D988894918}" srcOrd="2" destOrd="0" presId="urn:microsoft.com/office/officeart/2005/8/layout/vList6"/>
    <dgm:cxn modelId="{DF7EC66D-C0DC-44A1-A7C2-7E742184145C}" type="presParOf" srcId="{59AC68C8-1732-4348-9E38-74D988894918}" destId="{DCD334F3-424C-4591-B1D7-84F8F75D11BE}" srcOrd="0" destOrd="0" presId="urn:microsoft.com/office/officeart/2005/8/layout/vList6"/>
    <dgm:cxn modelId="{743AA5AD-B41D-40D6-A707-6B1FA927A61F}" type="presParOf" srcId="{59AC68C8-1732-4348-9E38-74D988894918}" destId="{33CE95EB-C729-4BEF-9780-B804F08F1C0C}" srcOrd="1" destOrd="0" presId="urn:microsoft.com/office/officeart/2005/8/layout/vList6"/>
    <dgm:cxn modelId="{B21D06B0-A040-4A9A-8A16-1C6DB313A3A5}" type="presParOf" srcId="{072E0EA6-20C7-47A4-9503-F5CB3DDEBBE3}" destId="{F39CC943-3CDB-45E7-AB08-A42250F67BEF}" srcOrd="3" destOrd="0" presId="urn:microsoft.com/office/officeart/2005/8/layout/vList6"/>
    <dgm:cxn modelId="{30C56D51-BFB9-4FB9-98A9-CCF27A4293DA}" type="presParOf" srcId="{072E0EA6-20C7-47A4-9503-F5CB3DDEBBE3}" destId="{6DD1B179-8B60-4268-8FD6-79030A5B3F39}" srcOrd="4" destOrd="0" presId="urn:microsoft.com/office/officeart/2005/8/layout/vList6"/>
    <dgm:cxn modelId="{C1816A66-28B5-48C6-80C6-D0D25B8CC08A}" type="presParOf" srcId="{6DD1B179-8B60-4268-8FD6-79030A5B3F39}" destId="{01235066-47BB-4100-9476-61173511AF5A}" srcOrd="0" destOrd="0" presId="urn:microsoft.com/office/officeart/2005/8/layout/vList6"/>
    <dgm:cxn modelId="{F6BCC358-7DD2-4517-A5DF-FF4751CCB3DE}" type="presParOf" srcId="{6DD1B179-8B60-4268-8FD6-79030A5B3F39}" destId="{015EA598-32FC-4D57-A4EA-39D73E1B361C}" srcOrd="1" destOrd="0" presId="urn:microsoft.com/office/officeart/2005/8/layout/vList6"/>
    <dgm:cxn modelId="{FD950269-1419-4471-A5AD-C597EE70D4B1}" type="presParOf" srcId="{072E0EA6-20C7-47A4-9503-F5CB3DDEBBE3}" destId="{E265D408-D7C5-4DD5-B120-946E90C32AEB}" srcOrd="5" destOrd="0" presId="urn:microsoft.com/office/officeart/2005/8/layout/vList6"/>
    <dgm:cxn modelId="{4E774375-5A1E-452C-A6D4-5637E0346203}" type="presParOf" srcId="{072E0EA6-20C7-47A4-9503-F5CB3DDEBBE3}" destId="{3E48F152-2ADE-407C-B2F2-C0362796FDA0}" srcOrd="6" destOrd="0" presId="urn:microsoft.com/office/officeart/2005/8/layout/vList6"/>
    <dgm:cxn modelId="{0C7773B6-E8A1-4C5B-8A11-BCFEA1DB127B}" type="presParOf" srcId="{3E48F152-2ADE-407C-B2F2-C0362796FDA0}" destId="{3B67ED0A-04B4-45BA-9934-9BC8481C716B}" srcOrd="0" destOrd="0" presId="urn:microsoft.com/office/officeart/2005/8/layout/vList6"/>
    <dgm:cxn modelId="{33E096AA-C807-47A1-8EEE-68484D8730C9}" type="presParOf" srcId="{3E48F152-2ADE-407C-B2F2-C0362796FDA0}" destId="{BA1E9931-710F-4FDD-A1D1-C15E2775CB35}"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61E53-FC56-4958-831C-F584C1D33D18}">
      <dsp:nvSpPr>
        <dsp:cNvPr id="0" name=""/>
        <dsp:cNvSpPr/>
      </dsp:nvSpPr>
      <dsp:spPr>
        <a:xfrm>
          <a:off x="2174650" y="1455"/>
          <a:ext cx="5818241" cy="1154800"/>
        </a:xfrm>
        <a:prstGeom prst="rightArrow">
          <a:avLst>
            <a:gd name="adj1" fmla="val 75000"/>
            <a:gd name="adj2" fmla="val 50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MX" sz="1600" kern="1200" dirty="0" smtClean="0"/>
            <a:t>Proteger columnas por medio del TIPO de DATO.</a:t>
          </a:r>
          <a:endParaRPr lang="es-MX" sz="1600" kern="1200" dirty="0"/>
        </a:p>
        <a:p>
          <a:pPr marL="171450" lvl="1" indent="-171450" algn="l" defTabSz="711200">
            <a:lnSpc>
              <a:spcPct val="90000"/>
            </a:lnSpc>
            <a:spcBef>
              <a:spcPct val="0"/>
            </a:spcBef>
            <a:spcAft>
              <a:spcPct val="15000"/>
            </a:spcAft>
            <a:buChar char="••"/>
          </a:pPr>
          <a:r>
            <a:rPr lang="es-MX" sz="1600" kern="1200" dirty="0" smtClean="0"/>
            <a:t>Aplicar opciones de columna como NOT NULL, DEFAULT, UNSIGNED, etc.</a:t>
          </a:r>
          <a:endParaRPr lang="es-MX" sz="1600" kern="1200" dirty="0"/>
        </a:p>
      </dsp:txBody>
      <dsp:txXfrm>
        <a:off x="2174650" y="145805"/>
        <a:ext cx="5385191" cy="866100"/>
      </dsp:txXfrm>
    </dsp:sp>
    <dsp:sp modelId="{8342A7B9-04DA-436A-89A1-72E6BD3AD2CA}">
      <dsp:nvSpPr>
        <dsp:cNvPr id="0" name=""/>
        <dsp:cNvSpPr/>
      </dsp:nvSpPr>
      <dsp:spPr>
        <a:xfrm>
          <a:off x="72003" y="1455"/>
          <a:ext cx="2102647" cy="1154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MX" sz="2200" kern="1200" dirty="0" smtClean="0"/>
            <a:t>Integridad de dominio</a:t>
          </a:r>
          <a:endParaRPr lang="es-MX" sz="2200" kern="1200" dirty="0"/>
        </a:p>
      </dsp:txBody>
      <dsp:txXfrm>
        <a:off x="128376" y="57828"/>
        <a:ext cx="1989901" cy="1042054"/>
      </dsp:txXfrm>
    </dsp:sp>
    <dsp:sp modelId="{33CE95EB-C729-4BEF-9780-B804F08F1C0C}">
      <dsp:nvSpPr>
        <dsp:cNvPr id="0" name=""/>
        <dsp:cNvSpPr/>
      </dsp:nvSpPr>
      <dsp:spPr>
        <a:xfrm>
          <a:off x="2390660" y="1271735"/>
          <a:ext cx="5530228" cy="1154800"/>
        </a:xfrm>
        <a:prstGeom prst="rightArrow">
          <a:avLst>
            <a:gd name="adj1" fmla="val 75000"/>
            <a:gd name="adj2" fmla="val 5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MX" sz="1600" kern="1200" dirty="0" smtClean="0"/>
            <a:t>Asegurar que las filas de una tabla sean diferentes e identificables.</a:t>
          </a:r>
          <a:endParaRPr lang="es-MX" sz="1600" kern="1200" dirty="0"/>
        </a:p>
        <a:p>
          <a:pPr marL="171450" lvl="1" indent="-171450" algn="l" defTabSz="711200">
            <a:lnSpc>
              <a:spcPct val="90000"/>
            </a:lnSpc>
            <a:spcBef>
              <a:spcPct val="0"/>
            </a:spcBef>
            <a:spcAft>
              <a:spcPct val="15000"/>
            </a:spcAft>
            <a:buChar char="••"/>
          </a:pPr>
          <a:r>
            <a:rPr lang="es-MX" sz="1600" kern="1200" dirty="0" smtClean="0"/>
            <a:t>Uso de LLAVES PRIMARIAS, ÍNDICES UNICOS y RESTRICCIONES.</a:t>
          </a:r>
          <a:endParaRPr lang="es-MX" sz="1600" kern="1200" dirty="0"/>
        </a:p>
      </dsp:txBody>
      <dsp:txXfrm>
        <a:off x="2390660" y="1416085"/>
        <a:ext cx="5097178" cy="866100"/>
      </dsp:txXfrm>
    </dsp:sp>
    <dsp:sp modelId="{DCD334F3-424C-4591-B1D7-84F8F75D11BE}">
      <dsp:nvSpPr>
        <dsp:cNvPr id="0" name=""/>
        <dsp:cNvSpPr/>
      </dsp:nvSpPr>
      <dsp:spPr>
        <a:xfrm>
          <a:off x="144006" y="1271735"/>
          <a:ext cx="2246654" cy="1154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MX" sz="2200" kern="1200" dirty="0" smtClean="0"/>
            <a:t>Integridad de entidad</a:t>
          </a:r>
          <a:endParaRPr lang="es-MX" sz="2200" kern="1200" dirty="0"/>
        </a:p>
      </dsp:txBody>
      <dsp:txXfrm>
        <a:off x="200379" y="1328108"/>
        <a:ext cx="2133908" cy="1042054"/>
      </dsp:txXfrm>
    </dsp:sp>
    <dsp:sp modelId="{015EA598-32FC-4D57-A4EA-39D73E1B361C}">
      <dsp:nvSpPr>
        <dsp:cNvPr id="0" name=""/>
        <dsp:cNvSpPr/>
      </dsp:nvSpPr>
      <dsp:spPr>
        <a:xfrm>
          <a:off x="2390660" y="2542016"/>
          <a:ext cx="5530228" cy="1154800"/>
        </a:xfrm>
        <a:prstGeom prst="rightArrow">
          <a:avLst>
            <a:gd name="adj1" fmla="val 75000"/>
            <a:gd name="adj2" fmla="val 50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s-MX" sz="2000" kern="1200" dirty="0" smtClean="0"/>
            <a:t>Protege la conexión entre tablas.</a:t>
          </a:r>
          <a:endParaRPr lang="es-MX" sz="2000" kern="1200" dirty="0"/>
        </a:p>
        <a:p>
          <a:pPr marL="228600" lvl="1" indent="-228600" algn="l" defTabSz="889000">
            <a:lnSpc>
              <a:spcPct val="90000"/>
            </a:lnSpc>
            <a:spcBef>
              <a:spcPct val="0"/>
            </a:spcBef>
            <a:spcAft>
              <a:spcPct val="15000"/>
            </a:spcAft>
            <a:buChar char="••"/>
          </a:pPr>
          <a:r>
            <a:rPr lang="es-MX" sz="2000" kern="1200" dirty="0" smtClean="0"/>
            <a:t>Aplicación de LLAVES FOREANEAS</a:t>
          </a:r>
          <a:endParaRPr lang="es-MX" sz="2000" kern="1200" dirty="0"/>
        </a:p>
      </dsp:txBody>
      <dsp:txXfrm>
        <a:off x="2390660" y="2686366"/>
        <a:ext cx="5097178" cy="866100"/>
      </dsp:txXfrm>
    </dsp:sp>
    <dsp:sp modelId="{01235066-47BB-4100-9476-61173511AF5A}">
      <dsp:nvSpPr>
        <dsp:cNvPr id="0" name=""/>
        <dsp:cNvSpPr/>
      </dsp:nvSpPr>
      <dsp:spPr>
        <a:xfrm>
          <a:off x="144006" y="2542016"/>
          <a:ext cx="2246654" cy="11548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MX" sz="2200" kern="1200" dirty="0" smtClean="0"/>
            <a:t>Integridad referencial</a:t>
          </a:r>
          <a:endParaRPr lang="es-MX" sz="2200" kern="1200" dirty="0"/>
        </a:p>
      </dsp:txBody>
      <dsp:txXfrm>
        <a:off x="200379" y="2598389"/>
        <a:ext cx="2133908" cy="1042054"/>
      </dsp:txXfrm>
    </dsp:sp>
    <dsp:sp modelId="{BA1E9931-710F-4FDD-A1D1-C15E2775CB35}">
      <dsp:nvSpPr>
        <dsp:cNvPr id="0" name=""/>
        <dsp:cNvSpPr/>
      </dsp:nvSpPr>
      <dsp:spPr>
        <a:xfrm>
          <a:off x="2304253" y="3812296"/>
          <a:ext cx="5674235" cy="1154800"/>
        </a:xfrm>
        <a:prstGeom prst="rightArrow">
          <a:avLst>
            <a:gd name="adj1" fmla="val 75000"/>
            <a:gd name="adj2" fmla="val 50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s-MX" sz="1800" kern="1200" dirty="0" smtClean="0"/>
            <a:t>Aplicación de reglas de negocio.</a:t>
          </a:r>
          <a:endParaRPr lang="es-MX" sz="1800" kern="1200" dirty="0"/>
        </a:p>
        <a:p>
          <a:pPr marL="171450" lvl="1" indent="-171450" algn="l" defTabSz="800100">
            <a:lnSpc>
              <a:spcPct val="90000"/>
            </a:lnSpc>
            <a:spcBef>
              <a:spcPct val="0"/>
            </a:spcBef>
            <a:spcAft>
              <a:spcPct val="15000"/>
            </a:spcAft>
            <a:buChar char="••"/>
          </a:pPr>
          <a:r>
            <a:rPr lang="es-MX" sz="1800" kern="1200" dirty="0" smtClean="0"/>
            <a:t>Uso de DISPARADORES y RUTINAS ALMACENADAS</a:t>
          </a:r>
          <a:endParaRPr lang="es-MX" sz="1800" kern="1200" dirty="0"/>
        </a:p>
      </dsp:txBody>
      <dsp:txXfrm>
        <a:off x="2304253" y="3956646"/>
        <a:ext cx="5241185" cy="866100"/>
      </dsp:txXfrm>
    </dsp:sp>
    <dsp:sp modelId="{3B67ED0A-04B4-45BA-9934-9BC8481C716B}">
      <dsp:nvSpPr>
        <dsp:cNvPr id="0" name=""/>
        <dsp:cNvSpPr/>
      </dsp:nvSpPr>
      <dsp:spPr>
        <a:xfrm>
          <a:off x="86407" y="3812296"/>
          <a:ext cx="2217846" cy="11548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MX" sz="2200" kern="1200" dirty="0" smtClean="0"/>
            <a:t>Integridad definida por el usuario</a:t>
          </a:r>
          <a:endParaRPr lang="es-MX" sz="2200" kern="1200" dirty="0"/>
        </a:p>
      </dsp:txBody>
      <dsp:txXfrm>
        <a:off x="142780" y="3868669"/>
        <a:ext cx="2105100" cy="104205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19C1EB-CC25-402A-BA7F-E5632675C150}" type="datetimeFigureOut">
              <a:rPr lang="es-MX" smtClean="0"/>
              <a:t>04/12/2019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4C7DB2-128A-4DE2-A647-5CC88F297920}" type="slidenum">
              <a:rPr lang="es-MX" smtClean="0"/>
              <a:t>‹Nº›</a:t>
            </a:fld>
            <a:endParaRPr lang="es-MX"/>
          </a:p>
        </p:txBody>
      </p:sp>
    </p:spTree>
    <p:extLst>
      <p:ext uri="{BB962C8B-B14F-4D97-AF65-F5344CB8AC3E}">
        <p14:creationId xmlns:p14="http://schemas.microsoft.com/office/powerpoint/2010/main" val="2202021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hola</a:t>
            </a:r>
            <a:endParaRPr lang="es-MX" dirty="0"/>
          </a:p>
        </p:txBody>
      </p:sp>
      <p:sp>
        <p:nvSpPr>
          <p:cNvPr id="4" name="Marcador de número de diapositiva 3"/>
          <p:cNvSpPr>
            <a:spLocks noGrp="1"/>
          </p:cNvSpPr>
          <p:nvPr>
            <p:ph type="sldNum" sz="quarter" idx="10"/>
          </p:nvPr>
        </p:nvSpPr>
        <p:spPr/>
        <p:txBody>
          <a:bodyPr/>
          <a:lstStyle/>
          <a:p>
            <a:fld id="{2C4C7DB2-128A-4DE2-A647-5CC88F297920}" type="slidenum">
              <a:rPr lang="es-MX" smtClean="0"/>
              <a:t>1</a:t>
            </a:fld>
            <a:endParaRPr lang="es-MX"/>
          </a:p>
        </p:txBody>
      </p:sp>
    </p:spTree>
    <p:extLst>
      <p:ext uri="{BB962C8B-B14F-4D97-AF65-F5344CB8AC3E}">
        <p14:creationId xmlns:p14="http://schemas.microsoft.com/office/powerpoint/2010/main" val="134870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4474CBE-444D-4A5E-B9D1-251AE518009D}" type="slidenum">
              <a:rPr lang="es-MX" smtClean="0"/>
              <a:pPr>
                <a:spcBef>
                  <a:spcPct val="0"/>
                </a:spcBef>
                <a:buSzPct val="45000"/>
                <a:buFont typeface="Wingdings" panose="05000000000000000000" pitchFamily="2" charset="2"/>
                <a:buNone/>
              </a:pPr>
              <a:t>6</a:t>
            </a:fld>
            <a:endParaRPr lang="es-MX" smtClean="0"/>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560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mtClean="0">
              <a:latin typeface="Times New Roman" panose="02020603050405020304" pitchFamily="18" charset="0"/>
            </a:endParaRPr>
          </a:p>
        </p:txBody>
      </p:sp>
    </p:spTree>
    <p:extLst>
      <p:ext uri="{BB962C8B-B14F-4D97-AF65-F5344CB8AC3E}">
        <p14:creationId xmlns:p14="http://schemas.microsoft.com/office/powerpoint/2010/main" val="146918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2C4C7DB2-128A-4DE2-A647-5CC88F297920}" type="slidenum">
              <a:rPr lang="es-MX" smtClean="0"/>
              <a:t>16</a:t>
            </a:fld>
            <a:endParaRPr lang="es-MX"/>
          </a:p>
        </p:txBody>
      </p:sp>
    </p:spTree>
    <p:extLst>
      <p:ext uri="{BB962C8B-B14F-4D97-AF65-F5344CB8AC3E}">
        <p14:creationId xmlns:p14="http://schemas.microsoft.com/office/powerpoint/2010/main" val="26440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43CD7EE-6574-4D82-B988-2D4B0B47E1F1}" type="slidenum">
              <a:rPr lang="es-MX" smtClean="0"/>
              <a:pPr>
                <a:spcBef>
                  <a:spcPct val="0"/>
                </a:spcBef>
                <a:buSzPct val="45000"/>
                <a:buFont typeface="Wingdings" panose="05000000000000000000" pitchFamily="2" charset="2"/>
                <a:buNone/>
              </a:pPr>
              <a:t>25</a:t>
            </a:fld>
            <a:endParaRPr lang="es-MX" smtClean="0"/>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970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mtClean="0">
              <a:latin typeface="Times New Roman" panose="02020603050405020304" pitchFamily="18" charset="0"/>
            </a:endParaRPr>
          </a:p>
        </p:txBody>
      </p:sp>
    </p:spTree>
    <p:extLst>
      <p:ext uri="{BB962C8B-B14F-4D97-AF65-F5344CB8AC3E}">
        <p14:creationId xmlns:p14="http://schemas.microsoft.com/office/powerpoint/2010/main" val="569693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39F4D3C-AECB-4F80-B5AC-76B2CD3E641F}" type="slidenum">
              <a:rPr lang="es-MX" altLang="en-US" smtClean="0"/>
              <a:pPr>
                <a:spcBef>
                  <a:spcPct val="0"/>
                </a:spcBef>
                <a:buSzPct val="45000"/>
                <a:buFont typeface="Wingdings" panose="05000000000000000000" pitchFamily="2" charset="2"/>
                <a:buNone/>
              </a:pPr>
              <a:t>27</a:t>
            </a:fld>
            <a:endParaRPr lang="es-MX" altLang="en-US" smtClean="0"/>
          </a:p>
        </p:txBody>
      </p:sp>
      <p:sp>
        <p:nvSpPr>
          <p:cNvPr id="737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3732"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altLang="en-US" smtClean="0">
              <a:latin typeface="Times New Roman" panose="02020603050405020304" pitchFamily="18" charset="0"/>
            </a:endParaRPr>
          </a:p>
        </p:txBody>
      </p:sp>
    </p:spTree>
    <p:extLst>
      <p:ext uri="{BB962C8B-B14F-4D97-AF65-F5344CB8AC3E}">
        <p14:creationId xmlns:p14="http://schemas.microsoft.com/office/powerpoint/2010/main" val="165370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3151722-890B-4853-8CEA-9A8E80CCD0EC}" type="datetime1">
              <a:rPr lang="es-ES" smtClean="0"/>
              <a:t>04/12/2019</a:t>
            </a:fld>
            <a:endParaRPr lang="es-E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s-ES" smtClean="0"/>
              <a:t>Fundamentos de bases de datos</a:t>
            </a:r>
            <a:endParaRPr lang="es-E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32FADFE-3B8F-471C-ABF0-DBC7717ECBBC}" type="slidenum">
              <a:rPr lang="es-ES" smtClean="0"/>
              <a:t>‹Nº›</a:t>
            </a:fld>
            <a:endParaRPr lang="es-E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661660B-7675-415E-B581-818CCE49820D}" type="datetime1">
              <a:rPr lang="es-ES" smtClean="0"/>
              <a:t>04/12/2019</a:t>
            </a:fld>
            <a:endParaRPr lang="es-ES"/>
          </a:p>
        </p:txBody>
      </p:sp>
      <p:sp>
        <p:nvSpPr>
          <p:cNvPr id="5" name="Footer Placeholder 4"/>
          <p:cNvSpPr>
            <a:spLocks noGrp="1"/>
          </p:cNvSpPr>
          <p:nvPr>
            <p:ph type="ftr" sz="quarter" idx="11"/>
          </p:nvPr>
        </p:nvSpPr>
        <p:spPr/>
        <p:txBody>
          <a:bodyPr/>
          <a:lstStyle/>
          <a:p>
            <a:r>
              <a:rPr lang="es-ES" smtClean="0"/>
              <a:t>Fundamentos de bases de datos</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0AE1DD3-55DB-4D91-8662-256E0880F14E}" type="datetime1">
              <a:rPr lang="es-ES" smtClean="0"/>
              <a:t>04/12/2019</a:t>
            </a:fld>
            <a:endParaRPr lang="es-ES"/>
          </a:p>
        </p:txBody>
      </p:sp>
      <p:sp>
        <p:nvSpPr>
          <p:cNvPr id="5" name="Footer Placeholder 4"/>
          <p:cNvSpPr>
            <a:spLocks noGrp="1"/>
          </p:cNvSpPr>
          <p:nvPr>
            <p:ph type="ftr" sz="quarter" idx="11"/>
          </p:nvPr>
        </p:nvSpPr>
        <p:spPr/>
        <p:txBody>
          <a:bodyPr/>
          <a:lstStyle/>
          <a:p>
            <a:r>
              <a:rPr lang="es-ES" smtClean="0"/>
              <a:t>Fundamentos de bases de datos</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904DFE3-8940-4FB5-BD3E-98C3D764596B}" type="datetime1">
              <a:rPr lang="es-ES" smtClean="0"/>
              <a:t>04/12/2019</a:t>
            </a:fld>
            <a:endParaRPr lang="es-ES"/>
          </a:p>
        </p:txBody>
      </p:sp>
      <p:sp>
        <p:nvSpPr>
          <p:cNvPr id="5" name="Footer Placeholder 4"/>
          <p:cNvSpPr>
            <a:spLocks noGrp="1"/>
          </p:cNvSpPr>
          <p:nvPr>
            <p:ph type="ftr" sz="quarter" idx="11"/>
          </p:nvPr>
        </p:nvSpPr>
        <p:spPr/>
        <p:txBody>
          <a:bodyPr/>
          <a:lstStyle/>
          <a:p>
            <a:r>
              <a:rPr lang="es-ES" smtClean="0"/>
              <a:t>Fundamentos de bases de datos</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C82B668-DEB8-4167-9138-88AF519B95E1}" type="datetime1">
              <a:rPr lang="es-ES" smtClean="0"/>
              <a:t>04/12/2019</a:t>
            </a:fld>
            <a:endParaRPr lang="es-ES"/>
          </a:p>
        </p:txBody>
      </p:sp>
      <p:sp>
        <p:nvSpPr>
          <p:cNvPr id="5" name="Footer Placeholder 4"/>
          <p:cNvSpPr>
            <a:spLocks noGrp="1"/>
          </p:cNvSpPr>
          <p:nvPr>
            <p:ph type="ftr" sz="quarter" idx="11"/>
          </p:nvPr>
        </p:nvSpPr>
        <p:spPr/>
        <p:txBody>
          <a:bodyPr/>
          <a:lstStyle/>
          <a:p>
            <a:r>
              <a:rPr lang="es-ES" smtClean="0"/>
              <a:t>Fundamentos de bases de datos</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CC436083-E076-4F9F-A5A4-8998AEC7E460}" type="datetime1">
              <a:rPr lang="es-ES" smtClean="0"/>
              <a:t>04/12/2019</a:t>
            </a:fld>
            <a:endParaRPr lang="es-ES"/>
          </a:p>
        </p:txBody>
      </p:sp>
      <p:sp>
        <p:nvSpPr>
          <p:cNvPr id="6" name="Footer Placeholder 5"/>
          <p:cNvSpPr>
            <a:spLocks noGrp="1"/>
          </p:cNvSpPr>
          <p:nvPr>
            <p:ph type="ftr" sz="quarter" idx="11"/>
          </p:nvPr>
        </p:nvSpPr>
        <p:spPr/>
        <p:txBody>
          <a:bodyPr/>
          <a:lstStyle/>
          <a:p>
            <a:r>
              <a:rPr lang="es-ES" smtClean="0"/>
              <a:t>Fundamentos de bases de datos</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9591928-6F00-4C06-AD93-AFBCE8A57D67}" type="datetime1">
              <a:rPr lang="es-ES" smtClean="0"/>
              <a:t>04/12/2019</a:t>
            </a:fld>
            <a:endParaRPr lang="es-ES"/>
          </a:p>
        </p:txBody>
      </p:sp>
      <p:sp>
        <p:nvSpPr>
          <p:cNvPr id="8" name="Footer Placeholder 7"/>
          <p:cNvSpPr>
            <a:spLocks noGrp="1"/>
          </p:cNvSpPr>
          <p:nvPr>
            <p:ph type="ftr" sz="quarter" idx="11"/>
          </p:nvPr>
        </p:nvSpPr>
        <p:spPr/>
        <p:txBody>
          <a:bodyPr/>
          <a:lstStyle/>
          <a:p>
            <a:r>
              <a:rPr lang="es-ES" smtClean="0"/>
              <a:t>Fundamentos de bases de datos</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2040C41-D294-4A7C-AA1F-FE337AF469E1}" type="datetime1">
              <a:rPr lang="es-ES" smtClean="0"/>
              <a:t>04/12/2019</a:t>
            </a:fld>
            <a:endParaRPr lang="es-ES"/>
          </a:p>
        </p:txBody>
      </p:sp>
      <p:sp>
        <p:nvSpPr>
          <p:cNvPr id="4" name="Footer Placeholder 3"/>
          <p:cNvSpPr>
            <a:spLocks noGrp="1"/>
          </p:cNvSpPr>
          <p:nvPr>
            <p:ph type="ftr" sz="quarter" idx="11"/>
          </p:nvPr>
        </p:nvSpPr>
        <p:spPr/>
        <p:txBody>
          <a:bodyPr/>
          <a:lstStyle/>
          <a:p>
            <a:r>
              <a:rPr lang="es-ES" smtClean="0"/>
              <a:t>Fundamentos de bases de datos</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BBF42-BCB9-4D0C-AA0F-597FA23284FA}" type="datetime1">
              <a:rPr lang="es-ES" smtClean="0"/>
              <a:t>04/12/2019</a:t>
            </a:fld>
            <a:endParaRPr lang="es-ES"/>
          </a:p>
        </p:txBody>
      </p:sp>
      <p:sp>
        <p:nvSpPr>
          <p:cNvPr id="3" name="Footer Placeholder 2"/>
          <p:cNvSpPr>
            <a:spLocks noGrp="1"/>
          </p:cNvSpPr>
          <p:nvPr>
            <p:ph type="ftr" sz="quarter" idx="11"/>
          </p:nvPr>
        </p:nvSpPr>
        <p:spPr/>
        <p:txBody>
          <a:bodyPr/>
          <a:lstStyle/>
          <a:p>
            <a:r>
              <a:rPr lang="es-ES" smtClean="0"/>
              <a:t>Fundamentos de bases de datos</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57C62EF-6ED3-400F-B2C5-B58AA0075AA2}" type="datetime1">
              <a:rPr lang="es-ES" smtClean="0"/>
              <a:t>04/12/2019</a:t>
            </a:fld>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s-ES" smtClean="0"/>
              <a:t>Fundamentos de bases de datos</a:t>
            </a:r>
            <a:endParaRPr lang="es-E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10ECEA4-4636-46BF-A849-85741B95EDA2}" type="datetime1">
              <a:rPr lang="es-ES" smtClean="0"/>
              <a:t>04/12/2019</a:t>
            </a:fld>
            <a:endParaRPr lang="es-E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s-ES" smtClean="0"/>
              <a:t>Fundamentos de bases de datos</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8130F3A5-5551-4E85-9BF3-5DF1A3AB450A}" type="datetime1">
              <a:rPr lang="es-ES" smtClean="0"/>
              <a:t>04/12/2019</a:t>
            </a:fld>
            <a:endParaRPr lang="es-E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s-ES" smtClean="0"/>
              <a:t>Fundamentos de bases de datos</a:t>
            </a:r>
            <a:endParaRPr lang="es-E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33365" y="188640"/>
            <a:ext cx="3313355" cy="2016224"/>
          </a:xfrm>
        </p:spPr>
        <p:txBody>
          <a:bodyPr>
            <a:normAutofit/>
          </a:bodyPr>
          <a:lstStyle/>
          <a:p>
            <a:r>
              <a:rPr lang="es-MX" b="1" dirty="0" smtClean="0">
                <a:solidFill>
                  <a:schemeClr val="bg1"/>
                </a:solidFill>
                <a:effectLst>
                  <a:outerShdw blurRad="38100" dist="38100" dir="2700000" algn="tl">
                    <a:srgbClr val="000000">
                      <a:alpha val="43137"/>
                    </a:srgbClr>
                  </a:outerShdw>
                </a:effectLst>
              </a:rPr>
              <a:t>Taller de bases de datos</a:t>
            </a:r>
            <a:endParaRPr lang="es-MX" b="1" dirty="0">
              <a:solidFill>
                <a:schemeClr val="bg1"/>
              </a:solidFill>
              <a:effectLst>
                <a:outerShdw blurRad="38100" dist="38100" dir="2700000" algn="tl">
                  <a:srgbClr val="000000">
                    <a:alpha val="43137"/>
                  </a:srgbClr>
                </a:outerShdw>
              </a:effectLst>
            </a:endParaRPr>
          </a:p>
        </p:txBody>
      </p:sp>
      <p:sp>
        <p:nvSpPr>
          <p:cNvPr id="3" name="2 Subtítulo"/>
          <p:cNvSpPr>
            <a:spLocks noGrp="1"/>
          </p:cNvSpPr>
          <p:nvPr>
            <p:ph type="subTitle" idx="1"/>
          </p:nvPr>
        </p:nvSpPr>
        <p:spPr>
          <a:xfrm>
            <a:off x="4733365" y="2636912"/>
            <a:ext cx="3309803" cy="3044797"/>
          </a:xfrm>
        </p:spPr>
        <p:txBody>
          <a:bodyPr>
            <a:normAutofit/>
          </a:bodyPr>
          <a:lstStyle/>
          <a:p>
            <a:r>
              <a:rPr lang="es-ES" sz="4400" b="1" dirty="0" smtClean="0"/>
              <a:t>Unidad 4: </a:t>
            </a:r>
            <a:r>
              <a:rPr lang="es-ES" sz="3600" b="1" dirty="0"/>
              <a:t>Concurrencia</a:t>
            </a:r>
            <a:endParaRPr lang="es-MX" sz="3600" b="1" dirty="0"/>
          </a:p>
        </p:txBody>
      </p:sp>
      <p:grpSp>
        <p:nvGrpSpPr>
          <p:cNvPr id="10" name="5 Grupo"/>
          <p:cNvGrpSpPr/>
          <p:nvPr/>
        </p:nvGrpSpPr>
        <p:grpSpPr>
          <a:xfrm>
            <a:off x="590662" y="1628800"/>
            <a:ext cx="3671316" cy="3600400"/>
            <a:chOff x="590662" y="1628800"/>
            <a:chExt cx="3671316" cy="3600400"/>
          </a:xfrm>
        </p:grpSpPr>
        <p:pic>
          <p:nvPicPr>
            <p:cNvPr id="11" name="Picture 5"/>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90662" y="1628800"/>
              <a:ext cx="3671316"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968745" y="2766023"/>
              <a:ext cx="2443659" cy="1748766"/>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51460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u="sng" dirty="0" smtClean="0"/>
              <a:t>Propiedades </a:t>
            </a:r>
            <a:r>
              <a:rPr lang="es-MX" u="sng" dirty="0" err="1" smtClean="0"/>
              <a:t>ACID</a:t>
            </a:r>
            <a:endParaRPr lang="es-MX" u="sng" dirty="0"/>
          </a:p>
        </p:txBody>
      </p:sp>
      <p:sp>
        <p:nvSpPr>
          <p:cNvPr id="3" name="Marcador de contenido 2"/>
          <p:cNvSpPr>
            <a:spLocks noGrp="1"/>
          </p:cNvSpPr>
          <p:nvPr>
            <p:ph idx="1"/>
          </p:nvPr>
        </p:nvSpPr>
        <p:spPr/>
        <p:txBody>
          <a:bodyPr>
            <a:normAutofit/>
          </a:bodyPr>
          <a:lstStyle/>
          <a:p>
            <a:r>
              <a:rPr lang="es-MX" dirty="0" smtClean="0"/>
              <a:t>ATOMICIDAD</a:t>
            </a:r>
          </a:p>
          <a:p>
            <a:r>
              <a:rPr lang="es-MX" dirty="0" smtClean="0"/>
              <a:t>Una </a:t>
            </a:r>
            <a:r>
              <a:rPr lang="es-MX" dirty="0"/>
              <a:t>transacción es una unidad de trabajo en la que se produce una serie de operaciones entre las instrucciones </a:t>
            </a:r>
            <a:r>
              <a:rPr lang="es-MX" dirty="0" smtClean="0"/>
              <a:t>de inicio y fin. </a:t>
            </a:r>
            <a:r>
              <a:rPr lang="es-MX" dirty="0"/>
              <a:t>Una transacción se ejecuta exactamente una vez y tiene carácter "atómico" (de subdivisión), es decir, el trabajo se realiza en su totalidad o no se realiza en ningún caso.</a:t>
            </a:r>
          </a:p>
        </p:txBody>
      </p:sp>
      <p:sp>
        <p:nvSpPr>
          <p:cNvPr id="4" name="Marcador de número de diapositiva 3"/>
          <p:cNvSpPr>
            <a:spLocks noGrp="1"/>
          </p:cNvSpPr>
          <p:nvPr>
            <p:ph type="sldNum" sz="quarter" idx="12"/>
          </p:nvPr>
        </p:nvSpPr>
        <p:spPr/>
        <p:txBody>
          <a:bodyPr/>
          <a:lstStyle/>
          <a:p>
            <a:fld id="{132FADFE-3B8F-471C-ABF0-DBC7717ECBBC}" type="slidenum">
              <a:rPr lang="es-ES" smtClean="0"/>
              <a:t>10</a:t>
            </a:fld>
            <a:endParaRPr lang="es-ES"/>
          </a:p>
        </p:txBody>
      </p:sp>
    </p:spTree>
    <p:extLst>
      <p:ext uri="{BB962C8B-B14F-4D97-AF65-F5344CB8AC3E}">
        <p14:creationId xmlns:p14="http://schemas.microsoft.com/office/powerpoint/2010/main" val="1222007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Propiedades </a:t>
            </a:r>
            <a:r>
              <a:rPr lang="es-MX" dirty="0" err="1" smtClean="0"/>
              <a:t>ACID</a:t>
            </a:r>
            <a:endParaRPr lang="es-MX" dirty="0"/>
          </a:p>
        </p:txBody>
      </p:sp>
      <p:sp>
        <p:nvSpPr>
          <p:cNvPr id="3" name="Marcador de contenido 2"/>
          <p:cNvSpPr>
            <a:spLocks noGrp="1"/>
          </p:cNvSpPr>
          <p:nvPr>
            <p:ph idx="1"/>
          </p:nvPr>
        </p:nvSpPr>
        <p:spPr/>
        <p:txBody>
          <a:bodyPr>
            <a:normAutofit/>
          </a:bodyPr>
          <a:lstStyle/>
          <a:p>
            <a:r>
              <a:rPr lang="es-MX" dirty="0" smtClean="0"/>
              <a:t>CONSISTENCIA</a:t>
            </a:r>
          </a:p>
          <a:p>
            <a:pPr lvl="1"/>
            <a:r>
              <a:rPr lang="es-MX" dirty="0"/>
              <a:t>Una transacción es una unidad de integridad porque mantiene la coherencia de los datos, transformando un estado coherente de datos en otro estado de datos igualmente coherente</a:t>
            </a:r>
            <a:r>
              <a:rPr lang="es-MX" dirty="0" smtClean="0"/>
              <a:t>.</a:t>
            </a:r>
            <a:endParaRPr lang="es-MX" dirty="0"/>
          </a:p>
        </p:txBody>
      </p:sp>
      <p:sp>
        <p:nvSpPr>
          <p:cNvPr id="4" name="Marcador de número de diapositiva 3"/>
          <p:cNvSpPr>
            <a:spLocks noGrp="1"/>
          </p:cNvSpPr>
          <p:nvPr>
            <p:ph type="sldNum" sz="quarter" idx="12"/>
          </p:nvPr>
        </p:nvSpPr>
        <p:spPr/>
        <p:txBody>
          <a:bodyPr/>
          <a:lstStyle/>
          <a:p>
            <a:fld id="{132FADFE-3B8F-471C-ABF0-DBC7717ECBBC}" type="slidenum">
              <a:rPr lang="es-ES" smtClean="0"/>
              <a:t>11</a:t>
            </a:fld>
            <a:endParaRPr lang="es-ES"/>
          </a:p>
        </p:txBody>
      </p:sp>
    </p:spTree>
    <p:extLst>
      <p:ext uri="{BB962C8B-B14F-4D97-AF65-F5344CB8AC3E}">
        <p14:creationId xmlns:p14="http://schemas.microsoft.com/office/powerpoint/2010/main" val="4207416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Propiedades </a:t>
            </a:r>
            <a:r>
              <a:rPr lang="es-MX" dirty="0" err="1" smtClean="0"/>
              <a:t>ACID</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AISLAMIENTO</a:t>
            </a:r>
          </a:p>
          <a:p>
            <a:pPr lvl="1"/>
            <a:r>
              <a:rPr lang="es-MX" dirty="0"/>
              <a:t>Una transacción es una unidad de aislamiento, permitiendo que transacciones concurrentes se comporten como si cada una fuera la única transacción que se ejecuta en el sistema.</a:t>
            </a:r>
          </a:p>
          <a:p>
            <a:pPr lvl="1"/>
            <a:r>
              <a:rPr lang="es-MX" dirty="0"/>
              <a:t>El aislamiento requiere que parezca que cada transacción sea la única que manipula el almacén de datos, aunque se puedan estar ejecutando otras transacciones al mismo tiempo. Una transacción nunca debe ver las fases intermedias de otra </a:t>
            </a:r>
            <a:r>
              <a:rPr lang="es-MX" dirty="0" smtClean="0"/>
              <a:t>transacción.</a:t>
            </a:r>
            <a:endParaRPr lang="es-MX" dirty="0"/>
          </a:p>
        </p:txBody>
      </p:sp>
      <p:sp>
        <p:nvSpPr>
          <p:cNvPr id="4" name="Marcador de número de diapositiva 3"/>
          <p:cNvSpPr>
            <a:spLocks noGrp="1"/>
          </p:cNvSpPr>
          <p:nvPr>
            <p:ph type="sldNum" sz="quarter" idx="12"/>
          </p:nvPr>
        </p:nvSpPr>
        <p:spPr/>
        <p:txBody>
          <a:bodyPr/>
          <a:lstStyle/>
          <a:p>
            <a:fld id="{132FADFE-3B8F-471C-ABF0-DBC7717ECBBC}" type="slidenum">
              <a:rPr lang="es-ES" smtClean="0"/>
              <a:t>12</a:t>
            </a:fld>
            <a:endParaRPr lang="es-ES"/>
          </a:p>
        </p:txBody>
      </p:sp>
    </p:spTree>
    <p:extLst>
      <p:ext uri="{BB962C8B-B14F-4D97-AF65-F5344CB8AC3E}">
        <p14:creationId xmlns:p14="http://schemas.microsoft.com/office/powerpoint/2010/main" val="2114787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Propiedades </a:t>
            </a:r>
            <a:r>
              <a:rPr lang="es-MX" dirty="0" err="1" smtClean="0"/>
              <a:t>ACID</a:t>
            </a:r>
            <a:endParaRPr lang="es-MX" dirty="0"/>
          </a:p>
        </p:txBody>
      </p:sp>
      <p:sp>
        <p:nvSpPr>
          <p:cNvPr id="3" name="Marcador de contenido 2"/>
          <p:cNvSpPr>
            <a:spLocks noGrp="1"/>
          </p:cNvSpPr>
          <p:nvPr>
            <p:ph idx="1"/>
          </p:nvPr>
        </p:nvSpPr>
        <p:spPr/>
        <p:txBody>
          <a:bodyPr>
            <a:normAutofit/>
          </a:bodyPr>
          <a:lstStyle/>
          <a:p>
            <a:r>
              <a:rPr lang="es-MX" dirty="0" smtClean="0"/>
              <a:t>DURABILIDAD</a:t>
            </a:r>
          </a:p>
          <a:p>
            <a:pPr lvl="1"/>
            <a:r>
              <a:rPr lang="es-MX" dirty="0"/>
              <a:t>Una transacción también es una unidad de recuperación. Si una transacción se realiza satisfactoriamente, el sistema garantiza que sus actualizaciones se mantienen aunque el equipo falle inmediatamente después de la confirmación</a:t>
            </a:r>
            <a:r>
              <a:rPr lang="es-MX" dirty="0" smtClean="0"/>
              <a:t>.</a:t>
            </a:r>
            <a:endParaRPr lang="es-MX" dirty="0"/>
          </a:p>
        </p:txBody>
      </p:sp>
      <p:sp>
        <p:nvSpPr>
          <p:cNvPr id="4" name="Marcador de número de diapositiva 3"/>
          <p:cNvSpPr>
            <a:spLocks noGrp="1"/>
          </p:cNvSpPr>
          <p:nvPr>
            <p:ph type="sldNum" sz="quarter" idx="12"/>
          </p:nvPr>
        </p:nvSpPr>
        <p:spPr/>
        <p:txBody>
          <a:bodyPr/>
          <a:lstStyle/>
          <a:p>
            <a:fld id="{132FADFE-3B8F-471C-ABF0-DBC7717ECBBC}" type="slidenum">
              <a:rPr lang="es-ES" smtClean="0"/>
              <a:t>13</a:t>
            </a:fld>
            <a:endParaRPr lang="es-ES"/>
          </a:p>
        </p:txBody>
      </p:sp>
    </p:spTree>
    <p:extLst>
      <p:ext uri="{BB962C8B-B14F-4D97-AF65-F5344CB8AC3E}">
        <p14:creationId xmlns:p14="http://schemas.microsoft.com/office/powerpoint/2010/main" val="2956735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dirty="0"/>
              <a:t>5.3 Grados de </a:t>
            </a:r>
            <a:r>
              <a:rPr lang="es-ES" dirty="0" smtClean="0"/>
              <a:t>consistencia/integridad</a:t>
            </a:r>
            <a:endParaRPr lang="es-MX" dirty="0"/>
          </a:p>
        </p:txBody>
      </p:sp>
      <p:sp>
        <p:nvSpPr>
          <p:cNvPr id="6" name="Marcador de texto 5"/>
          <p:cNvSpPr>
            <a:spLocks noGrp="1"/>
          </p:cNvSpPr>
          <p:nvPr>
            <p:ph type="body" idx="1"/>
          </p:nvPr>
        </p:nvSpPr>
        <p:spPr/>
        <p:txBody>
          <a:bodyPr/>
          <a:lstStyle/>
          <a:p>
            <a:endParaRPr lang="es-MX"/>
          </a:p>
        </p:txBody>
      </p:sp>
      <p:sp>
        <p:nvSpPr>
          <p:cNvPr id="4" name="Marcador de número de diapositiva 3"/>
          <p:cNvSpPr>
            <a:spLocks noGrp="1"/>
          </p:cNvSpPr>
          <p:nvPr>
            <p:ph type="sldNum" sz="quarter" idx="12"/>
          </p:nvPr>
        </p:nvSpPr>
        <p:spPr/>
        <p:txBody>
          <a:bodyPr/>
          <a:lstStyle/>
          <a:p>
            <a:fld id="{132FADFE-3B8F-471C-ABF0-DBC7717ECBBC}" type="slidenum">
              <a:rPr lang="es-ES" smtClean="0"/>
              <a:t>14</a:t>
            </a:fld>
            <a:endParaRPr lang="es-ES"/>
          </a:p>
        </p:txBody>
      </p:sp>
      <p:sp>
        <p:nvSpPr>
          <p:cNvPr id="2" name="Estrella de 5 puntas 1"/>
          <p:cNvSpPr/>
          <p:nvPr/>
        </p:nvSpPr>
        <p:spPr>
          <a:xfrm>
            <a:off x="5364088" y="1196752"/>
            <a:ext cx="2088232" cy="18722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ara sonriente 2"/>
          <p:cNvSpPr/>
          <p:nvPr/>
        </p:nvSpPr>
        <p:spPr>
          <a:xfrm>
            <a:off x="5981252" y="1844824"/>
            <a:ext cx="822996" cy="72008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75835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s-MX" u="sng" dirty="0" smtClean="0"/>
              <a:t>¿Qué es integridad de datos?</a:t>
            </a:r>
            <a:endParaRPr lang="es-MX" u="sng" dirty="0"/>
          </a:p>
        </p:txBody>
      </p:sp>
      <p:sp>
        <p:nvSpPr>
          <p:cNvPr id="6" name="Marcador de contenido 5"/>
          <p:cNvSpPr>
            <a:spLocks noGrp="1"/>
          </p:cNvSpPr>
          <p:nvPr>
            <p:ph idx="1"/>
          </p:nvPr>
        </p:nvSpPr>
        <p:spPr/>
        <p:txBody>
          <a:bodyPr/>
          <a:lstStyle/>
          <a:p>
            <a:r>
              <a:rPr lang="es-MX" dirty="0" smtClean="0"/>
              <a:t>Es la propiedad de garantizar </a:t>
            </a:r>
            <a:r>
              <a:rPr lang="es-MX" dirty="0"/>
              <a:t>la calidad de los datos de la base de datos</a:t>
            </a:r>
            <a:r>
              <a:rPr lang="es-MX" dirty="0" smtClean="0"/>
              <a:t>.</a:t>
            </a:r>
          </a:p>
          <a:p>
            <a:r>
              <a:rPr lang="es-MX" dirty="0" smtClean="0"/>
              <a:t>Asegurando que los datos sean correctos y coherentes con la realidad del negocio.</a:t>
            </a:r>
            <a:endParaRPr lang="es-MX" dirty="0"/>
          </a:p>
        </p:txBody>
      </p:sp>
      <p:sp>
        <p:nvSpPr>
          <p:cNvPr id="4" name="Marcador de número de diapositiva 3"/>
          <p:cNvSpPr>
            <a:spLocks noGrp="1"/>
          </p:cNvSpPr>
          <p:nvPr>
            <p:ph type="sldNum" sz="quarter" idx="12"/>
          </p:nvPr>
        </p:nvSpPr>
        <p:spPr/>
        <p:txBody>
          <a:bodyPr/>
          <a:lstStyle/>
          <a:p>
            <a:fld id="{132FADFE-3B8F-471C-ABF0-DBC7717ECBBC}" type="slidenum">
              <a:rPr lang="es-ES" smtClean="0"/>
              <a:t>15</a:t>
            </a:fld>
            <a:endParaRPr lang="es-ES"/>
          </a:p>
        </p:txBody>
      </p:sp>
    </p:spTree>
    <p:extLst>
      <p:ext uri="{BB962C8B-B14F-4D97-AF65-F5344CB8AC3E}">
        <p14:creationId xmlns:p14="http://schemas.microsoft.com/office/powerpoint/2010/main" val="405148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4556" y="240337"/>
            <a:ext cx="7024744" cy="1143000"/>
          </a:xfrm>
        </p:spPr>
        <p:txBody>
          <a:bodyPr/>
          <a:lstStyle/>
          <a:p>
            <a:r>
              <a:rPr lang="es-MX" dirty="0" smtClean="0"/>
              <a:t>Niveles de integridad</a:t>
            </a:r>
            <a:endParaRPr lang="es-MX"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244652165"/>
              </p:ext>
            </p:extLst>
          </p:nvPr>
        </p:nvGraphicFramePr>
        <p:xfrm>
          <a:off x="467544" y="1484784"/>
          <a:ext cx="806489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número de diapositiva 3"/>
          <p:cNvSpPr>
            <a:spLocks noGrp="1"/>
          </p:cNvSpPr>
          <p:nvPr>
            <p:ph type="sldNum" sz="quarter" idx="12"/>
          </p:nvPr>
        </p:nvSpPr>
        <p:spPr/>
        <p:txBody>
          <a:bodyPr/>
          <a:lstStyle/>
          <a:p>
            <a:fld id="{132FADFE-3B8F-471C-ABF0-DBC7717ECBBC}" type="slidenum">
              <a:rPr lang="es-ES" smtClean="0"/>
              <a:t>16</a:t>
            </a:fld>
            <a:endParaRPr lang="es-ES"/>
          </a:p>
        </p:txBody>
      </p:sp>
    </p:spTree>
    <p:extLst>
      <p:ext uri="{BB962C8B-B14F-4D97-AF65-F5344CB8AC3E}">
        <p14:creationId xmlns:p14="http://schemas.microsoft.com/office/powerpoint/2010/main" val="358037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Integridad de </a:t>
            </a:r>
            <a:r>
              <a:rPr lang="es-MX" dirty="0" smtClean="0"/>
              <a:t>dominio</a:t>
            </a:r>
            <a:endParaRPr lang="es-MX" dirty="0"/>
          </a:p>
        </p:txBody>
      </p:sp>
      <p:sp>
        <p:nvSpPr>
          <p:cNvPr id="3" name="Marcador de contenido 2"/>
          <p:cNvSpPr>
            <a:spLocks noGrp="1"/>
          </p:cNvSpPr>
          <p:nvPr>
            <p:ph idx="1"/>
          </p:nvPr>
        </p:nvSpPr>
        <p:spPr/>
        <p:txBody>
          <a:bodyPr>
            <a:normAutofit lnSpcReduction="10000"/>
          </a:bodyPr>
          <a:lstStyle/>
          <a:p>
            <a:r>
              <a:rPr lang="es-MX" dirty="0" smtClean="0"/>
              <a:t>La </a:t>
            </a:r>
            <a:r>
              <a:rPr lang="es-MX" dirty="0"/>
              <a:t>integridad de dominio viene dada por la validez de las entradas para una columna determinada. </a:t>
            </a:r>
            <a:endParaRPr lang="es-MX" dirty="0" smtClean="0"/>
          </a:p>
          <a:p>
            <a:pPr lvl="1"/>
            <a:r>
              <a:rPr lang="es-MX" dirty="0" smtClean="0"/>
              <a:t>Puede </a:t>
            </a:r>
            <a:r>
              <a:rPr lang="es-MX" dirty="0"/>
              <a:t>exigir la integridad de dominio para restringir el tipo mediante tipos de datos, el formato mediante reglas y restricciones </a:t>
            </a:r>
            <a:r>
              <a:rPr lang="es-MX" dirty="0" err="1"/>
              <a:t>CHECK</a:t>
            </a:r>
            <a:r>
              <a:rPr lang="es-MX" dirty="0"/>
              <a:t>, o el intervalo de valores posibles mediante </a:t>
            </a:r>
            <a:r>
              <a:rPr lang="es-MX" dirty="0" smtClean="0"/>
              <a:t>tipos de datos, </a:t>
            </a:r>
            <a:r>
              <a:rPr lang="es-MX" dirty="0"/>
              <a:t>definiciones DEFAULT, definiciones </a:t>
            </a:r>
            <a:r>
              <a:rPr lang="es-MX" dirty="0" err="1"/>
              <a:t>NOT</a:t>
            </a:r>
            <a:r>
              <a:rPr lang="es-MX" dirty="0"/>
              <a:t> </a:t>
            </a:r>
            <a:r>
              <a:rPr lang="es-MX" dirty="0" err="1"/>
              <a:t>NULL</a:t>
            </a:r>
            <a:r>
              <a:rPr lang="es-MX" dirty="0"/>
              <a:t> y </a:t>
            </a:r>
            <a:r>
              <a:rPr lang="es-MX" dirty="0" smtClean="0"/>
              <a:t>otras reglas.</a:t>
            </a:r>
            <a:endParaRPr lang="es-MX" dirty="0"/>
          </a:p>
        </p:txBody>
      </p:sp>
      <p:sp>
        <p:nvSpPr>
          <p:cNvPr id="4" name="Marcador de número de diapositiva 3"/>
          <p:cNvSpPr>
            <a:spLocks noGrp="1"/>
          </p:cNvSpPr>
          <p:nvPr>
            <p:ph type="sldNum" sz="quarter" idx="12"/>
          </p:nvPr>
        </p:nvSpPr>
        <p:spPr/>
        <p:txBody>
          <a:bodyPr/>
          <a:lstStyle/>
          <a:p>
            <a:fld id="{132FADFE-3B8F-471C-ABF0-DBC7717ECBBC}" type="slidenum">
              <a:rPr lang="es-ES" smtClean="0"/>
              <a:t>17</a:t>
            </a:fld>
            <a:endParaRPr lang="es-ES"/>
          </a:p>
        </p:txBody>
      </p:sp>
    </p:spTree>
    <p:extLst>
      <p:ext uri="{BB962C8B-B14F-4D97-AF65-F5344CB8AC3E}">
        <p14:creationId xmlns:p14="http://schemas.microsoft.com/office/powerpoint/2010/main" val="2763710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Integridad de entidad</a:t>
            </a:r>
            <a:endParaRPr lang="es-MX" dirty="0"/>
          </a:p>
        </p:txBody>
      </p:sp>
      <p:sp>
        <p:nvSpPr>
          <p:cNvPr id="3" name="Marcador de contenido 2"/>
          <p:cNvSpPr>
            <a:spLocks noGrp="1"/>
          </p:cNvSpPr>
          <p:nvPr>
            <p:ph idx="1"/>
          </p:nvPr>
        </p:nvSpPr>
        <p:spPr/>
        <p:txBody>
          <a:bodyPr/>
          <a:lstStyle/>
          <a:p>
            <a:r>
              <a:rPr lang="es-MX" dirty="0">
                <a:solidFill>
                  <a:srgbClr val="0070C0"/>
                </a:solidFill>
              </a:rPr>
              <a:t>La integridad de entidad define una fila como entidad única para una tabla determinada</a:t>
            </a:r>
            <a:r>
              <a:rPr lang="es-MX" dirty="0"/>
              <a:t>. La integridad de entidad exige la integridad de las columnas de los identificadores o la clave principal de una tabla, mediante índices y restricciones </a:t>
            </a:r>
            <a:r>
              <a:rPr lang="es-MX" dirty="0" err="1"/>
              <a:t>UNIQUE</a:t>
            </a:r>
            <a:r>
              <a:rPr lang="es-MX" dirty="0"/>
              <a:t>, o restricciones </a:t>
            </a:r>
            <a:r>
              <a:rPr lang="es-MX" dirty="0" err="1"/>
              <a:t>PRIMARY</a:t>
            </a:r>
            <a:r>
              <a:rPr lang="es-MX" dirty="0"/>
              <a:t> KEY.</a:t>
            </a:r>
          </a:p>
        </p:txBody>
      </p:sp>
      <p:sp>
        <p:nvSpPr>
          <p:cNvPr id="4" name="Marcador de número de diapositiva 3"/>
          <p:cNvSpPr>
            <a:spLocks noGrp="1"/>
          </p:cNvSpPr>
          <p:nvPr>
            <p:ph type="sldNum" sz="quarter" idx="12"/>
          </p:nvPr>
        </p:nvSpPr>
        <p:spPr/>
        <p:txBody>
          <a:bodyPr/>
          <a:lstStyle/>
          <a:p>
            <a:fld id="{132FADFE-3B8F-471C-ABF0-DBC7717ECBBC}" type="slidenum">
              <a:rPr lang="es-ES" smtClean="0"/>
              <a:t>18</a:t>
            </a:fld>
            <a:endParaRPr lang="es-ES"/>
          </a:p>
        </p:txBody>
      </p:sp>
    </p:spTree>
    <p:extLst>
      <p:ext uri="{BB962C8B-B14F-4D97-AF65-F5344CB8AC3E}">
        <p14:creationId xmlns:p14="http://schemas.microsoft.com/office/powerpoint/2010/main" val="198106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Integridad referencial</a:t>
            </a:r>
            <a:endParaRPr lang="es-MX" dirty="0"/>
          </a:p>
        </p:txBody>
      </p:sp>
      <p:sp>
        <p:nvSpPr>
          <p:cNvPr id="3" name="Marcador de contenido 2"/>
          <p:cNvSpPr>
            <a:spLocks noGrp="1"/>
          </p:cNvSpPr>
          <p:nvPr>
            <p:ph idx="1"/>
          </p:nvPr>
        </p:nvSpPr>
        <p:spPr/>
        <p:txBody>
          <a:bodyPr>
            <a:normAutofit/>
          </a:bodyPr>
          <a:lstStyle/>
          <a:p>
            <a:r>
              <a:rPr lang="es-MX" dirty="0" smtClean="0">
                <a:solidFill>
                  <a:srgbClr val="0070C0"/>
                </a:solidFill>
              </a:rPr>
              <a:t>La </a:t>
            </a:r>
            <a:r>
              <a:rPr lang="es-MX" dirty="0">
                <a:solidFill>
                  <a:srgbClr val="0070C0"/>
                </a:solidFill>
              </a:rPr>
              <a:t>integridad referencial garantiza que los valores de clave sean coherentes en las distintas tablas</a:t>
            </a:r>
            <a:r>
              <a:rPr lang="es-MX" dirty="0"/>
              <a:t>. Para conseguir esa coherencia, es preciso que no haya referencias a valores inexistentes y que, si cambia el valor de una clave, todas las referencias a ella se cambien en consecuencia en toda la base de datos.</a:t>
            </a:r>
          </a:p>
        </p:txBody>
      </p:sp>
      <p:sp>
        <p:nvSpPr>
          <p:cNvPr id="4" name="Marcador de número de diapositiva 3"/>
          <p:cNvSpPr>
            <a:spLocks noGrp="1"/>
          </p:cNvSpPr>
          <p:nvPr>
            <p:ph type="sldNum" sz="quarter" idx="12"/>
          </p:nvPr>
        </p:nvSpPr>
        <p:spPr/>
        <p:txBody>
          <a:bodyPr/>
          <a:lstStyle/>
          <a:p>
            <a:fld id="{132FADFE-3B8F-471C-ABF0-DBC7717ECBBC}" type="slidenum">
              <a:rPr lang="es-ES" smtClean="0"/>
              <a:t>19</a:t>
            </a:fld>
            <a:endParaRPr lang="es-ES"/>
          </a:p>
        </p:txBody>
      </p:sp>
    </p:spTree>
    <p:extLst>
      <p:ext uri="{BB962C8B-B14F-4D97-AF65-F5344CB8AC3E}">
        <p14:creationId xmlns:p14="http://schemas.microsoft.com/office/powerpoint/2010/main" val="2243038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Temario</a:t>
            </a:r>
            <a:endParaRPr lang="es-MX" dirty="0"/>
          </a:p>
        </p:txBody>
      </p:sp>
      <p:sp>
        <p:nvSpPr>
          <p:cNvPr id="3" name="2 Marcador de contenido"/>
          <p:cNvSpPr>
            <a:spLocks noGrp="1"/>
          </p:cNvSpPr>
          <p:nvPr>
            <p:ph idx="1"/>
          </p:nvPr>
        </p:nvSpPr>
        <p:spPr/>
        <p:txBody>
          <a:bodyPr>
            <a:normAutofit/>
          </a:bodyPr>
          <a:lstStyle/>
          <a:p>
            <a:r>
              <a:rPr lang="es-MX" dirty="0" smtClean="0"/>
              <a:t>Competencia de unidad</a:t>
            </a:r>
          </a:p>
          <a:p>
            <a:r>
              <a:rPr lang="es-ES" dirty="0"/>
              <a:t>5.1 Conceptos básicos </a:t>
            </a:r>
            <a:endParaRPr lang="es-MX" dirty="0"/>
          </a:p>
          <a:p>
            <a:r>
              <a:rPr lang="es-ES" dirty="0"/>
              <a:t>5.2 Propiedades de las transacciones</a:t>
            </a:r>
            <a:endParaRPr lang="es-MX" dirty="0"/>
          </a:p>
          <a:p>
            <a:r>
              <a:rPr lang="es-ES" dirty="0"/>
              <a:t>5.3 Grados de consistencia</a:t>
            </a:r>
            <a:endParaRPr lang="es-MX" dirty="0"/>
          </a:p>
          <a:p>
            <a:r>
              <a:rPr lang="es-ES" dirty="0"/>
              <a:t>5.4 Niveles de aislamiento</a:t>
            </a:r>
            <a:endParaRPr lang="es-MX" dirty="0"/>
          </a:p>
          <a:p>
            <a:r>
              <a:rPr lang="es-ES" dirty="0"/>
              <a:t>5.5 </a:t>
            </a:r>
            <a:r>
              <a:rPr lang="es-ES" dirty="0" err="1"/>
              <a:t>Commit</a:t>
            </a:r>
            <a:r>
              <a:rPr lang="es-ES" dirty="0"/>
              <a:t> y </a:t>
            </a:r>
            <a:r>
              <a:rPr lang="es-ES" dirty="0" err="1"/>
              <a:t>rollback</a:t>
            </a:r>
            <a:endParaRPr lang="es-MX" dirty="0" smtClean="0"/>
          </a:p>
        </p:txBody>
      </p:sp>
      <p:sp>
        <p:nvSpPr>
          <p:cNvPr id="5" name="4 Marcador de número de diapositiva"/>
          <p:cNvSpPr>
            <a:spLocks noGrp="1"/>
          </p:cNvSpPr>
          <p:nvPr>
            <p:ph type="sldNum" sz="quarter" idx="12"/>
          </p:nvPr>
        </p:nvSpPr>
        <p:spPr/>
        <p:txBody>
          <a:bodyPr/>
          <a:lstStyle/>
          <a:p>
            <a:fld id="{132FADFE-3B8F-471C-ABF0-DBC7717ECBBC}" type="slidenum">
              <a:rPr lang="es-ES" smtClean="0"/>
              <a:t>2</a:t>
            </a:fld>
            <a:endParaRPr lang="es-ES"/>
          </a:p>
        </p:txBody>
      </p:sp>
    </p:spTree>
    <p:extLst>
      <p:ext uri="{BB962C8B-B14F-4D97-AF65-F5344CB8AC3E}">
        <p14:creationId xmlns:p14="http://schemas.microsoft.com/office/powerpoint/2010/main" val="3075813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Integridad definida por el </a:t>
            </a:r>
            <a:r>
              <a:rPr lang="es-MX" dirty="0" smtClean="0"/>
              <a:t>usuario</a:t>
            </a:r>
            <a:endParaRPr lang="es-MX" dirty="0"/>
          </a:p>
        </p:txBody>
      </p:sp>
      <p:sp>
        <p:nvSpPr>
          <p:cNvPr id="3" name="Marcador de contenido 2"/>
          <p:cNvSpPr>
            <a:spLocks noGrp="1"/>
          </p:cNvSpPr>
          <p:nvPr>
            <p:ph idx="1"/>
          </p:nvPr>
        </p:nvSpPr>
        <p:spPr/>
        <p:txBody>
          <a:bodyPr>
            <a:normAutofit lnSpcReduction="10000"/>
          </a:bodyPr>
          <a:lstStyle/>
          <a:p>
            <a:r>
              <a:rPr lang="es-MX" dirty="0" smtClean="0"/>
              <a:t>La </a:t>
            </a:r>
            <a:r>
              <a:rPr lang="es-MX" dirty="0"/>
              <a:t>integridad definida por el usuario </a:t>
            </a:r>
            <a:r>
              <a:rPr lang="es-MX" dirty="0">
                <a:solidFill>
                  <a:srgbClr val="0070C0"/>
                </a:solidFill>
              </a:rPr>
              <a:t>permite definir reglas de empresa específicas que no pertenecen a ninguna otra categoría de integridad</a:t>
            </a:r>
            <a:r>
              <a:rPr lang="es-MX" dirty="0"/>
              <a:t>. Todas las categorías de integridad admiten la integridad definida por el usuario. Esto incluye todas las restricciones de nivel de columna y nivel de tabla en </a:t>
            </a:r>
            <a:r>
              <a:rPr lang="es-MX" dirty="0" err="1"/>
              <a:t>CREATE</a:t>
            </a:r>
            <a:r>
              <a:rPr lang="es-MX" dirty="0"/>
              <a:t> </a:t>
            </a:r>
            <a:r>
              <a:rPr lang="es-MX" dirty="0" err="1"/>
              <a:t>TABLE</a:t>
            </a:r>
            <a:r>
              <a:rPr lang="es-MX" dirty="0"/>
              <a:t>, procedimientos almacenados y desencadenadores.</a:t>
            </a:r>
          </a:p>
          <a:p>
            <a:endParaRPr lang="es-MX" dirty="0"/>
          </a:p>
        </p:txBody>
      </p:sp>
      <p:sp>
        <p:nvSpPr>
          <p:cNvPr id="4" name="Marcador de número de diapositiva 3"/>
          <p:cNvSpPr>
            <a:spLocks noGrp="1"/>
          </p:cNvSpPr>
          <p:nvPr>
            <p:ph type="sldNum" sz="quarter" idx="12"/>
          </p:nvPr>
        </p:nvSpPr>
        <p:spPr/>
        <p:txBody>
          <a:bodyPr/>
          <a:lstStyle/>
          <a:p>
            <a:fld id="{132FADFE-3B8F-471C-ABF0-DBC7717ECBBC}" type="slidenum">
              <a:rPr lang="es-ES" smtClean="0"/>
              <a:t>20</a:t>
            </a:fld>
            <a:endParaRPr lang="es-ES"/>
          </a:p>
        </p:txBody>
      </p:sp>
    </p:spTree>
    <p:extLst>
      <p:ext uri="{BB962C8B-B14F-4D97-AF65-F5344CB8AC3E}">
        <p14:creationId xmlns:p14="http://schemas.microsoft.com/office/powerpoint/2010/main" val="310622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dirty="0"/>
              <a:t>5.4 Niveles de </a:t>
            </a:r>
            <a:r>
              <a:rPr lang="es-ES" dirty="0" smtClean="0"/>
              <a:t>aislamiento</a:t>
            </a:r>
            <a:endParaRPr lang="es-MX" dirty="0"/>
          </a:p>
        </p:txBody>
      </p:sp>
      <p:sp>
        <p:nvSpPr>
          <p:cNvPr id="6" name="Marcador de texto 5"/>
          <p:cNvSpPr>
            <a:spLocks noGrp="1"/>
          </p:cNvSpPr>
          <p:nvPr>
            <p:ph type="body" idx="1"/>
          </p:nvPr>
        </p:nvSpPr>
        <p:spPr/>
        <p:txBody>
          <a:bodyPr/>
          <a:lstStyle/>
          <a:p>
            <a:endParaRPr lang="es-MX"/>
          </a:p>
        </p:txBody>
      </p:sp>
      <p:sp>
        <p:nvSpPr>
          <p:cNvPr id="4" name="Marcador de número de diapositiva 3"/>
          <p:cNvSpPr>
            <a:spLocks noGrp="1"/>
          </p:cNvSpPr>
          <p:nvPr>
            <p:ph type="sldNum" sz="quarter" idx="12"/>
          </p:nvPr>
        </p:nvSpPr>
        <p:spPr/>
        <p:txBody>
          <a:bodyPr/>
          <a:lstStyle/>
          <a:p>
            <a:fld id="{132FADFE-3B8F-471C-ABF0-DBC7717ECBBC}" type="slidenum">
              <a:rPr lang="es-ES" smtClean="0"/>
              <a:t>21</a:t>
            </a:fld>
            <a:endParaRPr lang="es-ES"/>
          </a:p>
        </p:txBody>
      </p:sp>
    </p:spTree>
    <p:extLst>
      <p:ext uri="{BB962C8B-B14F-4D97-AF65-F5344CB8AC3E}">
        <p14:creationId xmlns:p14="http://schemas.microsoft.com/office/powerpoint/2010/main" val="1084549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2" y="313634"/>
            <a:ext cx="7024744" cy="1143000"/>
          </a:xfrm>
        </p:spPr>
        <p:txBody>
          <a:bodyPr/>
          <a:lstStyle/>
          <a:p>
            <a:r>
              <a:rPr lang="es-MX" dirty="0" smtClean="0"/>
              <a:t>Niveles de aislamiento</a:t>
            </a:r>
            <a:endParaRPr lang="es-MX" dirty="0"/>
          </a:p>
        </p:txBody>
      </p:sp>
      <p:sp>
        <p:nvSpPr>
          <p:cNvPr id="4" name="Marcador de número de diapositiva 3"/>
          <p:cNvSpPr>
            <a:spLocks noGrp="1"/>
          </p:cNvSpPr>
          <p:nvPr>
            <p:ph type="sldNum" sz="quarter" idx="12"/>
          </p:nvPr>
        </p:nvSpPr>
        <p:spPr/>
        <p:txBody>
          <a:bodyPr/>
          <a:lstStyle/>
          <a:p>
            <a:fld id="{132FADFE-3B8F-471C-ABF0-DBC7717ECBBC}" type="slidenum">
              <a:rPr lang="es-ES" smtClean="0"/>
              <a:t>22</a:t>
            </a:fld>
            <a:endParaRPr lang="es-ES"/>
          </a:p>
        </p:txBody>
      </p:sp>
      <p:graphicFrame>
        <p:nvGraphicFramePr>
          <p:cNvPr id="5" name="Tabla 4"/>
          <p:cNvGraphicFramePr>
            <a:graphicFrameLocks noGrp="1"/>
          </p:cNvGraphicFramePr>
          <p:nvPr>
            <p:extLst/>
          </p:nvPr>
        </p:nvGraphicFramePr>
        <p:xfrm>
          <a:off x="755576" y="2276872"/>
          <a:ext cx="7704857" cy="3672410"/>
        </p:xfrm>
        <a:graphic>
          <a:graphicData uri="http://schemas.openxmlformats.org/drawingml/2006/table">
            <a:tbl>
              <a:tblPr>
                <a:tableStyleId>{5C22544A-7EE6-4342-B048-85BDC9FD1C3A}</a:tableStyleId>
              </a:tblPr>
              <a:tblGrid>
                <a:gridCol w="3447468">
                  <a:extLst>
                    <a:ext uri="{9D8B030D-6E8A-4147-A177-3AD203B41FA5}">
                      <a16:colId xmlns:a16="http://schemas.microsoft.com/office/drawing/2014/main" val="20000"/>
                    </a:ext>
                  </a:extLst>
                </a:gridCol>
                <a:gridCol w="1202502">
                  <a:extLst>
                    <a:ext uri="{9D8B030D-6E8A-4147-A177-3AD203B41FA5}">
                      <a16:colId xmlns:a16="http://schemas.microsoft.com/office/drawing/2014/main" val="20001"/>
                    </a:ext>
                  </a:extLst>
                </a:gridCol>
                <a:gridCol w="1525233">
                  <a:extLst>
                    <a:ext uri="{9D8B030D-6E8A-4147-A177-3AD203B41FA5}">
                      <a16:colId xmlns:a16="http://schemas.microsoft.com/office/drawing/2014/main" val="20002"/>
                    </a:ext>
                  </a:extLst>
                </a:gridCol>
                <a:gridCol w="1529654">
                  <a:extLst>
                    <a:ext uri="{9D8B030D-6E8A-4147-A177-3AD203B41FA5}">
                      <a16:colId xmlns:a16="http://schemas.microsoft.com/office/drawing/2014/main" val="20003"/>
                    </a:ext>
                  </a:extLst>
                </a:gridCol>
              </a:tblGrid>
              <a:tr h="734482">
                <a:tc>
                  <a:txBody>
                    <a:bodyPr/>
                    <a:lstStyle/>
                    <a:p>
                      <a:r>
                        <a:rPr lang="es-ES" sz="1600" b="1" dirty="0">
                          <a:effectLst/>
                        </a:rPr>
                        <a:t> </a:t>
                      </a:r>
                      <a:r>
                        <a:rPr lang="en-US" sz="1600" b="1" dirty="0">
                          <a:effectLst/>
                        </a:rPr>
                        <a:t>SET TRANSACTION ISOLATION LEVEL</a:t>
                      </a:r>
                      <a:endParaRPr lang="es-MX" sz="1600" b="1" dirty="0">
                        <a:effectLst/>
                        <a:latin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b="1" dirty="0">
                          <a:effectLst/>
                        </a:rPr>
                        <a:t>Lectura "sucia" </a:t>
                      </a:r>
                      <a:endParaRPr lang="es-MX" sz="1600" b="1" dirty="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905" algn="just">
                        <a:spcAft>
                          <a:spcPts val="0"/>
                        </a:spcAft>
                      </a:pPr>
                      <a:r>
                        <a:rPr lang="es-ES" sz="1600" b="1" dirty="0">
                          <a:effectLst/>
                        </a:rPr>
                        <a:t>Lectura no repetible </a:t>
                      </a:r>
                      <a:endParaRPr lang="es-MX" sz="1600" b="1" dirty="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4765" algn="just">
                        <a:spcAft>
                          <a:spcPts val="0"/>
                        </a:spcAft>
                      </a:pPr>
                      <a:r>
                        <a:rPr lang="es-ES" sz="1600" b="1" dirty="0">
                          <a:effectLst/>
                        </a:rPr>
                        <a:t>Lectura "fantasma" </a:t>
                      </a:r>
                      <a:endParaRPr lang="es-MX" sz="1600" b="1" dirty="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4482">
                <a:tc>
                  <a:txBody>
                    <a:bodyPr/>
                    <a:lstStyle/>
                    <a:p>
                      <a:pPr algn="just">
                        <a:spcAft>
                          <a:spcPts val="0"/>
                        </a:spcAft>
                      </a:pPr>
                      <a:r>
                        <a:rPr lang="es-ES" sz="1600">
                          <a:effectLst/>
                        </a:rPr>
                        <a:t>Lectura no cursada</a:t>
                      </a:r>
                      <a:endParaRPr lang="es-MX" sz="1600">
                        <a:effectLst/>
                      </a:endParaRPr>
                    </a:p>
                    <a:p>
                      <a:pPr algn="just">
                        <a:spcAft>
                          <a:spcPts val="0"/>
                        </a:spcAft>
                      </a:pPr>
                      <a:r>
                        <a:rPr lang="es-ES" sz="1600">
                          <a:effectLst/>
                        </a:rPr>
                        <a:t>(READ UNCOMMITTED)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a:effectLst/>
                        </a:rPr>
                        <a:t>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905" algn="just">
                        <a:spcAft>
                          <a:spcPts val="0"/>
                        </a:spcAft>
                      </a:pPr>
                      <a:r>
                        <a:rPr lang="es-ES" sz="1600">
                          <a:effectLst/>
                        </a:rPr>
                        <a:t>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4765" algn="just">
                        <a:spcAft>
                          <a:spcPts val="0"/>
                        </a:spcAft>
                      </a:pPr>
                      <a:r>
                        <a:rPr lang="es-ES" sz="1600">
                          <a:effectLst/>
                        </a:rPr>
                        <a:t>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4482">
                <a:tc>
                  <a:txBody>
                    <a:bodyPr/>
                    <a:lstStyle/>
                    <a:p>
                      <a:pPr algn="just">
                        <a:spcAft>
                          <a:spcPts val="0"/>
                        </a:spcAft>
                      </a:pPr>
                      <a:r>
                        <a:rPr lang="es-ES" sz="1600" dirty="0">
                          <a:effectLst/>
                        </a:rPr>
                        <a:t>Lectura cursada </a:t>
                      </a:r>
                      <a:endParaRPr lang="es-MX" sz="1600" dirty="0">
                        <a:effectLst/>
                      </a:endParaRPr>
                    </a:p>
                    <a:p>
                      <a:pPr algn="just">
                        <a:spcAft>
                          <a:spcPts val="0"/>
                        </a:spcAft>
                      </a:pPr>
                      <a:r>
                        <a:rPr lang="es-ES" sz="1600" dirty="0">
                          <a:effectLst/>
                        </a:rPr>
                        <a:t>(</a:t>
                      </a:r>
                      <a:r>
                        <a:rPr lang="es-ES" sz="1600" dirty="0" err="1">
                          <a:effectLst/>
                        </a:rPr>
                        <a:t>READ</a:t>
                      </a:r>
                      <a:r>
                        <a:rPr lang="es-ES" sz="1600" dirty="0">
                          <a:effectLst/>
                        </a:rPr>
                        <a:t> </a:t>
                      </a:r>
                      <a:r>
                        <a:rPr lang="es-ES" sz="1600" dirty="0" err="1">
                          <a:effectLst/>
                        </a:rPr>
                        <a:t>COMMITTED</a:t>
                      </a:r>
                      <a:r>
                        <a:rPr lang="es-ES" sz="1600" dirty="0">
                          <a:effectLst/>
                        </a:rPr>
                        <a:t>)</a:t>
                      </a:r>
                      <a:endParaRPr lang="es-MX" sz="1600" dirty="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a:effectLst/>
                        </a:rPr>
                        <a:t>No 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905" algn="just">
                        <a:spcAft>
                          <a:spcPts val="0"/>
                        </a:spcAft>
                      </a:pPr>
                      <a:r>
                        <a:rPr lang="es-ES" sz="1600">
                          <a:effectLst/>
                        </a:rPr>
                        <a:t>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4765" algn="just">
                        <a:spcAft>
                          <a:spcPts val="0"/>
                        </a:spcAft>
                      </a:pPr>
                      <a:r>
                        <a:rPr lang="es-ES" sz="1600">
                          <a:effectLst/>
                        </a:rPr>
                        <a:t>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34482">
                <a:tc>
                  <a:txBody>
                    <a:bodyPr/>
                    <a:lstStyle/>
                    <a:p>
                      <a:pPr algn="just">
                        <a:spcAft>
                          <a:spcPts val="0"/>
                        </a:spcAft>
                      </a:pPr>
                      <a:r>
                        <a:rPr lang="es-ES" sz="1600">
                          <a:effectLst/>
                        </a:rPr>
                        <a:t>Lectura repetible </a:t>
                      </a:r>
                      <a:endParaRPr lang="es-MX" sz="1600">
                        <a:effectLst/>
                      </a:endParaRPr>
                    </a:p>
                    <a:p>
                      <a:pPr algn="just">
                        <a:spcAft>
                          <a:spcPts val="0"/>
                        </a:spcAft>
                      </a:pPr>
                      <a:r>
                        <a:rPr lang="es-ES" sz="1600">
                          <a:effectLst/>
                        </a:rPr>
                        <a:t>(REPEATABLE READ)</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a:effectLst/>
                        </a:rPr>
                        <a:t>No 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905" algn="just">
                        <a:spcAft>
                          <a:spcPts val="0"/>
                        </a:spcAft>
                      </a:pPr>
                      <a:r>
                        <a:rPr lang="es-ES" sz="1600">
                          <a:effectLst/>
                        </a:rPr>
                        <a:t>No 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4765" algn="just">
                        <a:spcAft>
                          <a:spcPts val="0"/>
                        </a:spcAft>
                      </a:pPr>
                      <a:r>
                        <a:rPr lang="es-ES" sz="1600">
                          <a:effectLst/>
                        </a:rPr>
                        <a:t>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34482">
                <a:tc>
                  <a:txBody>
                    <a:bodyPr/>
                    <a:lstStyle/>
                    <a:p>
                      <a:pPr algn="just">
                        <a:spcAft>
                          <a:spcPts val="0"/>
                        </a:spcAft>
                      </a:pPr>
                      <a:r>
                        <a:rPr lang="es-ES" sz="1600" dirty="0" err="1">
                          <a:effectLst/>
                        </a:rPr>
                        <a:t>Serializable</a:t>
                      </a:r>
                      <a:r>
                        <a:rPr lang="es-ES" sz="1600" dirty="0">
                          <a:effectLst/>
                        </a:rPr>
                        <a:t> </a:t>
                      </a:r>
                      <a:endParaRPr lang="es-MX" sz="1600" dirty="0">
                        <a:effectLst/>
                      </a:endParaRPr>
                    </a:p>
                    <a:p>
                      <a:pPr algn="just">
                        <a:spcAft>
                          <a:spcPts val="0"/>
                        </a:spcAft>
                      </a:pPr>
                      <a:r>
                        <a:rPr lang="es-ES" sz="1600" dirty="0">
                          <a:effectLst/>
                        </a:rPr>
                        <a:t>(</a:t>
                      </a:r>
                      <a:r>
                        <a:rPr lang="es-ES" sz="1600" dirty="0" err="1">
                          <a:effectLst/>
                        </a:rPr>
                        <a:t>SERIALIZABLE</a:t>
                      </a:r>
                      <a:r>
                        <a:rPr lang="es-ES" sz="1600" dirty="0">
                          <a:effectLst/>
                        </a:rPr>
                        <a:t>)</a:t>
                      </a:r>
                      <a:endParaRPr lang="es-MX" sz="1600" dirty="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dirty="0">
                          <a:effectLst/>
                        </a:rPr>
                        <a:t>No posible </a:t>
                      </a:r>
                      <a:endParaRPr lang="es-MX" sz="1600" dirty="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905" algn="just">
                        <a:spcAft>
                          <a:spcPts val="0"/>
                        </a:spcAft>
                      </a:pPr>
                      <a:r>
                        <a:rPr lang="es-ES" sz="1600">
                          <a:effectLst/>
                        </a:rPr>
                        <a:t>No posible </a:t>
                      </a:r>
                      <a:endParaRPr lang="es-MX" sz="160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4765" algn="just">
                        <a:spcAft>
                          <a:spcPts val="0"/>
                        </a:spcAft>
                      </a:pPr>
                      <a:r>
                        <a:rPr lang="es-ES" sz="1600" dirty="0">
                          <a:effectLst/>
                        </a:rPr>
                        <a:t>No posible </a:t>
                      </a:r>
                      <a:endParaRPr lang="es-MX" sz="1600" dirty="0">
                        <a:effectLst/>
                        <a:latin typeface="Times New Roman" panose="02020603050405020304" pitchFamily="18" charset="0"/>
                        <a:ea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755576" y="1520186"/>
            <a:ext cx="770485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indent="25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4290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Los cuatro niveles de aislamiento y sus correspondientes acciones se describen abajo. </a:t>
            </a:r>
            <a:endParaRPr kumimoji="0" lang="es-E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7807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Hechos no deseados</a:t>
            </a:r>
            <a:endParaRPr lang="es-MX" dirty="0"/>
          </a:p>
        </p:txBody>
      </p:sp>
      <p:sp>
        <p:nvSpPr>
          <p:cNvPr id="3" name="Marcador de contenido 2"/>
          <p:cNvSpPr>
            <a:spLocks noGrp="1"/>
          </p:cNvSpPr>
          <p:nvPr>
            <p:ph idx="1"/>
          </p:nvPr>
        </p:nvSpPr>
        <p:spPr/>
        <p:txBody>
          <a:bodyPr>
            <a:normAutofit fontScale="85000" lnSpcReduction="20000"/>
          </a:bodyPr>
          <a:lstStyle/>
          <a:p>
            <a:pPr lvl="0"/>
            <a:r>
              <a:rPr lang="es-ES" b="1" dirty="0"/>
              <a:t>Lecturas "sucias" </a:t>
            </a:r>
            <a:r>
              <a:rPr lang="es-ES" dirty="0"/>
              <a:t>Una transacción lee datos escritos por una transacción no esperada, no cursada. </a:t>
            </a:r>
            <a:endParaRPr lang="es-MX" dirty="0"/>
          </a:p>
          <a:p>
            <a:pPr lvl="0"/>
            <a:r>
              <a:rPr lang="es-ES" b="1" dirty="0"/>
              <a:t>Lecturas no repetibles </a:t>
            </a:r>
            <a:r>
              <a:rPr lang="es-ES" dirty="0"/>
              <a:t>Una transacción vuelve a leer datos que previamente había leído y encuentra que han sido modificados por una transacción cursada. </a:t>
            </a:r>
            <a:endParaRPr lang="es-MX" dirty="0"/>
          </a:p>
          <a:p>
            <a:pPr lvl="0"/>
            <a:r>
              <a:rPr lang="es-ES" b="1" dirty="0"/>
              <a:t>Lectura "fantasma" </a:t>
            </a:r>
            <a:r>
              <a:rPr lang="es-ES" dirty="0"/>
              <a:t>Una transacción vuelve a ejecutar una consulta, devolviendo un conjunto de filas que satisfacen una condición de búsqueda y encuentra que otras filas que satisfacen la condición han sido insertadas por otra transacción cursada. </a:t>
            </a:r>
            <a:endParaRPr lang="es-MX" dirty="0"/>
          </a:p>
        </p:txBody>
      </p:sp>
      <p:sp>
        <p:nvSpPr>
          <p:cNvPr id="4" name="Marcador de número de diapositiva 3"/>
          <p:cNvSpPr>
            <a:spLocks noGrp="1"/>
          </p:cNvSpPr>
          <p:nvPr>
            <p:ph type="sldNum" sz="quarter" idx="12"/>
          </p:nvPr>
        </p:nvSpPr>
        <p:spPr/>
        <p:txBody>
          <a:bodyPr/>
          <a:lstStyle/>
          <a:p>
            <a:fld id="{132FADFE-3B8F-471C-ABF0-DBC7717ECBBC}" type="slidenum">
              <a:rPr lang="es-ES" smtClean="0"/>
              <a:t>23</a:t>
            </a:fld>
            <a:endParaRPr lang="es-ES"/>
          </a:p>
        </p:txBody>
      </p:sp>
    </p:spTree>
    <p:extLst>
      <p:ext uri="{BB962C8B-B14F-4D97-AF65-F5344CB8AC3E}">
        <p14:creationId xmlns:p14="http://schemas.microsoft.com/office/powerpoint/2010/main" val="3028983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251520" y="658060"/>
            <a:ext cx="6840760" cy="5738519"/>
          </a:xfrm>
          <a:prstGeom prst="rect">
            <a:avLst/>
          </a:prstGeom>
        </p:spPr>
      </p:pic>
      <p:sp>
        <p:nvSpPr>
          <p:cNvPr id="4" name="Marcador de número de diapositiva 3"/>
          <p:cNvSpPr>
            <a:spLocks noGrp="1"/>
          </p:cNvSpPr>
          <p:nvPr>
            <p:ph type="sldNum" sz="quarter" idx="12"/>
          </p:nvPr>
        </p:nvSpPr>
        <p:spPr/>
        <p:txBody>
          <a:bodyPr/>
          <a:lstStyle/>
          <a:p>
            <a:fld id="{132FADFE-3B8F-471C-ABF0-DBC7717ECBBC}" type="slidenum">
              <a:rPr lang="es-ES" smtClean="0"/>
              <a:t>24</a:t>
            </a:fld>
            <a:endParaRPr lang="es-ES"/>
          </a:p>
        </p:txBody>
      </p:sp>
      <p:sp>
        <p:nvSpPr>
          <p:cNvPr id="6" name="Proceso alternativo 5"/>
          <p:cNvSpPr/>
          <p:nvPr/>
        </p:nvSpPr>
        <p:spPr>
          <a:xfrm>
            <a:off x="5508104" y="5626612"/>
            <a:ext cx="1296144" cy="769967"/>
          </a:xfrm>
          <a:prstGeom prst="flowChartAlternateProcess">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sp>
        <p:nvSpPr>
          <p:cNvPr id="8" name="Llamada rectangular 7"/>
          <p:cNvSpPr/>
          <p:nvPr/>
        </p:nvSpPr>
        <p:spPr>
          <a:xfrm>
            <a:off x="7092280" y="1484784"/>
            <a:ext cx="1728192" cy="4608512"/>
          </a:xfrm>
          <a:prstGeom prst="wedgeRectCallout">
            <a:avLst>
              <a:gd name="adj1" fmla="val -69735"/>
              <a:gd name="adj2" fmla="val 5073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b="1" dirty="0" smtClean="0"/>
              <a:t>Hecho no deseado</a:t>
            </a:r>
            <a:r>
              <a:rPr lang="es-MX" dirty="0" smtClean="0"/>
              <a:t>, la transacción T1 leer el valor de B, pero la transacción T2 fue cancelada y el valor de B regresó a 5.</a:t>
            </a:r>
          </a:p>
          <a:p>
            <a:pPr algn="ctr"/>
            <a:r>
              <a:rPr lang="es-MX" dirty="0" smtClean="0">
                <a:solidFill>
                  <a:srgbClr val="FF0000"/>
                </a:solidFill>
              </a:rPr>
              <a:t>El valor final de C es incorrecto.</a:t>
            </a:r>
            <a:endParaRPr lang="es-MX" dirty="0">
              <a:solidFill>
                <a:srgbClr val="FF0000"/>
              </a:solidFill>
            </a:endParaRPr>
          </a:p>
        </p:txBody>
      </p:sp>
    </p:spTree>
    <p:extLst>
      <p:ext uri="{BB962C8B-B14F-4D97-AF65-F5344CB8AC3E}">
        <p14:creationId xmlns:p14="http://schemas.microsoft.com/office/powerpoint/2010/main" val="1934716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3"/>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Georgia" panose="02040502050405020303" pitchFamily="18" charset="0"/>
                <a:ea typeface="Droid Sans Fallback" charset="0"/>
                <a:cs typeface="Droid Sans Fallback" charset="0"/>
              </a:defRPr>
            </a:lvl1pPr>
            <a:lvl2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438086"/>
                </a:solidFill>
                <a:latin typeface="Georgia" panose="02040502050405020303" pitchFamily="18" charset="0"/>
                <a:ea typeface="Droid Sans Fallback" charset="0"/>
                <a:cs typeface="Droid Sans Fallback" charset="0"/>
              </a:defRPr>
            </a:lvl2pPr>
            <a:lvl3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3548A"/>
                </a:solidFill>
                <a:latin typeface="Georgia" panose="02040502050405020303" pitchFamily="18" charset="0"/>
                <a:ea typeface="Droid Sans Fallback" charset="0"/>
                <a:cs typeface="Droid Sans Fallback" charset="0"/>
              </a:defRPr>
            </a:lvl3pPr>
            <a:lvl4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53548A"/>
                </a:solidFill>
                <a:latin typeface="Georgia" panose="02040502050405020303" pitchFamily="18" charset="0"/>
                <a:ea typeface="Droid Sans Fallback" charset="0"/>
                <a:cs typeface="Droid Sans Fallback" charset="0"/>
              </a:defRPr>
            </a:lvl4pPr>
            <a:lvl5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9pPr>
          </a:lstStyle>
          <a:p>
            <a:pPr algn="r" eaLnBrk="1" hangingPunct="1">
              <a:spcBef>
                <a:spcPct val="0"/>
              </a:spcBef>
              <a:buClrTx/>
              <a:buFontTx/>
              <a:buNone/>
            </a:pPr>
            <a:fld id="{7D7A2D6C-6874-4814-9157-4F18AD4FA942}" type="slidenum">
              <a:rPr lang="es-MX" sz="1800">
                <a:solidFill>
                  <a:srgbClr val="FFFFFF"/>
                </a:solidFill>
                <a:latin typeface="Arial" panose="020B0604020202020204" pitchFamily="34" charset="0"/>
                <a:cs typeface="Arial" panose="020B0604020202020204" pitchFamily="34" charset="0"/>
              </a:rPr>
              <a:pPr algn="r" eaLnBrk="1" hangingPunct="1">
                <a:spcBef>
                  <a:spcPct val="0"/>
                </a:spcBef>
                <a:buClrTx/>
                <a:buFontTx/>
                <a:buNone/>
              </a:pPr>
              <a:t>25</a:t>
            </a:fld>
            <a:endParaRPr lang="es-MX" sz="1800">
              <a:solidFill>
                <a:srgbClr val="FFFFFF"/>
              </a:solidFill>
              <a:latin typeface="Arial" panose="020B0604020202020204" pitchFamily="34" charset="0"/>
              <a:cs typeface="Arial" panose="020B0604020202020204" pitchFamily="34" charset="0"/>
            </a:endParaRPr>
          </a:p>
        </p:txBody>
      </p:sp>
      <p:sp>
        <p:nvSpPr>
          <p:cNvPr id="2" name="Título 1"/>
          <p:cNvSpPr>
            <a:spLocks noGrp="1"/>
          </p:cNvSpPr>
          <p:nvPr>
            <p:ph type="title"/>
          </p:nvPr>
        </p:nvSpPr>
        <p:spPr/>
        <p:txBody>
          <a:bodyPr/>
          <a:lstStyle/>
          <a:p>
            <a:r>
              <a:rPr lang="es-MX" dirty="0" smtClean="0"/>
              <a:t>Ejemplo</a:t>
            </a:r>
            <a:endParaRPr lang="es-MX" dirty="0"/>
          </a:p>
        </p:txBody>
      </p:sp>
      <p:sp>
        <p:nvSpPr>
          <p:cNvPr id="3" name="Marcador de contenido 2"/>
          <p:cNvSpPr>
            <a:spLocks noGrp="1"/>
          </p:cNvSpPr>
          <p:nvPr>
            <p:ph idx="1"/>
          </p:nvPr>
        </p:nvSpPr>
        <p:spPr/>
        <p:txBody>
          <a:bodyPr>
            <a:normAutofit fontScale="92500" lnSpcReduction="20000"/>
          </a:bodyPr>
          <a:lstStyle/>
          <a:p>
            <a:pPr>
              <a:lnSpc>
                <a:spcPct val="90000"/>
              </a:lnSpc>
              <a:buClr>
                <a:srgbClr val="A04DA3"/>
              </a:buClr>
              <a:buFont typeface="Georgia" panose="02040502050405020303" pitchFamily="18" charset="0"/>
              <a:buChar char="•"/>
            </a:pPr>
            <a:r>
              <a:rPr lang="es-MX" sz="2600" dirty="0"/>
              <a:t>Configurar el </a:t>
            </a:r>
            <a:r>
              <a:rPr lang="es-MX" sz="2600" dirty="0" err="1"/>
              <a:t>DBMS</a:t>
            </a:r>
            <a:r>
              <a:rPr lang="es-MX" sz="2600" dirty="0"/>
              <a:t> para evitar la auto-confirmación de transacciones</a:t>
            </a:r>
          </a:p>
          <a:p>
            <a:pPr lvl="1">
              <a:lnSpc>
                <a:spcPct val="90000"/>
              </a:lnSpc>
              <a:buClr>
                <a:srgbClr val="438086"/>
              </a:buClr>
              <a:buFont typeface="Georgia" panose="02040502050405020303" pitchFamily="18" charset="0"/>
              <a:buChar char="▫"/>
            </a:pPr>
            <a:r>
              <a:rPr lang="es-MX" sz="2400" dirty="0"/>
              <a:t>set </a:t>
            </a:r>
            <a:r>
              <a:rPr lang="es-MX" sz="2400" dirty="0" err="1"/>
              <a:t>autocommit</a:t>
            </a:r>
            <a:r>
              <a:rPr lang="es-MX" sz="2400" dirty="0"/>
              <a:t>=0;</a:t>
            </a:r>
          </a:p>
          <a:p>
            <a:pPr>
              <a:lnSpc>
                <a:spcPct val="90000"/>
              </a:lnSpc>
              <a:buClr>
                <a:srgbClr val="A04DA3"/>
              </a:buClr>
              <a:buFont typeface="Georgia" panose="02040502050405020303" pitchFamily="18" charset="0"/>
              <a:buChar char="•"/>
            </a:pPr>
            <a:r>
              <a:rPr lang="es-MX" sz="2600" dirty="0"/>
              <a:t>Ejecutar la siguiente transacción:</a:t>
            </a:r>
          </a:p>
          <a:p>
            <a:pPr lvl="1">
              <a:lnSpc>
                <a:spcPct val="90000"/>
              </a:lnSpc>
              <a:buClr>
                <a:srgbClr val="438086"/>
              </a:buClr>
              <a:buFont typeface="Georgia" panose="02040502050405020303" pitchFamily="18" charset="0"/>
              <a:buChar char="▫"/>
            </a:pPr>
            <a:r>
              <a:rPr lang="es-MX" sz="2400" dirty="0" err="1"/>
              <a:t>start</a:t>
            </a:r>
            <a:r>
              <a:rPr lang="es-MX" sz="2400" dirty="0"/>
              <a:t> </a:t>
            </a:r>
            <a:r>
              <a:rPr lang="es-MX" sz="2400" dirty="0" err="1"/>
              <a:t>transaction</a:t>
            </a:r>
            <a:r>
              <a:rPr lang="es-MX" sz="2400" dirty="0"/>
              <a:t>;</a:t>
            </a:r>
          </a:p>
          <a:p>
            <a:pPr lvl="1">
              <a:lnSpc>
                <a:spcPct val="90000"/>
              </a:lnSpc>
              <a:buClr>
                <a:srgbClr val="438086"/>
              </a:buClr>
              <a:buFont typeface="Georgia" panose="02040502050405020303" pitchFamily="18" charset="0"/>
              <a:buChar char="▫"/>
            </a:pPr>
            <a:r>
              <a:rPr lang="es-MX" sz="2400" dirty="0" err="1"/>
              <a:t>insert</a:t>
            </a:r>
            <a:r>
              <a:rPr lang="es-MX" sz="2400" dirty="0"/>
              <a:t> </a:t>
            </a:r>
            <a:r>
              <a:rPr lang="es-MX" sz="2400" dirty="0" err="1"/>
              <a:t>into</a:t>
            </a:r>
            <a:r>
              <a:rPr lang="es-MX" sz="2400" dirty="0"/>
              <a:t> servicios </a:t>
            </a:r>
            <a:r>
              <a:rPr lang="es-MX" sz="2400" dirty="0" err="1"/>
              <a:t>values</a:t>
            </a:r>
            <a:r>
              <a:rPr lang="es-MX" sz="2400" dirty="0"/>
              <a:t>(1,"Poster","Diseño e </a:t>
            </a:r>
            <a:r>
              <a:rPr lang="es-MX" sz="2400" dirty="0" err="1"/>
              <a:t>impresion</a:t>
            </a:r>
            <a:r>
              <a:rPr lang="es-MX" sz="2400" dirty="0"/>
              <a:t> de posters",900.00);</a:t>
            </a:r>
          </a:p>
          <a:p>
            <a:pPr lvl="1">
              <a:lnSpc>
                <a:spcPct val="90000"/>
              </a:lnSpc>
              <a:buClr>
                <a:srgbClr val="438086"/>
              </a:buClr>
              <a:buFont typeface="Georgia" panose="02040502050405020303" pitchFamily="18" charset="0"/>
              <a:buChar char="▫"/>
            </a:pPr>
            <a:r>
              <a:rPr lang="es-MX" sz="2400" dirty="0" err="1"/>
              <a:t>select</a:t>
            </a:r>
            <a:r>
              <a:rPr lang="es-MX" sz="2400" dirty="0"/>
              <a:t> * </a:t>
            </a:r>
            <a:r>
              <a:rPr lang="es-MX" sz="2400" dirty="0" err="1"/>
              <a:t>from</a:t>
            </a:r>
            <a:r>
              <a:rPr lang="es-MX" sz="2400" dirty="0"/>
              <a:t> servicios;</a:t>
            </a:r>
          </a:p>
          <a:p>
            <a:pPr lvl="1">
              <a:lnSpc>
                <a:spcPct val="90000"/>
              </a:lnSpc>
              <a:buClr>
                <a:srgbClr val="438086"/>
              </a:buClr>
              <a:buFont typeface="Georgia" panose="02040502050405020303" pitchFamily="18" charset="0"/>
              <a:buChar char="▫"/>
            </a:pPr>
            <a:r>
              <a:rPr lang="es-MX" sz="2400" dirty="0" err="1"/>
              <a:t>rollback</a:t>
            </a:r>
            <a:r>
              <a:rPr lang="es-MX" sz="2400" dirty="0"/>
              <a:t>;</a:t>
            </a:r>
          </a:p>
          <a:p>
            <a:pPr>
              <a:lnSpc>
                <a:spcPct val="90000"/>
              </a:lnSpc>
              <a:buClr>
                <a:srgbClr val="A04DA3"/>
              </a:buClr>
              <a:buFont typeface="Georgia" panose="02040502050405020303" pitchFamily="18" charset="0"/>
              <a:buChar char="•"/>
            </a:pPr>
            <a:r>
              <a:rPr lang="es-MX" sz="2600" dirty="0"/>
              <a:t>Ejecutar una consulta sobre la tabla</a:t>
            </a:r>
          </a:p>
          <a:p>
            <a:pPr lvl="1">
              <a:lnSpc>
                <a:spcPct val="90000"/>
              </a:lnSpc>
              <a:buClr>
                <a:srgbClr val="438086"/>
              </a:buClr>
              <a:buFont typeface="Georgia" panose="02040502050405020303" pitchFamily="18" charset="0"/>
              <a:buChar char="▫"/>
            </a:pPr>
            <a:r>
              <a:rPr lang="es-MX" sz="2400" dirty="0" err="1"/>
              <a:t>select</a:t>
            </a:r>
            <a:r>
              <a:rPr lang="es-MX" sz="2400" dirty="0"/>
              <a:t> * </a:t>
            </a:r>
            <a:r>
              <a:rPr lang="es-MX" sz="2400" dirty="0" err="1"/>
              <a:t>from</a:t>
            </a:r>
            <a:r>
              <a:rPr lang="es-MX" sz="2400" dirty="0"/>
              <a:t> servicios;</a:t>
            </a:r>
          </a:p>
          <a:p>
            <a:endParaRPr lang="es-MX" dirty="0"/>
          </a:p>
        </p:txBody>
      </p:sp>
    </p:spTree>
    <p:extLst>
      <p:ext uri="{BB962C8B-B14F-4D97-AF65-F5344CB8AC3E}">
        <p14:creationId xmlns:p14="http://schemas.microsoft.com/office/powerpoint/2010/main" val="5625988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dirty="0"/>
              <a:t>5.5 </a:t>
            </a:r>
            <a:r>
              <a:rPr lang="es-ES" dirty="0" err="1"/>
              <a:t>Commit</a:t>
            </a:r>
            <a:r>
              <a:rPr lang="es-ES" dirty="0"/>
              <a:t> y </a:t>
            </a:r>
            <a:r>
              <a:rPr lang="es-ES" dirty="0" err="1"/>
              <a:t>rollback</a:t>
            </a:r>
            <a:endParaRPr lang="es-MX" dirty="0"/>
          </a:p>
        </p:txBody>
      </p:sp>
      <p:sp>
        <p:nvSpPr>
          <p:cNvPr id="6" name="Marcador de texto 5"/>
          <p:cNvSpPr>
            <a:spLocks noGrp="1"/>
          </p:cNvSpPr>
          <p:nvPr>
            <p:ph type="body" idx="1"/>
          </p:nvPr>
        </p:nvSpPr>
        <p:spPr/>
        <p:txBody>
          <a:bodyPr/>
          <a:lstStyle/>
          <a:p>
            <a:endParaRPr lang="es-MX"/>
          </a:p>
        </p:txBody>
      </p:sp>
      <p:sp>
        <p:nvSpPr>
          <p:cNvPr id="4" name="Marcador de número de diapositiva 3"/>
          <p:cNvSpPr>
            <a:spLocks noGrp="1"/>
          </p:cNvSpPr>
          <p:nvPr>
            <p:ph type="sldNum" sz="quarter" idx="12"/>
          </p:nvPr>
        </p:nvSpPr>
        <p:spPr/>
        <p:txBody>
          <a:bodyPr/>
          <a:lstStyle/>
          <a:p>
            <a:fld id="{132FADFE-3B8F-471C-ABF0-DBC7717ECBBC}" type="slidenum">
              <a:rPr lang="es-ES" smtClean="0"/>
              <a:t>26</a:t>
            </a:fld>
            <a:endParaRPr lang="es-ES"/>
          </a:p>
        </p:txBody>
      </p:sp>
    </p:spTree>
    <p:extLst>
      <p:ext uri="{BB962C8B-B14F-4D97-AF65-F5344CB8AC3E}">
        <p14:creationId xmlns:p14="http://schemas.microsoft.com/office/powerpoint/2010/main" val="97139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s-MX" altLang="en-US"/>
          </a:p>
        </p:txBody>
      </p:sp>
      <p:sp>
        <p:nvSpPr>
          <p:cNvPr id="72707" name="Text Box 2"/>
          <p:cNvSpPr txBox="1">
            <a:spLocks noChangeArrowheads="1"/>
          </p:cNvSpPr>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5588">
              <a:spcBef>
                <a:spcPts val="3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Georgia" panose="02040502050405020303" pitchFamily="18" charset="0"/>
                <a:ea typeface="Droid Sans Fallback" charset="0"/>
                <a:cs typeface="Droid Sans Fallback" charset="0"/>
              </a:defRPr>
            </a:lvl1pPr>
            <a:lvl2pPr>
              <a:spcBef>
                <a:spcPts val="3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600">
                <a:solidFill>
                  <a:srgbClr val="438086"/>
                </a:solidFill>
                <a:latin typeface="Georgia" panose="02040502050405020303" pitchFamily="18" charset="0"/>
                <a:ea typeface="Droid Sans Fallback" charset="0"/>
                <a:cs typeface="Droid Sans Fallback" charset="0"/>
              </a:defRPr>
            </a:lvl2pPr>
            <a:lvl3pPr>
              <a:spcBef>
                <a:spcPts val="3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53548A"/>
                </a:solidFill>
                <a:latin typeface="Georgia" panose="02040502050405020303" pitchFamily="18" charset="0"/>
                <a:ea typeface="Droid Sans Fallback" charset="0"/>
                <a:cs typeface="Droid Sans Fallback" charset="0"/>
              </a:defRPr>
            </a:lvl3pPr>
            <a:lvl4pPr>
              <a:spcBef>
                <a:spcPts val="3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53548A"/>
                </a:solidFill>
                <a:latin typeface="Georgia" panose="02040502050405020303" pitchFamily="18" charset="0"/>
                <a:ea typeface="Droid Sans Fallback" charset="0"/>
                <a:cs typeface="Droid Sans Fallback" charset="0"/>
              </a:defRPr>
            </a:lvl4pPr>
            <a:lvl5pPr>
              <a:spcBef>
                <a:spcPts val="3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A04DA3"/>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A04DA3"/>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A04DA3"/>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A04DA3"/>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A04DA3"/>
                </a:solidFill>
                <a:latin typeface="Georgia" panose="02040502050405020303" pitchFamily="18" charset="0"/>
                <a:ea typeface="Droid Sans Fallback" charset="0"/>
                <a:cs typeface="Droid Sans Fallback" charset="0"/>
              </a:defRPr>
            </a:lvl9pPr>
          </a:lstStyle>
          <a:p>
            <a:pPr eaLnBrk="1" hangingPunct="1">
              <a:buClr>
                <a:srgbClr val="A04DA3"/>
              </a:buClr>
              <a:buFont typeface="Georgia" panose="02040502050405020303" pitchFamily="18" charset="0"/>
              <a:buChar char="•"/>
            </a:pPr>
            <a:r>
              <a:rPr lang="es-MX" altLang="en-US"/>
              <a:t>La operación ROLLBACK deshace las operaciones de una transacción parcial o totalmente.</a:t>
            </a:r>
          </a:p>
          <a:p>
            <a:pPr eaLnBrk="1" hangingPunct="1">
              <a:buClr>
                <a:srgbClr val="A04DA3"/>
              </a:buClr>
              <a:buFont typeface="Georgia" panose="02040502050405020303" pitchFamily="18" charset="0"/>
              <a:buChar char="•"/>
            </a:pPr>
            <a:r>
              <a:rPr lang="es-MX" altLang="en-US"/>
              <a:t>La operación COMMIT confirma todas las operaciones realizadas por una transacción</a:t>
            </a:r>
          </a:p>
        </p:txBody>
      </p:sp>
      <p:sp>
        <p:nvSpPr>
          <p:cNvPr id="72708" name="Text Box 3"/>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Georgia" panose="02040502050405020303" pitchFamily="18" charset="0"/>
                <a:ea typeface="Droid Sans Fallback" charset="0"/>
                <a:cs typeface="Droid Sans Fallback" charset="0"/>
              </a:defRPr>
            </a:lvl1pPr>
            <a:lvl2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438086"/>
                </a:solidFill>
                <a:latin typeface="Georgia" panose="02040502050405020303" pitchFamily="18" charset="0"/>
                <a:ea typeface="Droid Sans Fallback" charset="0"/>
                <a:cs typeface="Droid Sans Fallback" charset="0"/>
              </a:defRPr>
            </a:lvl2pPr>
            <a:lvl3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3548A"/>
                </a:solidFill>
                <a:latin typeface="Georgia" panose="02040502050405020303" pitchFamily="18" charset="0"/>
                <a:ea typeface="Droid Sans Fallback" charset="0"/>
                <a:cs typeface="Droid Sans Fallback" charset="0"/>
              </a:defRPr>
            </a:lvl3pPr>
            <a:lvl4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53548A"/>
                </a:solidFill>
                <a:latin typeface="Georgia" panose="02040502050405020303" pitchFamily="18" charset="0"/>
                <a:ea typeface="Droid Sans Fallback" charset="0"/>
                <a:cs typeface="Droid Sans Fallback" charset="0"/>
              </a:defRPr>
            </a:lvl4pPr>
            <a:lvl5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9pPr>
          </a:lstStyle>
          <a:p>
            <a:pPr algn="r" eaLnBrk="1" hangingPunct="1">
              <a:spcBef>
                <a:spcPct val="0"/>
              </a:spcBef>
              <a:buClrTx/>
              <a:buFontTx/>
              <a:buNone/>
            </a:pPr>
            <a:fld id="{6C4EB056-7E8B-49CE-A879-9933D824FD40}" type="slidenum">
              <a:rPr lang="es-MX" altLang="en-US" sz="1800">
                <a:solidFill>
                  <a:srgbClr val="FFFFFF"/>
                </a:solidFill>
                <a:latin typeface="Arial" panose="020B0604020202020204" pitchFamily="34" charset="0"/>
                <a:cs typeface="Arial" panose="020B0604020202020204" pitchFamily="34" charset="0"/>
              </a:rPr>
              <a:pPr algn="r" eaLnBrk="1" hangingPunct="1">
                <a:spcBef>
                  <a:spcPct val="0"/>
                </a:spcBef>
                <a:buClrTx/>
                <a:buFontTx/>
                <a:buNone/>
              </a:pPr>
              <a:t>27</a:t>
            </a:fld>
            <a:endParaRPr lang="es-MX" altLang="en-US" sz="1800">
              <a:solidFill>
                <a:srgbClr val="FFFFFF"/>
              </a:solidFill>
              <a:latin typeface="Arial" panose="020B0604020202020204" pitchFamily="34" charset="0"/>
              <a:cs typeface="Arial" panose="020B0604020202020204" pitchFamily="34" charset="0"/>
            </a:endParaRPr>
          </a:p>
        </p:txBody>
      </p:sp>
      <p:sp>
        <p:nvSpPr>
          <p:cNvPr id="72709" name="Título 3"/>
          <p:cNvSpPr>
            <a:spLocks noGrp="1"/>
          </p:cNvSpPr>
          <p:nvPr>
            <p:ph type="title"/>
          </p:nvPr>
        </p:nvSpPr>
        <p:spPr/>
        <p:txBody>
          <a:bodyPr>
            <a:normAutofit fontScale="90000"/>
          </a:bodyPr>
          <a:lstStyle/>
          <a:p>
            <a:r>
              <a:rPr lang="es-MX" altLang="en-US" smtClean="0"/>
              <a:t>Recuperación (rollback) y Permanencia (commit)</a:t>
            </a:r>
            <a:endParaRPr lang="en-US" altLang="en-US" smtClean="0"/>
          </a:p>
        </p:txBody>
      </p:sp>
    </p:spTree>
    <p:extLst>
      <p:ext uri="{BB962C8B-B14F-4D97-AF65-F5344CB8AC3E}">
        <p14:creationId xmlns:p14="http://schemas.microsoft.com/office/powerpoint/2010/main" val="36569642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589616"/>
            <a:ext cx="7024744" cy="1143000"/>
          </a:xfrm>
        </p:spPr>
        <p:txBody>
          <a:bodyPr>
            <a:normAutofit fontScale="90000"/>
          </a:bodyPr>
          <a:lstStyle/>
          <a:p>
            <a:r>
              <a:rPr lang="es-MX" dirty="0" smtClean="0"/>
              <a:t>Instrucciones sobre transacciones</a:t>
            </a:r>
            <a:endParaRPr lang="es-MX" dirty="0"/>
          </a:p>
        </p:txBody>
      </p:sp>
      <p:graphicFrame>
        <p:nvGraphicFramePr>
          <p:cNvPr id="5" name="Marcador de contenido 4"/>
          <p:cNvGraphicFramePr>
            <a:graphicFrameLocks noGrp="1"/>
          </p:cNvGraphicFramePr>
          <p:nvPr>
            <p:ph idx="1"/>
            <p:extLst/>
          </p:nvPr>
        </p:nvGraphicFramePr>
        <p:xfrm>
          <a:off x="539552" y="1732617"/>
          <a:ext cx="8064896" cy="4982076"/>
        </p:xfrm>
        <a:graphic>
          <a:graphicData uri="http://schemas.openxmlformats.org/drawingml/2006/table">
            <a:tbl>
              <a:tblPr firstRow="1">
                <a:tableStyleId>{7DF18680-E054-41AD-8BC1-D1AEF772440D}</a:tableStyleId>
              </a:tblPr>
              <a:tblGrid>
                <a:gridCol w="2785299">
                  <a:extLst>
                    <a:ext uri="{9D8B030D-6E8A-4147-A177-3AD203B41FA5}">
                      <a16:colId xmlns:a16="http://schemas.microsoft.com/office/drawing/2014/main" val="20000"/>
                    </a:ext>
                  </a:extLst>
                </a:gridCol>
                <a:gridCol w="5279597">
                  <a:extLst>
                    <a:ext uri="{9D8B030D-6E8A-4147-A177-3AD203B41FA5}">
                      <a16:colId xmlns:a16="http://schemas.microsoft.com/office/drawing/2014/main" val="20001"/>
                    </a:ext>
                  </a:extLst>
                </a:gridCol>
              </a:tblGrid>
              <a:tr h="367144">
                <a:tc>
                  <a:txBody>
                    <a:bodyPr/>
                    <a:lstStyle/>
                    <a:p>
                      <a:pPr algn="just">
                        <a:spcAft>
                          <a:spcPts val="0"/>
                        </a:spcAft>
                      </a:pPr>
                      <a:r>
                        <a:rPr lang="es-ES" sz="1600" b="0" dirty="0">
                          <a:effectLst/>
                        </a:rPr>
                        <a:t>Instrucción</a:t>
                      </a:r>
                      <a:endParaRPr lang="es-MX" sz="24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b="0" dirty="0">
                          <a:effectLst/>
                        </a:rPr>
                        <a:t>Descripción</a:t>
                      </a:r>
                      <a:endParaRPr lang="es-MX" sz="24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9283">
                <a:tc>
                  <a:txBody>
                    <a:bodyPr/>
                    <a:lstStyle/>
                    <a:p>
                      <a:pPr algn="l">
                        <a:spcAft>
                          <a:spcPts val="0"/>
                        </a:spcAft>
                      </a:pPr>
                      <a:r>
                        <a:rPr lang="es-ES" sz="1800" kern="1200" dirty="0">
                          <a:solidFill>
                            <a:schemeClr val="dk1"/>
                          </a:solidFill>
                          <a:effectLst/>
                          <a:latin typeface="Times New Roman" panose="02020603050405020304" pitchFamily="18" charset="0"/>
                          <a:ea typeface="Times New Roman" panose="02020603050405020304" pitchFamily="18" charset="0"/>
                          <a:cs typeface="+mn-cs"/>
                        </a:rPr>
                        <a:t>SET </a:t>
                      </a: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TRANSACTION</a:t>
                      </a:r>
                      <a:r>
                        <a:rPr lang="es-ES" sz="1800" kern="1200" dirty="0">
                          <a:solidFill>
                            <a:schemeClr val="dk1"/>
                          </a:solidFill>
                          <a:effectLst/>
                          <a:latin typeface="Times New Roman" panose="02020603050405020304" pitchFamily="18" charset="0"/>
                          <a:ea typeface="Times New Roman" panose="02020603050405020304" pitchFamily="18" charset="0"/>
                          <a:cs typeface="+mn-cs"/>
                        </a:rPr>
                        <a:t> </a:t>
                      </a: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ISOLATION</a:t>
                      </a:r>
                      <a:r>
                        <a:rPr lang="es-ES" sz="1800" kern="1200" dirty="0">
                          <a:solidFill>
                            <a:schemeClr val="dk1"/>
                          </a:solidFill>
                          <a:effectLst/>
                          <a:latin typeface="Times New Roman" panose="02020603050405020304" pitchFamily="18" charset="0"/>
                          <a:ea typeface="Times New Roman" panose="02020603050405020304" pitchFamily="18" charset="0"/>
                          <a:cs typeface="+mn-cs"/>
                        </a:rPr>
                        <a:t> </a:t>
                      </a: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LEVEL</a:t>
                      </a:r>
                      <a:r>
                        <a:rPr lang="es-ES" sz="1800" kern="1200" dirty="0">
                          <a:solidFill>
                            <a:schemeClr val="dk1"/>
                          </a:solidFill>
                          <a:effectLst/>
                          <a:latin typeface="Times New Roman" panose="02020603050405020304" pitchFamily="18" charset="0"/>
                          <a:ea typeface="Times New Roman" panose="02020603050405020304" pitchFamily="18" charset="0"/>
                          <a:cs typeface="+mn-cs"/>
                        </a:rPr>
                        <a:t> </a:t>
                      </a: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nivel_aislamiento</a:t>
                      </a:r>
                      <a:endParaRPr lang="es-MX" sz="1800" kern="1200" dirty="0">
                        <a:solidFill>
                          <a:schemeClr val="dk1"/>
                        </a:solidFill>
                        <a:effectLst/>
                        <a:latin typeface="Times New Roman" panose="02020603050405020304" pitchFamily="18" charset="0"/>
                        <a:ea typeface="Times New Roman" panose="02020603050405020304" pitchFamily="18" charset="0"/>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dirty="0">
                          <a:effectLst/>
                        </a:rPr>
                        <a:t>Establece el nivel de aislamiento de una transacción.</a:t>
                      </a:r>
                      <a:endParaRPr lang="es-MX"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7144">
                <a:tc>
                  <a:txBody>
                    <a:bodyPr/>
                    <a:lstStyle/>
                    <a:p>
                      <a:pPr algn="l">
                        <a:spcAft>
                          <a:spcPts val="0"/>
                        </a:spcAft>
                      </a:pP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COMMIT</a:t>
                      </a:r>
                      <a:endParaRPr lang="es-MX" sz="1800" kern="1200" dirty="0">
                        <a:solidFill>
                          <a:schemeClr val="dk1"/>
                        </a:solidFill>
                        <a:effectLst/>
                        <a:latin typeface="Times New Roman" panose="02020603050405020304" pitchFamily="18" charset="0"/>
                        <a:ea typeface="Times New Roman" panose="02020603050405020304" pitchFamily="18" charset="0"/>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dirty="0">
                          <a:effectLst/>
                        </a:rPr>
                        <a:t>Asienta la transacción de forma permanente</a:t>
                      </a:r>
                      <a:endParaRPr lang="es-MX"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4019">
                <a:tc>
                  <a:txBody>
                    <a:bodyPr/>
                    <a:lstStyle/>
                    <a:p>
                      <a:pPr algn="l">
                        <a:spcAft>
                          <a:spcPts val="0"/>
                        </a:spcAft>
                      </a:pP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ROLLBACK</a:t>
                      </a:r>
                      <a:endParaRPr lang="es-MX" sz="1800" kern="1200" dirty="0">
                        <a:solidFill>
                          <a:schemeClr val="dk1"/>
                        </a:solidFill>
                        <a:effectLst/>
                        <a:latin typeface="Times New Roman" panose="02020603050405020304" pitchFamily="18" charset="0"/>
                        <a:ea typeface="Times New Roman" panose="02020603050405020304" pitchFamily="18" charset="0"/>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dirty="0">
                          <a:effectLst/>
                        </a:rPr>
                        <a:t>Deshace los cambios efectuados por la transacción</a:t>
                      </a:r>
                      <a:endParaRPr lang="es-MX"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34286">
                <a:tc>
                  <a:txBody>
                    <a:bodyPr/>
                    <a:lstStyle/>
                    <a:p>
                      <a:pPr algn="l">
                        <a:spcAft>
                          <a:spcPts val="0"/>
                        </a:spcAft>
                      </a:pP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SAVEPOINT</a:t>
                      </a:r>
                      <a:r>
                        <a:rPr lang="es-ES" sz="1800" kern="1200" dirty="0">
                          <a:solidFill>
                            <a:schemeClr val="dk1"/>
                          </a:solidFill>
                          <a:effectLst/>
                          <a:latin typeface="Times New Roman" panose="02020603050405020304" pitchFamily="18" charset="0"/>
                          <a:ea typeface="Times New Roman" panose="02020603050405020304" pitchFamily="18" charset="0"/>
                          <a:cs typeface="+mn-cs"/>
                        </a:rPr>
                        <a:t> identificador</a:t>
                      </a:r>
                      <a:endParaRPr lang="es-MX" sz="1800" kern="1200" dirty="0">
                        <a:solidFill>
                          <a:schemeClr val="dk1"/>
                        </a:solidFill>
                        <a:effectLst/>
                        <a:latin typeface="Times New Roman" panose="02020603050405020304" pitchFamily="18" charset="0"/>
                        <a:ea typeface="Times New Roman" panose="02020603050405020304" pitchFamily="18" charset="0"/>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dirty="0">
                          <a:effectLst/>
                        </a:rPr>
                        <a:t>Indica un punto de referencia intermedio en una transacción</a:t>
                      </a:r>
                      <a:endParaRPr lang="es-MX"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01431">
                <a:tc>
                  <a:txBody>
                    <a:bodyPr/>
                    <a:lstStyle/>
                    <a:p>
                      <a:pPr algn="l">
                        <a:spcAft>
                          <a:spcPts val="0"/>
                        </a:spcAft>
                      </a:pP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ROLLBACK</a:t>
                      </a:r>
                      <a:r>
                        <a:rPr lang="es-ES" sz="1800" kern="1200" dirty="0">
                          <a:solidFill>
                            <a:schemeClr val="dk1"/>
                          </a:solidFill>
                          <a:effectLst/>
                          <a:latin typeface="Times New Roman" panose="02020603050405020304" pitchFamily="18" charset="0"/>
                          <a:ea typeface="Times New Roman" panose="02020603050405020304" pitchFamily="18" charset="0"/>
                          <a:cs typeface="+mn-cs"/>
                        </a:rPr>
                        <a:t> </a:t>
                      </a: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TO</a:t>
                      </a:r>
                      <a:r>
                        <a:rPr lang="es-ES" sz="1800" kern="1200" dirty="0">
                          <a:solidFill>
                            <a:schemeClr val="dk1"/>
                          </a:solidFill>
                          <a:effectLst/>
                          <a:latin typeface="Times New Roman" panose="02020603050405020304" pitchFamily="18" charset="0"/>
                          <a:ea typeface="Times New Roman" panose="02020603050405020304" pitchFamily="18" charset="0"/>
                          <a:cs typeface="+mn-cs"/>
                        </a:rPr>
                        <a:t> </a:t>
                      </a:r>
                      <a:r>
                        <a:rPr lang="es-ES" sz="1800" kern="1200" dirty="0" err="1">
                          <a:solidFill>
                            <a:schemeClr val="dk1"/>
                          </a:solidFill>
                          <a:effectLst/>
                          <a:latin typeface="Times New Roman" panose="02020603050405020304" pitchFamily="18" charset="0"/>
                          <a:ea typeface="Times New Roman" panose="02020603050405020304" pitchFamily="18" charset="0"/>
                          <a:cs typeface="+mn-cs"/>
                        </a:rPr>
                        <a:t>SAVEPOINT</a:t>
                      </a:r>
                      <a:r>
                        <a:rPr lang="es-ES" sz="1800" kern="1200" dirty="0">
                          <a:solidFill>
                            <a:schemeClr val="dk1"/>
                          </a:solidFill>
                          <a:effectLst/>
                          <a:latin typeface="Times New Roman" panose="02020603050405020304" pitchFamily="18" charset="0"/>
                          <a:ea typeface="Times New Roman" panose="02020603050405020304" pitchFamily="18" charset="0"/>
                          <a:cs typeface="+mn-cs"/>
                        </a:rPr>
                        <a:t> identificador</a:t>
                      </a:r>
                      <a:endParaRPr lang="es-MX" sz="1800" kern="1200" dirty="0">
                        <a:solidFill>
                          <a:schemeClr val="dk1"/>
                        </a:solidFill>
                        <a:effectLst/>
                        <a:latin typeface="Times New Roman" panose="02020603050405020304" pitchFamily="18" charset="0"/>
                        <a:ea typeface="Times New Roman" panose="02020603050405020304" pitchFamily="18" charset="0"/>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600" kern="1200" dirty="0">
                          <a:solidFill>
                            <a:schemeClr val="dk1"/>
                          </a:solidFill>
                          <a:effectLst/>
                          <a:latin typeface="+mn-lt"/>
                          <a:ea typeface="+mn-ea"/>
                          <a:cs typeface="+mn-cs"/>
                        </a:rPr>
                        <a:t>Deshace las operaciones hasta el punto de referencia indicado, es útil cuando las transacciones son extensas y no se desea reiniciarla totalmente en caso de fallo.</a:t>
                      </a:r>
                      <a:endParaRPr lang="es-MX" sz="16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101431">
                <a:tc>
                  <a:txBody>
                    <a:bodyPr/>
                    <a:lstStyle/>
                    <a:p>
                      <a:pPr algn="l">
                        <a:spcAft>
                          <a:spcPts val="0"/>
                        </a:spcAft>
                      </a:pPr>
                      <a:r>
                        <a:rPr lang="es-ES" sz="1800" kern="1200" dirty="0" smtClean="0">
                          <a:solidFill>
                            <a:schemeClr val="dk1"/>
                          </a:solidFill>
                          <a:effectLst/>
                          <a:latin typeface="Times New Roman" panose="02020603050405020304" pitchFamily="18" charset="0"/>
                          <a:ea typeface="Times New Roman" panose="02020603050405020304" pitchFamily="18" charset="0"/>
                          <a:cs typeface="+mn-cs"/>
                        </a:rPr>
                        <a:t>SET </a:t>
                      </a:r>
                      <a:r>
                        <a:rPr lang="es-ES" sz="1800" kern="1200" dirty="0" err="1" smtClean="0">
                          <a:solidFill>
                            <a:schemeClr val="dk1"/>
                          </a:solidFill>
                          <a:effectLst/>
                          <a:latin typeface="Times New Roman" panose="02020603050405020304" pitchFamily="18" charset="0"/>
                          <a:ea typeface="Times New Roman" panose="02020603050405020304" pitchFamily="18" charset="0"/>
                          <a:cs typeface="+mn-cs"/>
                        </a:rPr>
                        <a:t>AUTOCOMMIT</a:t>
                      </a:r>
                      <a:r>
                        <a:rPr lang="es-ES" sz="1800" kern="1200" dirty="0" smtClean="0">
                          <a:solidFill>
                            <a:schemeClr val="dk1"/>
                          </a:solidFill>
                          <a:effectLst/>
                          <a:latin typeface="Times New Roman" panose="02020603050405020304" pitchFamily="18" charset="0"/>
                          <a:ea typeface="Times New Roman" panose="02020603050405020304" pitchFamily="18" charset="0"/>
                          <a:cs typeface="+mn-cs"/>
                        </a:rPr>
                        <a:t>=0</a:t>
                      </a:r>
                      <a:endParaRPr lang="es-MX" sz="1800" kern="1200" dirty="0">
                        <a:solidFill>
                          <a:schemeClr val="dk1"/>
                        </a:solidFill>
                        <a:effectLst/>
                        <a:latin typeface="Times New Roman" panose="02020603050405020304" pitchFamily="18" charset="0"/>
                        <a:ea typeface="Times New Roman" panose="02020603050405020304" pitchFamily="18" charset="0"/>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MX" sz="1600" kern="1200" dirty="0" smtClean="0">
                          <a:solidFill>
                            <a:schemeClr val="dk1"/>
                          </a:solidFill>
                          <a:effectLst/>
                          <a:latin typeface="+mn-lt"/>
                          <a:ea typeface="+mn-ea"/>
                          <a:cs typeface="+mn-cs"/>
                        </a:rPr>
                        <a:t>Configura el SGBD para esperar la confirmación de</a:t>
                      </a:r>
                      <a:r>
                        <a:rPr lang="es-MX" sz="1600" kern="1200" baseline="0" dirty="0" smtClean="0">
                          <a:solidFill>
                            <a:schemeClr val="dk1"/>
                          </a:solidFill>
                          <a:effectLst/>
                          <a:latin typeface="+mn-lt"/>
                          <a:ea typeface="+mn-ea"/>
                          <a:cs typeface="+mn-cs"/>
                        </a:rPr>
                        <a:t> la transacción.</a:t>
                      </a:r>
                      <a:endParaRPr lang="es-MX" sz="160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Marcador de número de diapositiva 3"/>
          <p:cNvSpPr>
            <a:spLocks noGrp="1"/>
          </p:cNvSpPr>
          <p:nvPr>
            <p:ph type="sldNum" sz="quarter" idx="12"/>
          </p:nvPr>
        </p:nvSpPr>
        <p:spPr/>
        <p:txBody>
          <a:bodyPr/>
          <a:lstStyle/>
          <a:p>
            <a:fld id="{132FADFE-3B8F-471C-ABF0-DBC7717ECBBC}" type="slidenum">
              <a:rPr lang="es-ES" smtClean="0"/>
              <a:t>28</a:t>
            </a:fld>
            <a:endParaRPr lang="es-ES"/>
          </a:p>
        </p:txBody>
      </p:sp>
    </p:spTree>
    <p:extLst>
      <p:ext uri="{BB962C8B-B14F-4D97-AF65-F5344CB8AC3E}">
        <p14:creationId xmlns:p14="http://schemas.microsoft.com/office/powerpoint/2010/main" val="3233710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Competencia de unidad</a:t>
            </a:r>
            <a:endParaRPr lang="es-MX" dirty="0"/>
          </a:p>
        </p:txBody>
      </p:sp>
      <p:sp>
        <p:nvSpPr>
          <p:cNvPr id="3" name="2 Marcador de contenido"/>
          <p:cNvSpPr>
            <a:spLocks noGrp="1"/>
          </p:cNvSpPr>
          <p:nvPr>
            <p:ph idx="1"/>
          </p:nvPr>
        </p:nvSpPr>
        <p:spPr/>
        <p:txBody>
          <a:bodyPr/>
          <a:lstStyle/>
          <a:p>
            <a:pPr lvl="0"/>
            <a:r>
              <a:rPr lang="es-ES" dirty="0"/>
              <a:t>Controla la concurrencia dela base de datos, para disminuir los problemas de desempeño y/o consistencia</a:t>
            </a:r>
            <a:r>
              <a:rPr lang="es-ES" dirty="0" smtClean="0"/>
              <a:t>.</a:t>
            </a:r>
            <a:endParaRPr lang="es-MX"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t>3</a:t>
            </a:fld>
            <a:endParaRPr lang="es-ES"/>
          </a:p>
        </p:txBody>
      </p:sp>
    </p:spTree>
    <p:extLst>
      <p:ext uri="{BB962C8B-B14F-4D97-AF65-F5344CB8AC3E}">
        <p14:creationId xmlns:p14="http://schemas.microsoft.com/office/powerpoint/2010/main" val="3228346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dirty="0"/>
              <a:t>5.1 Conceptos básicos </a:t>
            </a:r>
            <a:endParaRPr lang="es-MX" dirty="0"/>
          </a:p>
        </p:txBody>
      </p:sp>
      <p:sp>
        <p:nvSpPr>
          <p:cNvPr id="6" name="Marcador de texto 5"/>
          <p:cNvSpPr>
            <a:spLocks noGrp="1"/>
          </p:cNvSpPr>
          <p:nvPr>
            <p:ph type="body" idx="1"/>
          </p:nvPr>
        </p:nvSpPr>
        <p:spPr/>
        <p:txBody>
          <a:bodyPr/>
          <a:lstStyle/>
          <a:p>
            <a:endParaRPr lang="es-MX"/>
          </a:p>
        </p:txBody>
      </p:sp>
      <p:sp>
        <p:nvSpPr>
          <p:cNvPr id="4" name="Marcador de número de diapositiva 3"/>
          <p:cNvSpPr>
            <a:spLocks noGrp="1"/>
          </p:cNvSpPr>
          <p:nvPr>
            <p:ph type="sldNum" sz="quarter" idx="12"/>
          </p:nvPr>
        </p:nvSpPr>
        <p:spPr/>
        <p:txBody>
          <a:bodyPr/>
          <a:lstStyle/>
          <a:p>
            <a:fld id="{132FADFE-3B8F-471C-ABF0-DBC7717ECBBC}" type="slidenum">
              <a:rPr lang="es-ES" smtClean="0"/>
              <a:t>4</a:t>
            </a:fld>
            <a:endParaRPr lang="es-ES"/>
          </a:p>
        </p:txBody>
      </p:sp>
    </p:spTree>
    <p:extLst>
      <p:ext uri="{BB962C8B-B14F-4D97-AF65-F5344CB8AC3E}">
        <p14:creationId xmlns:p14="http://schemas.microsoft.com/office/powerpoint/2010/main" val="1560264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Título"/>
          <p:cNvSpPr>
            <a:spLocks noGrp="1"/>
          </p:cNvSpPr>
          <p:nvPr>
            <p:ph type="title"/>
          </p:nvPr>
        </p:nvSpPr>
        <p:spPr>
          <a:ln>
            <a:solidFill>
              <a:schemeClr val="accent2"/>
            </a:solidFill>
          </a:ln>
        </p:spPr>
        <p:txBody>
          <a:bodyPr>
            <a:normAutofit fontScale="90000"/>
          </a:bodyPr>
          <a:lstStyle/>
          <a:p>
            <a:r>
              <a:rPr lang="es-MX" altLang="en-US" u="sng" dirty="0" smtClean="0"/>
              <a:t>Bases de datos transaccionales</a:t>
            </a:r>
          </a:p>
        </p:txBody>
      </p:sp>
      <p:sp>
        <p:nvSpPr>
          <p:cNvPr id="57347" name="2 Marcador de contenido"/>
          <p:cNvSpPr>
            <a:spLocks noGrp="1"/>
          </p:cNvSpPr>
          <p:nvPr>
            <p:ph idx="1"/>
          </p:nvPr>
        </p:nvSpPr>
        <p:spPr/>
        <p:txBody>
          <a:bodyPr>
            <a:normAutofit fontScale="85000" lnSpcReduction="20000"/>
          </a:bodyPr>
          <a:lstStyle/>
          <a:p>
            <a:pPr>
              <a:defRPr/>
            </a:pPr>
            <a:r>
              <a:rPr lang="es-ES" dirty="0" smtClean="0">
                <a:solidFill>
                  <a:srgbClr val="0070C0"/>
                </a:solidFill>
              </a:rPr>
              <a:t>Una base de datos transaccional es un sistema de gestión de base de datos (</a:t>
            </a:r>
            <a:r>
              <a:rPr lang="es-ES" dirty="0" err="1" smtClean="0">
                <a:solidFill>
                  <a:srgbClr val="0070C0"/>
                </a:solidFill>
              </a:rPr>
              <a:t>DBMS</a:t>
            </a:r>
            <a:r>
              <a:rPr lang="es-ES" dirty="0" smtClean="0">
                <a:solidFill>
                  <a:srgbClr val="0070C0"/>
                </a:solidFill>
              </a:rPr>
              <a:t>) que tiene la capacidad de revertir o deshacer una transacción u operación si no se ha completado correctamente.</a:t>
            </a:r>
          </a:p>
          <a:p>
            <a:pPr>
              <a:defRPr/>
            </a:pPr>
            <a:endParaRPr lang="es-ES" dirty="0" smtClean="0"/>
          </a:p>
          <a:p>
            <a:pPr>
              <a:defRPr/>
            </a:pPr>
            <a:r>
              <a:rPr lang="es-ES" dirty="0" smtClean="0"/>
              <a:t>La idea de llevar a cabo transacciones con una base de datos surge de la necesidad de proporcionar al usuario final o administrador un medio para transferir de manera cohesiva y coherente la información de manera segura que no está corrompida por los posibles fallos del sistema.</a:t>
            </a:r>
            <a:endParaRPr lang="es-MX" altLang="en-US" dirty="0" smtClean="0"/>
          </a:p>
        </p:txBody>
      </p:sp>
      <p:sp>
        <p:nvSpPr>
          <p:cNvPr id="66564" name="Text Box 5"/>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Georgia" panose="02040502050405020303" pitchFamily="18" charset="0"/>
                <a:ea typeface="Droid Sans Fallback" charset="0"/>
                <a:cs typeface="Droid Sans Fallback" charset="0"/>
              </a:defRPr>
            </a:lvl1pPr>
            <a:lvl2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438086"/>
                </a:solidFill>
                <a:latin typeface="Georgia" panose="02040502050405020303" pitchFamily="18" charset="0"/>
                <a:ea typeface="Droid Sans Fallback" charset="0"/>
                <a:cs typeface="Droid Sans Fallback" charset="0"/>
              </a:defRPr>
            </a:lvl2pPr>
            <a:lvl3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3548A"/>
                </a:solidFill>
                <a:latin typeface="Georgia" panose="02040502050405020303" pitchFamily="18" charset="0"/>
                <a:ea typeface="Droid Sans Fallback" charset="0"/>
                <a:cs typeface="Droid Sans Fallback" charset="0"/>
              </a:defRPr>
            </a:lvl3pPr>
            <a:lvl4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53548A"/>
                </a:solidFill>
                <a:latin typeface="Georgia" panose="02040502050405020303" pitchFamily="18" charset="0"/>
                <a:ea typeface="Droid Sans Fallback" charset="0"/>
                <a:cs typeface="Droid Sans Fallback" charset="0"/>
              </a:defRPr>
            </a:lvl4pPr>
            <a:lvl5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9pPr>
          </a:lstStyle>
          <a:p>
            <a:pPr algn="r" eaLnBrk="1" hangingPunct="1">
              <a:spcBef>
                <a:spcPct val="0"/>
              </a:spcBef>
              <a:buClrTx/>
              <a:buFontTx/>
              <a:buNone/>
            </a:pPr>
            <a:fld id="{A0626CB0-AE3F-4F86-B2C4-C1FFEE46350C}" type="slidenum">
              <a:rPr lang="es-MX" altLang="en-US" sz="1800">
                <a:solidFill>
                  <a:srgbClr val="FFFFFF"/>
                </a:solidFill>
                <a:latin typeface="Arial" panose="020B0604020202020204" pitchFamily="34" charset="0"/>
                <a:cs typeface="Arial" panose="020B0604020202020204" pitchFamily="34" charset="0"/>
              </a:rPr>
              <a:pPr algn="r" eaLnBrk="1" hangingPunct="1">
                <a:spcBef>
                  <a:spcPct val="0"/>
                </a:spcBef>
                <a:buClrTx/>
                <a:buFontTx/>
                <a:buNone/>
              </a:pPr>
              <a:t>5</a:t>
            </a:fld>
            <a:endParaRPr lang="es-MX" altLang="en-US" sz="18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6830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3"/>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Georgia" panose="02040502050405020303" pitchFamily="18" charset="0"/>
                <a:ea typeface="Droid Sans Fallback" charset="0"/>
                <a:cs typeface="Droid Sans Fallback" charset="0"/>
              </a:defRPr>
            </a:lvl1pPr>
            <a:lvl2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438086"/>
                </a:solidFill>
                <a:latin typeface="Georgia" panose="02040502050405020303" pitchFamily="18" charset="0"/>
                <a:ea typeface="Droid Sans Fallback" charset="0"/>
                <a:cs typeface="Droid Sans Fallback" charset="0"/>
              </a:defRPr>
            </a:lvl2pPr>
            <a:lvl3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3548A"/>
                </a:solidFill>
                <a:latin typeface="Georgia" panose="02040502050405020303" pitchFamily="18" charset="0"/>
                <a:ea typeface="Droid Sans Fallback" charset="0"/>
                <a:cs typeface="Droid Sans Fallback" charset="0"/>
              </a:defRPr>
            </a:lvl3pPr>
            <a:lvl4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53548A"/>
                </a:solidFill>
                <a:latin typeface="Georgia" panose="02040502050405020303" pitchFamily="18" charset="0"/>
                <a:ea typeface="Droid Sans Fallback" charset="0"/>
                <a:cs typeface="Droid Sans Fallback" charset="0"/>
              </a:defRPr>
            </a:lvl4pPr>
            <a:lvl5pPr>
              <a:spcBef>
                <a:spcPts val="3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3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A04DA3"/>
                </a:solidFill>
                <a:latin typeface="Georgia" panose="02040502050405020303" pitchFamily="18" charset="0"/>
                <a:ea typeface="Droid Sans Fallback" charset="0"/>
                <a:cs typeface="Droid Sans Fallback" charset="0"/>
              </a:defRPr>
            </a:lvl9pPr>
          </a:lstStyle>
          <a:p>
            <a:pPr algn="r" eaLnBrk="1" hangingPunct="1">
              <a:spcBef>
                <a:spcPct val="0"/>
              </a:spcBef>
              <a:buClrTx/>
              <a:buFontTx/>
              <a:buNone/>
            </a:pPr>
            <a:fld id="{930FD0A0-90AC-47C4-B0F4-D98E0A40AD9A}" type="slidenum">
              <a:rPr lang="es-MX" sz="1800">
                <a:solidFill>
                  <a:srgbClr val="FFFFFF"/>
                </a:solidFill>
                <a:latin typeface="Arial" panose="020B0604020202020204" pitchFamily="34" charset="0"/>
                <a:cs typeface="Arial" panose="020B0604020202020204" pitchFamily="34" charset="0"/>
              </a:rPr>
              <a:pPr algn="r" eaLnBrk="1" hangingPunct="1">
                <a:spcBef>
                  <a:spcPct val="0"/>
                </a:spcBef>
                <a:buClrTx/>
                <a:buFontTx/>
                <a:buNone/>
              </a:pPr>
              <a:t>6</a:t>
            </a:fld>
            <a:endParaRPr lang="es-MX" sz="1800">
              <a:solidFill>
                <a:srgbClr val="FFFFFF"/>
              </a:solidFill>
              <a:latin typeface="Arial" panose="020B0604020202020204" pitchFamily="34" charset="0"/>
              <a:cs typeface="Arial" panose="020B0604020202020204" pitchFamily="34" charset="0"/>
            </a:endParaRPr>
          </a:p>
        </p:txBody>
      </p:sp>
      <p:sp>
        <p:nvSpPr>
          <p:cNvPr id="2" name="Título 1"/>
          <p:cNvSpPr>
            <a:spLocks noGrp="1"/>
          </p:cNvSpPr>
          <p:nvPr>
            <p:ph type="title"/>
          </p:nvPr>
        </p:nvSpPr>
        <p:spPr/>
        <p:txBody>
          <a:bodyPr/>
          <a:lstStyle/>
          <a:p>
            <a:r>
              <a:rPr lang="es-MX" u="sng" dirty="0" smtClean="0"/>
              <a:t>Transacciones</a:t>
            </a:r>
            <a:endParaRPr lang="es-MX" u="sng" dirty="0"/>
          </a:p>
        </p:txBody>
      </p:sp>
      <p:sp>
        <p:nvSpPr>
          <p:cNvPr id="3" name="Marcador de contenido 2"/>
          <p:cNvSpPr>
            <a:spLocks noGrp="1"/>
          </p:cNvSpPr>
          <p:nvPr>
            <p:ph idx="1"/>
          </p:nvPr>
        </p:nvSpPr>
        <p:spPr/>
        <p:txBody>
          <a:bodyPr>
            <a:normAutofit fontScale="92500" lnSpcReduction="20000"/>
          </a:bodyPr>
          <a:lstStyle/>
          <a:p>
            <a:pPr>
              <a:buClr>
                <a:srgbClr val="A04DA3"/>
              </a:buClr>
              <a:buFont typeface="Georgia" panose="02040502050405020303" pitchFamily="18" charset="0"/>
              <a:buChar char="•"/>
            </a:pPr>
            <a:r>
              <a:rPr lang="es-MX" dirty="0">
                <a:solidFill>
                  <a:schemeClr val="tx1">
                    <a:lumMod val="50000"/>
                    <a:lumOff val="50000"/>
                  </a:schemeClr>
                </a:solidFill>
              </a:rPr>
              <a:t>Una transacción es </a:t>
            </a:r>
            <a:r>
              <a:rPr lang="es-MX" dirty="0">
                <a:solidFill>
                  <a:srgbClr val="0070C0"/>
                </a:solidFill>
              </a:rPr>
              <a:t>una unidad de trabajo que cumple con las propiedades </a:t>
            </a:r>
            <a:r>
              <a:rPr lang="es-MX" dirty="0" err="1">
                <a:solidFill>
                  <a:srgbClr val="0070C0"/>
                </a:solidFill>
              </a:rPr>
              <a:t>ACID</a:t>
            </a:r>
            <a:r>
              <a:rPr lang="es-MX" dirty="0">
                <a:solidFill>
                  <a:srgbClr val="0070C0"/>
                </a:solidFill>
              </a:rPr>
              <a:t> </a:t>
            </a:r>
            <a:r>
              <a:rPr lang="es-MX" dirty="0" smtClean="0">
                <a:solidFill>
                  <a:srgbClr val="0070C0"/>
                </a:solidFill>
              </a:rPr>
              <a:t>(Atomicidad, </a:t>
            </a:r>
            <a:r>
              <a:rPr lang="es-MX" dirty="0">
                <a:solidFill>
                  <a:srgbClr val="0070C0"/>
                </a:solidFill>
              </a:rPr>
              <a:t>Consistencia, </a:t>
            </a:r>
            <a:r>
              <a:rPr lang="es-MX" dirty="0" smtClean="0">
                <a:solidFill>
                  <a:srgbClr val="0070C0"/>
                </a:solidFill>
              </a:rPr>
              <a:t>Aislamiento, </a:t>
            </a:r>
            <a:r>
              <a:rPr lang="es-MX" dirty="0">
                <a:solidFill>
                  <a:srgbClr val="0070C0"/>
                </a:solidFill>
              </a:rPr>
              <a:t>Durabilidad) constituida por varias operaciones SQL</a:t>
            </a:r>
            <a:r>
              <a:rPr lang="es-MX" dirty="0" smtClean="0">
                <a:solidFill>
                  <a:srgbClr val="0070C0"/>
                </a:solidFill>
              </a:rPr>
              <a:t>.</a:t>
            </a:r>
          </a:p>
          <a:p>
            <a:pPr>
              <a:buClr>
                <a:srgbClr val="A04DA3"/>
              </a:buClr>
              <a:buFont typeface="Georgia" panose="02040502050405020303" pitchFamily="18" charset="0"/>
              <a:buChar char="•"/>
            </a:pPr>
            <a:r>
              <a:rPr lang="es-MX" altLang="en-US" dirty="0"/>
              <a:t>Una transacción se compone de varias instrucciones </a:t>
            </a:r>
            <a:r>
              <a:rPr lang="es-MX" altLang="en-US" dirty="0" err="1"/>
              <a:t>DML</a:t>
            </a:r>
            <a:r>
              <a:rPr lang="es-MX" altLang="en-US" dirty="0"/>
              <a:t>-SQL (</a:t>
            </a:r>
            <a:r>
              <a:rPr lang="es-MX" altLang="en-US" dirty="0" err="1"/>
              <a:t>insert</a:t>
            </a:r>
            <a:r>
              <a:rPr lang="es-MX" altLang="en-US" dirty="0"/>
              <a:t>, </a:t>
            </a:r>
            <a:r>
              <a:rPr lang="es-MX" altLang="en-US" dirty="0" err="1"/>
              <a:t>delete</a:t>
            </a:r>
            <a:r>
              <a:rPr lang="es-MX" altLang="en-US" dirty="0"/>
              <a:t>, </a:t>
            </a:r>
            <a:r>
              <a:rPr lang="es-MX" altLang="en-US" dirty="0" err="1"/>
              <a:t>update</a:t>
            </a:r>
            <a:r>
              <a:rPr lang="es-MX" altLang="en-US" dirty="0"/>
              <a:t>, </a:t>
            </a:r>
            <a:r>
              <a:rPr lang="es-MX" altLang="en-US" dirty="0" err="1"/>
              <a:t>select</a:t>
            </a:r>
            <a:r>
              <a:rPr lang="es-MX" altLang="en-US" dirty="0" smtClean="0"/>
              <a:t>)</a:t>
            </a:r>
            <a:endParaRPr lang="es-MX" dirty="0"/>
          </a:p>
          <a:p>
            <a:pPr>
              <a:buClr>
                <a:srgbClr val="A04DA3"/>
              </a:buClr>
              <a:buFont typeface="Georgia" panose="02040502050405020303" pitchFamily="18" charset="0"/>
              <a:buChar char="•"/>
            </a:pPr>
            <a:r>
              <a:rPr lang="es-MX" dirty="0"/>
              <a:t>La recuperación y permanencia de transacciones se basa en el uso de las bitácoras internas del </a:t>
            </a:r>
            <a:r>
              <a:rPr lang="es-MX" dirty="0" err="1"/>
              <a:t>DBMS</a:t>
            </a:r>
            <a:endParaRPr lang="es-MX" dirty="0"/>
          </a:p>
          <a:p>
            <a:endParaRPr lang="es-MX" dirty="0"/>
          </a:p>
        </p:txBody>
      </p:sp>
    </p:spTree>
    <p:extLst>
      <p:ext uri="{BB962C8B-B14F-4D97-AF65-F5344CB8AC3E}">
        <p14:creationId xmlns:p14="http://schemas.microsoft.com/office/powerpoint/2010/main" val="17254915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224491"/>
            <a:ext cx="7024744" cy="1143000"/>
          </a:xfrm>
        </p:spPr>
        <p:txBody>
          <a:bodyPr/>
          <a:lstStyle/>
          <a:p>
            <a:r>
              <a:rPr lang="es-MX" dirty="0" smtClean="0"/>
              <a:t>Ejecución de transacciones</a:t>
            </a:r>
            <a:endParaRPr lang="es-MX" dirty="0"/>
          </a:p>
        </p:txBody>
      </p:sp>
      <p:sp>
        <p:nvSpPr>
          <p:cNvPr id="4" name="Marcador de número de diapositiva 3"/>
          <p:cNvSpPr>
            <a:spLocks noGrp="1"/>
          </p:cNvSpPr>
          <p:nvPr>
            <p:ph type="sldNum" sz="quarter" idx="12"/>
          </p:nvPr>
        </p:nvSpPr>
        <p:spPr/>
        <p:txBody>
          <a:bodyPr/>
          <a:lstStyle/>
          <a:p>
            <a:fld id="{132FADFE-3B8F-471C-ABF0-DBC7717ECBBC}" type="slidenum">
              <a:rPr lang="es-ES" smtClean="0"/>
              <a:t>7</a:t>
            </a:fld>
            <a:endParaRPr lang="es-ES"/>
          </a:p>
        </p:txBody>
      </p:sp>
      <p:sp>
        <p:nvSpPr>
          <p:cNvPr id="5" name="Rectangle 2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089" name="Picture 41" descr="http://labredes.itcolima.edu.mx/fundamentosbd/fbd_u3_f33.jpg"/>
          <p:cNvPicPr>
            <a:picLocks noChangeAspect="1" noChangeArrowheads="1"/>
          </p:cNvPicPr>
          <p:nvPr/>
        </p:nvPicPr>
        <p:blipFill rotWithShape="1">
          <a:blip r:embed="rId2">
            <a:extLst>
              <a:ext uri="{28A0092B-C50C-407E-A947-70E740481C1C}">
                <a14:useLocalDpi xmlns:a14="http://schemas.microsoft.com/office/drawing/2010/main" val="0"/>
              </a:ext>
            </a:extLst>
          </a:blip>
          <a:srcRect b="9501"/>
          <a:stretch/>
        </p:blipFill>
        <p:spPr bwMode="auto">
          <a:xfrm>
            <a:off x="539552" y="1700808"/>
            <a:ext cx="8064896" cy="364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34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ítulo 1"/>
          <p:cNvSpPr>
            <a:spLocks noGrp="1"/>
          </p:cNvSpPr>
          <p:nvPr>
            <p:ph type="title"/>
          </p:nvPr>
        </p:nvSpPr>
        <p:spPr/>
        <p:txBody>
          <a:bodyPr>
            <a:normAutofit fontScale="90000"/>
          </a:bodyPr>
          <a:lstStyle/>
          <a:p>
            <a:r>
              <a:rPr lang="es-MX" altLang="en-US" smtClean="0"/>
              <a:t>Operaciones de una transacción</a:t>
            </a:r>
            <a:endParaRPr lang="en-US" altLang="en-US" smtClean="0"/>
          </a:p>
        </p:txBody>
      </p:sp>
      <p:sp>
        <p:nvSpPr>
          <p:cNvPr id="70659" name="Marcador de contenido 2"/>
          <p:cNvSpPr>
            <a:spLocks noGrp="1"/>
          </p:cNvSpPr>
          <p:nvPr>
            <p:ph idx="1"/>
          </p:nvPr>
        </p:nvSpPr>
        <p:spPr/>
        <p:txBody>
          <a:bodyPr/>
          <a:lstStyle/>
          <a:p>
            <a:r>
              <a:rPr lang="es-ES" altLang="en-US" smtClean="0"/>
              <a:t>Paso 1 - Inicia la transacción.</a:t>
            </a:r>
          </a:p>
          <a:p>
            <a:r>
              <a:rPr lang="es-ES" altLang="en-US" smtClean="0"/>
              <a:t>Paso 2 - Ejecutar el conjunto de consultas o manipulaciones de datos.</a:t>
            </a:r>
          </a:p>
          <a:p>
            <a:r>
              <a:rPr lang="es-ES" altLang="en-US" smtClean="0"/>
              <a:t>Paso 3 - Confirmar la transacción y completarla si no hay errores.</a:t>
            </a:r>
          </a:p>
          <a:p>
            <a:r>
              <a:rPr lang="es-ES" altLang="en-US" smtClean="0"/>
              <a:t>Paso 4 - Si se produce un error en la transacción, deshacerla y poner fin a la operación.</a:t>
            </a:r>
            <a:endParaRPr lang="en-US" altLang="en-US" smtClean="0"/>
          </a:p>
        </p:txBody>
      </p:sp>
    </p:spTree>
    <p:extLst>
      <p:ext uri="{BB962C8B-B14F-4D97-AF65-F5344CB8AC3E}">
        <p14:creationId xmlns:p14="http://schemas.microsoft.com/office/powerpoint/2010/main" val="1416283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dirty="0"/>
              <a:t>5.2 Propiedades de las transacciones</a:t>
            </a:r>
            <a:endParaRPr lang="es-MX" dirty="0"/>
          </a:p>
        </p:txBody>
      </p:sp>
      <p:sp>
        <p:nvSpPr>
          <p:cNvPr id="6" name="Marcador de texto 5"/>
          <p:cNvSpPr>
            <a:spLocks noGrp="1"/>
          </p:cNvSpPr>
          <p:nvPr>
            <p:ph type="body" idx="1"/>
          </p:nvPr>
        </p:nvSpPr>
        <p:spPr/>
        <p:txBody>
          <a:bodyPr/>
          <a:lstStyle/>
          <a:p>
            <a:endParaRPr lang="es-MX"/>
          </a:p>
        </p:txBody>
      </p:sp>
      <p:sp>
        <p:nvSpPr>
          <p:cNvPr id="4" name="Marcador de número de diapositiva 3"/>
          <p:cNvSpPr>
            <a:spLocks noGrp="1"/>
          </p:cNvSpPr>
          <p:nvPr>
            <p:ph type="sldNum" sz="quarter" idx="12"/>
          </p:nvPr>
        </p:nvSpPr>
        <p:spPr/>
        <p:txBody>
          <a:bodyPr/>
          <a:lstStyle/>
          <a:p>
            <a:fld id="{132FADFE-3B8F-471C-ABF0-DBC7717ECBBC}" type="slidenum">
              <a:rPr lang="es-ES" smtClean="0"/>
              <a:t>9</a:t>
            </a:fld>
            <a:endParaRPr lang="es-ES"/>
          </a:p>
        </p:txBody>
      </p:sp>
    </p:spTree>
    <p:extLst>
      <p:ext uri="{BB962C8B-B14F-4D97-AF65-F5344CB8AC3E}">
        <p14:creationId xmlns:p14="http://schemas.microsoft.com/office/powerpoint/2010/main" val="600211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4141</TotalTime>
  <Words>1241</Words>
  <Application>Microsoft Office PowerPoint</Application>
  <PresentationFormat>Presentación en pantalla (4:3)</PresentationFormat>
  <Paragraphs>160</Paragraphs>
  <Slides>28</Slides>
  <Notes>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28</vt:i4>
      </vt:variant>
    </vt:vector>
  </HeadingPairs>
  <TitlesOfParts>
    <vt:vector size="37" baseType="lpstr">
      <vt:lpstr>Arial</vt:lpstr>
      <vt:lpstr>Calibri</vt:lpstr>
      <vt:lpstr>Century Gothic</vt:lpstr>
      <vt:lpstr>Droid Sans Fallback</vt:lpstr>
      <vt:lpstr>Georgia</vt:lpstr>
      <vt:lpstr>Times New Roman</vt:lpstr>
      <vt:lpstr>Wingdings</vt:lpstr>
      <vt:lpstr>Wingdings 2</vt:lpstr>
      <vt:lpstr>Austin</vt:lpstr>
      <vt:lpstr>Taller de bases de datos</vt:lpstr>
      <vt:lpstr>Temario</vt:lpstr>
      <vt:lpstr>Competencia de unidad</vt:lpstr>
      <vt:lpstr>5.1 Conceptos básicos </vt:lpstr>
      <vt:lpstr>Bases de datos transaccionales</vt:lpstr>
      <vt:lpstr>Transacciones</vt:lpstr>
      <vt:lpstr>Ejecución de transacciones</vt:lpstr>
      <vt:lpstr>Operaciones de una transacción</vt:lpstr>
      <vt:lpstr>5.2 Propiedades de las transacciones</vt:lpstr>
      <vt:lpstr>Propiedades ACID</vt:lpstr>
      <vt:lpstr>Propiedades ACID</vt:lpstr>
      <vt:lpstr>Propiedades ACID</vt:lpstr>
      <vt:lpstr>Propiedades ACID</vt:lpstr>
      <vt:lpstr>5.3 Grados de consistencia/integridad</vt:lpstr>
      <vt:lpstr>¿Qué es integridad de datos?</vt:lpstr>
      <vt:lpstr>Niveles de integridad</vt:lpstr>
      <vt:lpstr>Integridad de dominio</vt:lpstr>
      <vt:lpstr>Integridad de entidad</vt:lpstr>
      <vt:lpstr>Integridad referencial</vt:lpstr>
      <vt:lpstr>Integridad definida por el usuario</vt:lpstr>
      <vt:lpstr>5.4 Niveles de aislamiento</vt:lpstr>
      <vt:lpstr>Niveles de aislamiento</vt:lpstr>
      <vt:lpstr>Hechos no deseados</vt:lpstr>
      <vt:lpstr>Presentación de PowerPoint</vt:lpstr>
      <vt:lpstr>Ejemplo</vt:lpstr>
      <vt:lpstr>5.5 Commit y rollback</vt:lpstr>
      <vt:lpstr>Recuperación (rollback) y Permanencia (commit)</vt:lpstr>
      <vt:lpstr>Instrucciones sobre transacciones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bases de datos</dc:title>
  <dc:creator>Daniel</dc:creator>
  <cp:lastModifiedBy>Angel martinez castro</cp:lastModifiedBy>
  <cp:revision>229</cp:revision>
  <dcterms:created xsi:type="dcterms:W3CDTF">2014-01-15T18:40:28Z</dcterms:created>
  <dcterms:modified xsi:type="dcterms:W3CDTF">2019-12-05T17:12:08Z</dcterms:modified>
</cp:coreProperties>
</file>