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5" r:id="rId5"/>
    <p:sldId id="258" r:id="rId6"/>
    <p:sldId id="273" r:id="rId7"/>
    <p:sldId id="274" r:id="rId8"/>
    <p:sldId id="275" r:id="rId9"/>
    <p:sldId id="276" r:id="rId10"/>
    <p:sldId id="280" r:id="rId11"/>
    <p:sldId id="277" r:id="rId12"/>
    <p:sldId id="281" r:id="rId13"/>
    <p:sldId id="282" r:id="rId14"/>
    <p:sldId id="283" r:id="rId15"/>
    <p:sldId id="272" r:id="rId16"/>
    <p:sldId id="261" r:id="rId17"/>
    <p:sldId id="267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7D6DB1-80CF-4ECB-934F-D64B13B04ED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DB5F08D-230E-4963-B915-87DB15D0DDBC}">
      <dgm:prSet/>
      <dgm:spPr/>
      <dgm:t>
        <a:bodyPr/>
        <a:lstStyle/>
        <a:p>
          <a:r>
            <a:rPr lang="pt-BR"/>
            <a:t>Linguagem de baixo nível, também conhecida como “linguagem de montagem”;</a:t>
          </a:r>
          <a:endParaRPr lang="en-US"/>
        </a:p>
      </dgm:t>
    </dgm:pt>
    <dgm:pt modelId="{38FFD0F6-A8BC-413C-8056-AE05B0AEC0CE}" type="parTrans" cxnId="{30E1C8A6-DC59-4641-941E-E77BA947F063}">
      <dgm:prSet/>
      <dgm:spPr/>
      <dgm:t>
        <a:bodyPr/>
        <a:lstStyle/>
        <a:p>
          <a:endParaRPr lang="en-US"/>
        </a:p>
      </dgm:t>
    </dgm:pt>
    <dgm:pt modelId="{02708AB2-E379-4C86-A827-4BC019082BD4}" type="sibTrans" cxnId="{30E1C8A6-DC59-4641-941E-E77BA947F063}">
      <dgm:prSet/>
      <dgm:spPr/>
      <dgm:t>
        <a:bodyPr/>
        <a:lstStyle/>
        <a:p>
          <a:endParaRPr lang="en-US"/>
        </a:p>
      </dgm:t>
    </dgm:pt>
    <dgm:pt modelId="{93429959-0146-4B10-8953-EA278CA3BAD7}">
      <dgm:prSet/>
      <dgm:spPr/>
      <dgm:t>
        <a:bodyPr/>
        <a:lstStyle/>
        <a:p>
          <a:r>
            <a:rPr lang="pt-BR"/>
            <a:t>é atrelada à  arquitetura de uma certa CPU, ou  seja, ela depende completamente do  hardware.</a:t>
          </a:r>
          <a:endParaRPr lang="en-US"/>
        </a:p>
      </dgm:t>
    </dgm:pt>
    <dgm:pt modelId="{EF82FFC6-266D-48A1-993F-7EF51BA0EE38}" type="parTrans" cxnId="{B81A76BB-AFFA-4880-BB55-5E853F6E91D2}">
      <dgm:prSet/>
      <dgm:spPr/>
      <dgm:t>
        <a:bodyPr/>
        <a:lstStyle/>
        <a:p>
          <a:endParaRPr lang="en-US"/>
        </a:p>
      </dgm:t>
    </dgm:pt>
    <dgm:pt modelId="{E8E56D84-0A8F-47AC-BB3F-01D2C80D8D17}" type="sibTrans" cxnId="{B81A76BB-AFFA-4880-BB55-5E853F6E91D2}">
      <dgm:prSet/>
      <dgm:spPr/>
      <dgm:t>
        <a:bodyPr/>
        <a:lstStyle/>
        <a:p>
          <a:endParaRPr lang="en-US"/>
        </a:p>
      </dgm:t>
    </dgm:pt>
    <dgm:pt modelId="{52E4384C-86D9-4A47-BB60-4845226A4647}" type="pres">
      <dgm:prSet presAssocID="{DF7D6DB1-80CF-4ECB-934F-D64B13B04ED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73E7C-22B4-4CD1-9378-541DAD43104F}" type="pres">
      <dgm:prSet presAssocID="{0DB5F08D-230E-4963-B915-87DB15D0DDBC}" presName="hierRoot1" presStyleCnt="0"/>
      <dgm:spPr/>
    </dgm:pt>
    <dgm:pt modelId="{F3E4E584-06CC-4972-B5BD-D6A50E3FBD11}" type="pres">
      <dgm:prSet presAssocID="{0DB5F08D-230E-4963-B915-87DB15D0DDBC}" presName="composite" presStyleCnt="0"/>
      <dgm:spPr/>
    </dgm:pt>
    <dgm:pt modelId="{3C30A0D7-4E1A-475F-A726-516E3FC66726}" type="pres">
      <dgm:prSet presAssocID="{0DB5F08D-230E-4963-B915-87DB15D0DDBC}" presName="background" presStyleLbl="node0" presStyleIdx="0" presStyleCnt="2"/>
      <dgm:spPr/>
    </dgm:pt>
    <dgm:pt modelId="{81797029-AA77-41E9-A0BF-8CDFA30E73BE}" type="pres">
      <dgm:prSet presAssocID="{0DB5F08D-230E-4963-B915-87DB15D0DDBC}" presName="text" presStyleLbl="fgAcc0" presStyleIdx="0" presStyleCnt="2">
        <dgm:presLayoutVars>
          <dgm:chPref val="3"/>
        </dgm:presLayoutVars>
      </dgm:prSet>
      <dgm:spPr/>
    </dgm:pt>
    <dgm:pt modelId="{C2D80100-80AB-4367-B982-7ABBEDDA456E}" type="pres">
      <dgm:prSet presAssocID="{0DB5F08D-230E-4963-B915-87DB15D0DDBC}" presName="hierChild2" presStyleCnt="0"/>
      <dgm:spPr/>
    </dgm:pt>
    <dgm:pt modelId="{CC2FE705-D3A8-4960-99A3-45E7569848A7}" type="pres">
      <dgm:prSet presAssocID="{93429959-0146-4B10-8953-EA278CA3BAD7}" presName="hierRoot1" presStyleCnt="0"/>
      <dgm:spPr/>
    </dgm:pt>
    <dgm:pt modelId="{71168818-C10F-4A10-A66E-906546B33846}" type="pres">
      <dgm:prSet presAssocID="{93429959-0146-4B10-8953-EA278CA3BAD7}" presName="composite" presStyleCnt="0"/>
      <dgm:spPr/>
    </dgm:pt>
    <dgm:pt modelId="{E2624E86-C88D-42CD-8A04-314BE9496026}" type="pres">
      <dgm:prSet presAssocID="{93429959-0146-4B10-8953-EA278CA3BAD7}" presName="background" presStyleLbl="node0" presStyleIdx="1" presStyleCnt="2"/>
      <dgm:spPr/>
    </dgm:pt>
    <dgm:pt modelId="{4DAA7933-CE61-43FA-9E6A-ABDEEE922960}" type="pres">
      <dgm:prSet presAssocID="{93429959-0146-4B10-8953-EA278CA3BAD7}" presName="text" presStyleLbl="fgAcc0" presStyleIdx="1" presStyleCnt="2">
        <dgm:presLayoutVars>
          <dgm:chPref val="3"/>
        </dgm:presLayoutVars>
      </dgm:prSet>
      <dgm:spPr/>
    </dgm:pt>
    <dgm:pt modelId="{65D2929B-0B0F-49C6-8511-33D5020C7BB4}" type="pres">
      <dgm:prSet presAssocID="{93429959-0146-4B10-8953-EA278CA3BAD7}" presName="hierChild2" presStyleCnt="0"/>
      <dgm:spPr/>
    </dgm:pt>
  </dgm:ptLst>
  <dgm:cxnLst>
    <dgm:cxn modelId="{C8980045-757B-4F50-BAF2-626B66505C89}" type="presOf" srcId="{93429959-0146-4B10-8953-EA278CA3BAD7}" destId="{4DAA7933-CE61-43FA-9E6A-ABDEEE922960}" srcOrd="0" destOrd="0" presId="urn:microsoft.com/office/officeart/2005/8/layout/hierarchy1"/>
    <dgm:cxn modelId="{8D0FEA6B-425C-4411-A077-F6CEDB97165A}" type="presOf" srcId="{DF7D6DB1-80CF-4ECB-934F-D64B13B04EDE}" destId="{52E4384C-86D9-4A47-BB60-4845226A4647}" srcOrd="0" destOrd="0" presId="urn:microsoft.com/office/officeart/2005/8/layout/hierarchy1"/>
    <dgm:cxn modelId="{B6D02454-5869-421B-8988-E0632355413F}" type="presOf" srcId="{0DB5F08D-230E-4963-B915-87DB15D0DDBC}" destId="{81797029-AA77-41E9-A0BF-8CDFA30E73BE}" srcOrd="0" destOrd="0" presId="urn:microsoft.com/office/officeart/2005/8/layout/hierarchy1"/>
    <dgm:cxn modelId="{30E1C8A6-DC59-4641-941E-E77BA947F063}" srcId="{DF7D6DB1-80CF-4ECB-934F-D64B13B04EDE}" destId="{0DB5F08D-230E-4963-B915-87DB15D0DDBC}" srcOrd="0" destOrd="0" parTransId="{38FFD0F6-A8BC-413C-8056-AE05B0AEC0CE}" sibTransId="{02708AB2-E379-4C86-A827-4BC019082BD4}"/>
    <dgm:cxn modelId="{B81A76BB-AFFA-4880-BB55-5E853F6E91D2}" srcId="{DF7D6DB1-80CF-4ECB-934F-D64B13B04EDE}" destId="{93429959-0146-4B10-8953-EA278CA3BAD7}" srcOrd="1" destOrd="0" parTransId="{EF82FFC6-266D-48A1-993F-7EF51BA0EE38}" sibTransId="{E8E56D84-0A8F-47AC-BB3F-01D2C80D8D17}"/>
    <dgm:cxn modelId="{A95F2A27-1407-4E11-BA08-F6DFCAD19A73}" type="presParOf" srcId="{52E4384C-86D9-4A47-BB60-4845226A4647}" destId="{F7C73E7C-22B4-4CD1-9378-541DAD43104F}" srcOrd="0" destOrd="0" presId="urn:microsoft.com/office/officeart/2005/8/layout/hierarchy1"/>
    <dgm:cxn modelId="{1A630772-56B2-40F1-BAC1-D1B2EB9592CC}" type="presParOf" srcId="{F7C73E7C-22B4-4CD1-9378-541DAD43104F}" destId="{F3E4E584-06CC-4972-B5BD-D6A50E3FBD11}" srcOrd="0" destOrd="0" presId="urn:microsoft.com/office/officeart/2005/8/layout/hierarchy1"/>
    <dgm:cxn modelId="{697D80BB-EF9B-4911-85BF-F94731251451}" type="presParOf" srcId="{F3E4E584-06CC-4972-B5BD-D6A50E3FBD11}" destId="{3C30A0D7-4E1A-475F-A726-516E3FC66726}" srcOrd="0" destOrd="0" presId="urn:microsoft.com/office/officeart/2005/8/layout/hierarchy1"/>
    <dgm:cxn modelId="{2774CC1D-EA5D-4FBD-A756-617CFDC8BD7E}" type="presParOf" srcId="{F3E4E584-06CC-4972-B5BD-D6A50E3FBD11}" destId="{81797029-AA77-41E9-A0BF-8CDFA30E73BE}" srcOrd="1" destOrd="0" presId="urn:microsoft.com/office/officeart/2005/8/layout/hierarchy1"/>
    <dgm:cxn modelId="{2B0F2F99-8223-471E-ABF2-DD80FE00340F}" type="presParOf" srcId="{F7C73E7C-22B4-4CD1-9378-541DAD43104F}" destId="{C2D80100-80AB-4367-B982-7ABBEDDA456E}" srcOrd="1" destOrd="0" presId="urn:microsoft.com/office/officeart/2005/8/layout/hierarchy1"/>
    <dgm:cxn modelId="{A33893C9-3798-40B1-8BDC-D03D9EC049B9}" type="presParOf" srcId="{52E4384C-86D9-4A47-BB60-4845226A4647}" destId="{CC2FE705-D3A8-4960-99A3-45E7569848A7}" srcOrd="1" destOrd="0" presId="urn:microsoft.com/office/officeart/2005/8/layout/hierarchy1"/>
    <dgm:cxn modelId="{A9D05103-6F49-4EB7-9F3E-817DB7612568}" type="presParOf" srcId="{CC2FE705-D3A8-4960-99A3-45E7569848A7}" destId="{71168818-C10F-4A10-A66E-906546B33846}" srcOrd="0" destOrd="0" presId="urn:microsoft.com/office/officeart/2005/8/layout/hierarchy1"/>
    <dgm:cxn modelId="{A5981898-111C-4DD0-9545-58D6FF22BADE}" type="presParOf" srcId="{71168818-C10F-4A10-A66E-906546B33846}" destId="{E2624E86-C88D-42CD-8A04-314BE9496026}" srcOrd="0" destOrd="0" presId="urn:microsoft.com/office/officeart/2005/8/layout/hierarchy1"/>
    <dgm:cxn modelId="{A3008201-3A4B-4A5A-84BC-535163C0F8C6}" type="presParOf" srcId="{71168818-C10F-4A10-A66E-906546B33846}" destId="{4DAA7933-CE61-43FA-9E6A-ABDEEE922960}" srcOrd="1" destOrd="0" presId="urn:microsoft.com/office/officeart/2005/8/layout/hierarchy1"/>
    <dgm:cxn modelId="{464CD3A7-EB8A-4167-AD86-69617DFD3203}" type="presParOf" srcId="{CC2FE705-D3A8-4960-99A3-45E7569848A7}" destId="{65D2929B-0B0F-49C6-8511-33D5020C7B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70ADC5-518A-460C-9E18-56330A82D98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3B275AD-1133-45B8-A5B0-FFD5FC679194}">
      <dgm:prSet phldrT="[Texto]"/>
      <dgm:spPr/>
      <dgm:t>
        <a:bodyPr/>
        <a:lstStyle/>
        <a:p>
          <a:r>
            <a:rPr lang="pt-BR"/>
            <a:t>Linguagem Assembly</a:t>
          </a:r>
          <a:endParaRPr lang="pt-BR" dirty="0"/>
        </a:p>
      </dgm:t>
    </dgm:pt>
    <dgm:pt modelId="{A92E0B24-CE1B-4879-8E95-E6B4CB20C9CE}" type="parTrans" cxnId="{B96D3A73-283B-4929-8B3E-9C7B50324BAC}">
      <dgm:prSet/>
      <dgm:spPr/>
      <dgm:t>
        <a:bodyPr/>
        <a:lstStyle/>
        <a:p>
          <a:endParaRPr lang="pt-BR"/>
        </a:p>
      </dgm:t>
    </dgm:pt>
    <dgm:pt modelId="{C5EC4A64-0A7B-4BB5-9683-26E911629A93}" type="sibTrans" cxnId="{B96D3A73-283B-4929-8B3E-9C7B50324BAC}">
      <dgm:prSet/>
      <dgm:spPr/>
      <dgm:t>
        <a:bodyPr/>
        <a:lstStyle/>
        <a:p>
          <a:endParaRPr lang="pt-BR"/>
        </a:p>
      </dgm:t>
    </dgm:pt>
    <dgm:pt modelId="{E43BD99A-D808-4175-9334-6CBCD1D06DAF}">
      <dgm:prSet phldrT="[Texto]"/>
      <dgm:spPr/>
      <dgm:t>
        <a:bodyPr/>
        <a:lstStyle/>
        <a:p>
          <a:r>
            <a:rPr lang="pt-BR"/>
            <a:t>Assembler</a:t>
          </a:r>
          <a:endParaRPr lang="pt-BR" dirty="0"/>
        </a:p>
      </dgm:t>
    </dgm:pt>
    <dgm:pt modelId="{58595702-52C4-4DCF-8FFB-0B00ED5BD480}" type="parTrans" cxnId="{FF66A818-91D7-4193-894D-9A0868F8A258}">
      <dgm:prSet/>
      <dgm:spPr/>
      <dgm:t>
        <a:bodyPr/>
        <a:lstStyle/>
        <a:p>
          <a:endParaRPr lang="pt-BR"/>
        </a:p>
      </dgm:t>
    </dgm:pt>
    <dgm:pt modelId="{1955A025-1B9D-4470-83BD-64747B6F4D01}" type="sibTrans" cxnId="{FF66A818-91D7-4193-894D-9A0868F8A258}">
      <dgm:prSet/>
      <dgm:spPr/>
      <dgm:t>
        <a:bodyPr/>
        <a:lstStyle/>
        <a:p>
          <a:endParaRPr lang="pt-BR"/>
        </a:p>
      </dgm:t>
    </dgm:pt>
    <dgm:pt modelId="{617CECEA-A83D-4A41-B52B-E04B55A9B7D7}">
      <dgm:prSet phldrT="[Texto]"/>
      <dgm:spPr/>
      <dgm:t>
        <a:bodyPr/>
        <a:lstStyle/>
        <a:p>
          <a:r>
            <a:rPr lang="pt-BR"/>
            <a:t>Linguagem de Máquina</a:t>
          </a:r>
          <a:endParaRPr lang="pt-BR" dirty="0"/>
        </a:p>
      </dgm:t>
    </dgm:pt>
    <dgm:pt modelId="{B56DF362-337C-44B2-B92B-21F472C4ED77}" type="parTrans" cxnId="{EEE89025-B764-487F-A95B-C09633363170}">
      <dgm:prSet/>
      <dgm:spPr/>
      <dgm:t>
        <a:bodyPr/>
        <a:lstStyle/>
        <a:p>
          <a:endParaRPr lang="pt-BR"/>
        </a:p>
      </dgm:t>
    </dgm:pt>
    <dgm:pt modelId="{862A24EE-B356-48BE-978D-29BC794DFD62}" type="sibTrans" cxnId="{EEE89025-B764-487F-A95B-C09633363170}">
      <dgm:prSet/>
      <dgm:spPr/>
      <dgm:t>
        <a:bodyPr/>
        <a:lstStyle/>
        <a:p>
          <a:endParaRPr lang="pt-BR"/>
        </a:p>
      </dgm:t>
    </dgm:pt>
    <dgm:pt modelId="{38016FAB-630B-4EA2-A939-C97348AFA6A2}" type="pres">
      <dgm:prSet presAssocID="{2170ADC5-518A-460C-9E18-56330A82D98A}" presName="Name0" presStyleCnt="0">
        <dgm:presLayoutVars>
          <dgm:dir/>
          <dgm:resizeHandles val="exact"/>
        </dgm:presLayoutVars>
      </dgm:prSet>
      <dgm:spPr/>
    </dgm:pt>
    <dgm:pt modelId="{95E109E5-0B9E-4897-9DE0-5B93C7C65F33}" type="pres">
      <dgm:prSet presAssocID="{93B275AD-1133-45B8-A5B0-FFD5FC679194}" presName="node" presStyleLbl="node1" presStyleIdx="0" presStyleCnt="3">
        <dgm:presLayoutVars>
          <dgm:bulletEnabled val="1"/>
        </dgm:presLayoutVars>
      </dgm:prSet>
      <dgm:spPr/>
    </dgm:pt>
    <dgm:pt modelId="{BCA5588E-8B37-449B-9032-2EC62849CF32}" type="pres">
      <dgm:prSet presAssocID="{C5EC4A64-0A7B-4BB5-9683-26E911629A93}" presName="sibTrans" presStyleLbl="sibTrans2D1" presStyleIdx="0" presStyleCnt="2"/>
      <dgm:spPr/>
    </dgm:pt>
    <dgm:pt modelId="{06439B7C-91A5-49C3-B172-B782CC8D3E40}" type="pres">
      <dgm:prSet presAssocID="{C5EC4A64-0A7B-4BB5-9683-26E911629A93}" presName="connectorText" presStyleLbl="sibTrans2D1" presStyleIdx="0" presStyleCnt="2"/>
      <dgm:spPr/>
    </dgm:pt>
    <dgm:pt modelId="{1D9BD9D6-2D11-472F-B4AD-2FEF33E90D61}" type="pres">
      <dgm:prSet presAssocID="{E43BD99A-D808-4175-9334-6CBCD1D06DAF}" presName="node" presStyleLbl="node1" presStyleIdx="1" presStyleCnt="3">
        <dgm:presLayoutVars>
          <dgm:bulletEnabled val="1"/>
        </dgm:presLayoutVars>
      </dgm:prSet>
      <dgm:spPr/>
    </dgm:pt>
    <dgm:pt modelId="{EC4E61F7-6B3D-4834-8E6A-2FB1C476AAA6}" type="pres">
      <dgm:prSet presAssocID="{1955A025-1B9D-4470-83BD-64747B6F4D01}" presName="sibTrans" presStyleLbl="sibTrans2D1" presStyleIdx="1" presStyleCnt="2"/>
      <dgm:spPr/>
    </dgm:pt>
    <dgm:pt modelId="{AA3FDE2D-CC82-48E0-B3F5-5551C03D5ED7}" type="pres">
      <dgm:prSet presAssocID="{1955A025-1B9D-4470-83BD-64747B6F4D01}" presName="connectorText" presStyleLbl="sibTrans2D1" presStyleIdx="1" presStyleCnt="2"/>
      <dgm:spPr/>
    </dgm:pt>
    <dgm:pt modelId="{03EA5644-E362-497C-B3D7-F068DED82FEF}" type="pres">
      <dgm:prSet presAssocID="{617CECEA-A83D-4A41-B52B-E04B55A9B7D7}" presName="node" presStyleLbl="node1" presStyleIdx="2" presStyleCnt="3">
        <dgm:presLayoutVars>
          <dgm:bulletEnabled val="1"/>
        </dgm:presLayoutVars>
      </dgm:prSet>
      <dgm:spPr/>
    </dgm:pt>
  </dgm:ptLst>
  <dgm:cxnLst>
    <dgm:cxn modelId="{AD5DBD01-BBCA-47F2-9883-F8669873A5DF}" type="presOf" srcId="{C5EC4A64-0A7B-4BB5-9683-26E911629A93}" destId="{BCA5588E-8B37-449B-9032-2EC62849CF32}" srcOrd="0" destOrd="0" presId="urn:microsoft.com/office/officeart/2005/8/layout/process1"/>
    <dgm:cxn modelId="{FF66A818-91D7-4193-894D-9A0868F8A258}" srcId="{2170ADC5-518A-460C-9E18-56330A82D98A}" destId="{E43BD99A-D808-4175-9334-6CBCD1D06DAF}" srcOrd="1" destOrd="0" parTransId="{58595702-52C4-4DCF-8FFB-0B00ED5BD480}" sibTransId="{1955A025-1B9D-4470-83BD-64747B6F4D01}"/>
    <dgm:cxn modelId="{EEE89025-B764-487F-A95B-C09633363170}" srcId="{2170ADC5-518A-460C-9E18-56330A82D98A}" destId="{617CECEA-A83D-4A41-B52B-E04B55A9B7D7}" srcOrd="2" destOrd="0" parTransId="{B56DF362-337C-44B2-B92B-21F472C4ED77}" sibTransId="{862A24EE-B356-48BE-978D-29BC794DFD62}"/>
    <dgm:cxn modelId="{7A6A453A-F1A1-4D4C-93F3-38AFB0A4FC75}" type="presOf" srcId="{1955A025-1B9D-4470-83BD-64747B6F4D01}" destId="{AA3FDE2D-CC82-48E0-B3F5-5551C03D5ED7}" srcOrd="1" destOrd="0" presId="urn:microsoft.com/office/officeart/2005/8/layout/process1"/>
    <dgm:cxn modelId="{F9B5DD3B-5D3C-4EF3-844E-BA2BDB638D12}" type="presOf" srcId="{1955A025-1B9D-4470-83BD-64747B6F4D01}" destId="{EC4E61F7-6B3D-4834-8E6A-2FB1C476AAA6}" srcOrd="0" destOrd="0" presId="urn:microsoft.com/office/officeart/2005/8/layout/process1"/>
    <dgm:cxn modelId="{D64FE245-15C2-4942-9333-B2E71637A49C}" type="presOf" srcId="{617CECEA-A83D-4A41-B52B-E04B55A9B7D7}" destId="{03EA5644-E362-497C-B3D7-F068DED82FEF}" srcOrd="0" destOrd="0" presId="urn:microsoft.com/office/officeart/2005/8/layout/process1"/>
    <dgm:cxn modelId="{B96D3A73-283B-4929-8B3E-9C7B50324BAC}" srcId="{2170ADC5-518A-460C-9E18-56330A82D98A}" destId="{93B275AD-1133-45B8-A5B0-FFD5FC679194}" srcOrd="0" destOrd="0" parTransId="{A92E0B24-CE1B-4879-8E95-E6B4CB20C9CE}" sibTransId="{C5EC4A64-0A7B-4BB5-9683-26E911629A93}"/>
    <dgm:cxn modelId="{C16BC378-F28C-439A-AA79-967853266C44}" type="presOf" srcId="{93B275AD-1133-45B8-A5B0-FFD5FC679194}" destId="{95E109E5-0B9E-4897-9DE0-5B93C7C65F33}" srcOrd="0" destOrd="0" presId="urn:microsoft.com/office/officeart/2005/8/layout/process1"/>
    <dgm:cxn modelId="{7A9A3F7D-CB53-426D-965D-24A13F00D2EB}" type="presOf" srcId="{E43BD99A-D808-4175-9334-6CBCD1D06DAF}" destId="{1D9BD9D6-2D11-472F-B4AD-2FEF33E90D61}" srcOrd="0" destOrd="0" presId="urn:microsoft.com/office/officeart/2005/8/layout/process1"/>
    <dgm:cxn modelId="{9AF68BFD-0478-4C85-B504-7CEFD29F85BE}" type="presOf" srcId="{C5EC4A64-0A7B-4BB5-9683-26E911629A93}" destId="{06439B7C-91A5-49C3-B172-B782CC8D3E40}" srcOrd="1" destOrd="0" presId="urn:microsoft.com/office/officeart/2005/8/layout/process1"/>
    <dgm:cxn modelId="{DD5227FE-8524-432A-AEBF-1D708ED103E0}" type="presOf" srcId="{2170ADC5-518A-460C-9E18-56330A82D98A}" destId="{38016FAB-630B-4EA2-A939-C97348AFA6A2}" srcOrd="0" destOrd="0" presId="urn:microsoft.com/office/officeart/2005/8/layout/process1"/>
    <dgm:cxn modelId="{24106AB3-89FF-4523-869C-DE17FBF5C5A7}" type="presParOf" srcId="{38016FAB-630B-4EA2-A939-C97348AFA6A2}" destId="{95E109E5-0B9E-4897-9DE0-5B93C7C65F33}" srcOrd="0" destOrd="0" presId="urn:microsoft.com/office/officeart/2005/8/layout/process1"/>
    <dgm:cxn modelId="{1427A36D-B7C6-4908-A78A-E88FEF67305E}" type="presParOf" srcId="{38016FAB-630B-4EA2-A939-C97348AFA6A2}" destId="{BCA5588E-8B37-449B-9032-2EC62849CF32}" srcOrd="1" destOrd="0" presId="urn:microsoft.com/office/officeart/2005/8/layout/process1"/>
    <dgm:cxn modelId="{23EE8118-752C-4C7C-9BAD-6B8077C7E475}" type="presParOf" srcId="{BCA5588E-8B37-449B-9032-2EC62849CF32}" destId="{06439B7C-91A5-49C3-B172-B782CC8D3E40}" srcOrd="0" destOrd="0" presId="urn:microsoft.com/office/officeart/2005/8/layout/process1"/>
    <dgm:cxn modelId="{B2685FF2-ACDB-4621-9314-4D9586F6303E}" type="presParOf" srcId="{38016FAB-630B-4EA2-A939-C97348AFA6A2}" destId="{1D9BD9D6-2D11-472F-B4AD-2FEF33E90D61}" srcOrd="2" destOrd="0" presId="urn:microsoft.com/office/officeart/2005/8/layout/process1"/>
    <dgm:cxn modelId="{0E6EE50A-2484-4028-A75E-6DE35F48B92B}" type="presParOf" srcId="{38016FAB-630B-4EA2-A939-C97348AFA6A2}" destId="{EC4E61F7-6B3D-4834-8E6A-2FB1C476AAA6}" srcOrd="3" destOrd="0" presId="urn:microsoft.com/office/officeart/2005/8/layout/process1"/>
    <dgm:cxn modelId="{89EE52C3-3507-4CDD-8B30-B7D11F3D17E9}" type="presParOf" srcId="{EC4E61F7-6B3D-4834-8E6A-2FB1C476AAA6}" destId="{AA3FDE2D-CC82-48E0-B3F5-5551C03D5ED7}" srcOrd="0" destOrd="0" presId="urn:microsoft.com/office/officeart/2005/8/layout/process1"/>
    <dgm:cxn modelId="{C350CA76-30D7-4594-A48F-0F802FE76510}" type="presParOf" srcId="{38016FAB-630B-4EA2-A939-C97348AFA6A2}" destId="{03EA5644-E362-497C-B3D7-F068DED82FE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0A0D7-4E1A-475F-A726-516E3FC66726}">
      <dsp:nvSpPr>
        <dsp:cNvPr id="0" name=""/>
        <dsp:cNvSpPr/>
      </dsp:nvSpPr>
      <dsp:spPr>
        <a:xfrm>
          <a:off x="1320" y="150224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97029-AA77-41E9-A0BF-8CDFA30E73BE}">
      <dsp:nvSpPr>
        <dsp:cNvPr id="0" name=""/>
        <dsp:cNvSpPr/>
      </dsp:nvSpPr>
      <dsp:spPr>
        <a:xfrm>
          <a:off x="516452" y="639599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Linguagem de baixo nível, também conhecida como “linguagem de montagem”;</a:t>
          </a:r>
          <a:endParaRPr lang="en-US" sz="3300" kern="1200"/>
        </a:p>
      </dsp:txBody>
      <dsp:txXfrm>
        <a:off x="602678" y="725825"/>
        <a:ext cx="4463730" cy="2771523"/>
      </dsp:txXfrm>
    </dsp:sp>
    <dsp:sp modelId="{E2624E86-C88D-42CD-8A04-314BE9496026}">
      <dsp:nvSpPr>
        <dsp:cNvPr id="0" name=""/>
        <dsp:cNvSpPr/>
      </dsp:nvSpPr>
      <dsp:spPr>
        <a:xfrm>
          <a:off x="5667765" y="150224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A7933-CE61-43FA-9E6A-ABDEEE922960}">
      <dsp:nvSpPr>
        <dsp:cNvPr id="0" name=""/>
        <dsp:cNvSpPr/>
      </dsp:nvSpPr>
      <dsp:spPr>
        <a:xfrm>
          <a:off x="6182897" y="639599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é atrelada à  arquitetura de uma certa CPU, ou  seja, ela depende completamente do  hardware.</a:t>
          </a:r>
          <a:endParaRPr lang="en-US" sz="3300" kern="1200"/>
        </a:p>
      </dsp:txBody>
      <dsp:txXfrm>
        <a:off x="6269123" y="725825"/>
        <a:ext cx="4463730" cy="27715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109E5-0B9E-4897-9DE0-5B93C7C65F33}">
      <dsp:nvSpPr>
        <dsp:cNvPr id="0" name=""/>
        <dsp:cNvSpPr/>
      </dsp:nvSpPr>
      <dsp:spPr>
        <a:xfrm>
          <a:off x="8661" y="2168166"/>
          <a:ext cx="2588914" cy="1553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/>
            <a:t>Linguagem Assembly</a:t>
          </a:r>
          <a:endParaRPr lang="pt-BR" sz="3500" kern="1200" dirty="0"/>
        </a:p>
      </dsp:txBody>
      <dsp:txXfrm>
        <a:off x="54157" y="2213662"/>
        <a:ext cx="2497922" cy="1462356"/>
      </dsp:txXfrm>
    </dsp:sp>
    <dsp:sp modelId="{BCA5588E-8B37-449B-9032-2EC62849CF32}">
      <dsp:nvSpPr>
        <dsp:cNvPr id="0" name=""/>
        <dsp:cNvSpPr/>
      </dsp:nvSpPr>
      <dsp:spPr>
        <a:xfrm>
          <a:off x="2856468" y="2623815"/>
          <a:ext cx="548849" cy="6420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700" kern="1200"/>
        </a:p>
      </dsp:txBody>
      <dsp:txXfrm>
        <a:off x="2856468" y="2752225"/>
        <a:ext cx="384194" cy="385230"/>
      </dsp:txXfrm>
    </dsp:sp>
    <dsp:sp modelId="{1D9BD9D6-2D11-472F-B4AD-2FEF33E90D61}">
      <dsp:nvSpPr>
        <dsp:cNvPr id="0" name=""/>
        <dsp:cNvSpPr/>
      </dsp:nvSpPr>
      <dsp:spPr>
        <a:xfrm>
          <a:off x="3633142" y="2168166"/>
          <a:ext cx="2588914" cy="1553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/>
            <a:t>Assembler</a:t>
          </a:r>
          <a:endParaRPr lang="pt-BR" sz="3500" kern="1200" dirty="0"/>
        </a:p>
      </dsp:txBody>
      <dsp:txXfrm>
        <a:off x="3678638" y="2213662"/>
        <a:ext cx="2497922" cy="1462356"/>
      </dsp:txXfrm>
    </dsp:sp>
    <dsp:sp modelId="{EC4E61F7-6B3D-4834-8E6A-2FB1C476AAA6}">
      <dsp:nvSpPr>
        <dsp:cNvPr id="0" name=""/>
        <dsp:cNvSpPr/>
      </dsp:nvSpPr>
      <dsp:spPr>
        <a:xfrm>
          <a:off x="6480948" y="2623815"/>
          <a:ext cx="548849" cy="6420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700" kern="1200"/>
        </a:p>
      </dsp:txBody>
      <dsp:txXfrm>
        <a:off x="6480948" y="2752225"/>
        <a:ext cx="384194" cy="385230"/>
      </dsp:txXfrm>
    </dsp:sp>
    <dsp:sp modelId="{03EA5644-E362-497C-B3D7-F068DED82FEF}">
      <dsp:nvSpPr>
        <dsp:cNvPr id="0" name=""/>
        <dsp:cNvSpPr/>
      </dsp:nvSpPr>
      <dsp:spPr>
        <a:xfrm>
          <a:off x="7257623" y="2168166"/>
          <a:ext cx="2588914" cy="1553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/>
            <a:t>Linguagem de Máquina</a:t>
          </a:r>
          <a:endParaRPr lang="pt-BR" sz="3500" kern="1200" dirty="0"/>
        </a:p>
      </dsp:txBody>
      <dsp:txXfrm>
        <a:off x="7303119" y="2213662"/>
        <a:ext cx="2497922" cy="1462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6BAE3-977D-3980-0DF4-D8ED2AFBA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F42693-0DCC-50D4-CDCD-F92A7BBDA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F27DF5-0199-14F9-E887-B07A5C35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F85F-6559-4B90-A242-B3AF38A4D6AB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1F8DB9-BB50-204B-4E6A-B75B5746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754DBC-A574-DAD9-B1B4-75D54883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E9E-9526-4E0A-BC7B-4AAFA5720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24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C99CE-0CBE-49C3-DFC8-56FD00046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0BD873-7F55-6599-FC3C-F1CF3328F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54CEEB-30C2-322C-C1AD-21F46DA3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F85F-6559-4B90-A242-B3AF38A4D6AB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524262-0F63-F13E-1E24-25912205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5F5AFC-67F8-B23D-D109-A3A74247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E9E-9526-4E0A-BC7B-4AAFA5720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99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3CC605-E28F-91C3-27A3-C85CAB7FF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5B856E-C9F3-BE18-5135-B7777E116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CC4ECF-A70C-BB29-7FAA-F08A1F23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F85F-6559-4B90-A242-B3AF38A4D6AB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8B60A1-9ECB-0E3A-8D23-A61F91ED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87260D-C8B8-2668-ADE0-23FC65CF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E9E-9526-4E0A-BC7B-4AAFA5720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53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398D5-06F1-B758-41DF-D0DE3C1D3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77EA07-9C52-05F0-EC6E-9D092D818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C9BD26-3462-1340-5999-A9B3DDEF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F85F-6559-4B90-A242-B3AF38A4D6AB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1591F8-09B8-AECA-55F2-80993ED0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DB81FB-61FC-DD78-6C54-110132BD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E9E-9526-4E0A-BC7B-4AAFA5720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2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8E271-90B9-5CDB-6BCF-0D2A051FD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EAA5DA-3324-EB2D-61FA-6011BB3D8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ABF547-790D-6879-2041-7CDBB938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F85F-6559-4B90-A242-B3AF38A4D6AB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053F0E-140B-27E2-DFE9-1B30951C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C27E2D-4357-C0D7-C3EE-26E319BB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E9E-9526-4E0A-BC7B-4AAFA5720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84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92524-6C70-C8E3-E2B5-A5CA0C52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F22E10-70C9-10AF-7485-11568D830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04D50A-3923-FB6B-9EE8-29090F92A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2B9C40-A4F3-D39D-6AB4-E26C49A7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F85F-6559-4B90-A242-B3AF38A4D6AB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4656D3-7E51-4871-1F85-895F87DA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5C7930-8D8A-7DFC-6868-3067F793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E9E-9526-4E0A-BC7B-4AAFA5720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39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B8225-7420-DEF9-2884-B6BEDDC3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7F0014-F9B9-B19D-1307-F0FA2461B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9F2D67-86D9-429F-33FD-DE18DA2EC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A398D20-6CAC-5860-0F90-8E526950C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3FC482-DB7E-79C8-C1E0-9B0128C20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CF2B51-73D9-ACCE-FCC9-1D6C49E9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F85F-6559-4B90-A242-B3AF38A4D6AB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6E90365-3BAF-CA35-79DB-E1920728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3B1B593-82A8-3C0D-EA8E-1BF3BCE5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E9E-9526-4E0A-BC7B-4AAFA5720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86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6E899-C1A1-194A-1525-2FA0E0CE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71294C-E652-1309-3068-8523D5B9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F85F-6559-4B90-A242-B3AF38A4D6AB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4E16E1D-9885-01FD-C1B5-400D8BED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AD18C3-ED52-6342-8618-6A4D6BE2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E9E-9526-4E0A-BC7B-4AAFA5720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73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0FB31F-EE12-363D-E4B7-E341042C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F85F-6559-4B90-A242-B3AF38A4D6AB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7664ED-DAF3-2FE0-3948-A02FCE3C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284890-9DB9-6C06-F98F-8575DDF2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E9E-9526-4E0A-BC7B-4AAFA5720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34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19EA0-C78C-307D-9DC9-985DA5013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00324D-F302-E250-3110-BF7A0C14D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A16EF7-BDD1-1DBB-669A-E1C066E66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445890-82A8-CB47-C887-EF1D62FC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F85F-6559-4B90-A242-B3AF38A4D6AB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E0AF6F-26BB-2263-48CA-2FC2E449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FA2D15-51A4-75F9-96FD-C26201CC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E9E-9526-4E0A-BC7B-4AAFA5720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01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2DFBB-3433-FB4B-E6E2-F5D1D4D95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A0E0EE-59B1-3966-8D18-54E3101F2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801C20-8816-B84D-6470-696AE7D6E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0F9003-FA80-8B13-B1CF-C6F81677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F85F-6559-4B90-A242-B3AF38A4D6AB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A163D3-CB96-F393-C6CF-D4F8394D1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2D51CA-1370-D743-52B2-97403352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E9E-9526-4E0A-BC7B-4AAFA5720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34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58E387E-8C53-E9F5-9AEE-BC3C1FA35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196394-296F-D314-BAF4-20EA757D3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1DA873-28D7-A1C8-F564-A2B310D07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7F85F-6559-4B90-A242-B3AF38A4D6AB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182822-A781-801F-6216-2DE3F9261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63E625-1EDA-5B36-42C7-E43D8FF06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E9E9E-9526-4E0A-BC7B-4AAFA5720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54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Forma, Seta">
            <a:extLst>
              <a:ext uri="{FF2B5EF4-FFF2-40B4-BE49-F238E27FC236}">
                <a16:creationId xmlns:a16="http://schemas.microsoft.com/office/drawing/2014/main" id="{7BFDC77F-C86F-DEB8-2053-D76F2FDAF3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000D56-D6A2-FABC-644D-FB29C6D8E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br>
              <a:rPr lang="pt-BR" sz="4000" dirty="0"/>
            </a:br>
            <a:r>
              <a:rPr lang="pt-BR" sz="4000" dirty="0"/>
              <a:t>Revisão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5E46E-EAB6-A595-B640-60A6032A8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pt-BR" sz="2000"/>
              <a:t>Porfª Mª Cleane Nascimento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93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CDA080C-55D4-BD9A-48CB-84EBB43DE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424572"/>
            <a:ext cx="10515600" cy="1325563"/>
          </a:xfrm>
        </p:spPr>
        <p:txBody>
          <a:bodyPr/>
          <a:lstStyle/>
          <a:p>
            <a:r>
              <a:rPr lang="pt-BR" dirty="0"/>
              <a:t>E o que são Registradores?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8C7B888-2247-A56C-A542-414344C9C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2750135"/>
            <a:ext cx="10515600" cy="3184525"/>
          </a:xfrm>
        </p:spPr>
        <p:txBody>
          <a:bodyPr/>
          <a:lstStyle/>
          <a:p>
            <a:r>
              <a:rPr lang="pt-BR" dirty="0"/>
              <a:t>Dispositivos que armazenam dados e informações utilizadas para execução de um programa. Existem dois tipos de Registradores:</a:t>
            </a:r>
          </a:p>
          <a:p>
            <a:pPr marL="0" indent="0">
              <a:buNone/>
            </a:pPr>
            <a:r>
              <a:rPr lang="pt-BR" dirty="0"/>
              <a:t>(MANZANO, 2004)</a:t>
            </a:r>
          </a:p>
        </p:txBody>
      </p:sp>
    </p:spTree>
    <p:extLst>
      <p:ext uri="{BB962C8B-B14F-4D97-AF65-F5344CB8AC3E}">
        <p14:creationId xmlns:p14="http://schemas.microsoft.com/office/powerpoint/2010/main" val="125250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895B85B-D3BD-F367-29DF-E62591767F6D}"/>
              </a:ext>
            </a:extLst>
          </p:cNvPr>
          <p:cNvSpPr txBox="1"/>
          <p:nvPr/>
        </p:nvSpPr>
        <p:spPr>
          <a:xfrm>
            <a:off x="268814" y="117030"/>
            <a:ext cx="7526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Então...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ED2DF8A-6C0B-B8FB-3218-257A88FEBB23}"/>
              </a:ext>
            </a:extLst>
          </p:cNvPr>
          <p:cNvSpPr txBox="1"/>
          <p:nvPr/>
        </p:nvSpPr>
        <p:spPr>
          <a:xfrm>
            <a:off x="1908823" y="902238"/>
            <a:ext cx="84228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dirty="0"/>
              <a:t>Existem dois tipos de registradores ($):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FBE83E8-BC87-F95A-B916-E2C3C177DA78}"/>
              </a:ext>
            </a:extLst>
          </p:cNvPr>
          <p:cNvSpPr/>
          <p:nvPr/>
        </p:nvSpPr>
        <p:spPr>
          <a:xfrm>
            <a:off x="1603512" y="1711576"/>
            <a:ext cx="2771336" cy="1185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tx1"/>
                </a:solidFill>
              </a:rPr>
              <a:t>Gerais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19167F5-BC85-0C1F-5D8E-BC0048EFB6EE}"/>
              </a:ext>
            </a:extLst>
          </p:cNvPr>
          <p:cNvSpPr/>
          <p:nvPr/>
        </p:nvSpPr>
        <p:spPr>
          <a:xfrm>
            <a:off x="7560365" y="1711577"/>
            <a:ext cx="2771336" cy="1185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tx1"/>
                </a:solidFill>
              </a:rPr>
              <a:t>Propósito Especial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F9007DF-7823-A542-782F-02E2920636AE}"/>
              </a:ext>
            </a:extLst>
          </p:cNvPr>
          <p:cNvSpPr/>
          <p:nvPr/>
        </p:nvSpPr>
        <p:spPr>
          <a:xfrm>
            <a:off x="268814" y="4141757"/>
            <a:ext cx="5440733" cy="2292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3200" dirty="0"/>
              <a:t>Usados no armazenamento de dados e sua movimentação entre a memória e o processador.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F37D8E9-1462-E03E-9C75-DBFDD83DADCC}"/>
              </a:ext>
            </a:extLst>
          </p:cNvPr>
          <p:cNvSpPr/>
          <p:nvPr/>
        </p:nvSpPr>
        <p:spPr>
          <a:xfrm>
            <a:off x="6096000" y="4115014"/>
            <a:ext cx="5440733" cy="2292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3200" dirty="0"/>
              <a:t>Usados na execução e certa instrução, sendo normalmente gerenciados pela Unidade de Controle.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8CC4F76-DCD4-3056-71EE-095951F70E85}"/>
              </a:ext>
            </a:extLst>
          </p:cNvPr>
          <p:cNvCxnSpPr/>
          <p:nvPr/>
        </p:nvCxnSpPr>
        <p:spPr>
          <a:xfrm>
            <a:off x="2875722" y="3048697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AA24149-36F0-88C8-40FF-97B4391D7A62}"/>
              </a:ext>
            </a:extLst>
          </p:cNvPr>
          <p:cNvCxnSpPr/>
          <p:nvPr/>
        </p:nvCxnSpPr>
        <p:spPr>
          <a:xfrm>
            <a:off x="8926155" y="3048697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827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2FB76FE-CE71-1904-C4F3-233C9E276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73" y="190499"/>
            <a:ext cx="10515600" cy="1325563"/>
          </a:xfrm>
        </p:spPr>
        <p:txBody>
          <a:bodyPr/>
          <a:lstStyle/>
          <a:p>
            <a:r>
              <a:rPr lang="pt-BR" b="1" dirty="0"/>
              <a:t>Em MIPS utilizamos </a:t>
            </a:r>
            <a:r>
              <a:rPr lang="pt-BR" b="1" dirty="0" err="1"/>
              <a:t>Load</a:t>
            </a:r>
            <a:r>
              <a:rPr lang="pt-BR" b="1" dirty="0"/>
              <a:t> e Store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3A91E9F-1787-D7B0-39A8-3A4D178B5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653381"/>
            <a:ext cx="11353800" cy="4351338"/>
          </a:xfrm>
        </p:spPr>
        <p:txBody>
          <a:bodyPr>
            <a:noAutofit/>
          </a:bodyPr>
          <a:lstStyle/>
          <a:p>
            <a:r>
              <a:rPr lang="pt-BR" b="1" dirty="0" err="1">
                <a:solidFill>
                  <a:srgbClr val="FF0000"/>
                </a:solidFill>
              </a:rPr>
              <a:t>Load</a:t>
            </a:r>
            <a:r>
              <a:rPr lang="pt-BR" b="1" dirty="0">
                <a:solidFill>
                  <a:srgbClr val="FF0000"/>
                </a:solidFill>
              </a:rPr>
              <a:t>:</a:t>
            </a:r>
            <a:r>
              <a:rPr lang="pt-BR" dirty="0"/>
              <a:t> instrução de movimentação de dados da memória para o registrador;</a:t>
            </a:r>
          </a:p>
          <a:p>
            <a:pPr marL="0" indent="0">
              <a:buNone/>
            </a:pPr>
            <a:r>
              <a:rPr lang="pt-BR" dirty="0"/>
              <a:t>Operação de </a:t>
            </a:r>
            <a:r>
              <a:rPr lang="pt-BR" b="1" dirty="0"/>
              <a:t>leitura da memória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b="1" dirty="0">
                <a:solidFill>
                  <a:srgbClr val="FF0000"/>
                </a:solidFill>
              </a:rPr>
              <a:t>Store: </a:t>
            </a:r>
            <a:r>
              <a:rPr lang="pt-BR" dirty="0"/>
              <a:t>instrução de movimentação de dados do registrador para a memória;</a:t>
            </a:r>
          </a:p>
          <a:p>
            <a:pPr marL="0" indent="0">
              <a:buNone/>
            </a:pPr>
            <a:r>
              <a:rPr lang="pt-BR" dirty="0"/>
              <a:t>Operação </a:t>
            </a:r>
            <a:r>
              <a:rPr lang="pt-BR" b="1" dirty="0"/>
              <a:t>escrita na memória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>
                <a:solidFill>
                  <a:srgbClr val="FF0000"/>
                </a:solidFill>
              </a:rPr>
              <a:t>Move: </a:t>
            </a:r>
            <a:r>
              <a:rPr lang="pt-BR" dirty="0"/>
              <a:t>instrução para passar o conteúdo de um registrador para outro; </a:t>
            </a:r>
          </a:p>
          <a:p>
            <a:pPr marL="0" indent="0">
              <a:buNone/>
            </a:pPr>
            <a:r>
              <a:rPr lang="pt-BR" b="1" dirty="0"/>
              <a:t>Memória RAM não é envolvida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2249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FE1CE33-2AFE-A6D0-1B3E-B895FF51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/>
              <a:t>Adição de inteiros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E4D5F29-3CF4-9778-0ED7-B989A51CA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0" y="2641203"/>
            <a:ext cx="4229100" cy="1325563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4000" dirty="0" err="1"/>
              <a:t>Add</a:t>
            </a:r>
            <a:r>
              <a:rPr lang="pt-BR" sz="4000" dirty="0"/>
              <a:t> $t0, $t1, $t2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4000" dirty="0" err="1"/>
              <a:t>Addi</a:t>
            </a:r>
            <a:r>
              <a:rPr lang="pt-BR" sz="4000" dirty="0"/>
              <a:t> $t0, $t1, 10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FFA4D44-D486-1122-6B82-7A11AFB9BE1F}"/>
              </a:ext>
            </a:extLst>
          </p:cNvPr>
          <p:cNvSpPr txBox="1">
            <a:spLocks/>
          </p:cNvSpPr>
          <p:nvPr/>
        </p:nvSpPr>
        <p:spPr>
          <a:xfrm>
            <a:off x="838200" y="3016251"/>
            <a:ext cx="4229100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4000" dirty="0"/>
              <a:t>t0 = t1 + t2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4000" dirty="0"/>
              <a:t>t0 = t1 + </a:t>
            </a:r>
            <a:r>
              <a:rPr lang="pt-BR" sz="4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E575A2A-39A0-D3C1-406B-CE8EF4D8B581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33718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C00000"/>
                </a:solidFill>
              </a:rPr>
              <a:t>Para somar 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A9F0DED-91BD-BF0E-71F5-AF86ED6F3313}"/>
              </a:ext>
            </a:extLst>
          </p:cNvPr>
          <p:cNvSpPr txBox="1">
            <a:spLocks/>
          </p:cNvSpPr>
          <p:nvPr/>
        </p:nvSpPr>
        <p:spPr>
          <a:xfrm>
            <a:off x="6096000" y="1565672"/>
            <a:ext cx="33718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C00000"/>
                </a:solidFill>
              </a:rPr>
              <a:t>Usamos: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9B62DAB-2077-514F-9529-5E7EA79B3879}"/>
              </a:ext>
            </a:extLst>
          </p:cNvPr>
          <p:cNvSpPr txBox="1"/>
          <p:nvPr/>
        </p:nvSpPr>
        <p:spPr>
          <a:xfrm>
            <a:off x="1008475" y="5469956"/>
            <a:ext cx="88296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Se utilizarmos 2 registradores = </a:t>
            </a:r>
            <a:r>
              <a:rPr lang="pt-BR" sz="2800" dirty="0" err="1">
                <a:solidFill>
                  <a:srgbClr val="FF0000"/>
                </a:solidFill>
              </a:rPr>
              <a:t>add</a:t>
            </a:r>
            <a:endParaRPr lang="pt-BR" sz="2800" dirty="0">
              <a:solidFill>
                <a:srgbClr val="FF0000"/>
              </a:solidFill>
            </a:endParaRPr>
          </a:p>
          <a:p>
            <a:pPr algn="ctr"/>
            <a:r>
              <a:rPr lang="pt-BR" sz="2800" dirty="0">
                <a:solidFill>
                  <a:schemeClr val="tx1"/>
                </a:solidFill>
              </a:rPr>
              <a:t>Se utilizarmos 1 registrador e um inteiro = </a:t>
            </a:r>
            <a:r>
              <a:rPr lang="pt-BR" sz="2800" dirty="0" err="1">
                <a:solidFill>
                  <a:srgbClr val="FF0000"/>
                </a:solidFill>
              </a:rPr>
              <a:t>addi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30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EB7FB26-1D8D-55E8-385B-145C11CA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Em Divisão de Inteiros...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57B1332-734F-8C54-41BB-EF82E50C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 err="1"/>
              <a:t>Div</a:t>
            </a:r>
            <a:r>
              <a:rPr lang="pt-BR" dirty="0"/>
              <a:t> $t0, $t1: realiza a divisão inteira – t0/t1</a:t>
            </a:r>
          </a:p>
          <a:p>
            <a:pPr>
              <a:buFontTx/>
              <a:buChar char="-"/>
            </a:pPr>
            <a:r>
              <a:rPr lang="pt-BR" dirty="0"/>
              <a:t>A parte inteira vai para o registrador especial: </a:t>
            </a:r>
            <a:r>
              <a:rPr lang="pt-BR" dirty="0" err="1"/>
              <a:t>lo</a:t>
            </a:r>
            <a:endParaRPr lang="pt-BR" dirty="0"/>
          </a:p>
          <a:p>
            <a:pPr>
              <a:buFontTx/>
              <a:buChar char="-"/>
            </a:pPr>
            <a:r>
              <a:rPr lang="pt-BR" dirty="0"/>
              <a:t>O resto vai para o registrador especial: </a:t>
            </a:r>
            <a:r>
              <a:rPr lang="pt-BR" dirty="0" err="1"/>
              <a:t>hi</a:t>
            </a:r>
            <a:endParaRPr lang="pt-BR" dirty="0"/>
          </a:p>
          <a:p>
            <a:pPr>
              <a:buFontTx/>
              <a:buChar char="-"/>
            </a:pPr>
            <a:endParaRPr lang="pt-BR" dirty="0"/>
          </a:p>
          <a:p>
            <a:pPr>
              <a:buFontTx/>
              <a:buChar char="-"/>
            </a:pPr>
            <a:r>
              <a:rPr lang="pt-BR" dirty="0" err="1"/>
              <a:t>Mflo</a:t>
            </a:r>
            <a:r>
              <a:rPr lang="pt-BR" dirty="0"/>
              <a:t> – Vai mover o conteúdo de </a:t>
            </a:r>
            <a:r>
              <a:rPr lang="pt-BR" dirty="0" err="1"/>
              <a:t>lo</a:t>
            </a:r>
            <a:r>
              <a:rPr lang="pt-BR" dirty="0"/>
              <a:t> para $s0;</a:t>
            </a:r>
          </a:p>
          <a:p>
            <a:pPr>
              <a:buFontTx/>
              <a:buChar char="-"/>
            </a:pPr>
            <a:r>
              <a:rPr lang="pt-BR" dirty="0" err="1"/>
              <a:t>Mfhi</a:t>
            </a:r>
            <a:r>
              <a:rPr lang="pt-BR" dirty="0"/>
              <a:t> – Vai mover o conteúdo de </a:t>
            </a:r>
            <a:r>
              <a:rPr lang="pt-BR" dirty="0" err="1"/>
              <a:t>hi</a:t>
            </a:r>
            <a:r>
              <a:rPr lang="pt-BR" dirty="0"/>
              <a:t> para $s1;</a:t>
            </a:r>
          </a:p>
          <a:p>
            <a:pPr>
              <a:buFontTx/>
              <a:buChar char="-"/>
            </a:pPr>
            <a:endParaRPr lang="pt-BR" dirty="0"/>
          </a:p>
          <a:p>
            <a:pPr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9642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906F99DB-CA17-20BA-E4AD-43DA421BD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404914"/>
              </p:ext>
            </p:extLst>
          </p:nvPr>
        </p:nvGraphicFramePr>
        <p:xfrm>
          <a:off x="532296" y="1644279"/>
          <a:ext cx="11127407" cy="4796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010">
                  <a:extLst>
                    <a:ext uri="{9D8B030D-6E8A-4147-A177-3AD203B41FA5}">
                      <a16:colId xmlns:a16="http://schemas.microsoft.com/office/drawing/2014/main" val="3080000037"/>
                    </a:ext>
                  </a:extLst>
                </a:gridCol>
                <a:gridCol w="7295397">
                  <a:extLst>
                    <a:ext uri="{9D8B030D-6E8A-4147-A177-3AD203B41FA5}">
                      <a16:colId xmlns:a16="http://schemas.microsoft.com/office/drawing/2014/main" val="299098356"/>
                    </a:ext>
                  </a:extLst>
                </a:gridCol>
              </a:tblGrid>
              <a:tr h="409466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COMANDO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46425"/>
                  </a:ext>
                </a:extLst>
              </a:tr>
              <a:tr h="409466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beq</a:t>
                      </a:r>
                      <a:r>
                        <a:rPr lang="pt-BR" sz="2400" dirty="0"/>
                        <a:t> $t1, $t2, </a:t>
                      </a:r>
                      <a:r>
                        <a:rPr lang="pt-BR" sz="2400" dirty="0" err="1"/>
                        <a:t>label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Se $t1 for igual a $t2, execute a partir do rótulo </a:t>
                      </a:r>
                      <a:r>
                        <a:rPr lang="pt-BR" sz="2400" dirty="0" err="1"/>
                        <a:t>label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282534"/>
                  </a:ext>
                </a:extLst>
              </a:tr>
              <a:tr h="706749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bne</a:t>
                      </a:r>
                      <a:r>
                        <a:rPr lang="pt-BR" sz="2400" dirty="0"/>
                        <a:t> $t1, $t2, </a:t>
                      </a:r>
                      <a:r>
                        <a:rPr lang="pt-BR" sz="2400" dirty="0" err="1"/>
                        <a:t>label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Se $t1 for diferente de $t2, execute a partir do rótulo </a:t>
                      </a:r>
                      <a:r>
                        <a:rPr lang="pt-BR" sz="2400" dirty="0" err="1"/>
                        <a:t>label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97452"/>
                  </a:ext>
                </a:extLst>
              </a:tr>
              <a:tr h="706749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blt</a:t>
                      </a:r>
                      <a:r>
                        <a:rPr lang="pt-BR" sz="2400" dirty="0"/>
                        <a:t> $t1, $t2, </a:t>
                      </a:r>
                      <a:r>
                        <a:rPr lang="pt-BR" sz="2400" dirty="0" err="1"/>
                        <a:t>label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Se $t1 for menor que $t2, execute a partir do rótulo </a:t>
                      </a:r>
                      <a:r>
                        <a:rPr lang="pt-BR" sz="2400" dirty="0" err="1"/>
                        <a:t>label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060765"/>
                  </a:ext>
                </a:extLst>
              </a:tr>
              <a:tr h="706749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bgt</a:t>
                      </a:r>
                      <a:r>
                        <a:rPr lang="pt-BR" sz="2400" dirty="0"/>
                        <a:t> $t1, $t2, </a:t>
                      </a:r>
                      <a:r>
                        <a:rPr lang="pt-BR" sz="2400" dirty="0" err="1"/>
                        <a:t>label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Se $t1 for maior que $t2, execute a partir do rótulo </a:t>
                      </a:r>
                      <a:r>
                        <a:rPr lang="pt-BR" sz="2400" dirty="0" err="1"/>
                        <a:t>label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055596"/>
                  </a:ext>
                </a:extLst>
              </a:tr>
              <a:tr h="706749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ble</a:t>
                      </a:r>
                      <a:r>
                        <a:rPr lang="pt-BR" sz="2400" dirty="0"/>
                        <a:t> $t1, $t2, </a:t>
                      </a:r>
                      <a:r>
                        <a:rPr lang="pt-BR" sz="2400" dirty="0" err="1"/>
                        <a:t>label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Se $t1 for menor ou igual à $t2, execute a partir do rótulo </a:t>
                      </a:r>
                      <a:r>
                        <a:rPr lang="pt-BR" sz="2400" dirty="0" err="1"/>
                        <a:t>label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492361"/>
                  </a:ext>
                </a:extLst>
              </a:tr>
              <a:tr h="706749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bge</a:t>
                      </a:r>
                      <a:r>
                        <a:rPr lang="pt-BR" sz="2400" dirty="0"/>
                        <a:t> $t1, $t2, </a:t>
                      </a:r>
                      <a:r>
                        <a:rPr lang="pt-BR" sz="2400" dirty="0" err="1"/>
                        <a:t>label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Se $t1 for maior ou igual à $t2, execute a partir do rótulo </a:t>
                      </a:r>
                      <a:r>
                        <a:rPr lang="pt-BR" sz="2400" dirty="0" err="1"/>
                        <a:t>label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73869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ECC028FC-2543-C62E-0D64-B1D02F64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73" y="190499"/>
            <a:ext cx="10515600" cy="1325563"/>
          </a:xfrm>
        </p:spPr>
        <p:txBody>
          <a:bodyPr/>
          <a:lstStyle/>
          <a:p>
            <a:r>
              <a:rPr lang="pt-BR" b="1" dirty="0"/>
              <a:t>Comandos Condicionais (</a:t>
            </a:r>
            <a:r>
              <a:rPr lang="pt-BR" b="1" dirty="0" err="1"/>
              <a:t>if</a:t>
            </a:r>
            <a:r>
              <a:rPr lang="pt-B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4813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Imagem 1031" descr="Texto, Aplicativo&#10;&#10;Descrição gerada automaticamente">
            <a:extLst>
              <a:ext uri="{FF2B5EF4-FFF2-40B4-BE49-F238E27FC236}">
                <a16:creationId xmlns:a16="http://schemas.microsoft.com/office/drawing/2014/main" id="{F66FEA8F-5E81-7BCC-3DEF-8A03C74F6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DC3B35F-9D8C-9BE7-0080-9AE71D970E1C}"/>
              </a:ext>
            </a:extLst>
          </p:cNvPr>
          <p:cNvSpPr txBox="1"/>
          <p:nvPr/>
        </p:nvSpPr>
        <p:spPr>
          <a:xfrm>
            <a:off x="291548" y="1020941"/>
            <a:ext cx="1160890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Os laços de repetição são combinações de </a:t>
            </a:r>
            <a:r>
              <a:rPr lang="pt-BR" sz="4000" dirty="0" err="1"/>
              <a:t>Ifs</a:t>
            </a:r>
            <a:r>
              <a:rPr lang="pt-BR" sz="4000" dirty="0"/>
              <a:t> e Jumps. Para implementar um loop, teremos pelo menos dois rótulos: um para manter no loop e outro para sair dele.</a:t>
            </a:r>
          </a:p>
          <a:p>
            <a:endParaRPr lang="pt-BR" sz="4000" dirty="0"/>
          </a:p>
          <a:p>
            <a:r>
              <a:rPr lang="pt-BR" sz="4000" dirty="0" err="1"/>
              <a:t>Ex</a:t>
            </a:r>
            <a:r>
              <a:rPr lang="pt-BR" sz="4000" dirty="0"/>
              <a:t>:</a:t>
            </a:r>
          </a:p>
          <a:p>
            <a:r>
              <a:rPr lang="pt-BR" sz="4000" dirty="0" err="1"/>
              <a:t>While</a:t>
            </a:r>
            <a:r>
              <a:rPr lang="pt-BR" sz="4000" dirty="0"/>
              <a:t>: Comandos que serão executados no loop.</a:t>
            </a:r>
          </a:p>
          <a:p>
            <a:r>
              <a:rPr lang="pt-BR" sz="4000" dirty="0"/>
              <a:t>Saída: Comandos para depois que o loop terminar.</a:t>
            </a:r>
          </a:p>
          <a:p>
            <a:endParaRPr lang="pt-BR" sz="4000" dirty="0"/>
          </a:p>
          <a:p>
            <a:endParaRPr lang="pt-BR" sz="4000" b="1" dirty="0"/>
          </a:p>
          <a:p>
            <a:pPr marL="571500" indent="-571500">
              <a:buFontTx/>
              <a:buChar char="-"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474683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Imagem 1031" descr="Texto, Aplicativo&#10;&#10;Descrição gerada automaticamente">
            <a:extLst>
              <a:ext uri="{FF2B5EF4-FFF2-40B4-BE49-F238E27FC236}">
                <a16:creationId xmlns:a16="http://schemas.microsoft.com/office/drawing/2014/main" id="{F66FEA8F-5E81-7BCC-3DEF-8A03C74F6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F4BC5CEF-F17A-A531-7DEB-3894A400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0" y="831712"/>
            <a:ext cx="10515600" cy="4935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200" b="1" dirty="0"/>
              <a:t>Referências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8377D7-15E5-01CD-5E02-D5D516B7E78E}"/>
              </a:ext>
            </a:extLst>
          </p:cNvPr>
          <p:cNvSpPr txBox="1"/>
          <p:nvPr/>
        </p:nvSpPr>
        <p:spPr>
          <a:xfrm>
            <a:off x="557763" y="1945995"/>
            <a:ext cx="1142220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0" i="0" u="none" strike="noStrike" baseline="0" dirty="0">
                <a:latin typeface="SFRM1200"/>
              </a:rPr>
              <a:t>MANZANO, J. A. N. G. </a:t>
            </a:r>
            <a:r>
              <a:rPr lang="pt-BR" sz="2400" b="1" i="0" u="none" strike="noStrike" baseline="0" dirty="0">
                <a:latin typeface="SFBX1200"/>
              </a:rPr>
              <a:t>Fundamentos em Programação Assembly</a:t>
            </a:r>
            <a:r>
              <a:rPr lang="pt-BR" sz="2400" b="0" i="0" u="none" strike="noStrike" baseline="0" dirty="0">
                <a:latin typeface="SFRM1200"/>
              </a:rPr>
              <a:t>. 1. ed. Editora Érica, 2004.</a:t>
            </a:r>
          </a:p>
          <a:p>
            <a:pPr algn="l"/>
            <a:endParaRPr lang="pt-BR" sz="2400" b="0" i="0" u="none" strike="noStrike" baseline="0" dirty="0">
              <a:latin typeface="SFRM1200"/>
            </a:endParaRPr>
          </a:p>
          <a:p>
            <a:pPr algn="l"/>
            <a:endParaRPr lang="pt-BR" sz="2400" b="0" i="0" u="none" strike="noStrike" baseline="0" dirty="0">
              <a:latin typeface="SFRM1200"/>
            </a:endParaRPr>
          </a:p>
          <a:p>
            <a:pPr algn="l"/>
            <a:r>
              <a:rPr lang="pt-BR" sz="2400" b="0" i="0" u="none" strike="noStrike" baseline="0" dirty="0">
                <a:latin typeface="SFRM1200"/>
              </a:rPr>
              <a:t>HENNESSY, J. L.; PATTERSON D. A. </a:t>
            </a:r>
            <a:r>
              <a:rPr lang="pt-BR" sz="2400" b="1" i="0" u="none" strike="noStrike" baseline="0" dirty="0">
                <a:latin typeface="SFBX1200"/>
              </a:rPr>
              <a:t>Organização e Projeto de Computadores: </a:t>
            </a:r>
            <a:r>
              <a:rPr lang="it-IT" sz="2400" dirty="0">
                <a:latin typeface="SFBX1200"/>
              </a:rPr>
              <a:t>A Interface Hardware/Software. 4. ed. Editora Elsevier, </a:t>
            </a:r>
            <a:r>
              <a:rPr lang="pt-BR" sz="2400" dirty="0">
                <a:latin typeface="SFBX1200"/>
              </a:rPr>
              <a:t>2013.</a:t>
            </a:r>
          </a:p>
        </p:txBody>
      </p:sp>
    </p:spTree>
    <p:extLst>
      <p:ext uri="{BB962C8B-B14F-4D97-AF65-F5344CB8AC3E}">
        <p14:creationId xmlns:p14="http://schemas.microsoft.com/office/powerpoint/2010/main" val="3536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Imagem 1031" descr="Texto, Aplicativo&#10;&#10;Descrição gerada automaticamente">
            <a:extLst>
              <a:ext uri="{FF2B5EF4-FFF2-40B4-BE49-F238E27FC236}">
                <a16:creationId xmlns:a16="http://schemas.microsoft.com/office/drawing/2014/main" id="{F66FEA8F-5E81-7BCC-3DEF-8A03C74F6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895B85B-D3BD-F367-29DF-E62591767F6D}"/>
              </a:ext>
            </a:extLst>
          </p:cNvPr>
          <p:cNvSpPr txBox="1"/>
          <p:nvPr/>
        </p:nvSpPr>
        <p:spPr>
          <a:xfrm>
            <a:off x="394855" y="968658"/>
            <a:ext cx="7526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LINGUAGEM ASSEMBLY</a:t>
            </a:r>
          </a:p>
        </p:txBody>
      </p:sp>
      <p:graphicFrame>
        <p:nvGraphicFramePr>
          <p:cNvPr id="8" name="Espaço Reservado para Conteúdo 2">
            <a:extLst>
              <a:ext uri="{FF2B5EF4-FFF2-40B4-BE49-F238E27FC236}">
                <a16:creationId xmlns:a16="http://schemas.microsoft.com/office/drawing/2014/main" id="{71C53325-C6E3-A5F7-FA38-57BC146DDE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3761504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03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31C42D88-7FC1-813D-14E5-58A921A23C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7581242"/>
              </p:ext>
            </p:extLst>
          </p:nvPr>
        </p:nvGraphicFramePr>
        <p:xfrm>
          <a:off x="1438442" y="655497"/>
          <a:ext cx="9855200" cy="5889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469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CEA34-E13B-AEB8-1B98-06410D6E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Sobre o MIPS...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D01D6A-3802-DDD2-39DD-5ABA92C79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Princípios fundamentais : </a:t>
            </a:r>
          </a:p>
          <a:p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—“Simplicidade favorece a regularidade”</a:t>
            </a:r>
          </a:p>
          <a:p>
            <a:pPr marL="0" indent="0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—“Menor significa mais rápido” </a:t>
            </a:r>
          </a:p>
          <a:p>
            <a:pPr marL="0" indent="0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—“Agilize os casos mais comuns” </a:t>
            </a:r>
          </a:p>
          <a:p>
            <a:pPr marL="0" indent="0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—“Um bom projeto exige bons compromissos”.</a:t>
            </a:r>
          </a:p>
        </p:txBody>
      </p:sp>
    </p:spTree>
    <p:extLst>
      <p:ext uri="{BB962C8B-B14F-4D97-AF65-F5344CB8AC3E}">
        <p14:creationId xmlns:p14="http://schemas.microsoft.com/office/powerpoint/2010/main" val="167709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Imagem 1031" descr="Texto, Aplicativo&#10;&#10;Descrição gerada automaticamente">
            <a:extLst>
              <a:ext uri="{FF2B5EF4-FFF2-40B4-BE49-F238E27FC236}">
                <a16:creationId xmlns:a16="http://schemas.microsoft.com/office/drawing/2014/main" id="{F66FEA8F-5E81-7BCC-3DEF-8A03C74F6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895B85B-D3BD-F367-29DF-E62591767F6D}"/>
              </a:ext>
            </a:extLst>
          </p:cNvPr>
          <p:cNvSpPr txBox="1"/>
          <p:nvPr/>
        </p:nvSpPr>
        <p:spPr>
          <a:xfrm>
            <a:off x="394855" y="968658"/>
            <a:ext cx="7526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RISC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98B3F8D-E690-FF6D-3A92-24A62CEDD8FA}"/>
              </a:ext>
            </a:extLst>
          </p:cNvPr>
          <p:cNvSpPr txBox="1"/>
          <p:nvPr/>
        </p:nvSpPr>
        <p:spPr>
          <a:xfrm>
            <a:off x="189684" y="1815131"/>
            <a:ext cx="7526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Referência de Memória: </a:t>
            </a:r>
            <a:r>
              <a:rPr lang="pt-BR" sz="3200" b="1" dirty="0" err="1"/>
              <a:t>lw</a:t>
            </a:r>
            <a:r>
              <a:rPr lang="pt-BR" sz="3200" b="1" dirty="0"/>
              <a:t>, </a:t>
            </a:r>
            <a:r>
              <a:rPr lang="pt-BR" sz="3200" b="1" dirty="0" err="1"/>
              <a:t>sw</a:t>
            </a:r>
            <a:endParaRPr lang="pt-BR" sz="3200" b="1" dirty="0"/>
          </a:p>
          <a:p>
            <a:r>
              <a:rPr lang="pt-BR" sz="3200" dirty="0"/>
              <a:t>Lógica e aritmética: </a:t>
            </a:r>
            <a:r>
              <a:rPr lang="pt-BR" sz="3200" b="1" dirty="0" err="1"/>
              <a:t>add</a:t>
            </a:r>
            <a:r>
              <a:rPr lang="pt-BR" sz="3200" b="1" dirty="0"/>
              <a:t>, sub, </a:t>
            </a:r>
            <a:r>
              <a:rPr lang="pt-BR" sz="3200" b="1" dirty="0" err="1"/>
              <a:t>and</a:t>
            </a:r>
            <a:r>
              <a:rPr lang="pt-BR" sz="3200" b="1" dirty="0"/>
              <a:t>, </a:t>
            </a:r>
            <a:r>
              <a:rPr lang="pt-BR" sz="3200" b="1" dirty="0" err="1"/>
              <a:t>or</a:t>
            </a:r>
            <a:r>
              <a:rPr lang="pt-BR" sz="3200" b="1" dirty="0"/>
              <a:t>, </a:t>
            </a:r>
            <a:r>
              <a:rPr lang="pt-BR" sz="3200" b="1" dirty="0" err="1"/>
              <a:t>slt</a:t>
            </a:r>
            <a:endParaRPr lang="pt-BR" sz="3200" b="1" dirty="0"/>
          </a:p>
          <a:p>
            <a:r>
              <a:rPr lang="pt-BR" sz="3200" dirty="0"/>
              <a:t>Controle de fluxo: </a:t>
            </a:r>
            <a:r>
              <a:rPr lang="pt-BR" sz="3200" b="1" dirty="0" err="1"/>
              <a:t>beq</a:t>
            </a:r>
            <a:r>
              <a:rPr lang="pt-BR" sz="3200" b="1" dirty="0"/>
              <a:t>, j</a:t>
            </a:r>
          </a:p>
        </p:txBody>
      </p:sp>
    </p:spTree>
    <p:extLst>
      <p:ext uri="{BB962C8B-B14F-4D97-AF65-F5344CB8AC3E}">
        <p14:creationId xmlns:p14="http://schemas.microsoft.com/office/powerpoint/2010/main" val="109923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Imagem 1031" descr="Texto, Aplicativo&#10;&#10;Descrição gerada automaticamente">
            <a:extLst>
              <a:ext uri="{FF2B5EF4-FFF2-40B4-BE49-F238E27FC236}">
                <a16:creationId xmlns:a16="http://schemas.microsoft.com/office/drawing/2014/main" id="{F66FEA8F-5E81-7BCC-3DEF-8A03C74F6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895B85B-D3BD-F367-29DF-E62591767F6D}"/>
              </a:ext>
            </a:extLst>
          </p:cNvPr>
          <p:cNvSpPr txBox="1"/>
          <p:nvPr/>
        </p:nvSpPr>
        <p:spPr>
          <a:xfrm>
            <a:off x="394855" y="968658"/>
            <a:ext cx="7526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FORMATOS DE INSTRUÇÃO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F2905430-DAEC-74E5-9695-6D9B304F9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939595"/>
              </p:ext>
            </p:extLst>
          </p:nvPr>
        </p:nvGraphicFramePr>
        <p:xfrm>
          <a:off x="612273" y="2250152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4150966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264965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433524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99179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596683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74481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op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rs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rt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shamt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funct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84888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E59B889A-4857-3B13-434A-38616C852809}"/>
              </a:ext>
            </a:extLst>
          </p:cNvPr>
          <p:cNvSpPr txBox="1"/>
          <p:nvPr/>
        </p:nvSpPr>
        <p:spPr>
          <a:xfrm>
            <a:off x="8891336" y="2237341"/>
            <a:ext cx="174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 - Format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4C2287B-4064-B895-A4C3-89E0B749A08C}"/>
              </a:ext>
            </a:extLst>
          </p:cNvPr>
          <p:cNvSpPr txBox="1"/>
          <p:nvPr/>
        </p:nvSpPr>
        <p:spPr>
          <a:xfrm>
            <a:off x="789576" y="1717126"/>
            <a:ext cx="1159543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 bits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2A16B2-46CD-F274-D04C-C7AFC953AAEE}"/>
              </a:ext>
            </a:extLst>
          </p:cNvPr>
          <p:cNvSpPr txBox="1"/>
          <p:nvPr/>
        </p:nvSpPr>
        <p:spPr>
          <a:xfrm>
            <a:off x="2157163" y="1713115"/>
            <a:ext cx="1159543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 bits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025DDDC-B1AD-6037-A2D3-EF0FDD8A71DF}"/>
              </a:ext>
            </a:extLst>
          </p:cNvPr>
          <p:cNvSpPr txBox="1"/>
          <p:nvPr/>
        </p:nvSpPr>
        <p:spPr>
          <a:xfrm>
            <a:off x="3449058" y="1713115"/>
            <a:ext cx="1159543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 bits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57D0F5-1A47-0955-1DAE-F176046A1713}"/>
              </a:ext>
            </a:extLst>
          </p:cNvPr>
          <p:cNvSpPr txBox="1"/>
          <p:nvPr/>
        </p:nvSpPr>
        <p:spPr>
          <a:xfrm>
            <a:off x="4773786" y="1713115"/>
            <a:ext cx="1159543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 bits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CBD8326-5012-A5CD-321F-6E5FE7FB8C52}"/>
              </a:ext>
            </a:extLst>
          </p:cNvPr>
          <p:cNvSpPr txBox="1"/>
          <p:nvPr/>
        </p:nvSpPr>
        <p:spPr>
          <a:xfrm>
            <a:off x="6105666" y="1731106"/>
            <a:ext cx="1159543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 bits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B398EB1-47AD-AE4E-6FF6-30C868BA78B0}"/>
              </a:ext>
            </a:extLst>
          </p:cNvPr>
          <p:cNvSpPr txBox="1"/>
          <p:nvPr/>
        </p:nvSpPr>
        <p:spPr>
          <a:xfrm>
            <a:off x="7473648" y="1720439"/>
            <a:ext cx="1159543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 bits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6C86C17-0B1C-62DE-873C-7B0563B7FEE1}"/>
              </a:ext>
            </a:extLst>
          </p:cNvPr>
          <p:cNvCxnSpPr/>
          <p:nvPr/>
        </p:nvCxnSpPr>
        <p:spPr>
          <a:xfrm>
            <a:off x="806116" y="2083955"/>
            <a:ext cx="1034716" cy="73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B30AE029-602C-DFEF-0F0D-4854F325572B}"/>
              </a:ext>
            </a:extLst>
          </p:cNvPr>
          <p:cNvCxnSpPr/>
          <p:nvPr/>
        </p:nvCxnSpPr>
        <p:spPr>
          <a:xfrm>
            <a:off x="2125578" y="2091972"/>
            <a:ext cx="1034716" cy="73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3ADB30B6-F04E-A031-4040-629B05FDBA3D}"/>
              </a:ext>
            </a:extLst>
          </p:cNvPr>
          <p:cNvCxnSpPr/>
          <p:nvPr/>
        </p:nvCxnSpPr>
        <p:spPr>
          <a:xfrm>
            <a:off x="3509219" y="2079939"/>
            <a:ext cx="1034716" cy="73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35E3B88-2BBF-A6A7-686F-4129DF3168AA}"/>
              </a:ext>
            </a:extLst>
          </p:cNvPr>
          <p:cNvCxnSpPr/>
          <p:nvPr/>
        </p:nvCxnSpPr>
        <p:spPr>
          <a:xfrm>
            <a:off x="4864777" y="2087956"/>
            <a:ext cx="1034716" cy="73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EE2E57CE-8801-9764-16BF-E52C5ADD8747}"/>
              </a:ext>
            </a:extLst>
          </p:cNvPr>
          <p:cNvCxnSpPr/>
          <p:nvPr/>
        </p:nvCxnSpPr>
        <p:spPr>
          <a:xfrm>
            <a:off x="6188252" y="2099988"/>
            <a:ext cx="1034716" cy="73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158E82C4-C8AE-636A-1565-546A9ADCA709}"/>
              </a:ext>
            </a:extLst>
          </p:cNvPr>
          <p:cNvCxnSpPr/>
          <p:nvPr/>
        </p:nvCxnSpPr>
        <p:spPr>
          <a:xfrm>
            <a:off x="7543810" y="2108005"/>
            <a:ext cx="1034716" cy="73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ela 2">
            <a:extLst>
              <a:ext uri="{FF2B5EF4-FFF2-40B4-BE49-F238E27FC236}">
                <a16:creationId xmlns:a16="http://schemas.microsoft.com/office/drawing/2014/main" id="{EF7FB92B-F553-74C9-B243-9CF20D6E8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398176"/>
              </p:ext>
            </p:extLst>
          </p:nvPr>
        </p:nvGraphicFramePr>
        <p:xfrm>
          <a:off x="560145" y="3734801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4150966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264965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43352429"/>
                    </a:ext>
                  </a:extLst>
                </a:gridCol>
                <a:gridCol w="4064001">
                  <a:extLst>
                    <a:ext uri="{9D8B030D-6E8A-4147-A177-3AD203B41FA5}">
                      <a16:colId xmlns:a16="http://schemas.microsoft.com/office/drawing/2014/main" val="2049917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op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rs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rt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84888"/>
                  </a:ext>
                </a:extLst>
              </a:tr>
            </a:tbl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:a16="http://schemas.microsoft.com/office/drawing/2014/main" id="{5EA2C3EE-7AFA-AFEC-3719-66B36E77F0A4}"/>
              </a:ext>
            </a:extLst>
          </p:cNvPr>
          <p:cNvSpPr txBox="1"/>
          <p:nvPr/>
        </p:nvSpPr>
        <p:spPr>
          <a:xfrm>
            <a:off x="8839208" y="3721990"/>
            <a:ext cx="174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 - Format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D042CDD-9F75-6581-08B7-A6DC5F5F2B61}"/>
              </a:ext>
            </a:extLst>
          </p:cNvPr>
          <p:cNvSpPr txBox="1"/>
          <p:nvPr/>
        </p:nvSpPr>
        <p:spPr>
          <a:xfrm>
            <a:off x="737448" y="3201775"/>
            <a:ext cx="1159543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 bits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DD6EBF6-37ED-8483-9BCE-872BC2557E64}"/>
              </a:ext>
            </a:extLst>
          </p:cNvPr>
          <p:cNvSpPr txBox="1"/>
          <p:nvPr/>
        </p:nvSpPr>
        <p:spPr>
          <a:xfrm>
            <a:off x="2105035" y="3197764"/>
            <a:ext cx="1159543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 bits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3B8BC94-70BB-6ACB-FD67-1D5E56AA1B6F}"/>
              </a:ext>
            </a:extLst>
          </p:cNvPr>
          <p:cNvSpPr txBox="1"/>
          <p:nvPr/>
        </p:nvSpPr>
        <p:spPr>
          <a:xfrm>
            <a:off x="3396930" y="3197764"/>
            <a:ext cx="1159543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 bits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1EE7F12-5DFD-AD13-A19E-F250CA8A2E91}"/>
              </a:ext>
            </a:extLst>
          </p:cNvPr>
          <p:cNvSpPr txBox="1"/>
          <p:nvPr/>
        </p:nvSpPr>
        <p:spPr>
          <a:xfrm>
            <a:off x="6051907" y="3233763"/>
            <a:ext cx="1159543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16 bits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AA2A0378-DDC2-8D4E-4824-918F86907D19}"/>
              </a:ext>
            </a:extLst>
          </p:cNvPr>
          <p:cNvCxnSpPr/>
          <p:nvPr/>
        </p:nvCxnSpPr>
        <p:spPr>
          <a:xfrm>
            <a:off x="753988" y="3568604"/>
            <a:ext cx="1034716" cy="73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1EF93F2B-52AC-80FE-60E8-6C419FA306D4}"/>
              </a:ext>
            </a:extLst>
          </p:cNvPr>
          <p:cNvCxnSpPr/>
          <p:nvPr/>
        </p:nvCxnSpPr>
        <p:spPr>
          <a:xfrm>
            <a:off x="2073450" y="3576621"/>
            <a:ext cx="1034716" cy="73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2A39BF14-26AB-2530-FE84-6343FC8B0D0C}"/>
              </a:ext>
            </a:extLst>
          </p:cNvPr>
          <p:cNvCxnSpPr/>
          <p:nvPr/>
        </p:nvCxnSpPr>
        <p:spPr>
          <a:xfrm>
            <a:off x="3457091" y="3564588"/>
            <a:ext cx="1034716" cy="73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17409127-577E-DEB8-CD8D-AD6A28B212A8}"/>
              </a:ext>
            </a:extLst>
          </p:cNvPr>
          <p:cNvCxnSpPr>
            <a:cxnSpLocks/>
          </p:cNvCxnSpPr>
          <p:nvPr/>
        </p:nvCxnSpPr>
        <p:spPr>
          <a:xfrm>
            <a:off x="5029200" y="3599978"/>
            <a:ext cx="34971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ela 2">
            <a:extLst>
              <a:ext uri="{FF2B5EF4-FFF2-40B4-BE49-F238E27FC236}">
                <a16:creationId xmlns:a16="http://schemas.microsoft.com/office/drawing/2014/main" id="{743B9C65-9BFD-CB44-C13F-DD203C8AF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834854"/>
              </p:ext>
            </p:extLst>
          </p:nvPr>
        </p:nvGraphicFramePr>
        <p:xfrm>
          <a:off x="566811" y="5073621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415096611"/>
                    </a:ext>
                  </a:extLst>
                </a:gridCol>
                <a:gridCol w="6773335">
                  <a:extLst>
                    <a:ext uri="{9D8B030D-6E8A-4147-A177-3AD203B41FA5}">
                      <a16:colId xmlns:a16="http://schemas.microsoft.com/office/drawing/2014/main" val="2426496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op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84888"/>
                  </a:ext>
                </a:extLst>
              </a:tr>
            </a:tbl>
          </a:graphicData>
        </a:graphic>
      </p:graphicFrame>
      <p:sp>
        <p:nvSpPr>
          <p:cNvPr id="36" name="CaixaDeTexto 35">
            <a:extLst>
              <a:ext uri="{FF2B5EF4-FFF2-40B4-BE49-F238E27FC236}">
                <a16:creationId xmlns:a16="http://schemas.microsoft.com/office/drawing/2014/main" id="{19C97AE0-C1DD-1525-CB58-D3478114A442}"/>
              </a:ext>
            </a:extLst>
          </p:cNvPr>
          <p:cNvSpPr txBox="1"/>
          <p:nvPr/>
        </p:nvSpPr>
        <p:spPr>
          <a:xfrm>
            <a:off x="8845874" y="5060810"/>
            <a:ext cx="174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J - Format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5E2B3F-28BF-C50D-4419-B3E635BF5024}"/>
              </a:ext>
            </a:extLst>
          </p:cNvPr>
          <p:cNvSpPr txBox="1"/>
          <p:nvPr/>
        </p:nvSpPr>
        <p:spPr>
          <a:xfrm>
            <a:off x="744114" y="4540595"/>
            <a:ext cx="1159543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 bits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20F4FBB-8158-21F5-1A12-9191F414DDA2}"/>
              </a:ext>
            </a:extLst>
          </p:cNvPr>
          <p:cNvSpPr txBox="1"/>
          <p:nvPr/>
        </p:nvSpPr>
        <p:spPr>
          <a:xfrm>
            <a:off x="4676274" y="4578965"/>
            <a:ext cx="1159543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26 bits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6043BFF0-3DB2-7BA1-0CD6-8F201021C65D}"/>
              </a:ext>
            </a:extLst>
          </p:cNvPr>
          <p:cNvCxnSpPr/>
          <p:nvPr/>
        </p:nvCxnSpPr>
        <p:spPr>
          <a:xfrm>
            <a:off x="760654" y="4907424"/>
            <a:ext cx="1034716" cy="73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2CD7CCEE-4DFE-8E22-7F3C-FEA7082F55BF}"/>
              </a:ext>
            </a:extLst>
          </p:cNvPr>
          <p:cNvCxnSpPr>
            <a:cxnSpLocks/>
          </p:cNvCxnSpPr>
          <p:nvPr/>
        </p:nvCxnSpPr>
        <p:spPr>
          <a:xfrm flipV="1">
            <a:off x="2125578" y="4938798"/>
            <a:ext cx="6407486" cy="46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E304216-CA9D-9813-9FB8-DF0F04BAD88E}"/>
              </a:ext>
            </a:extLst>
          </p:cNvPr>
          <p:cNvSpPr txBox="1"/>
          <p:nvPr/>
        </p:nvSpPr>
        <p:spPr>
          <a:xfrm>
            <a:off x="9976194" y="1525425"/>
            <a:ext cx="174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00000"/>
                </a:solidFill>
              </a:rPr>
              <a:t>Lógica Aritmética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48201F9-95DC-35B0-E71D-56EECCC03A11}"/>
              </a:ext>
            </a:extLst>
          </p:cNvPr>
          <p:cNvSpPr/>
          <p:nvPr/>
        </p:nvSpPr>
        <p:spPr>
          <a:xfrm>
            <a:off x="8865373" y="2079939"/>
            <a:ext cx="1337972" cy="7595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24139387-6165-1926-3B0B-BF70A3392670}"/>
              </a:ext>
            </a:extLst>
          </p:cNvPr>
          <p:cNvCxnSpPr/>
          <p:nvPr/>
        </p:nvCxnSpPr>
        <p:spPr>
          <a:xfrm flipV="1">
            <a:off x="10237340" y="2079939"/>
            <a:ext cx="454732" cy="35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7663A836-378D-B898-1291-D3E015EB6F3C}"/>
              </a:ext>
            </a:extLst>
          </p:cNvPr>
          <p:cNvSpPr txBox="1"/>
          <p:nvPr/>
        </p:nvSpPr>
        <p:spPr>
          <a:xfrm>
            <a:off x="9986205" y="3666714"/>
            <a:ext cx="174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 - Format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8D609D3-00CE-C85A-5F48-76767F17126F}"/>
              </a:ext>
            </a:extLst>
          </p:cNvPr>
          <p:cNvSpPr txBox="1"/>
          <p:nvPr/>
        </p:nvSpPr>
        <p:spPr>
          <a:xfrm>
            <a:off x="10361849" y="2544955"/>
            <a:ext cx="174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00000"/>
                </a:solidFill>
              </a:rPr>
              <a:t>Referência à</a:t>
            </a:r>
          </a:p>
          <a:p>
            <a:pPr algn="ctr"/>
            <a:r>
              <a:rPr lang="pt-BR" b="1" dirty="0">
                <a:solidFill>
                  <a:srgbClr val="C00000"/>
                </a:solidFill>
              </a:rPr>
              <a:t>memória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F6136192-E8F7-E4E6-4BE6-47EF5764C877}"/>
              </a:ext>
            </a:extLst>
          </p:cNvPr>
          <p:cNvSpPr/>
          <p:nvPr/>
        </p:nvSpPr>
        <p:spPr>
          <a:xfrm>
            <a:off x="9960242" y="3509312"/>
            <a:ext cx="1337972" cy="7595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1C9626A6-B0E4-4F99-C0E2-FECE97BD6932}"/>
              </a:ext>
            </a:extLst>
          </p:cNvPr>
          <p:cNvCxnSpPr/>
          <p:nvPr/>
        </p:nvCxnSpPr>
        <p:spPr>
          <a:xfrm flipV="1">
            <a:off x="10781421" y="3191286"/>
            <a:ext cx="454732" cy="35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55F002E-690E-FD4B-D249-C886622CB85A}"/>
              </a:ext>
            </a:extLst>
          </p:cNvPr>
          <p:cNvSpPr txBox="1"/>
          <p:nvPr/>
        </p:nvSpPr>
        <p:spPr>
          <a:xfrm>
            <a:off x="10211470" y="4526887"/>
            <a:ext cx="174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00000"/>
                </a:solidFill>
              </a:rPr>
              <a:t>Controle de fluxo</a:t>
            </a: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5F1D85A-FFF8-88A3-51F5-511501D02351}"/>
              </a:ext>
            </a:extLst>
          </p:cNvPr>
          <p:cNvSpPr/>
          <p:nvPr/>
        </p:nvSpPr>
        <p:spPr>
          <a:xfrm>
            <a:off x="8774449" y="4881385"/>
            <a:ext cx="1337972" cy="7595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AE6A61CC-85C1-0143-4DFB-AA76FB9730FE}"/>
              </a:ext>
            </a:extLst>
          </p:cNvPr>
          <p:cNvCxnSpPr/>
          <p:nvPr/>
        </p:nvCxnSpPr>
        <p:spPr>
          <a:xfrm flipV="1">
            <a:off x="10237340" y="5016014"/>
            <a:ext cx="454732" cy="35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906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F2905430-DAEC-74E5-9695-6D9B304F9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301880"/>
              </p:ext>
            </p:extLst>
          </p:nvPr>
        </p:nvGraphicFramePr>
        <p:xfrm>
          <a:off x="628315" y="3581648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4150966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264965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433524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99179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596683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74481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op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rs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rt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shamt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funct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84888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E59B889A-4857-3B13-434A-38616C852809}"/>
              </a:ext>
            </a:extLst>
          </p:cNvPr>
          <p:cNvSpPr txBox="1"/>
          <p:nvPr/>
        </p:nvSpPr>
        <p:spPr>
          <a:xfrm>
            <a:off x="8907378" y="3568837"/>
            <a:ext cx="174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 - Format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4C2287B-4064-B895-A4C3-89E0B749A08C}"/>
              </a:ext>
            </a:extLst>
          </p:cNvPr>
          <p:cNvSpPr txBox="1"/>
          <p:nvPr/>
        </p:nvSpPr>
        <p:spPr>
          <a:xfrm>
            <a:off x="805618" y="3048622"/>
            <a:ext cx="1159543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 bits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CBD8326-5012-A5CD-321F-6E5FE7FB8C52}"/>
              </a:ext>
            </a:extLst>
          </p:cNvPr>
          <p:cNvSpPr txBox="1"/>
          <p:nvPr/>
        </p:nvSpPr>
        <p:spPr>
          <a:xfrm>
            <a:off x="6121708" y="3062602"/>
            <a:ext cx="1159543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 bits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B398EB1-47AD-AE4E-6FF6-30C868BA78B0}"/>
              </a:ext>
            </a:extLst>
          </p:cNvPr>
          <p:cNvSpPr txBox="1"/>
          <p:nvPr/>
        </p:nvSpPr>
        <p:spPr>
          <a:xfrm>
            <a:off x="7489690" y="3051935"/>
            <a:ext cx="1159543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 bits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6C86C17-0B1C-62DE-873C-7B0563B7FEE1}"/>
              </a:ext>
            </a:extLst>
          </p:cNvPr>
          <p:cNvCxnSpPr/>
          <p:nvPr/>
        </p:nvCxnSpPr>
        <p:spPr>
          <a:xfrm>
            <a:off x="822158" y="3415451"/>
            <a:ext cx="1034716" cy="73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EE2E57CE-8801-9764-16BF-E52C5ADD8747}"/>
              </a:ext>
            </a:extLst>
          </p:cNvPr>
          <p:cNvCxnSpPr/>
          <p:nvPr/>
        </p:nvCxnSpPr>
        <p:spPr>
          <a:xfrm>
            <a:off x="6204294" y="3431484"/>
            <a:ext cx="1034716" cy="73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158E82C4-C8AE-636A-1565-546A9ADCA709}"/>
              </a:ext>
            </a:extLst>
          </p:cNvPr>
          <p:cNvCxnSpPr/>
          <p:nvPr/>
        </p:nvCxnSpPr>
        <p:spPr>
          <a:xfrm>
            <a:off x="7559852" y="3439501"/>
            <a:ext cx="1034716" cy="73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E304216-CA9D-9813-9FB8-DF0F04BAD88E}"/>
              </a:ext>
            </a:extLst>
          </p:cNvPr>
          <p:cNvSpPr txBox="1"/>
          <p:nvPr/>
        </p:nvSpPr>
        <p:spPr>
          <a:xfrm>
            <a:off x="9992236" y="2856921"/>
            <a:ext cx="174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00000"/>
                </a:solidFill>
              </a:rPr>
              <a:t>Lógica Aritmética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48201F9-95DC-35B0-E71D-56EECCC03A11}"/>
              </a:ext>
            </a:extLst>
          </p:cNvPr>
          <p:cNvSpPr/>
          <p:nvPr/>
        </p:nvSpPr>
        <p:spPr>
          <a:xfrm>
            <a:off x="8881415" y="3411435"/>
            <a:ext cx="1337972" cy="7595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24139387-6165-1926-3B0B-BF70A3392670}"/>
              </a:ext>
            </a:extLst>
          </p:cNvPr>
          <p:cNvCxnSpPr/>
          <p:nvPr/>
        </p:nvCxnSpPr>
        <p:spPr>
          <a:xfrm flipV="1">
            <a:off x="10253382" y="3411435"/>
            <a:ext cx="454732" cy="35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DBD68AFE-587D-1F1E-8197-9354EEFC6169}"/>
              </a:ext>
            </a:extLst>
          </p:cNvPr>
          <p:cNvSpPr/>
          <p:nvPr/>
        </p:nvSpPr>
        <p:spPr>
          <a:xfrm>
            <a:off x="424349" y="2727159"/>
            <a:ext cx="1566094" cy="150598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3B1042-0A7A-9BFE-C919-05ACE21B2CED}"/>
              </a:ext>
            </a:extLst>
          </p:cNvPr>
          <p:cNvSpPr txBox="1"/>
          <p:nvPr/>
        </p:nvSpPr>
        <p:spPr>
          <a:xfrm>
            <a:off x="245864" y="1434884"/>
            <a:ext cx="1744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solidFill>
                  <a:srgbClr val="C00000"/>
                </a:solidFill>
              </a:rPr>
              <a:t>Opcode</a:t>
            </a:r>
            <a:endParaRPr lang="pt-BR" b="1" dirty="0">
              <a:solidFill>
                <a:srgbClr val="C00000"/>
              </a:solidFill>
            </a:endParaRPr>
          </a:p>
          <a:p>
            <a:pPr algn="ctr"/>
            <a:r>
              <a:rPr lang="pt-BR" b="1" dirty="0">
                <a:solidFill>
                  <a:srgbClr val="C00000"/>
                </a:solidFill>
              </a:rPr>
              <a:t>Identifica o tipo de operação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4334DC29-6381-B7A4-5F8A-B4F35BE7D03B}"/>
              </a:ext>
            </a:extLst>
          </p:cNvPr>
          <p:cNvCxnSpPr>
            <a:cxnSpLocks/>
          </p:cNvCxnSpPr>
          <p:nvPr/>
        </p:nvCxnSpPr>
        <p:spPr>
          <a:xfrm flipV="1">
            <a:off x="1118154" y="2382278"/>
            <a:ext cx="0" cy="253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130E9A8C-3BC8-FE3D-4F3F-37F603B6D8EB}"/>
              </a:ext>
            </a:extLst>
          </p:cNvPr>
          <p:cNvSpPr/>
          <p:nvPr/>
        </p:nvSpPr>
        <p:spPr>
          <a:xfrm>
            <a:off x="1989225" y="3370879"/>
            <a:ext cx="4042731" cy="72342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5C34B45-84A9-7CD4-52F2-DE4807FA846C}"/>
              </a:ext>
            </a:extLst>
          </p:cNvPr>
          <p:cNvSpPr txBox="1"/>
          <p:nvPr/>
        </p:nvSpPr>
        <p:spPr>
          <a:xfrm>
            <a:off x="3114665" y="1351035"/>
            <a:ext cx="174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00000"/>
                </a:solidFill>
              </a:rPr>
              <a:t>Operando de entrada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FD4561E-83B2-1682-4B7C-44A6C60585F1}"/>
              </a:ext>
            </a:extLst>
          </p:cNvPr>
          <p:cNvCxnSpPr>
            <a:cxnSpLocks/>
            <a:stCxn id="31" idx="0"/>
            <a:endCxn id="32" idx="2"/>
          </p:cNvCxnSpPr>
          <p:nvPr/>
        </p:nvCxnSpPr>
        <p:spPr>
          <a:xfrm flipH="1" flipV="1">
            <a:off x="3986955" y="1997366"/>
            <a:ext cx="23636" cy="137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1493619A-5E46-ECD6-AE8F-58C2E8D658B6}"/>
              </a:ext>
            </a:extLst>
          </p:cNvPr>
          <p:cNvSpPr/>
          <p:nvPr/>
        </p:nvSpPr>
        <p:spPr>
          <a:xfrm>
            <a:off x="6075767" y="3367757"/>
            <a:ext cx="1333670" cy="72342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CBFC28D0-46AF-F5C1-2FA4-B0C80C39736E}"/>
              </a:ext>
            </a:extLst>
          </p:cNvPr>
          <p:cNvCxnSpPr>
            <a:cxnSpLocks/>
          </p:cNvCxnSpPr>
          <p:nvPr/>
        </p:nvCxnSpPr>
        <p:spPr>
          <a:xfrm flipV="1">
            <a:off x="6365226" y="2487339"/>
            <a:ext cx="0" cy="883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B51BD68-7D94-9ED0-0EAC-151BAACD72BD}"/>
              </a:ext>
            </a:extLst>
          </p:cNvPr>
          <p:cNvSpPr txBox="1"/>
          <p:nvPr/>
        </p:nvSpPr>
        <p:spPr>
          <a:xfrm>
            <a:off x="5494431" y="1406249"/>
            <a:ext cx="1744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00000"/>
                </a:solidFill>
              </a:rPr>
              <a:t>Armazenar o deslocamento das instruções de  shift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4665E07-2F70-F12D-EF60-5B0D4D967EC1}"/>
              </a:ext>
            </a:extLst>
          </p:cNvPr>
          <p:cNvSpPr txBox="1"/>
          <p:nvPr/>
        </p:nvSpPr>
        <p:spPr>
          <a:xfrm>
            <a:off x="1894239" y="3086188"/>
            <a:ext cx="1499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1">
                <a:solidFill>
                  <a:srgbClr val="C00000"/>
                </a:solidFill>
              </a:defRPr>
            </a:lvl1pPr>
          </a:lstStyle>
          <a:p>
            <a:r>
              <a:rPr lang="pt-BR" sz="1400" dirty="0">
                <a:solidFill>
                  <a:srgbClr val="002060"/>
                </a:solidFill>
              </a:rPr>
              <a:t>primeiro registrador fonte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24F060D-6C0E-9F7E-93F4-CB44C562DF25}"/>
              </a:ext>
            </a:extLst>
          </p:cNvPr>
          <p:cNvSpPr txBox="1"/>
          <p:nvPr/>
        </p:nvSpPr>
        <p:spPr>
          <a:xfrm>
            <a:off x="3304041" y="2920521"/>
            <a:ext cx="14135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1">
                <a:solidFill>
                  <a:srgbClr val="C00000"/>
                </a:solidFill>
              </a:defRPr>
            </a:lvl1pPr>
          </a:lstStyle>
          <a:p>
            <a:r>
              <a:rPr lang="pt-BR" sz="1400" dirty="0">
                <a:solidFill>
                  <a:srgbClr val="002060"/>
                </a:solidFill>
              </a:rPr>
              <a:t>segundo registrador fonte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9C92C133-8965-3DEB-9AB1-994159F8AE02}"/>
              </a:ext>
            </a:extLst>
          </p:cNvPr>
          <p:cNvSpPr txBox="1"/>
          <p:nvPr/>
        </p:nvSpPr>
        <p:spPr>
          <a:xfrm>
            <a:off x="4502786" y="3072283"/>
            <a:ext cx="1744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1">
                <a:solidFill>
                  <a:srgbClr val="C00000"/>
                </a:solidFill>
              </a:defRPr>
            </a:lvl1pPr>
          </a:lstStyle>
          <a:p>
            <a:r>
              <a:rPr lang="pt-BR" sz="1400" dirty="0">
                <a:solidFill>
                  <a:srgbClr val="002060"/>
                </a:solidFill>
              </a:rPr>
              <a:t>registrador </a:t>
            </a:r>
          </a:p>
          <a:p>
            <a:r>
              <a:rPr lang="pt-BR" sz="1400" dirty="0">
                <a:solidFill>
                  <a:srgbClr val="002060"/>
                </a:solidFill>
              </a:rPr>
              <a:t>de destino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E56613A4-5D47-867E-C736-CF28E352BD26}"/>
              </a:ext>
            </a:extLst>
          </p:cNvPr>
          <p:cNvSpPr/>
          <p:nvPr/>
        </p:nvSpPr>
        <p:spPr>
          <a:xfrm>
            <a:off x="7454913" y="3349571"/>
            <a:ext cx="1333670" cy="72342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0360853A-97C5-9D16-80FB-D5160107C12D}"/>
              </a:ext>
            </a:extLst>
          </p:cNvPr>
          <p:cNvCxnSpPr>
            <a:cxnSpLocks/>
          </p:cNvCxnSpPr>
          <p:nvPr/>
        </p:nvCxnSpPr>
        <p:spPr>
          <a:xfrm flipV="1">
            <a:off x="8510402" y="2382346"/>
            <a:ext cx="0" cy="883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2E87030-576E-14DB-D075-1CAC8D2109C8}"/>
              </a:ext>
            </a:extLst>
          </p:cNvPr>
          <p:cNvSpPr txBox="1"/>
          <p:nvPr/>
        </p:nvSpPr>
        <p:spPr>
          <a:xfrm>
            <a:off x="7403463" y="1483833"/>
            <a:ext cx="2638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00000"/>
                </a:solidFill>
              </a:rPr>
              <a:t>Seleciona variações das operação</a:t>
            </a:r>
            <a:r>
              <a:rPr lang="pt-BR" dirty="0"/>
              <a:t> </a:t>
            </a:r>
            <a:r>
              <a:rPr lang="pt-BR" b="1" dirty="0">
                <a:solidFill>
                  <a:srgbClr val="C00000"/>
                </a:solidFill>
              </a:rPr>
              <a:t>especificada pelo </a:t>
            </a:r>
            <a:r>
              <a:rPr lang="pt-BR" b="1" dirty="0" err="1">
                <a:solidFill>
                  <a:srgbClr val="C00000"/>
                </a:solidFill>
              </a:rPr>
              <a:t>opcode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1024" name="CaixaDeTexto 1023">
            <a:extLst>
              <a:ext uri="{FF2B5EF4-FFF2-40B4-BE49-F238E27FC236}">
                <a16:creationId xmlns:a16="http://schemas.microsoft.com/office/drawing/2014/main" id="{A002F9D0-26F6-3038-12A9-F8259D141AC0}"/>
              </a:ext>
            </a:extLst>
          </p:cNvPr>
          <p:cNvSpPr txBox="1"/>
          <p:nvPr/>
        </p:nvSpPr>
        <p:spPr>
          <a:xfrm>
            <a:off x="1040731" y="4491188"/>
            <a:ext cx="10142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Sempre que há uma instrução lógica aritmética, o </a:t>
            </a:r>
            <a:r>
              <a:rPr lang="pt-BR" sz="3200" dirty="0" err="1"/>
              <a:t>opcode</a:t>
            </a:r>
            <a:r>
              <a:rPr lang="pt-BR" sz="3200" dirty="0"/>
              <a:t> é zerado. O que vai definir se é uma adição, subtração ou outra, será o campo </a:t>
            </a:r>
            <a:r>
              <a:rPr lang="pt-BR" sz="3200" dirty="0" err="1"/>
              <a:t>funct</a:t>
            </a:r>
            <a:r>
              <a:rPr lang="pt-BR" sz="3200" dirty="0"/>
              <a:t>.</a:t>
            </a:r>
          </a:p>
        </p:txBody>
      </p:sp>
      <p:sp>
        <p:nvSpPr>
          <p:cNvPr id="1025" name="CaixaDeTexto 1024">
            <a:extLst>
              <a:ext uri="{FF2B5EF4-FFF2-40B4-BE49-F238E27FC236}">
                <a16:creationId xmlns:a16="http://schemas.microsoft.com/office/drawing/2014/main" id="{086B55E4-9467-48E3-AD50-95AF4E4EF444}"/>
              </a:ext>
            </a:extLst>
          </p:cNvPr>
          <p:cNvSpPr txBox="1"/>
          <p:nvPr/>
        </p:nvSpPr>
        <p:spPr>
          <a:xfrm>
            <a:off x="543246" y="564680"/>
            <a:ext cx="7526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FORMATO R</a:t>
            </a:r>
          </a:p>
        </p:txBody>
      </p:sp>
    </p:spTree>
    <p:extLst>
      <p:ext uri="{BB962C8B-B14F-4D97-AF65-F5344CB8AC3E}">
        <p14:creationId xmlns:p14="http://schemas.microsoft.com/office/powerpoint/2010/main" val="328938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895B85B-D3BD-F367-29DF-E62591767F6D}"/>
              </a:ext>
            </a:extLst>
          </p:cNvPr>
          <p:cNvSpPr txBox="1"/>
          <p:nvPr/>
        </p:nvSpPr>
        <p:spPr>
          <a:xfrm>
            <a:off x="377463" y="349241"/>
            <a:ext cx="7526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FORMATO I</a:t>
            </a:r>
          </a:p>
        </p:txBody>
      </p:sp>
      <p:graphicFrame>
        <p:nvGraphicFramePr>
          <p:cNvPr id="20" name="Tabela 2">
            <a:extLst>
              <a:ext uri="{FF2B5EF4-FFF2-40B4-BE49-F238E27FC236}">
                <a16:creationId xmlns:a16="http://schemas.microsoft.com/office/drawing/2014/main" id="{EF7FB92B-F553-74C9-B243-9CF20D6E8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814252"/>
              </p:ext>
            </p:extLst>
          </p:nvPr>
        </p:nvGraphicFramePr>
        <p:xfrm>
          <a:off x="394855" y="3673720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4150966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264965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43352429"/>
                    </a:ext>
                  </a:extLst>
                </a:gridCol>
                <a:gridCol w="4064001">
                  <a:extLst>
                    <a:ext uri="{9D8B030D-6E8A-4147-A177-3AD203B41FA5}">
                      <a16:colId xmlns:a16="http://schemas.microsoft.com/office/drawing/2014/main" val="2049917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op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rs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rt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84888"/>
                  </a:ext>
                </a:extLst>
              </a:tr>
            </a:tbl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:a16="http://schemas.microsoft.com/office/drawing/2014/main" id="{5EA2C3EE-7AFA-AFEC-3719-66B36E77F0A4}"/>
              </a:ext>
            </a:extLst>
          </p:cNvPr>
          <p:cNvSpPr txBox="1"/>
          <p:nvPr/>
        </p:nvSpPr>
        <p:spPr>
          <a:xfrm>
            <a:off x="9076044" y="3693600"/>
            <a:ext cx="174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 - Format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D042CDD-9F75-6581-08B7-A6DC5F5F2B61}"/>
              </a:ext>
            </a:extLst>
          </p:cNvPr>
          <p:cNvSpPr txBox="1"/>
          <p:nvPr/>
        </p:nvSpPr>
        <p:spPr>
          <a:xfrm>
            <a:off x="572158" y="3140694"/>
            <a:ext cx="1159543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 bits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DD6EBF6-37ED-8483-9BCE-872BC2557E64}"/>
              </a:ext>
            </a:extLst>
          </p:cNvPr>
          <p:cNvSpPr txBox="1"/>
          <p:nvPr/>
        </p:nvSpPr>
        <p:spPr>
          <a:xfrm>
            <a:off x="1939745" y="3136683"/>
            <a:ext cx="1159543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 bits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3B8BC94-70BB-6ACB-FD67-1D5E56AA1B6F}"/>
              </a:ext>
            </a:extLst>
          </p:cNvPr>
          <p:cNvSpPr txBox="1"/>
          <p:nvPr/>
        </p:nvSpPr>
        <p:spPr>
          <a:xfrm>
            <a:off x="3231640" y="3136683"/>
            <a:ext cx="1159543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 bits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1EE7F12-5DFD-AD13-A19E-F250CA8A2E91}"/>
              </a:ext>
            </a:extLst>
          </p:cNvPr>
          <p:cNvSpPr txBox="1"/>
          <p:nvPr/>
        </p:nvSpPr>
        <p:spPr>
          <a:xfrm>
            <a:off x="5886617" y="3172682"/>
            <a:ext cx="1159543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16 bits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AA2A0378-DDC2-8D4E-4824-918F86907D19}"/>
              </a:ext>
            </a:extLst>
          </p:cNvPr>
          <p:cNvCxnSpPr/>
          <p:nvPr/>
        </p:nvCxnSpPr>
        <p:spPr>
          <a:xfrm>
            <a:off x="588698" y="3507523"/>
            <a:ext cx="1034716" cy="73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1EF93F2B-52AC-80FE-60E8-6C419FA306D4}"/>
              </a:ext>
            </a:extLst>
          </p:cNvPr>
          <p:cNvCxnSpPr/>
          <p:nvPr/>
        </p:nvCxnSpPr>
        <p:spPr>
          <a:xfrm>
            <a:off x="1908160" y="3515540"/>
            <a:ext cx="1034716" cy="73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2A39BF14-26AB-2530-FE84-6343FC8B0D0C}"/>
              </a:ext>
            </a:extLst>
          </p:cNvPr>
          <p:cNvCxnSpPr/>
          <p:nvPr/>
        </p:nvCxnSpPr>
        <p:spPr>
          <a:xfrm>
            <a:off x="3291801" y="3503507"/>
            <a:ext cx="1034716" cy="73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17409127-577E-DEB8-CD8D-AD6A28B212A8}"/>
              </a:ext>
            </a:extLst>
          </p:cNvPr>
          <p:cNvCxnSpPr>
            <a:cxnSpLocks/>
          </p:cNvCxnSpPr>
          <p:nvPr/>
        </p:nvCxnSpPr>
        <p:spPr>
          <a:xfrm>
            <a:off x="4863910" y="3538897"/>
            <a:ext cx="34971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8D609D3-00CE-C85A-5F48-76767F17126F}"/>
              </a:ext>
            </a:extLst>
          </p:cNvPr>
          <p:cNvSpPr txBox="1"/>
          <p:nvPr/>
        </p:nvSpPr>
        <p:spPr>
          <a:xfrm>
            <a:off x="10196559" y="2483874"/>
            <a:ext cx="174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00000"/>
                </a:solidFill>
              </a:rPr>
              <a:t>Referência à</a:t>
            </a:r>
          </a:p>
          <a:p>
            <a:pPr algn="ctr"/>
            <a:r>
              <a:rPr lang="pt-BR" b="1" dirty="0">
                <a:solidFill>
                  <a:srgbClr val="C00000"/>
                </a:solidFill>
              </a:rPr>
              <a:t>memória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F6136192-E8F7-E4E6-4BE6-47EF5764C877}"/>
              </a:ext>
            </a:extLst>
          </p:cNvPr>
          <p:cNvSpPr/>
          <p:nvPr/>
        </p:nvSpPr>
        <p:spPr>
          <a:xfrm>
            <a:off x="9030440" y="3543923"/>
            <a:ext cx="1337972" cy="7595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1C9626A6-B0E4-4F99-C0E2-FECE97BD6932}"/>
              </a:ext>
            </a:extLst>
          </p:cNvPr>
          <p:cNvCxnSpPr/>
          <p:nvPr/>
        </p:nvCxnSpPr>
        <p:spPr>
          <a:xfrm flipV="1">
            <a:off x="10365891" y="3318087"/>
            <a:ext cx="454732" cy="35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216878-2D87-E957-A582-A726B00429A6}"/>
              </a:ext>
            </a:extLst>
          </p:cNvPr>
          <p:cNvSpPr txBox="1"/>
          <p:nvPr/>
        </p:nvSpPr>
        <p:spPr>
          <a:xfrm>
            <a:off x="1731701" y="1461555"/>
            <a:ext cx="2858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1">
                <a:solidFill>
                  <a:srgbClr val="C00000"/>
                </a:solidFill>
              </a:defRPr>
            </a:lvl1pPr>
          </a:lstStyle>
          <a:p>
            <a:r>
              <a:rPr lang="pt-BR" dirty="0"/>
              <a:t>Referências a operando.</a:t>
            </a:r>
          </a:p>
          <a:p>
            <a:r>
              <a:rPr lang="pt-BR" dirty="0"/>
              <a:t>Pode ser 2 operando de entrada, como também 1 op. de entrada e 01 de resultado.  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178D87E7-E0DF-2EE3-B76D-B9DABE4FA2C3}"/>
              </a:ext>
            </a:extLst>
          </p:cNvPr>
          <p:cNvCxnSpPr>
            <a:cxnSpLocks/>
          </p:cNvCxnSpPr>
          <p:nvPr/>
        </p:nvCxnSpPr>
        <p:spPr>
          <a:xfrm flipV="1">
            <a:off x="3099288" y="2887304"/>
            <a:ext cx="0" cy="71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44E710E-C076-3302-E31B-4F9E7C68868B}"/>
              </a:ext>
            </a:extLst>
          </p:cNvPr>
          <p:cNvSpPr txBox="1"/>
          <p:nvPr/>
        </p:nvSpPr>
        <p:spPr>
          <a:xfrm>
            <a:off x="5555395" y="2228025"/>
            <a:ext cx="285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1">
                <a:solidFill>
                  <a:srgbClr val="C00000"/>
                </a:solidFill>
              </a:defRPr>
            </a:lvl1pPr>
          </a:lstStyle>
          <a:p>
            <a:r>
              <a:rPr lang="pt-BR" dirty="0"/>
              <a:t>Deslocamento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3EE72E8-0777-2078-7586-D2F4CBDCCDFF}"/>
              </a:ext>
            </a:extLst>
          </p:cNvPr>
          <p:cNvCxnSpPr>
            <a:cxnSpLocks/>
          </p:cNvCxnSpPr>
          <p:nvPr/>
        </p:nvCxnSpPr>
        <p:spPr>
          <a:xfrm flipV="1">
            <a:off x="6984571" y="2816066"/>
            <a:ext cx="0" cy="71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F8D2EAEC-1E09-8FF7-BB97-FC46D2AA11F3}"/>
              </a:ext>
            </a:extLst>
          </p:cNvPr>
          <p:cNvSpPr/>
          <p:nvPr/>
        </p:nvSpPr>
        <p:spPr>
          <a:xfrm>
            <a:off x="1731701" y="3705323"/>
            <a:ext cx="2699639" cy="4981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D876A43-6E7A-DAF8-48DA-F79FF1C8D21A}"/>
              </a:ext>
            </a:extLst>
          </p:cNvPr>
          <p:cNvSpPr/>
          <p:nvPr/>
        </p:nvSpPr>
        <p:spPr>
          <a:xfrm>
            <a:off x="4536797" y="3679245"/>
            <a:ext cx="4137121" cy="7595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214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895B85B-D3BD-F367-29DF-E62591767F6D}"/>
              </a:ext>
            </a:extLst>
          </p:cNvPr>
          <p:cNvSpPr txBox="1"/>
          <p:nvPr/>
        </p:nvSpPr>
        <p:spPr>
          <a:xfrm>
            <a:off x="428546" y="662341"/>
            <a:ext cx="7526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FORMATO J</a:t>
            </a:r>
          </a:p>
        </p:txBody>
      </p:sp>
      <p:graphicFrame>
        <p:nvGraphicFramePr>
          <p:cNvPr id="35" name="Tabela 2">
            <a:extLst>
              <a:ext uri="{FF2B5EF4-FFF2-40B4-BE49-F238E27FC236}">
                <a16:creationId xmlns:a16="http://schemas.microsoft.com/office/drawing/2014/main" id="{743B9C65-9BFD-CB44-C13F-DD203C8AF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373533"/>
              </p:ext>
            </p:extLst>
          </p:nvPr>
        </p:nvGraphicFramePr>
        <p:xfrm>
          <a:off x="743275" y="3243580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415096611"/>
                    </a:ext>
                  </a:extLst>
                </a:gridCol>
                <a:gridCol w="6773335">
                  <a:extLst>
                    <a:ext uri="{9D8B030D-6E8A-4147-A177-3AD203B41FA5}">
                      <a16:colId xmlns:a16="http://schemas.microsoft.com/office/drawing/2014/main" val="2426496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op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84888"/>
                  </a:ext>
                </a:extLst>
              </a:tr>
            </a:tbl>
          </a:graphicData>
        </a:graphic>
      </p:graphicFrame>
      <p:sp>
        <p:nvSpPr>
          <p:cNvPr id="36" name="CaixaDeTexto 35">
            <a:extLst>
              <a:ext uri="{FF2B5EF4-FFF2-40B4-BE49-F238E27FC236}">
                <a16:creationId xmlns:a16="http://schemas.microsoft.com/office/drawing/2014/main" id="{19C97AE0-C1DD-1525-CB58-D3478114A442}"/>
              </a:ext>
            </a:extLst>
          </p:cNvPr>
          <p:cNvSpPr txBox="1"/>
          <p:nvPr/>
        </p:nvSpPr>
        <p:spPr>
          <a:xfrm>
            <a:off x="9022338" y="3230769"/>
            <a:ext cx="174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J - Format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5E2B3F-28BF-C50D-4419-B3E635BF5024}"/>
              </a:ext>
            </a:extLst>
          </p:cNvPr>
          <p:cNvSpPr txBox="1"/>
          <p:nvPr/>
        </p:nvSpPr>
        <p:spPr>
          <a:xfrm>
            <a:off x="920578" y="2710554"/>
            <a:ext cx="1159543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 bits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20F4FBB-8158-21F5-1A12-9191F414DDA2}"/>
              </a:ext>
            </a:extLst>
          </p:cNvPr>
          <p:cNvSpPr txBox="1"/>
          <p:nvPr/>
        </p:nvSpPr>
        <p:spPr>
          <a:xfrm>
            <a:off x="4852738" y="2748924"/>
            <a:ext cx="1159543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26 bits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6043BFF0-3DB2-7BA1-0CD6-8F201021C65D}"/>
              </a:ext>
            </a:extLst>
          </p:cNvPr>
          <p:cNvCxnSpPr/>
          <p:nvPr/>
        </p:nvCxnSpPr>
        <p:spPr>
          <a:xfrm>
            <a:off x="937118" y="3077383"/>
            <a:ext cx="1034716" cy="73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2CD7CCEE-4DFE-8E22-7F3C-FEA7082F55BF}"/>
              </a:ext>
            </a:extLst>
          </p:cNvPr>
          <p:cNvCxnSpPr>
            <a:cxnSpLocks/>
          </p:cNvCxnSpPr>
          <p:nvPr/>
        </p:nvCxnSpPr>
        <p:spPr>
          <a:xfrm flipV="1">
            <a:off x="2302042" y="3108757"/>
            <a:ext cx="6407486" cy="46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55F002E-690E-FD4B-D249-C886622CB85A}"/>
              </a:ext>
            </a:extLst>
          </p:cNvPr>
          <p:cNvSpPr txBox="1"/>
          <p:nvPr/>
        </p:nvSpPr>
        <p:spPr>
          <a:xfrm>
            <a:off x="10387934" y="2696846"/>
            <a:ext cx="174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00000"/>
                </a:solidFill>
              </a:rPr>
              <a:t>Controle de fluxo</a:t>
            </a: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5F1D85A-FFF8-88A3-51F5-511501D02351}"/>
              </a:ext>
            </a:extLst>
          </p:cNvPr>
          <p:cNvSpPr/>
          <p:nvPr/>
        </p:nvSpPr>
        <p:spPr>
          <a:xfrm>
            <a:off x="8950913" y="3051344"/>
            <a:ext cx="1337972" cy="7595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AE6A61CC-85C1-0143-4DFB-AA76FB9730FE}"/>
              </a:ext>
            </a:extLst>
          </p:cNvPr>
          <p:cNvCxnSpPr/>
          <p:nvPr/>
        </p:nvCxnSpPr>
        <p:spPr>
          <a:xfrm flipV="1">
            <a:off x="10413804" y="3185973"/>
            <a:ext cx="454732" cy="35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951C40A2-1365-E3E9-F9F3-06704550A733}"/>
              </a:ext>
            </a:extLst>
          </p:cNvPr>
          <p:cNvSpPr txBox="1"/>
          <p:nvPr/>
        </p:nvSpPr>
        <p:spPr>
          <a:xfrm>
            <a:off x="5851177" y="1940697"/>
            <a:ext cx="285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1">
                <a:solidFill>
                  <a:srgbClr val="C00000"/>
                </a:solidFill>
              </a:defRPr>
            </a:lvl1pPr>
          </a:lstStyle>
          <a:p>
            <a:r>
              <a:rPr lang="pt-BR" dirty="0"/>
              <a:t>Desvio de controle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1FA595E-85AD-399A-455B-E2DC17EBC921}"/>
              </a:ext>
            </a:extLst>
          </p:cNvPr>
          <p:cNvCxnSpPr>
            <a:cxnSpLocks/>
          </p:cNvCxnSpPr>
          <p:nvPr/>
        </p:nvCxnSpPr>
        <p:spPr>
          <a:xfrm flipV="1">
            <a:off x="7280353" y="2528738"/>
            <a:ext cx="0" cy="71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1456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17711</TotalTime>
  <Words>814</Words>
  <Application>Microsoft Office PowerPoint</Application>
  <PresentationFormat>Widescreen</PresentationFormat>
  <Paragraphs>157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SFBX1200</vt:lpstr>
      <vt:lpstr>SFRM1200</vt:lpstr>
      <vt:lpstr>Times New Roman</vt:lpstr>
      <vt:lpstr>Tema do Office</vt:lpstr>
      <vt:lpstr> Revisão</vt:lpstr>
      <vt:lpstr>Apresentação do PowerPoint</vt:lpstr>
      <vt:lpstr>Apresentação do PowerPoint</vt:lpstr>
      <vt:lpstr>Sobre o MIPS...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 o que são Registradores?</vt:lpstr>
      <vt:lpstr>Apresentação do PowerPoint</vt:lpstr>
      <vt:lpstr>Em MIPS utilizamos Load e Store</vt:lpstr>
      <vt:lpstr>Adição de inteiros</vt:lpstr>
      <vt:lpstr>Em Divisão de Inteiros...</vt:lpstr>
      <vt:lpstr>Comandos Condicionais (if)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Baixo Nível</dc:title>
  <dc:creator>Cleane Nascimento</dc:creator>
  <cp:lastModifiedBy>Cleane Nascimento</cp:lastModifiedBy>
  <cp:revision>47</cp:revision>
  <dcterms:created xsi:type="dcterms:W3CDTF">2022-09-15T17:15:31Z</dcterms:created>
  <dcterms:modified xsi:type="dcterms:W3CDTF">2022-10-18T22:02:48Z</dcterms:modified>
</cp:coreProperties>
</file>