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59" r:id="rId5"/>
    <p:sldId id="260" r:id="rId6"/>
    <p:sldId id="261" r:id="rId7"/>
    <p:sldId id="262" r:id="rId8"/>
    <p:sldId id="263" r:id="rId9"/>
    <p:sldId id="275" r:id="rId10"/>
    <p:sldId id="265" r:id="rId11"/>
    <p:sldId id="276" r:id="rId12"/>
    <p:sldId id="267" r:id="rId13"/>
    <p:sldId id="277" r:id="rId14"/>
    <p:sldId id="269" r:id="rId15"/>
    <p:sldId id="270" r:id="rId16"/>
    <p:sldId id="27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h.bing.com/th/id/R19e25271b2a62862be13442955a978e8?rik=1o%2bDNSajvFS32w&amp;pid=ImgRaw" TargetMode="External"/><Relationship Id="rId2" Type="http://schemas.openxmlformats.org/officeDocument/2006/relationships/hyperlink" Target="https://th.bing.com/th/id/R37339d3b2a9865f24ab173275b894f41?rik=6zWBgpoBFvgUJA&amp;riu=http%3a%2f%2fwww.format-papier-a0-a1-a2-a3-a4-a5.fr%2fformat-a4%2fformat-a4.jpg&amp;ehk=gtefPpX%2b4S7QKMbzyn0s9wSUhdsgGJtG19x0eK9HEgs%3d&amp;risl=&amp;pid=ImgRa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59C72-AB02-40B5-AFFA-F146D3B5E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57232"/>
            <a:ext cx="8825658" cy="3283589"/>
          </a:xfrm>
        </p:spPr>
        <p:txBody>
          <a:bodyPr>
            <a:noAutofit/>
          </a:bodyPr>
          <a:lstStyle/>
          <a:p>
            <a:r>
              <a:rPr lang="pt-BR" sz="4800" dirty="0"/>
              <a:t>Metodologia do Trabalho Científico: Métodos e técnicas de pesquisa e do trabalho científico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ED9CD7-8F8E-4C3E-989D-205DB324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62980"/>
            <a:ext cx="8825658" cy="1589864"/>
          </a:xfrm>
        </p:spPr>
        <p:txBody>
          <a:bodyPr>
            <a:normAutofit/>
          </a:bodyPr>
          <a:lstStyle/>
          <a:p>
            <a:r>
              <a:rPr lang="pt-BR" dirty="0"/>
              <a:t>Autores: Cleber Cristiano </a:t>
            </a:r>
            <a:r>
              <a:rPr lang="pt-BR" dirty="0" err="1"/>
              <a:t>Prodanov</a:t>
            </a:r>
            <a:r>
              <a:rPr lang="pt-BR" dirty="0"/>
              <a:t>, Ernani </a:t>
            </a:r>
            <a:r>
              <a:rPr lang="pt-BR" dirty="0" err="1"/>
              <a:t>cesar</a:t>
            </a:r>
            <a:r>
              <a:rPr lang="pt-BR" dirty="0"/>
              <a:t> de Freitas</a:t>
            </a:r>
          </a:p>
          <a:p>
            <a:r>
              <a:rPr lang="pt-BR" dirty="0"/>
              <a:t>Unidade 6: Apresentação de trabalhos acadêmicos</a:t>
            </a:r>
          </a:p>
          <a:p>
            <a:r>
              <a:rPr lang="pt-BR" dirty="0"/>
              <a:t>Discente: Eduardo Henrique de almeida </a:t>
            </a:r>
            <a:r>
              <a:rPr lang="pt-BR"/>
              <a:t>izidorio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261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42875-F00C-48FA-80E7-B6BB1A68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26359"/>
            <a:ext cx="9404723" cy="990045"/>
          </a:xfrm>
        </p:spPr>
        <p:txBody>
          <a:bodyPr/>
          <a:lstStyle/>
          <a:p>
            <a:r>
              <a:rPr lang="pt-BR" sz="4800" dirty="0"/>
              <a:t>Equações e Fórmulas</a:t>
            </a:r>
            <a:br>
              <a:rPr lang="pt-BR" sz="4800" dirty="0"/>
            </a:br>
            <a:br>
              <a:rPr lang="pt-BR" sz="4800" dirty="0"/>
            </a:br>
            <a:br>
              <a:rPr lang="pt-BR" sz="4800" dirty="0"/>
            </a:br>
            <a:br>
              <a:rPr lang="pt-BR" sz="4800" dirty="0"/>
            </a:br>
            <a:br>
              <a:rPr lang="pt-BR" sz="4800" dirty="0"/>
            </a:b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68C944-2B25-4E7D-8C3E-531C69F7F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99" y="1578664"/>
            <a:ext cx="8946541" cy="2424418"/>
          </a:xfrm>
        </p:spPr>
        <p:txBody>
          <a:bodyPr>
            <a:normAutofit fontScale="92500" lnSpcReduction="20000"/>
          </a:bodyPr>
          <a:lstStyle/>
          <a:p>
            <a:pPr indent="432000" algn="just">
              <a:lnSpc>
                <a:spcPct val="160000"/>
              </a:lnSpc>
            </a:pPr>
            <a:r>
              <a:rPr lang="pt-BR" dirty="0"/>
              <a:t>Na sequência normal do texto, é permitido o uso de uma entrelinha maior que comporte seus elementos(expoentes, índices e outros).</a:t>
            </a:r>
          </a:p>
          <a:p>
            <a:pPr marL="0" indent="432000" algn="just">
              <a:lnSpc>
                <a:spcPct val="160000"/>
              </a:lnSpc>
              <a:buNone/>
            </a:pPr>
            <a:endParaRPr lang="pt-BR" dirty="0"/>
          </a:p>
          <a:p>
            <a:pPr indent="432000" algn="just">
              <a:lnSpc>
                <a:spcPct val="160000"/>
              </a:lnSpc>
            </a:pPr>
            <a:r>
              <a:rPr lang="pt-BR" dirty="0"/>
              <a:t>Exemplo:</a:t>
            </a:r>
          </a:p>
          <a:p>
            <a:pPr indent="450000" algn="just">
              <a:lnSpc>
                <a:spcPct val="150000"/>
              </a:lnSpc>
            </a:pPr>
            <a:endParaRPr lang="pt-BR" dirty="0"/>
          </a:p>
          <a:p>
            <a:pPr indent="450000" algn="just">
              <a:lnSpc>
                <a:spcPct val="150000"/>
              </a:lnSpc>
            </a:pPr>
            <a:endParaRPr lang="pt-BR" dirty="0"/>
          </a:p>
          <a:p>
            <a:pPr indent="-432000" algn="just"/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6A3818-E813-4A3E-BDC8-591472C0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961" y="3429000"/>
            <a:ext cx="59539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6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B0EB6-D56A-4B2E-A178-C75FC70C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66" y="259771"/>
            <a:ext cx="9580069" cy="1510306"/>
          </a:xfrm>
        </p:spPr>
        <p:txBody>
          <a:bodyPr/>
          <a:lstStyle/>
          <a:p>
            <a:r>
              <a:rPr lang="pt-BR" sz="5400" dirty="0"/>
              <a:t>Numeração de ilustrações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E4FCE6-2AD9-4C43-867D-61D0C9E36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66" y="1770077"/>
            <a:ext cx="8946541" cy="1887523"/>
          </a:xfrm>
        </p:spPr>
        <p:txBody>
          <a:bodyPr>
            <a:normAutofit fontScale="85000" lnSpcReduction="20000"/>
          </a:bodyPr>
          <a:lstStyle/>
          <a:p>
            <a:pPr indent="432000" algn="just">
              <a:lnSpc>
                <a:spcPct val="160000"/>
              </a:lnSpc>
            </a:pPr>
            <a:r>
              <a:rPr lang="pt-BR" dirty="0"/>
              <a:t>A ilustração deve ser citada no texto e inserida o mais próximo possível do trecho a que se refere.</a:t>
            </a:r>
          </a:p>
          <a:p>
            <a:pPr marL="0" indent="432000" algn="just">
              <a:lnSpc>
                <a:spcPct val="160000"/>
              </a:lnSpc>
              <a:buNone/>
            </a:pPr>
            <a:endParaRPr lang="pt-BR" dirty="0"/>
          </a:p>
          <a:p>
            <a:pPr indent="432000" algn="just">
              <a:lnSpc>
                <a:spcPct val="160000"/>
              </a:lnSpc>
              <a:buNone/>
            </a:pPr>
            <a:r>
              <a:rPr lang="pt-BR" dirty="0"/>
              <a:t>Exemplos: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1BEFF6-A9EF-4F92-88FB-E1F45642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95" y="3133318"/>
            <a:ext cx="5956308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2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D48FC-E958-4A55-90E6-3E4905F8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465"/>
          </a:xfrm>
        </p:spPr>
        <p:txBody>
          <a:bodyPr/>
          <a:lstStyle/>
          <a:p>
            <a:r>
              <a:rPr lang="pt-BR" sz="4800" dirty="0"/>
              <a:t>Figuras</a:t>
            </a:r>
            <a:br>
              <a:rPr lang="pt-BR" sz="4800" dirty="0"/>
            </a:br>
            <a:br>
              <a:rPr lang="pt-BR" sz="4800" dirty="0"/>
            </a:br>
            <a:br>
              <a:rPr lang="pt-BR" sz="4800" dirty="0"/>
            </a:br>
            <a:br>
              <a:rPr lang="pt-BR" sz="4800" dirty="0"/>
            </a:b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44FDA-432D-410A-B789-60949683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99912"/>
            <a:ext cx="8946541" cy="2376469"/>
          </a:xfrm>
        </p:spPr>
        <p:txBody>
          <a:bodyPr>
            <a:normAutofit/>
          </a:bodyPr>
          <a:lstStyle/>
          <a:p>
            <a:pPr indent="432000" algn="just">
              <a:lnSpc>
                <a:spcPct val="150000"/>
              </a:lnSpc>
            </a:pPr>
            <a:r>
              <a:rPr lang="pt-BR" dirty="0"/>
              <a:t>Evitar inserir tais ilustrações nos Apêndices e nos Anexos.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Podem ser: desenhos, fotografias, fotomicrografias, organogramas, esquemas, etc.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O título deve ser apresentado na parte superior da figura.</a:t>
            </a:r>
          </a:p>
          <a:p>
            <a:pPr indent="-457200" algn="just"/>
            <a:endParaRPr lang="pt-BR" dirty="0"/>
          </a:p>
          <a:p>
            <a:pPr indent="-457200" algn="just"/>
            <a:endParaRPr lang="pt-BR" dirty="0"/>
          </a:p>
          <a:p>
            <a:pPr marL="685800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18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B31DE-D96B-48AC-A99C-31175BB4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6632"/>
          </a:xfrm>
        </p:spPr>
        <p:txBody>
          <a:bodyPr/>
          <a:lstStyle/>
          <a:p>
            <a:r>
              <a:rPr lang="pt-BR" sz="6000" dirty="0"/>
              <a:t>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82054-2383-440E-AF8A-56521B96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9" y="2044529"/>
            <a:ext cx="8946541" cy="4195481"/>
          </a:xfrm>
        </p:spPr>
        <p:txBody>
          <a:bodyPr/>
          <a:lstStyle/>
          <a:p>
            <a:pPr marL="596700" indent="432000" algn="just">
              <a:lnSpc>
                <a:spcPct val="150000"/>
              </a:lnSpc>
            </a:pPr>
            <a:r>
              <a:rPr lang="pt-BR" dirty="0"/>
              <a:t>Existem numerosos tipos de gráficos estatísticos, mas todos eles podem formar dois grupos: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Gráficos Informativos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Gráficos analíticos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71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E9ECB-0896-4901-BF0A-E85165E9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7910"/>
          </a:xfrm>
        </p:spPr>
        <p:txBody>
          <a:bodyPr/>
          <a:lstStyle/>
          <a:p>
            <a:r>
              <a:rPr lang="pt-BR" sz="6000" dirty="0"/>
              <a:t>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54D86-DF00-4849-8BC5-F2D764FF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977417"/>
            <a:ext cx="8946541" cy="4195481"/>
          </a:xfrm>
        </p:spPr>
        <p:txBody>
          <a:bodyPr/>
          <a:lstStyle/>
          <a:p>
            <a:pPr indent="432000" algn="just">
              <a:lnSpc>
                <a:spcPct val="150000"/>
              </a:lnSpc>
            </a:pPr>
            <a:r>
              <a:rPr lang="pt-BR" dirty="0"/>
              <a:t>A tabela deve apresentar as seguintes partes: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Número e título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Corpo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Cabeçalho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Coluna indicadora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Unidade de Medida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0808F3-1011-4669-8D88-4836C703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771998"/>
            <a:ext cx="5973009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5EC2C-4CCE-4CEB-A7AB-4B03DE59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1952"/>
          </a:xfrm>
        </p:spPr>
        <p:txBody>
          <a:bodyPr/>
          <a:lstStyle/>
          <a:p>
            <a:r>
              <a:rPr lang="pt-BR" sz="6000" dirty="0"/>
              <a:t>Quadros</a:t>
            </a:r>
            <a:br>
              <a:rPr lang="pt-BR" sz="4800" dirty="0"/>
            </a:br>
            <a:br>
              <a:rPr lang="pt-BR" sz="4800" dirty="0"/>
            </a:br>
            <a:br>
              <a:rPr lang="pt-BR" sz="4800" dirty="0"/>
            </a:b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9AAEA-67D5-42F3-9DCD-C638D085A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05730"/>
            <a:ext cx="7306652" cy="2858547"/>
          </a:xfrm>
        </p:spPr>
        <p:txBody>
          <a:bodyPr/>
          <a:lstStyle/>
          <a:p>
            <a:pPr indent="432000" algn="just">
              <a:lnSpc>
                <a:spcPct val="150000"/>
              </a:lnSpc>
            </a:pPr>
            <a:r>
              <a:rPr lang="pt-BR" dirty="0"/>
              <a:t>A identificação far-se-á com o nome do elemento “Quadro” por extenso, seguido do número de ordem em algarismo arábico.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05C468-1529-46FA-A9F5-3E13630E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78" y="1394670"/>
            <a:ext cx="3179228" cy="406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8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F319D-4585-4DB7-8C14-1CEA75AF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7300"/>
          </a:xfrm>
        </p:spPr>
        <p:txBody>
          <a:bodyPr/>
          <a:lstStyle/>
          <a:p>
            <a:r>
              <a:rPr lang="pt-BR" sz="6000" dirty="0"/>
              <a:t>Anexos e Apêndices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2CF52-A147-47D4-8002-3F680115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52250"/>
            <a:ext cx="8946541" cy="4195481"/>
          </a:xfrm>
        </p:spPr>
        <p:txBody>
          <a:bodyPr/>
          <a:lstStyle/>
          <a:p>
            <a:pPr indent="432000" algn="just">
              <a:lnSpc>
                <a:spcPct val="150000"/>
              </a:lnSpc>
            </a:pPr>
            <a:r>
              <a:rPr lang="pt-BR" dirty="0"/>
              <a:t>Anexos podem se referir a ilustrações que não são diretamente mencionadas no texto, mas que a ele dizem respeito.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Os apêndices são identificados por letras maiúsculas consecutivas, seguidas de travessão e pelo respectivo título.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23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A1AE0-563F-4D94-A920-E6515403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9521"/>
          </a:xfrm>
        </p:spPr>
        <p:txBody>
          <a:bodyPr/>
          <a:lstStyle/>
          <a:p>
            <a:r>
              <a:rPr lang="pt-BR" sz="6000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31AA8F-EE89-412E-BF86-234520519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27464"/>
            <a:ext cx="8946541" cy="4777818"/>
          </a:xfrm>
        </p:spPr>
        <p:txBody>
          <a:bodyPr>
            <a:normAutofit fontScale="77500" lnSpcReduction="20000"/>
          </a:bodyPr>
          <a:lstStyle/>
          <a:p>
            <a:pPr indent="432000" algn="just">
              <a:lnSpc>
                <a:spcPct val="170000"/>
              </a:lnSpc>
            </a:pPr>
            <a:r>
              <a:rPr lang="pt-BR" dirty="0"/>
              <a:t>Metodologia do trabalho científico [recurso eletrônico] : métodos e técnicas da pesquisa e do trabalho acadêmico / Cleber Cristiano </a:t>
            </a:r>
            <a:r>
              <a:rPr lang="pt-BR" dirty="0" err="1"/>
              <a:t>Prodanov</a:t>
            </a:r>
            <a:r>
              <a:rPr lang="pt-BR" dirty="0"/>
              <a:t>, Ernani Cesar de Freitas. – 2. ed. – Novo Hamburgo: </a:t>
            </a:r>
            <a:r>
              <a:rPr lang="pt-BR" dirty="0" err="1"/>
              <a:t>Feevale</a:t>
            </a:r>
            <a:r>
              <a:rPr lang="pt-BR" dirty="0"/>
              <a:t>, 2013.</a:t>
            </a:r>
          </a:p>
          <a:p>
            <a:pPr indent="432000" algn="just">
              <a:lnSpc>
                <a:spcPct val="160000"/>
              </a:lnSpc>
            </a:pPr>
            <a:r>
              <a:rPr lang="pt-BR" dirty="0"/>
              <a:t>Imagem usada no formato A4</a:t>
            </a:r>
            <a:endParaRPr lang="pt-BR" dirty="0">
              <a:hlinkClick r:id="rId2"/>
            </a:endParaRPr>
          </a:p>
          <a:p>
            <a:pPr indent="432000" algn="just">
              <a:lnSpc>
                <a:spcPct val="160000"/>
              </a:lnSpc>
            </a:pPr>
            <a:r>
              <a:rPr lang="pt-BR" dirty="0">
                <a:hlinkClick r:id="rId2"/>
              </a:rPr>
              <a:t>https://th.bing.com/th/id/R37339d3b2a9865f24ab173275b894f41?rik=6zWBgpoBFvgUJA&amp;riu=http%3a%2f%2fwww.format-papier-a0-a1-a2-a3-a4-a5.fr%2fformat-a4%2fformat-a4.jpg&amp;ehk=gtefPpX%2b4S7QKMbzyn0s9wSUhdsgGJtG19x0eK9HEgs%3d&amp;risl=&amp;pid=ImgRaw</a:t>
            </a:r>
            <a:endParaRPr lang="pt-BR" dirty="0"/>
          </a:p>
          <a:p>
            <a:pPr indent="432000" algn="just">
              <a:lnSpc>
                <a:spcPct val="160000"/>
              </a:lnSpc>
            </a:pPr>
            <a:r>
              <a:rPr lang="pt-BR" dirty="0"/>
              <a:t>Imagem usada na margem</a:t>
            </a:r>
          </a:p>
          <a:p>
            <a:pPr indent="432000" algn="just">
              <a:lnSpc>
                <a:spcPct val="160000"/>
              </a:lnSpc>
            </a:pPr>
            <a:r>
              <a:rPr lang="pt-BR" dirty="0">
                <a:hlinkClick r:id="rId3"/>
              </a:rPr>
              <a:t>https://th.bing.com/th/id/R19e25271b2a62862be13442955a978e8?rik=1o%2bDNSajvFS32w&amp;pid=ImgRaw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398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2E45F-C489-4295-B614-735A66F6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14928"/>
            <a:ext cx="8808282" cy="1035031"/>
          </a:xfrm>
        </p:spPr>
        <p:txBody>
          <a:bodyPr/>
          <a:lstStyle/>
          <a:p>
            <a:r>
              <a:rPr lang="pt-BR" sz="6000" dirty="0"/>
              <a:t>Formato do Papel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D2974-F1EA-4C66-B1D8-6CDC00C29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05443"/>
            <a:ext cx="4861260" cy="1203533"/>
          </a:xfrm>
        </p:spPr>
        <p:txBody>
          <a:bodyPr>
            <a:normAutofit/>
          </a:bodyPr>
          <a:lstStyle/>
          <a:p>
            <a:pPr indent="432000" algn="just">
              <a:lnSpc>
                <a:spcPct val="150000"/>
              </a:lnSpc>
            </a:pPr>
            <a:r>
              <a:rPr lang="pt-BR" dirty="0"/>
              <a:t>Formato A4 (21,0 cm x 29,7 cm)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Digitado ou datilografados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i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AC7F57C-56AF-4907-B73F-924150478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015" y="1598390"/>
            <a:ext cx="3576506" cy="45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2ADF2-0E53-4B02-A646-DBE9F2C6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5021"/>
          </a:xfrm>
        </p:spPr>
        <p:txBody>
          <a:bodyPr/>
          <a:lstStyle/>
          <a:p>
            <a:r>
              <a:rPr lang="pt-BR" sz="6000" dirty="0"/>
              <a:t>Fonte e Letra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00388-C65D-4A1C-8595-09757C1F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09637"/>
            <a:ext cx="8946541" cy="4195481"/>
          </a:xfrm>
        </p:spPr>
        <p:txBody>
          <a:bodyPr/>
          <a:lstStyle/>
          <a:p>
            <a:pPr indent="432000" algn="just">
              <a:lnSpc>
                <a:spcPct val="150000"/>
              </a:lnSpc>
            </a:pPr>
            <a:r>
              <a:rPr lang="pt-BR" dirty="0"/>
              <a:t>Tamanho 12 para o texto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Tamanho 10 para citações e outros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Citações mais longas, recuo de 4 cm da margem esquerda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Fontes </a:t>
            </a:r>
            <a:r>
              <a:rPr lang="pt-BR" i="1" dirty="0"/>
              <a:t>“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  <a:r>
              <a:rPr lang="pt-BR" i="1" dirty="0"/>
              <a:t>” OU “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ARIAL”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1EAAF-1BE7-4C08-A347-16DFE4CB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0188"/>
          </a:xfrm>
        </p:spPr>
        <p:txBody>
          <a:bodyPr/>
          <a:lstStyle/>
          <a:p>
            <a:r>
              <a:rPr lang="pt-BR" sz="6000" dirty="0"/>
              <a:t>Margens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6EF36-39BA-41BA-8BAB-9F310903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7524"/>
            <a:ext cx="6887204" cy="4004981"/>
          </a:xfrm>
        </p:spPr>
        <p:txBody>
          <a:bodyPr>
            <a:normAutofit/>
          </a:bodyPr>
          <a:lstStyle/>
          <a:p>
            <a:pPr indent="432000" algn="just">
              <a:lnSpc>
                <a:spcPct val="150000"/>
              </a:lnSpc>
            </a:pPr>
            <a:r>
              <a:rPr lang="pt-BR" dirty="0"/>
              <a:t>Margem da folha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Superior: 3 cm da borda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Esquerda: 3 cm da borda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Inferior: 2 cm da borda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Direita: 2 cm da borda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Espaçamento e alinhamento: 1,5 cm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Justificado: recuo 1,25 da 1° linha do parágrafo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56E30A-6195-4785-A522-9DF35BC26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274" y="1442906"/>
            <a:ext cx="3095626" cy="43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2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30999-D974-4349-9BAC-D5B61DC9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743"/>
          </a:xfrm>
        </p:spPr>
        <p:txBody>
          <a:bodyPr/>
          <a:lstStyle/>
          <a:p>
            <a:r>
              <a:rPr lang="pt-BR" sz="6000" dirty="0"/>
              <a:t>Títulos e Subtítulos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551D1-96F1-48A4-B3A1-7158A45A0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54" y="1753299"/>
            <a:ext cx="8946541" cy="4471332"/>
          </a:xfrm>
        </p:spPr>
        <p:txBody>
          <a:bodyPr>
            <a:normAutofit fontScale="92500" lnSpcReduction="20000"/>
          </a:bodyPr>
          <a:lstStyle/>
          <a:p>
            <a:pPr indent="432000" algn="just">
              <a:lnSpc>
                <a:spcPct val="150000"/>
              </a:lnSpc>
            </a:pPr>
            <a:r>
              <a:rPr lang="pt-BR" dirty="0"/>
              <a:t>Titulo sem indicativo numérico</a:t>
            </a:r>
          </a:p>
          <a:p>
            <a:pPr marL="0" indent="432000" algn="just">
              <a:lnSpc>
                <a:spcPct val="150000"/>
              </a:lnSpc>
              <a:buNone/>
            </a:pPr>
            <a:endParaRPr lang="pt-BR" dirty="0"/>
          </a:p>
          <a:p>
            <a:pPr indent="432000" algn="just">
              <a:lnSpc>
                <a:spcPct val="150000"/>
              </a:lnSpc>
            </a:pPr>
            <a:r>
              <a:rPr lang="pt-BR" dirty="0"/>
              <a:t>Indicativos de seções</a:t>
            </a:r>
          </a:p>
          <a:p>
            <a:pPr marL="0" indent="432000" algn="just">
              <a:lnSpc>
                <a:spcPct val="150000"/>
              </a:lnSpc>
              <a:buNone/>
            </a:pPr>
            <a:endParaRPr lang="pt-BR" dirty="0"/>
          </a:p>
          <a:p>
            <a:pPr indent="432000" algn="just">
              <a:lnSpc>
                <a:spcPct val="150000"/>
              </a:lnSpc>
            </a:pPr>
            <a:r>
              <a:rPr lang="pt-BR" dirty="0"/>
              <a:t>Elementos sem título e sem indicativo numérico</a:t>
            </a:r>
          </a:p>
          <a:p>
            <a:pPr marL="0" indent="432000" algn="just">
              <a:lnSpc>
                <a:spcPct val="150000"/>
              </a:lnSpc>
              <a:buNone/>
            </a:pPr>
            <a:endParaRPr lang="pt-BR" dirty="0"/>
          </a:p>
          <a:p>
            <a:pPr indent="432000" algn="just">
              <a:lnSpc>
                <a:spcPct val="150000"/>
              </a:lnSpc>
            </a:pPr>
            <a:r>
              <a:rPr lang="pt-BR" dirty="0"/>
              <a:t>Paginação</a:t>
            </a:r>
          </a:p>
          <a:p>
            <a:pPr marL="0" indent="432000" algn="just">
              <a:lnSpc>
                <a:spcPct val="150000"/>
              </a:lnSpc>
              <a:buNone/>
            </a:pPr>
            <a:endParaRPr lang="pt-BR" dirty="0"/>
          </a:p>
          <a:p>
            <a:pPr indent="432000" algn="just">
              <a:lnSpc>
                <a:spcPct val="150000"/>
              </a:lnSpc>
            </a:pPr>
            <a:r>
              <a:rPr lang="pt-BR" dirty="0"/>
              <a:t>Numeração progressiva das seções de um documento escrito</a:t>
            </a:r>
          </a:p>
        </p:txBody>
      </p:sp>
    </p:spTree>
    <p:extLst>
      <p:ext uri="{BB962C8B-B14F-4D97-AF65-F5344CB8AC3E}">
        <p14:creationId xmlns:p14="http://schemas.microsoft.com/office/powerpoint/2010/main" val="274661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76381-9261-426D-907F-8385AEDF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6632"/>
          </a:xfrm>
        </p:spPr>
        <p:txBody>
          <a:bodyPr/>
          <a:lstStyle/>
          <a:p>
            <a:r>
              <a:rPr lang="pt-BR" sz="6000" dirty="0"/>
              <a:t>Notas de rodapé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611FE-A575-403F-81FD-FF49165C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27751"/>
            <a:ext cx="8946541" cy="4540829"/>
          </a:xfrm>
        </p:spPr>
        <p:txBody>
          <a:bodyPr>
            <a:normAutofit fontScale="92500" lnSpcReduction="20000"/>
          </a:bodyPr>
          <a:lstStyle/>
          <a:p>
            <a:pPr indent="432000" algn="just">
              <a:lnSpc>
                <a:spcPct val="150000"/>
              </a:lnSpc>
            </a:pPr>
            <a:r>
              <a:rPr lang="pt-BR" dirty="0"/>
              <a:t>Notas de referência ou Notas explicativas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Subsequentes citações: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Idem (Id.)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Ibidem (Ibid.)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Opus citatum (op. cit.)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Passim (passim)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Loco citado (loc. cit.)</a:t>
            </a:r>
          </a:p>
          <a:p>
            <a:pPr indent="432000" algn="just">
              <a:lnSpc>
                <a:spcPct val="150000"/>
              </a:lnSpc>
            </a:pPr>
            <a:r>
              <a:rPr lang="pt-BR" dirty="0"/>
              <a:t>Confira, confronte (Cf.)</a:t>
            </a:r>
          </a:p>
          <a:p>
            <a:pPr indent="432000" algn="just">
              <a:lnSpc>
                <a:spcPct val="150000"/>
              </a:lnSpc>
            </a:pPr>
            <a:r>
              <a:rPr lang="pt-BR" dirty="0" err="1"/>
              <a:t>Sequentia</a:t>
            </a:r>
            <a:r>
              <a:rPr lang="pt-BR" dirty="0"/>
              <a:t> (et seq.)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251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AFC5-1682-4299-A149-5D527741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5" y="188072"/>
            <a:ext cx="9404723" cy="781160"/>
          </a:xfrm>
        </p:spPr>
        <p:txBody>
          <a:bodyPr/>
          <a:lstStyle/>
          <a:p>
            <a:r>
              <a:rPr lang="pt-BR" sz="4800" dirty="0"/>
              <a:t>Exemplos de Notas de rodapé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02FF8D6-CAC1-4945-9DAD-632B87048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178"/>
          <a:stretch/>
        </p:blipFill>
        <p:spPr>
          <a:xfrm>
            <a:off x="640367" y="1816807"/>
            <a:ext cx="4798188" cy="60015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00EB0E-93C6-41D9-B43B-7FF736040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51"/>
          <a:stretch/>
        </p:blipFill>
        <p:spPr>
          <a:xfrm>
            <a:off x="640367" y="2469423"/>
            <a:ext cx="4798188" cy="6001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4CB7397-ED5F-4469-BDC5-981A7BE40C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210"/>
          <a:stretch/>
        </p:blipFill>
        <p:spPr>
          <a:xfrm>
            <a:off x="637191" y="3143037"/>
            <a:ext cx="4788662" cy="7811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0BFDB06-F13E-4144-A9BC-D32486DCBB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78"/>
          <a:stretch/>
        </p:blipFill>
        <p:spPr>
          <a:xfrm>
            <a:off x="640367" y="3983572"/>
            <a:ext cx="4798188" cy="42868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C3BCF2D-376D-48CA-851A-76BF61F680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231"/>
          <a:stretch/>
        </p:blipFill>
        <p:spPr>
          <a:xfrm>
            <a:off x="634015" y="4464714"/>
            <a:ext cx="4795014" cy="61921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A293D41-36A0-4D08-AB37-D24B2C0E52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6" r="20051"/>
          <a:stretch/>
        </p:blipFill>
        <p:spPr>
          <a:xfrm>
            <a:off x="635998" y="5143301"/>
            <a:ext cx="4791836" cy="44773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A928E62-A8EB-42F7-84CD-750C8AE8946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0210"/>
          <a:stretch/>
        </p:blipFill>
        <p:spPr>
          <a:xfrm>
            <a:off x="640367" y="5650414"/>
            <a:ext cx="4788662" cy="46679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E9863F9-ECD0-4BD6-9929-8588D99E753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0" t="-297" r="-140" b="799"/>
          <a:stretch/>
        </p:blipFill>
        <p:spPr>
          <a:xfrm>
            <a:off x="5918695" y="2101959"/>
            <a:ext cx="6011114" cy="285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9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54201-EC92-4A7E-BD59-F45C56B6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9521"/>
          </a:xfrm>
        </p:spPr>
        <p:txBody>
          <a:bodyPr/>
          <a:lstStyle/>
          <a:p>
            <a:r>
              <a:rPr lang="pt-BR" sz="4800" dirty="0"/>
              <a:t>Citações</a:t>
            </a:r>
            <a:br>
              <a:rPr lang="pt-BR" sz="4800" dirty="0"/>
            </a:br>
            <a:br>
              <a:rPr lang="pt-BR" sz="4800" dirty="0"/>
            </a:br>
            <a:br>
              <a:rPr lang="pt-BR" sz="4800" dirty="0"/>
            </a:br>
            <a:br>
              <a:rPr lang="pt-BR" sz="4800" dirty="0"/>
            </a:b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F7FB9-0283-44A5-B2A6-3FAAA10A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96097"/>
            <a:ext cx="6744590" cy="3856079"/>
          </a:xfrm>
        </p:spPr>
        <p:txBody>
          <a:bodyPr>
            <a:normAutofit fontScale="92500" lnSpcReduction="10000"/>
          </a:bodyPr>
          <a:lstStyle/>
          <a:p>
            <a:pPr indent="432000" algn="just">
              <a:lnSpc>
                <a:spcPct val="150000"/>
              </a:lnSpc>
            </a:pPr>
            <a:r>
              <a:rPr lang="pt-BR" dirty="0"/>
              <a:t>Citação</a:t>
            </a:r>
          </a:p>
          <a:p>
            <a:pPr marL="0" indent="432000" algn="just">
              <a:lnSpc>
                <a:spcPct val="150000"/>
              </a:lnSpc>
              <a:buNone/>
            </a:pPr>
            <a:endParaRPr lang="pt-BR" dirty="0"/>
          </a:p>
          <a:p>
            <a:pPr indent="432000" algn="just">
              <a:lnSpc>
                <a:spcPct val="150000"/>
              </a:lnSpc>
            </a:pPr>
            <a:r>
              <a:rPr lang="pt-BR" dirty="0"/>
              <a:t>Citação de citação</a:t>
            </a:r>
          </a:p>
          <a:p>
            <a:pPr marL="0" indent="432000" algn="just">
              <a:lnSpc>
                <a:spcPct val="150000"/>
              </a:lnSpc>
              <a:buNone/>
            </a:pPr>
            <a:endParaRPr lang="pt-BR" dirty="0"/>
          </a:p>
          <a:p>
            <a:pPr indent="432000" algn="just">
              <a:lnSpc>
                <a:spcPct val="150000"/>
              </a:lnSpc>
            </a:pPr>
            <a:r>
              <a:rPr lang="pt-BR" dirty="0"/>
              <a:t>Citação direta (curta ou longa)</a:t>
            </a:r>
          </a:p>
          <a:p>
            <a:pPr marL="0" indent="432000" algn="just">
              <a:lnSpc>
                <a:spcPct val="150000"/>
              </a:lnSpc>
              <a:buNone/>
            </a:pPr>
            <a:endParaRPr lang="pt-BR" dirty="0"/>
          </a:p>
          <a:p>
            <a:pPr indent="432000" algn="just">
              <a:lnSpc>
                <a:spcPct val="150000"/>
              </a:lnSpc>
            </a:pPr>
            <a:r>
              <a:rPr lang="pt-BR" dirty="0"/>
              <a:t>Citação indireta</a:t>
            </a:r>
          </a:p>
          <a:p>
            <a:pPr indent="432000" algn="just">
              <a:lnSpc>
                <a:spcPct val="150000"/>
              </a:lnSpc>
            </a:pPr>
            <a:endParaRPr lang="pt-BR" dirty="0"/>
          </a:p>
          <a:p>
            <a:pPr indent="432000" algn="just">
              <a:lnSpc>
                <a:spcPct val="150000"/>
              </a:lnSpc>
            </a:pPr>
            <a:endParaRPr lang="pt-BR" dirty="0"/>
          </a:p>
          <a:p>
            <a:pPr marL="0" indent="432000" algn="just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73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045CE-DAB7-4C47-B7C4-DCB5D45D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8577"/>
          </a:xfrm>
        </p:spPr>
        <p:txBody>
          <a:bodyPr/>
          <a:lstStyle/>
          <a:p>
            <a:r>
              <a:rPr lang="pt-BR" sz="5400" dirty="0"/>
              <a:t>Abreviaturas e Siglas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83457-B843-4F8F-9406-FD5EC795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68360"/>
            <a:ext cx="8946541" cy="4079433"/>
          </a:xfrm>
        </p:spPr>
        <p:txBody>
          <a:bodyPr>
            <a:normAutofit fontScale="40000" lnSpcReduction="20000"/>
          </a:bodyPr>
          <a:lstStyle/>
          <a:p>
            <a:pPr indent="432000" algn="just">
              <a:lnSpc>
                <a:spcPct val="170000"/>
              </a:lnSpc>
            </a:pPr>
            <a:r>
              <a:rPr lang="pt-BR" sz="4800" dirty="0"/>
              <a:t>exemplo:</a:t>
            </a:r>
          </a:p>
          <a:p>
            <a:pPr marL="0" indent="432000" algn="just">
              <a:lnSpc>
                <a:spcPct val="170000"/>
              </a:lnSpc>
              <a:buNone/>
            </a:pPr>
            <a:endParaRPr lang="pt-BR" sz="4800" dirty="0"/>
          </a:p>
          <a:p>
            <a:pPr indent="432000" algn="just">
              <a:lnSpc>
                <a:spcPct val="170000"/>
              </a:lnSpc>
            </a:pPr>
            <a:r>
              <a:rPr lang="pt-BR" sz="4800" dirty="0"/>
              <a:t>Associação Brasileira de Normas Técnicas (ABNT)</a:t>
            </a:r>
          </a:p>
          <a:p>
            <a:pPr indent="432000" algn="just">
              <a:lnSpc>
                <a:spcPct val="170000"/>
              </a:lnSpc>
            </a:pPr>
            <a:endParaRPr lang="pt-BR" sz="4800" dirty="0"/>
          </a:p>
          <a:p>
            <a:pPr indent="432000" algn="just">
              <a:lnSpc>
                <a:spcPct val="170000"/>
              </a:lnSpc>
            </a:pPr>
            <a:r>
              <a:rPr lang="pt-BR" sz="4800" dirty="0"/>
              <a:t>Norma Brasileira (NBR)</a:t>
            </a:r>
          </a:p>
          <a:p>
            <a:pPr marL="0" indent="432000" algn="just">
              <a:lnSpc>
                <a:spcPct val="170000"/>
              </a:lnSpc>
              <a:buNone/>
            </a:pPr>
            <a:endParaRPr lang="pt-BR" sz="4800" dirty="0"/>
          </a:p>
          <a:p>
            <a:pPr indent="432000" algn="just">
              <a:lnSpc>
                <a:spcPct val="170000"/>
              </a:lnSpc>
            </a:pPr>
            <a:r>
              <a:rPr lang="pt-BR" sz="4800" dirty="0"/>
              <a:t>Instituto Brasileiro de Geografia e Estatística (IBGE)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38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599</TotalTime>
  <Words>588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Íon</vt:lpstr>
      <vt:lpstr>Metodologia do Trabalho Científico: Métodos e técnicas de pesquisa e do trabalho científico</vt:lpstr>
      <vt:lpstr>Formato do Papel </vt:lpstr>
      <vt:lpstr>Fonte e Letra</vt:lpstr>
      <vt:lpstr>Margens</vt:lpstr>
      <vt:lpstr>Títulos e Subtítulos</vt:lpstr>
      <vt:lpstr>Notas de rodapé</vt:lpstr>
      <vt:lpstr>Exemplos de Notas de rodapé</vt:lpstr>
      <vt:lpstr>Citações    </vt:lpstr>
      <vt:lpstr>Abreviaturas e Siglas</vt:lpstr>
      <vt:lpstr>Equações e Fórmulas     </vt:lpstr>
      <vt:lpstr>Numeração de ilustrações</vt:lpstr>
      <vt:lpstr>Figuras    </vt:lpstr>
      <vt:lpstr>Gráficos</vt:lpstr>
      <vt:lpstr>Tabelas</vt:lpstr>
      <vt:lpstr>Quadros   </vt:lpstr>
      <vt:lpstr>Anexos e Apêndices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Trabalhos Acadêmicos</dc:title>
  <dc:creator>Eduardo Izidorio</dc:creator>
  <cp:lastModifiedBy>Eduardo Izidorio</cp:lastModifiedBy>
  <cp:revision>39</cp:revision>
  <dcterms:created xsi:type="dcterms:W3CDTF">2021-04-20T01:24:22Z</dcterms:created>
  <dcterms:modified xsi:type="dcterms:W3CDTF">2021-05-13T18:36:49Z</dcterms:modified>
</cp:coreProperties>
</file>