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5" r:id="rId10"/>
    <p:sldId id="266" r:id="rId11"/>
    <p:sldId id="261" r:id="rId12"/>
    <p:sldId id="262" r:id="rId13"/>
    <p:sldId id="263" r:id="rId14"/>
    <p:sldId id="264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EF7D-4E9C-4C52-B55B-DBF39522BEB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82E1C33-EDAC-4DDD-8ECF-A3C029CF84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EF7D-4E9C-4C52-B55B-DBF39522BEB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C33-EDAC-4DDD-8ECF-A3C029CF84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EF7D-4E9C-4C52-B55B-DBF39522BEB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C33-EDAC-4DDD-8ECF-A3C029CF84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EF7D-4E9C-4C52-B55B-DBF39522BEB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82E1C33-EDAC-4DDD-8ECF-A3C029CF84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EF7D-4E9C-4C52-B55B-DBF39522BEB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C33-EDAC-4DDD-8ECF-A3C029CF849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EF7D-4E9C-4C52-B55B-DBF39522BEB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C33-EDAC-4DDD-8ECF-A3C029CF84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EF7D-4E9C-4C52-B55B-DBF39522BEB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82E1C33-EDAC-4DDD-8ECF-A3C029CF849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EF7D-4E9C-4C52-B55B-DBF39522BEB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C33-EDAC-4DDD-8ECF-A3C029CF84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EF7D-4E9C-4C52-B55B-DBF39522BEB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C33-EDAC-4DDD-8ECF-A3C029CF84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EF7D-4E9C-4C52-B55B-DBF39522BEB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C33-EDAC-4DDD-8ECF-A3C029CF84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EF7D-4E9C-4C52-B55B-DBF39522BEB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C33-EDAC-4DDD-8ECF-A3C029CF849C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E3DEF7D-4E9C-4C52-B55B-DBF39522BEB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82E1C33-EDAC-4DDD-8ECF-A3C029CF849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4509120"/>
            <a:ext cx="8458200" cy="1222375"/>
          </a:xfrm>
        </p:spPr>
        <p:txBody>
          <a:bodyPr>
            <a:normAutofit/>
          </a:bodyPr>
          <a:lstStyle/>
          <a:p>
            <a:r>
              <a:rPr lang="pt-BR" sz="4800" dirty="0" smtClean="0">
                <a:solidFill>
                  <a:srgbClr val="FF0000"/>
                </a:solidFill>
              </a:rPr>
              <a:t>MARCO CIVIL DA INTERNET</a:t>
            </a:r>
            <a:endParaRPr lang="pt-BR" sz="48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2060848"/>
            <a:ext cx="8458200" cy="9144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1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24641" cy="8382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268760"/>
            <a:ext cx="8659688" cy="5589240"/>
          </a:xfrm>
        </p:spPr>
        <p:txBody>
          <a:bodyPr>
            <a:normAutofit fontScale="77500" lnSpcReduction="20000"/>
          </a:bodyPr>
          <a:lstStyle/>
          <a:p>
            <a:r>
              <a:rPr lang="pt-BR" b="1" u="sng" dirty="0" smtClean="0"/>
              <a:t>Neutralidade na Rede</a:t>
            </a:r>
          </a:p>
          <a:p>
            <a:pPr algn="just"/>
            <a:r>
              <a:rPr lang="pt-BR" b="1" dirty="0"/>
              <a:t>N</a:t>
            </a:r>
            <a:r>
              <a:rPr lang="pt-BR" b="1" dirty="0" smtClean="0"/>
              <a:t>ão </a:t>
            </a:r>
            <a:r>
              <a:rPr lang="pt-BR" b="1" dirty="0"/>
              <a:t>deve haver “pedágios” </a:t>
            </a:r>
            <a:r>
              <a:rPr lang="pt-BR" dirty="0"/>
              <a:t>na internet. Ou seja, nenhuma empresa poderá </a:t>
            </a:r>
            <a:r>
              <a:rPr lang="pt-BR" b="1" dirty="0"/>
              <a:t>criar barreiras </a:t>
            </a:r>
            <a:r>
              <a:rPr lang="pt-BR" dirty="0"/>
              <a:t>para algum </a:t>
            </a:r>
            <a:r>
              <a:rPr lang="pt-BR" b="1" dirty="0"/>
              <a:t>tipo de conteúdo </a:t>
            </a:r>
            <a:r>
              <a:rPr lang="pt-BR" dirty="0"/>
              <a:t>com qualquer tipo de interesse financeiro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Ex.: </a:t>
            </a:r>
            <a:r>
              <a:rPr lang="pt-BR" dirty="0" smtClean="0"/>
              <a:t>2 sites, </a:t>
            </a:r>
            <a:r>
              <a:rPr lang="pt-BR" dirty="0"/>
              <a:t>GPI é endinheirado, enquanto o PNTP vive uma crise e não tem tanto dinheiro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GPI </a:t>
            </a:r>
            <a:r>
              <a:rPr lang="pt-BR" dirty="0" smtClean="0"/>
              <a:t>paga </a:t>
            </a:r>
            <a:r>
              <a:rPr lang="pt-BR" dirty="0"/>
              <a:t>à operadora para garantir que os usuários daquela empresa acessem seu site com velocidade máxima, prejudicando quem tenta acessar o PNTP, que acaba sofrendo com lentidão de conexão. Em crise, eles não podem arcar com esta despesa, e a tendência é que seus leitores acabem migrando para a página que eles conseguem acessar com mais facilidade</a:t>
            </a:r>
            <a:r>
              <a:rPr lang="pt-BR" dirty="0" smtClean="0"/>
              <a:t>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24641" cy="8382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268760"/>
            <a:ext cx="8659688" cy="5328592"/>
          </a:xfrm>
        </p:spPr>
        <p:txBody>
          <a:bodyPr>
            <a:normAutofit/>
          </a:bodyPr>
          <a:lstStyle/>
          <a:p>
            <a:pPr algn="just"/>
            <a:r>
              <a:rPr lang="pt-BR" b="1" u="sng" dirty="0"/>
              <a:t>Liberdade de expressão e a retirada de conteúdo do ar</a:t>
            </a:r>
            <a:endParaRPr lang="pt-BR" u="sng" dirty="0"/>
          </a:p>
          <a:p>
            <a:endParaRPr lang="pt-BR" dirty="0" smtClean="0">
              <a:solidFill>
                <a:schemeClr val="tx1"/>
              </a:solidFill>
            </a:endParaRPr>
          </a:p>
          <a:p>
            <a:pPr algn="just"/>
            <a:r>
              <a:rPr lang="pt-BR" dirty="0" smtClean="0"/>
              <a:t>A lei garante </a:t>
            </a:r>
            <a:r>
              <a:rPr lang="pt-BR" dirty="0"/>
              <a:t>que </a:t>
            </a:r>
            <a:r>
              <a:rPr lang="pt-BR" b="1" dirty="0"/>
              <a:t>todos</a:t>
            </a:r>
            <a:r>
              <a:rPr lang="pt-BR" dirty="0"/>
              <a:t> sigam se </a:t>
            </a:r>
            <a:r>
              <a:rPr lang="pt-BR" b="1" dirty="0"/>
              <a:t>expressando livremente</a:t>
            </a:r>
            <a:r>
              <a:rPr lang="pt-BR" dirty="0"/>
              <a:t> e que a Internet continuará sendo um </a:t>
            </a:r>
            <a:r>
              <a:rPr lang="pt-BR" b="1" dirty="0"/>
              <a:t>ambiente democrático</a:t>
            </a:r>
            <a:r>
              <a:rPr lang="pt-BR" dirty="0"/>
              <a:t>, aberto e livre, ao mesmo tempo em que </a:t>
            </a:r>
            <a:r>
              <a:rPr lang="pt-BR" b="1" dirty="0"/>
              <a:t>preserva a intimidade </a:t>
            </a:r>
            <a:r>
              <a:rPr lang="pt-BR" dirty="0"/>
              <a:t>e a vida privada.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24641" cy="8382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268760"/>
            <a:ext cx="8659688" cy="532859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u="sng" dirty="0"/>
              <a:t>Liberdade de expressão e a retirada de conteúdo do ar</a:t>
            </a:r>
            <a:endParaRPr lang="pt-BR" u="sng" dirty="0"/>
          </a:p>
          <a:p>
            <a:pPr algn="just"/>
            <a:r>
              <a:rPr lang="pt-BR" dirty="0" smtClean="0"/>
              <a:t>A </a:t>
            </a:r>
            <a:r>
              <a:rPr lang="pt-BR" b="1" dirty="0"/>
              <a:t>retirada de conteúdos </a:t>
            </a:r>
            <a:r>
              <a:rPr lang="pt-BR" dirty="0"/>
              <a:t>do ar só será feita mediante </a:t>
            </a:r>
            <a:r>
              <a:rPr lang="pt-BR" b="1" dirty="0"/>
              <a:t>ordem </a:t>
            </a:r>
            <a:r>
              <a:rPr lang="pt-BR" b="1" dirty="0" smtClean="0"/>
              <a:t>judicial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Com </a:t>
            </a:r>
            <a:r>
              <a:rPr lang="pt-BR" b="1" dirty="0"/>
              <a:t>exceção</a:t>
            </a:r>
            <a:r>
              <a:rPr lang="pt-BR" dirty="0"/>
              <a:t> dos casos de “</a:t>
            </a:r>
            <a:r>
              <a:rPr lang="pt-BR" b="1" dirty="0"/>
              <a:t>pornografia de vingança</a:t>
            </a:r>
            <a:r>
              <a:rPr lang="pt-BR" dirty="0"/>
              <a:t>”. Pessoas </a:t>
            </a:r>
            <a:r>
              <a:rPr lang="pt-BR" b="1" dirty="0"/>
              <a:t>vítimas</a:t>
            </a:r>
            <a:r>
              <a:rPr lang="pt-BR" dirty="0"/>
              <a:t> de violações da intimidade podem </a:t>
            </a:r>
            <a:r>
              <a:rPr lang="pt-BR" b="1" dirty="0"/>
              <a:t>solicitar a retirada </a:t>
            </a:r>
            <a:r>
              <a:rPr lang="pt-BR" dirty="0"/>
              <a:t>de conteúdo, de </a:t>
            </a:r>
            <a:r>
              <a:rPr lang="pt-BR" b="1" dirty="0"/>
              <a:t>forma direta</a:t>
            </a:r>
            <a:r>
              <a:rPr lang="pt-BR" dirty="0"/>
              <a:t>, aos </a:t>
            </a:r>
            <a:r>
              <a:rPr lang="pt-BR" b="1" dirty="0"/>
              <a:t>sites</a:t>
            </a:r>
            <a:r>
              <a:rPr lang="pt-BR" dirty="0"/>
              <a:t> ou serviços que estejam hospedando este conteúdo.</a:t>
            </a: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24641" cy="8382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268760"/>
            <a:ext cx="8659688" cy="5328592"/>
          </a:xfrm>
        </p:spPr>
        <p:txBody>
          <a:bodyPr>
            <a:normAutofit/>
          </a:bodyPr>
          <a:lstStyle/>
          <a:p>
            <a:pPr algn="just"/>
            <a:r>
              <a:rPr lang="pt-BR" b="1" u="sng" dirty="0"/>
              <a:t>Liberdade de expressão e a retirada de conteúdo do ar</a:t>
            </a:r>
            <a:endParaRPr lang="pt-BR" u="sng" dirty="0"/>
          </a:p>
          <a:p>
            <a:pPr algn="just"/>
            <a:r>
              <a:rPr lang="pt-BR" dirty="0"/>
              <a:t>O</a:t>
            </a:r>
            <a:r>
              <a:rPr lang="pt-BR" dirty="0" smtClean="0"/>
              <a:t>s </a:t>
            </a:r>
            <a:r>
              <a:rPr lang="pt-BR" b="1" dirty="0"/>
              <a:t>Juizados Especiais </a:t>
            </a:r>
            <a:r>
              <a:rPr lang="pt-BR" dirty="0"/>
              <a:t>serão os responsáveis pela decisão </a:t>
            </a:r>
            <a:r>
              <a:rPr lang="pt-BR" b="1" dirty="0"/>
              <a:t>sobre a ilegalidade ou não </a:t>
            </a:r>
            <a:r>
              <a:rPr lang="pt-BR" dirty="0"/>
              <a:t>dos conteúdos, </a:t>
            </a:r>
            <a:r>
              <a:rPr lang="pt-BR" b="1" dirty="0"/>
              <a:t>antes</a:t>
            </a:r>
            <a:r>
              <a:rPr lang="pt-BR" dirty="0"/>
              <a:t> que eles sejam </a:t>
            </a:r>
            <a:r>
              <a:rPr lang="pt-BR" b="1" dirty="0"/>
              <a:t>retirados</a:t>
            </a:r>
            <a:r>
              <a:rPr lang="pt-BR" dirty="0"/>
              <a:t> do ar. 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Isto </a:t>
            </a:r>
            <a:r>
              <a:rPr lang="pt-BR" dirty="0"/>
              <a:t>se aplica aos casos de </a:t>
            </a:r>
            <a:r>
              <a:rPr lang="pt-BR" b="1" dirty="0"/>
              <a:t>ofensa à honra ou injúria</a:t>
            </a:r>
            <a:r>
              <a:rPr lang="pt-BR" dirty="0"/>
              <a:t>, que serão tratados da </a:t>
            </a:r>
            <a:r>
              <a:rPr lang="pt-BR" b="1" dirty="0"/>
              <a:t>mesma forma </a:t>
            </a:r>
            <a:r>
              <a:rPr lang="pt-BR" dirty="0"/>
              <a:t>como ocorre </a:t>
            </a:r>
            <a:r>
              <a:rPr lang="pt-BR" b="1" dirty="0"/>
              <a:t>fora de Internet</a:t>
            </a:r>
            <a:r>
              <a:rPr lang="pt-BR" dirty="0"/>
              <a:t>. 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24641" cy="8382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268760"/>
            <a:ext cx="8659688" cy="5328592"/>
          </a:xfrm>
        </p:spPr>
        <p:txBody>
          <a:bodyPr>
            <a:normAutofit/>
          </a:bodyPr>
          <a:lstStyle/>
          <a:p>
            <a:pPr algn="just"/>
            <a:r>
              <a:rPr lang="pt-BR" b="1" u="sng" dirty="0"/>
              <a:t>Liberdade de expressão e a retirada de conteúdo do ar</a:t>
            </a:r>
            <a:endParaRPr lang="pt-BR" u="sng" dirty="0"/>
          </a:p>
          <a:p>
            <a:pPr algn="just"/>
            <a:r>
              <a:rPr lang="pt-BR" dirty="0"/>
              <a:t>Essas violações são analisadas pelo Judiciário, garantindo que </a:t>
            </a:r>
            <a:r>
              <a:rPr lang="pt-BR" b="1" dirty="0"/>
              <a:t>todos </a:t>
            </a:r>
            <a:r>
              <a:rPr lang="pt-BR" dirty="0"/>
              <a:t>tenham seus </a:t>
            </a:r>
            <a:r>
              <a:rPr lang="pt-BR" b="1" dirty="0"/>
              <a:t>pedidos avaliados por </a:t>
            </a:r>
            <a:r>
              <a:rPr lang="pt-BR" dirty="0"/>
              <a:t>um</a:t>
            </a:r>
            <a:r>
              <a:rPr lang="pt-BR" b="1" dirty="0"/>
              <a:t> juiz </a:t>
            </a:r>
            <a:r>
              <a:rPr lang="pt-BR" dirty="0"/>
              <a:t>e </a:t>
            </a:r>
            <a:r>
              <a:rPr lang="pt-BR" b="1" dirty="0"/>
              <a:t>não</a:t>
            </a:r>
            <a:r>
              <a:rPr lang="pt-BR" dirty="0"/>
              <a:t> pelo </a:t>
            </a:r>
            <a:r>
              <a:rPr lang="pt-BR" b="1" dirty="0"/>
              <a:t>provedor</a:t>
            </a:r>
            <a:r>
              <a:rPr lang="pt-BR" dirty="0"/>
              <a:t> de Internet, que </a:t>
            </a:r>
            <a:r>
              <a:rPr lang="pt-BR" b="1" dirty="0"/>
              <a:t>pode ser pressionado </a:t>
            </a:r>
            <a:r>
              <a:rPr lang="pt-BR" dirty="0"/>
              <a:t>a retirar ou censurar conteúdos por diversos motivos, como </a:t>
            </a:r>
            <a:r>
              <a:rPr lang="pt-BR" b="1" dirty="0"/>
              <a:t>financeiros, políticos, religiosos</a:t>
            </a:r>
            <a:r>
              <a:rPr lang="pt-BR" dirty="0"/>
              <a:t> entre outros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72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24641" cy="8382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628800"/>
            <a:ext cx="8659688" cy="4968552"/>
          </a:xfrm>
        </p:spPr>
        <p:txBody>
          <a:bodyPr>
            <a:normAutofit/>
          </a:bodyPr>
          <a:lstStyle/>
          <a:p>
            <a:r>
              <a:rPr lang="pt-BR" b="1" dirty="0"/>
              <a:t>RESPONSABILIZAÇÃO </a:t>
            </a:r>
            <a:r>
              <a:rPr lang="pt-BR" b="1"/>
              <a:t>PELO </a:t>
            </a:r>
            <a:r>
              <a:rPr lang="pt-BR" b="1" smtClean="0"/>
              <a:t>CONTEÚDO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9140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24641" cy="8382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54162"/>
            <a:ext cx="8299648" cy="4525963"/>
          </a:xfrm>
        </p:spPr>
        <p:txBody>
          <a:bodyPr/>
          <a:lstStyle/>
          <a:p>
            <a:pPr algn="just"/>
            <a:r>
              <a:rPr lang="pt-BR" dirty="0" smtClean="0"/>
              <a:t>A lei estabelece </a:t>
            </a:r>
            <a:r>
              <a:rPr lang="pt-BR" b="1" dirty="0"/>
              <a:t>princípios, garantias, direitos e deveres</a:t>
            </a:r>
            <a:r>
              <a:rPr lang="pt-BR" dirty="0"/>
              <a:t> para o uso da Internet no </a:t>
            </a:r>
            <a:r>
              <a:rPr lang="pt-BR" dirty="0" smtClean="0"/>
              <a:t>Brasil.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 smtClean="0"/>
              <a:t>Os princípios estabelecidos fazem </a:t>
            </a:r>
            <a:r>
              <a:rPr lang="pt-BR" dirty="0"/>
              <a:t>a </a:t>
            </a:r>
            <a:r>
              <a:rPr lang="pt-BR" b="1" dirty="0"/>
              <a:t>Internet livre, aberta, criativa e democrática. </a:t>
            </a:r>
            <a:endParaRPr lang="pt-BR" b="1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24641" cy="8382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268760"/>
            <a:ext cx="8659688" cy="5328592"/>
          </a:xfrm>
        </p:spPr>
        <p:txBody>
          <a:bodyPr>
            <a:normAutofit fontScale="85000" lnSpcReduction="10000"/>
          </a:bodyPr>
          <a:lstStyle/>
          <a:p>
            <a:r>
              <a:rPr lang="pt-BR" b="1" u="sng" dirty="0"/>
              <a:t>Proteção à privacidade dos usuários</a:t>
            </a:r>
            <a:endParaRPr lang="pt-BR" u="sng" dirty="0"/>
          </a:p>
          <a:p>
            <a:pPr algn="just"/>
            <a:endParaRPr lang="pt-BR" dirty="0" smtClean="0">
              <a:solidFill>
                <a:schemeClr val="tx1"/>
              </a:solidFill>
            </a:endParaRPr>
          </a:p>
          <a:p>
            <a:pPr algn="just"/>
            <a:r>
              <a:rPr lang="pt-BR" dirty="0"/>
              <a:t>A proteção dos dados pessoais e a privacidade dos usuários são </a:t>
            </a:r>
            <a:r>
              <a:rPr lang="pt-BR" b="1" dirty="0" smtClean="0"/>
              <a:t>garantias</a:t>
            </a:r>
            <a:r>
              <a:rPr lang="pt-BR" dirty="0" smtClean="0"/>
              <a:t>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b="1" dirty="0"/>
              <a:t>E</a:t>
            </a:r>
            <a:r>
              <a:rPr lang="pt-BR" b="1" dirty="0" smtClean="0"/>
              <a:t>mpresas</a:t>
            </a:r>
            <a:r>
              <a:rPr lang="pt-BR" dirty="0" smtClean="0"/>
              <a:t> </a:t>
            </a:r>
            <a:r>
              <a:rPr lang="pt-BR" dirty="0"/>
              <a:t>de Internet que trabalham com os </a:t>
            </a:r>
            <a:r>
              <a:rPr lang="pt-BR" b="1" dirty="0"/>
              <a:t>dados dos usuários </a:t>
            </a:r>
            <a:r>
              <a:rPr lang="pt-BR" dirty="0"/>
              <a:t>para fins de publicidade (</a:t>
            </a:r>
            <a:r>
              <a:rPr lang="pt-BR" dirty="0" smtClean="0"/>
              <a:t>como </a:t>
            </a:r>
            <a:r>
              <a:rPr lang="pt-BR" dirty="0"/>
              <a:t>aqueles anúncios dirigidos que aparecem </a:t>
            </a:r>
            <a:r>
              <a:rPr lang="pt-BR" dirty="0" smtClean="0"/>
              <a:t>no </a:t>
            </a:r>
            <a:r>
              <a:rPr lang="pt-BR" dirty="0"/>
              <a:t>perfil </a:t>
            </a:r>
            <a:r>
              <a:rPr lang="pt-BR" dirty="0" smtClean="0"/>
              <a:t>de </a:t>
            </a:r>
            <a:r>
              <a:rPr lang="pt-BR" dirty="0"/>
              <a:t>redes </a:t>
            </a:r>
            <a:r>
              <a:rPr lang="pt-BR" dirty="0" smtClean="0"/>
              <a:t>sociais) </a:t>
            </a:r>
            <a:r>
              <a:rPr lang="pt-BR" b="1" dirty="0"/>
              <a:t>não</a:t>
            </a:r>
            <a:r>
              <a:rPr lang="pt-BR" dirty="0"/>
              <a:t> poderão mais </a:t>
            </a:r>
            <a:r>
              <a:rPr lang="pt-BR" b="1" dirty="0"/>
              <a:t>repassar</a:t>
            </a:r>
            <a:r>
              <a:rPr lang="pt-BR" dirty="0"/>
              <a:t> suas </a:t>
            </a:r>
            <a:r>
              <a:rPr lang="pt-BR" b="1" dirty="0"/>
              <a:t>informações para terceiros sem</a:t>
            </a:r>
            <a:r>
              <a:rPr lang="pt-BR" dirty="0"/>
              <a:t> o seu </a:t>
            </a:r>
            <a:r>
              <a:rPr lang="pt-BR" b="1" dirty="0"/>
              <a:t>consentimento</a:t>
            </a:r>
            <a:r>
              <a:rPr lang="pt-BR" dirty="0"/>
              <a:t> </a:t>
            </a:r>
            <a:r>
              <a:rPr lang="pt-BR" b="1" dirty="0"/>
              <a:t>expresso</a:t>
            </a:r>
            <a:r>
              <a:rPr lang="pt-BR" dirty="0"/>
              <a:t> e livre.</a:t>
            </a:r>
          </a:p>
          <a:p>
            <a:pPr algn="just"/>
            <a:r>
              <a:rPr lang="pt-BR" dirty="0"/>
              <a:t>A proteção aos dados dos internautas é garantida e </a:t>
            </a:r>
            <a:r>
              <a:rPr lang="pt-BR" b="1" dirty="0"/>
              <a:t>só pode ser quebrada </a:t>
            </a:r>
            <a:r>
              <a:rPr lang="pt-BR" dirty="0"/>
              <a:t>mediante </a:t>
            </a:r>
            <a:r>
              <a:rPr lang="pt-BR" b="1" dirty="0"/>
              <a:t>ordem judicial</a:t>
            </a:r>
            <a:r>
              <a:rPr lang="pt-BR" dirty="0"/>
              <a:t>. 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0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24641" cy="8382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268760"/>
            <a:ext cx="8659688" cy="5328592"/>
          </a:xfrm>
        </p:spPr>
        <p:txBody>
          <a:bodyPr>
            <a:normAutofit lnSpcReduction="10000"/>
          </a:bodyPr>
          <a:lstStyle/>
          <a:p>
            <a:r>
              <a:rPr lang="pt-BR" b="1" u="sng" dirty="0"/>
              <a:t>Proteção à privacidade dos usuários</a:t>
            </a:r>
            <a:endParaRPr lang="pt-BR" u="sng" dirty="0"/>
          </a:p>
          <a:p>
            <a:pPr algn="just"/>
            <a:endParaRPr lang="pt-BR" dirty="0" smtClean="0">
              <a:solidFill>
                <a:schemeClr val="tx1"/>
              </a:solidFill>
            </a:endParaRPr>
          </a:p>
          <a:p>
            <a:pPr algn="just"/>
            <a:r>
              <a:rPr lang="pt-BR" dirty="0" smtClean="0"/>
              <a:t>Ao </a:t>
            </a:r>
            <a:r>
              <a:rPr lang="pt-BR" b="1" dirty="0" smtClean="0"/>
              <a:t>encerrar</a:t>
            </a:r>
            <a:r>
              <a:rPr lang="pt-BR" dirty="0" smtClean="0"/>
              <a:t> a </a:t>
            </a:r>
            <a:r>
              <a:rPr lang="pt-BR" b="1" dirty="0"/>
              <a:t>conta</a:t>
            </a:r>
            <a:r>
              <a:rPr lang="pt-BR" dirty="0"/>
              <a:t> em uma rede social ou </a:t>
            </a:r>
            <a:r>
              <a:rPr lang="pt-BR" b="1" dirty="0"/>
              <a:t>serviço</a:t>
            </a:r>
            <a:r>
              <a:rPr lang="pt-BR" dirty="0"/>
              <a:t> na Internet pode solicitar que seus </a:t>
            </a:r>
            <a:r>
              <a:rPr lang="pt-BR" b="1" dirty="0"/>
              <a:t>dados pessoais </a:t>
            </a:r>
            <a:r>
              <a:rPr lang="pt-BR" dirty="0"/>
              <a:t>sejam </a:t>
            </a:r>
            <a:r>
              <a:rPr lang="pt-BR" b="1" dirty="0"/>
              <a:t>excluídos de forma </a:t>
            </a:r>
            <a:r>
              <a:rPr lang="pt-BR" b="1" dirty="0" smtClean="0"/>
              <a:t>definitiva</a:t>
            </a:r>
            <a:r>
              <a:rPr lang="pt-BR" dirty="0" smtClean="0"/>
              <a:t>.</a:t>
            </a:r>
          </a:p>
          <a:p>
            <a:pPr algn="just"/>
            <a:endParaRPr lang="pt-BR" dirty="0" smtClean="0">
              <a:solidFill>
                <a:schemeClr val="tx1"/>
              </a:solidFill>
            </a:endParaRPr>
          </a:p>
          <a:p>
            <a:pPr algn="just"/>
            <a:r>
              <a:rPr lang="pt-BR" b="1" dirty="0" smtClean="0"/>
              <a:t>Regulamento especificará </a:t>
            </a:r>
            <a:r>
              <a:rPr lang="pt-BR" dirty="0" smtClean="0"/>
              <a:t>os procedimentos </a:t>
            </a:r>
            <a:r>
              <a:rPr lang="pt-BR" dirty="0"/>
              <a:t>de segurança e </a:t>
            </a:r>
            <a:r>
              <a:rPr lang="pt-BR" dirty="0" smtClean="0"/>
              <a:t>transparência.</a:t>
            </a: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24641" cy="8382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268760"/>
            <a:ext cx="8659688" cy="5328592"/>
          </a:xfrm>
        </p:spPr>
        <p:txBody>
          <a:bodyPr>
            <a:normAutofit/>
          </a:bodyPr>
          <a:lstStyle/>
          <a:p>
            <a:r>
              <a:rPr lang="pt-BR" b="1" u="sng" dirty="0"/>
              <a:t>Proteção à privacidade dos usuários</a:t>
            </a:r>
            <a:endParaRPr lang="pt-BR" u="sng" dirty="0"/>
          </a:p>
          <a:p>
            <a:pPr algn="just"/>
            <a:endParaRPr lang="pt-BR" dirty="0" smtClean="0">
              <a:solidFill>
                <a:schemeClr val="tx1"/>
              </a:solidFill>
            </a:endParaRPr>
          </a:p>
          <a:p>
            <a:pPr algn="just"/>
            <a:r>
              <a:rPr lang="pt-BR" dirty="0" smtClean="0"/>
              <a:t>O </a:t>
            </a:r>
            <a:r>
              <a:rPr lang="pt-BR" dirty="0"/>
              <a:t>conteúdo das </a:t>
            </a:r>
            <a:r>
              <a:rPr lang="pt-BR" b="1" dirty="0"/>
              <a:t>comunicações privadas </a:t>
            </a:r>
            <a:r>
              <a:rPr lang="pt-BR" dirty="0"/>
              <a:t>em </a:t>
            </a:r>
            <a:r>
              <a:rPr lang="pt-BR" b="1" dirty="0"/>
              <a:t>meios </a:t>
            </a:r>
            <a:r>
              <a:rPr lang="pt-BR" b="1" dirty="0" smtClean="0"/>
              <a:t>eletrônicos </a:t>
            </a:r>
            <a:r>
              <a:rPr lang="pt-BR" dirty="0" smtClean="0"/>
              <a:t>(e-mail) </a:t>
            </a:r>
            <a:r>
              <a:rPr lang="pt-BR" dirty="0"/>
              <a:t>tem a mesma </a:t>
            </a:r>
            <a:r>
              <a:rPr lang="pt-BR" b="1" dirty="0"/>
              <a:t>proteção</a:t>
            </a:r>
            <a:r>
              <a:rPr lang="pt-BR" dirty="0"/>
              <a:t> de privacidade que já estava </a:t>
            </a:r>
            <a:r>
              <a:rPr lang="pt-BR" b="1" dirty="0"/>
              <a:t>garantida nos meios </a:t>
            </a:r>
            <a:r>
              <a:rPr lang="pt-BR" dirty="0"/>
              <a:t>de comunicação </a:t>
            </a:r>
            <a:r>
              <a:rPr lang="pt-BR" b="1" dirty="0"/>
              <a:t>tradicionais</a:t>
            </a:r>
            <a:r>
              <a:rPr lang="pt-BR" dirty="0"/>
              <a:t>, como cartas, conversas telefônicas, etc.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24641" cy="8382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268760"/>
            <a:ext cx="8659688" cy="5328592"/>
          </a:xfrm>
        </p:spPr>
        <p:txBody>
          <a:bodyPr>
            <a:normAutofit lnSpcReduction="10000"/>
          </a:bodyPr>
          <a:lstStyle/>
          <a:p>
            <a:r>
              <a:rPr lang="pt-BR" b="1" u="sng" dirty="0"/>
              <a:t>Proteção à privacidade dos usuários</a:t>
            </a:r>
            <a:endParaRPr lang="pt-BR" u="sng" dirty="0"/>
          </a:p>
          <a:p>
            <a:pPr algn="just"/>
            <a:endParaRPr lang="pt-BR" dirty="0" smtClean="0">
              <a:solidFill>
                <a:schemeClr val="tx1"/>
              </a:solidFill>
            </a:endParaRPr>
          </a:p>
          <a:p>
            <a:pPr algn="just"/>
            <a:r>
              <a:rPr lang="pt-BR" dirty="0"/>
              <a:t>Os </a:t>
            </a:r>
            <a:r>
              <a:rPr lang="pt-BR" b="1" dirty="0"/>
              <a:t>provedores</a:t>
            </a:r>
            <a:r>
              <a:rPr lang="pt-BR" dirty="0"/>
              <a:t> de internet e de serviços só serão obrigados a </a:t>
            </a:r>
            <a:r>
              <a:rPr lang="pt-BR" b="1" dirty="0"/>
              <a:t>fornecer informações dos usuários </a:t>
            </a:r>
            <a:r>
              <a:rPr lang="pt-BR" dirty="0"/>
              <a:t>se receberem </a:t>
            </a:r>
            <a:r>
              <a:rPr lang="pt-BR" b="1" dirty="0"/>
              <a:t>ordem judicial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 </a:t>
            </a:r>
          </a:p>
          <a:p>
            <a:pPr algn="just"/>
            <a:r>
              <a:rPr lang="pt-BR" dirty="0" smtClean="0"/>
              <a:t>No </a:t>
            </a:r>
            <a:r>
              <a:rPr lang="pt-BR" dirty="0"/>
              <a:t>caso dos </a:t>
            </a:r>
            <a:r>
              <a:rPr lang="pt-BR" b="1" dirty="0"/>
              <a:t>registros de conexão, os dados </a:t>
            </a:r>
            <a:r>
              <a:rPr lang="pt-BR" dirty="0"/>
              <a:t>precisam ser </a:t>
            </a:r>
            <a:r>
              <a:rPr lang="pt-BR" b="1" dirty="0"/>
              <a:t>mantidos</a:t>
            </a:r>
            <a:r>
              <a:rPr lang="pt-BR" dirty="0"/>
              <a:t> pelo menos por </a:t>
            </a:r>
            <a:r>
              <a:rPr lang="pt-BR" b="1" dirty="0"/>
              <a:t>1</a:t>
            </a:r>
            <a:r>
              <a:rPr lang="pt-BR" b="1" dirty="0" smtClean="0"/>
              <a:t> </a:t>
            </a:r>
            <a:r>
              <a:rPr lang="pt-BR" b="1" dirty="0"/>
              <a:t>ano</a:t>
            </a:r>
            <a:r>
              <a:rPr lang="pt-BR" dirty="0"/>
              <a:t>, já os </a:t>
            </a:r>
            <a:r>
              <a:rPr lang="pt-BR" b="1" dirty="0"/>
              <a:t>registros de acesso </a:t>
            </a:r>
            <a:r>
              <a:rPr lang="pt-BR" dirty="0"/>
              <a:t>a aplicações têm um prazo menor: </a:t>
            </a:r>
            <a:r>
              <a:rPr lang="pt-BR" b="1" dirty="0"/>
              <a:t>6</a:t>
            </a:r>
            <a:r>
              <a:rPr lang="pt-BR" b="1" dirty="0" smtClean="0"/>
              <a:t> </a:t>
            </a:r>
            <a:r>
              <a:rPr lang="pt-BR" b="1" dirty="0"/>
              <a:t>meses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24641" cy="8382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196752"/>
            <a:ext cx="8659688" cy="5472608"/>
          </a:xfrm>
        </p:spPr>
        <p:txBody>
          <a:bodyPr>
            <a:normAutofit fontScale="92500" lnSpcReduction="10000"/>
          </a:bodyPr>
          <a:lstStyle/>
          <a:p>
            <a:r>
              <a:rPr lang="pt-BR" b="1" u="sng" dirty="0"/>
              <a:t>Proteção à privacidade dos usuários</a:t>
            </a:r>
            <a:endParaRPr lang="pt-BR" u="sng" dirty="0"/>
          </a:p>
          <a:p>
            <a:pPr algn="just"/>
            <a:r>
              <a:rPr lang="pt-BR" dirty="0" smtClean="0"/>
              <a:t>Qualquer </a:t>
            </a:r>
            <a:r>
              <a:rPr lang="pt-BR" b="1" dirty="0"/>
              <a:t>empresa que opere no Brasil</a:t>
            </a:r>
            <a:r>
              <a:rPr lang="pt-BR" dirty="0"/>
              <a:t>, mesmo sendo estrangeira, precisa respeitar a legislação do país e </a:t>
            </a:r>
            <a:r>
              <a:rPr lang="pt-BR" b="1" dirty="0"/>
              <a:t>entregar</a:t>
            </a:r>
            <a:r>
              <a:rPr lang="pt-BR" dirty="0"/>
              <a:t> informações requeridas pela </a:t>
            </a:r>
            <a:r>
              <a:rPr lang="pt-BR" b="1" dirty="0"/>
              <a:t>Justiça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 </a:t>
            </a:r>
          </a:p>
          <a:p>
            <a:pPr algn="just"/>
            <a:r>
              <a:rPr lang="pt-BR" dirty="0" smtClean="0"/>
              <a:t>Caso </a:t>
            </a:r>
            <a:r>
              <a:rPr lang="pt-BR" b="1" dirty="0"/>
              <a:t>contrário</a:t>
            </a:r>
            <a:r>
              <a:rPr lang="pt-BR" dirty="0"/>
              <a:t>, enfrentará </a:t>
            </a:r>
            <a:r>
              <a:rPr lang="pt-BR" b="1" dirty="0"/>
              <a:t>sanções</a:t>
            </a:r>
            <a:r>
              <a:rPr lang="pt-BR" dirty="0"/>
              <a:t> entre advertência, multa de até 10% de seu faturamento, suspensão das atividades ou proibição de atuação</a:t>
            </a:r>
            <a:r>
              <a:rPr lang="pt-BR" dirty="0" smtClean="0"/>
              <a:t>. </a:t>
            </a:r>
          </a:p>
          <a:p>
            <a:pPr algn="just"/>
            <a:r>
              <a:rPr lang="pt-BR" dirty="0" smtClean="0"/>
              <a:t>Sem prejuízo da aplicação das demais sanções civis, penais e administrativas.</a:t>
            </a:r>
            <a:endParaRPr lang="pt-BR" dirty="0"/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24641" cy="8382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268760"/>
            <a:ext cx="8659688" cy="5328592"/>
          </a:xfrm>
        </p:spPr>
        <p:txBody>
          <a:bodyPr>
            <a:normAutofit/>
          </a:bodyPr>
          <a:lstStyle/>
          <a:p>
            <a:r>
              <a:rPr lang="pt-BR" b="1" u="sng" dirty="0"/>
              <a:t>Proteção à privacidade dos usuários</a:t>
            </a:r>
            <a:endParaRPr lang="pt-BR" u="sng" dirty="0"/>
          </a:p>
          <a:p>
            <a:pPr algn="just"/>
            <a:endParaRPr lang="pt-BR" dirty="0" smtClean="0">
              <a:solidFill>
                <a:schemeClr val="tx1"/>
              </a:solidFill>
            </a:endParaRPr>
          </a:p>
          <a:p>
            <a:pPr algn="just"/>
            <a:r>
              <a:rPr lang="pt-BR" dirty="0" smtClean="0"/>
              <a:t>Com relação a </a:t>
            </a:r>
            <a:r>
              <a:rPr lang="pt-BR" b="1" dirty="0" smtClean="0"/>
              <a:t>guarda de dados </a:t>
            </a:r>
            <a:r>
              <a:rPr lang="pt-BR" dirty="0" smtClean="0"/>
              <a:t>é necessário especificar </a:t>
            </a:r>
            <a:r>
              <a:rPr lang="pt-BR" dirty="0"/>
              <a:t>responsáveis e procedimentos relacionados a essas obrigações.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Que será feito por meio de </a:t>
            </a:r>
            <a:r>
              <a:rPr lang="pt-BR" b="1" dirty="0" smtClean="0">
                <a:solidFill>
                  <a:schemeClr val="tx1"/>
                </a:solidFill>
              </a:rPr>
              <a:t>regulamentação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24641" cy="8382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268760"/>
            <a:ext cx="8659688" cy="5328592"/>
          </a:xfrm>
        </p:spPr>
        <p:txBody>
          <a:bodyPr>
            <a:normAutofit fontScale="92500" lnSpcReduction="10000"/>
          </a:bodyPr>
          <a:lstStyle/>
          <a:p>
            <a:r>
              <a:rPr lang="pt-BR" b="1" u="sng" dirty="0" smtClean="0"/>
              <a:t>Neutralidade na Rede</a:t>
            </a:r>
          </a:p>
          <a:p>
            <a:pPr algn="just"/>
            <a:r>
              <a:rPr lang="pt-BR" dirty="0" smtClean="0"/>
              <a:t>Os </a:t>
            </a:r>
            <a:r>
              <a:rPr lang="pt-BR" b="1" dirty="0" smtClean="0"/>
              <a:t>provedores</a:t>
            </a:r>
            <a:r>
              <a:rPr lang="pt-BR" dirty="0" smtClean="0"/>
              <a:t> de acesso devem </a:t>
            </a:r>
            <a:r>
              <a:rPr lang="pt-BR" b="1" dirty="0" smtClean="0"/>
              <a:t>tratar todos os dados</a:t>
            </a:r>
            <a:r>
              <a:rPr lang="pt-BR" dirty="0" smtClean="0"/>
              <a:t> que circulam na Internet da </a:t>
            </a:r>
            <a:r>
              <a:rPr lang="pt-BR" b="1" dirty="0" smtClean="0"/>
              <a:t>mesma forma</a:t>
            </a:r>
            <a:r>
              <a:rPr lang="pt-BR" dirty="0" smtClean="0"/>
              <a:t>, sem distinção por conteúdo, origem, destino ou serviço.</a:t>
            </a:r>
          </a:p>
          <a:p>
            <a:pPr algn="just"/>
            <a:r>
              <a:rPr lang="pt-BR" b="1" dirty="0" smtClean="0"/>
              <a:t>Ex.: </a:t>
            </a:r>
            <a:r>
              <a:rPr lang="pt-BR" dirty="0" smtClean="0"/>
              <a:t>um provedor não pode beneficiar o fluxo de tráfego de um site ou um serviço em detrimento do outro. </a:t>
            </a:r>
          </a:p>
          <a:p>
            <a:pPr algn="just"/>
            <a:r>
              <a:rPr lang="pt-BR" dirty="0" smtClean="0"/>
              <a:t>A neutralidade poderá ser </a:t>
            </a:r>
            <a:r>
              <a:rPr lang="pt-BR" b="1" dirty="0" smtClean="0"/>
              <a:t>excepcionada</a:t>
            </a:r>
            <a:r>
              <a:rPr lang="pt-BR" dirty="0" smtClean="0"/>
              <a:t> somente em caso de </a:t>
            </a:r>
            <a:r>
              <a:rPr lang="pt-BR" b="1" dirty="0" smtClean="0"/>
              <a:t>requisitos técnicos ou serviços de emergência</a:t>
            </a:r>
            <a:r>
              <a:rPr lang="pt-BR" dirty="0" smtClean="0"/>
              <a:t>. (a ser regulamentado) </a:t>
            </a:r>
            <a:endParaRPr lang="pt-BR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219</TotalTime>
  <Words>861</Words>
  <Application>Microsoft Office PowerPoint</Application>
  <PresentationFormat>Apresentação na tela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Franklin Gothic Book</vt:lpstr>
      <vt:lpstr>Franklin Gothic Medium</vt:lpstr>
      <vt:lpstr>Wingdings 2</vt:lpstr>
      <vt:lpstr>Viagem</vt:lpstr>
      <vt:lpstr>MARCO CIVIL DA INTERNET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 CIVIL DA INTERNET</dc:title>
  <dc:creator>ufrr</dc:creator>
  <cp:lastModifiedBy>ufrr</cp:lastModifiedBy>
  <cp:revision>13</cp:revision>
  <dcterms:created xsi:type="dcterms:W3CDTF">2015-04-04T15:58:18Z</dcterms:created>
  <dcterms:modified xsi:type="dcterms:W3CDTF">2016-06-16T22:05:04Z</dcterms:modified>
</cp:coreProperties>
</file>