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9A516-B255-4FDB-AD15-C48A3E69F6C3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4195-31EF-4A12-A407-C199E051A3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90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4195-31EF-4A12-A407-C199E051A3A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1140DF-68F4-4036-9B9F-D74EBA759166}" type="datetimeFigureOut">
              <a:rPr lang="pt-BR" smtClean="0"/>
              <a:pPr/>
              <a:t>05/06/2019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48911D-3A5F-4F8D-AA1E-6CE4DE8089D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>
                <a:solidFill>
                  <a:srgbClr val="FF0000"/>
                </a:solidFill>
              </a:rPr>
              <a:t>CONCEITO DE DIREITO PENAL </a:t>
            </a:r>
            <a:endParaRPr lang="pt-BR" sz="48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CRIMES CIBERNÉTICOS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496944" cy="551723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>
                <a:solidFill>
                  <a:srgbClr val="FF0000"/>
                </a:solidFill>
              </a:rPr>
              <a:t>Crimes Contra a Honra</a:t>
            </a:r>
          </a:p>
          <a:p>
            <a:pPr algn="just"/>
            <a:r>
              <a:rPr lang="pt-BR" sz="2800" b="1" dirty="0" smtClean="0"/>
              <a:t>DIFAMAÇÃO</a:t>
            </a:r>
          </a:p>
          <a:p>
            <a:pPr algn="just">
              <a:lnSpc>
                <a:spcPct val="90000"/>
              </a:lnSpc>
            </a:pPr>
            <a:r>
              <a:rPr lang="pt-BR" altLang="pt-BR" sz="2800" b="1" i="1" dirty="0"/>
              <a:t>Art. 139</a:t>
            </a:r>
            <a:r>
              <a:rPr lang="pt-BR" altLang="pt-BR" sz="2800" i="1" dirty="0"/>
              <a:t> </a:t>
            </a:r>
            <a:r>
              <a:rPr lang="pt-BR" altLang="pt-BR" sz="2800" b="1" i="1" dirty="0" smtClean="0"/>
              <a:t>CP</a:t>
            </a:r>
            <a:r>
              <a:rPr lang="pt-BR" altLang="pt-BR" sz="2800" i="1" dirty="0" smtClean="0"/>
              <a:t> - </a:t>
            </a:r>
            <a:r>
              <a:rPr lang="pt-BR" altLang="pt-BR" sz="2800" i="1" dirty="0"/>
              <a:t>Difamar alguém, imputando-lhe </a:t>
            </a:r>
            <a:r>
              <a:rPr lang="pt-BR" altLang="pt-BR" sz="2800" b="1" i="1" dirty="0"/>
              <a:t>fato ofensivo</a:t>
            </a:r>
            <a:r>
              <a:rPr lang="pt-BR" altLang="pt-BR" sz="2800" i="1" dirty="0"/>
              <a:t> à sua reputação:  </a:t>
            </a:r>
          </a:p>
          <a:p>
            <a:pPr algn="just">
              <a:lnSpc>
                <a:spcPct val="90000"/>
              </a:lnSpc>
            </a:pPr>
            <a:r>
              <a:rPr lang="pt-BR" altLang="pt-BR" sz="2800" i="1" dirty="0"/>
              <a:t>Pena - detenção, de três meses a um ano, e multa.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altLang="pt-BR" sz="2800" dirty="0"/>
              <a:t>Imputar (atribuir) fato (determinado) </a:t>
            </a:r>
            <a:r>
              <a:rPr lang="pt-BR" altLang="pt-BR" sz="2800" b="1" dirty="0"/>
              <a:t>ofensivo</a:t>
            </a:r>
            <a:r>
              <a:rPr lang="pt-BR" altLang="pt-BR" sz="2800" dirty="0"/>
              <a:t> a </a:t>
            </a:r>
            <a:r>
              <a:rPr lang="pt-BR" altLang="pt-BR" sz="2800" b="1" dirty="0"/>
              <a:t>reputação</a:t>
            </a:r>
            <a:r>
              <a:rPr lang="pt-BR" altLang="pt-BR" sz="2800" dirty="0"/>
              <a:t> da vítima;</a:t>
            </a:r>
          </a:p>
          <a:p>
            <a:pPr algn="just"/>
            <a:endParaRPr lang="pt-BR" altLang="pt-BR" sz="2800" b="1" dirty="0" smtClean="0"/>
          </a:p>
          <a:p>
            <a:pPr algn="just"/>
            <a:r>
              <a:rPr lang="pt-BR" altLang="pt-BR" sz="2800" b="1" dirty="0" smtClean="0"/>
              <a:t>OBS</a:t>
            </a:r>
            <a:r>
              <a:rPr lang="pt-BR" altLang="pt-BR" sz="2800" dirty="0"/>
              <a:t>.: O </a:t>
            </a:r>
            <a:r>
              <a:rPr lang="pt-BR" altLang="pt-BR" sz="2800" b="1" dirty="0"/>
              <a:t>fato</a:t>
            </a:r>
            <a:r>
              <a:rPr lang="pt-BR" altLang="pt-BR" sz="2800" dirty="0"/>
              <a:t> deve ser </a:t>
            </a:r>
            <a:r>
              <a:rPr lang="pt-BR" altLang="pt-BR" sz="2800" b="1" dirty="0"/>
              <a:t>determinado</a:t>
            </a:r>
            <a:r>
              <a:rPr lang="pt-BR" altLang="pt-BR" sz="2800" dirty="0"/>
              <a:t>, a </a:t>
            </a:r>
            <a:r>
              <a:rPr lang="pt-BR" altLang="pt-BR" sz="2800" b="1" dirty="0"/>
              <a:t>imputação não necessita ser falsa</a:t>
            </a:r>
            <a:r>
              <a:rPr lang="pt-BR" altLang="pt-BR" sz="2800" dirty="0"/>
              <a:t>, ainda que verdadeira caracteriza o delito</a:t>
            </a:r>
            <a:r>
              <a:rPr lang="pt-BR" altLang="pt-BR" sz="2800" dirty="0" smtClean="0"/>
              <a:t>.</a:t>
            </a: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402331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CRIMES CIBERNÉTICOS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496944" cy="551723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>
                <a:solidFill>
                  <a:srgbClr val="FF0000"/>
                </a:solidFill>
              </a:rPr>
              <a:t>Crimes Contra a Honra</a:t>
            </a:r>
          </a:p>
          <a:p>
            <a:pPr algn="just"/>
            <a:r>
              <a:rPr lang="pt-BR" sz="2800" b="1" dirty="0" smtClean="0"/>
              <a:t>DIFAMAÇÃO</a:t>
            </a:r>
          </a:p>
          <a:p>
            <a:pPr algn="just">
              <a:lnSpc>
                <a:spcPct val="90000"/>
              </a:lnSpc>
            </a:pPr>
            <a:endParaRPr lang="pt-BR" altLang="pt-BR" sz="2800" b="1" i="1" dirty="0"/>
          </a:p>
          <a:p>
            <a:pPr algn="just">
              <a:lnSpc>
                <a:spcPct val="90000"/>
              </a:lnSpc>
            </a:pPr>
            <a:r>
              <a:rPr lang="pt-BR" altLang="pt-BR" sz="2800" b="1" dirty="0" smtClean="0"/>
              <a:t>Ex.: </a:t>
            </a:r>
            <a:r>
              <a:rPr lang="pt-BR" altLang="pt-BR" sz="2800" dirty="0" smtClean="0"/>
              <a:t>o João trai a Maria com a Ana (Difamação).</a:t>
            </a:r>
          </a:p>
          <a:p>
            <a:pPr algn="just">
              <a:lnSpc>
                <a:spcPct val="90000"/>
              </a:lnSpc>
            </a:pPr>
            <a:endParaRPr lang="pt-BR" altLang="pt-BR" sz="2800" dirty="0"/>
          </a:p>
          <a:p>
            <a:pPr algn="just">
              <a:lnSpc>
                <a:spcPct val="90000"/>
              </a:lnSpc>
            </a:pPr>
            <a:r>
              <a:rPr lang="pt-BR" altLang="pt-BR" sz="2800" dirty="0" smtClean="0"/>
              <a:t>Apenas dizer que o João é um safado considera-se injúria.</a:t>
            </a:r>
          </a:p>
          <a:p>
            <a:pPr algn="just">
              <a:lnSpc>
                <a:spcPct val="90000"/>
              </a:lnSpc>
            </a:pPr>
            <a:endParaRPr lang="pt-BR" altLang="pt-BR" sz="2800" dirty="0"/>
          </a:p>
          <a:p>
            <a:pPr algn="just">
              <a:lnSpc>
                <a:spcPct val="90000"/>
              </a:lnSpc>
            </a:pPr>
            <a:r>
              <a:rPr lang="pt-BR" altLang="pt-BR" sz="2800" b="1" dirty="0" smtClean="0"/>
              <a:t>Ex.: </a:t>
            </a:r>
            <a:r>
              <a:rPr lang="pt-BR" altLang="pt-BR" sz="2800" dirty="0" smtClean="0"/>
              <a:t>o João foi trabalhar bêbado todos os dias da semana passada. (Difamação).</a:t>
            </a:r>
          </a:p>
          <a:p>
            <a:pPr algn="just">
              <a:lnSpc>
                <a:spcPct val="90000"/>
              </a:lnSpc>
            </a:pPr>
            <a:endParaRPr lang="pt-BR" altLang="pt-BR" sz="2800" dirty="0"/>
          </a:p>
          <a:p>
            <a:pPr algn="just">
              <a:lnSpc>
                <a:spcPct val="90000"/>
              </a:lnSpc>
            </a:pPr>
            <a:r>
              <a:rPr lang="pt-BR" altLang="pt-BR" sz="2800" dirty="0" smtClean="0"/>
              <a:t>Dizer que o João é um bêbado considera-se injúria.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68018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CRIMES CIBERNÉTICOS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496944" cy="551723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solidFill>
                  <a:srgbClr val="FF0000"/>
                </a:solidFill>
              </a:rPr>
              <a:t>Crimes Contra a Honra</a:t>
            </a:r>
          </a:p>
          <a:p>
            <a:pPr algn="just"/>
            <a:r>
              <a:rPr lang="pt-BR" sz="2800" b="1" dirty="0" smtClean="0"/>
              <a:t>INJÚRIA </a:t>
            </a:r>
          </a:p>
          <a:p>
            <a:pPr algn="just"/>
            <a:r>
              <a:rPr lang="pt-BR" altLang="pt-BR" sz="2800" b="1" i="1" dirty="0"/>
              <a:t>Art. 140</a:t>
            </a:r>
            <a:r>
              <a:rPr lang="pt-BR" altLang="pt-BR" sz="2800" i="1" dirty="0"/>
              <a:t> </a:t>
            </a:r>
            <a:r>
              <a:rPr lang="pt-BR" altLang="pt-BR" sz="2800" b="1" i="1" dirty="0" smtClean="0"/>
              <a:t>CP</a:t>
            </a:r>
            <a:r>
              <a:rPr lang="pt-BR" altLang="pt-BR" sz="2800" i="1" dirty="0" smtClean="0"/>
              <a:t> - </a:t>
            </a:r>
            <a:r>
              <a:rPr lang="pt-BR" altLang="pt-BR" sz="2800" i="1" dirty="0"/>
              <a:t>Injuriar alguém, ofendendo-lhe a </a:t>
            </a:r>
            <a:r>
              <a:rPr lang="pt-BR" altLang="pt-BR" sz="2800" b="1" i="1" dirty="0"/>
              <a:t>dignidade ou o decoro</a:t>
            </a:r>
            <a:r>
              <a:rPr lang="pt-BR" altLang="pt-BR" sz="2800" i="1" dirty="0"/>
              <a:t>:   Pena - detenção, de um a seis meses, ou multa.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altLang="pt-BR" sz="2800" dirty="0"/>
              <a:t>O </a:t>
            </a:r>
            <a:r>
              <a:rPr lang="pt-BR" altLang="pt-BR" sz="2800" dirty="0" smtClean="0"/>
              <a:t>agente (que pratica o crime) </a:t>
            </a:r>
            <a:r>
              <a:rPr lang="pt-BR" altLang="pt-BR" sz="2800" dirty="0"/>
              <a:t>emite uma </a:t>
            </a:r>
            <a:r>
              <a:rPr lang="pt-BR" altLang="pt-BR" sz="2800" b="1" dirty="0"/>
              <a:t>opinião </a:t>
            </a:r>
            <a:r>
              <a:rPr lang="pt-BR" altLang="pt-BR" sz="2800" dirty="0"/>
              <a:t>a respeito do ofendido que </a:t>
            </a:r>
            <a:r>
              <a:rPr lang="pt-BR" altLang="pt-BR" sz="2800" b="1" dirty="0"/>
              <a:t>fere</a:t>
            </a:r>
            <a:r>
              <a:rPr lang="pt-BR" altLang="pt-BR" sz="2800" dirty="0"/>
              <a:t> sua </a:t>
            </a:r>
            <a:r>
              <a:rPr lang="pt-BR" altLang="pt-BR" sz="2800" b="1" dirty="0"/>
              <a:t>dignidade</a:t>
            </a:r>
            <a:r>
              <a:rPr lang="pt-BR" altLang="pt-BR" sz="2800" dirty="0"/>
              <a:t> ou seu </a:t>
            </a:r>
            <a:r>
              <a:rPr lang="pt-BR" altLang="pt-BR" sz="2800" b="1" dirty="0"/>
              <a:t>decoro</a:t>
            </a:r>
            <a:r>
              <a:rPr lang="pt-BR" altLang="pt-BR" sz="2800" dirty="0"/>
              <a:t>.</a:t>
            </a:r>
            <a:endParaRPr lang="pt-BR" altLang="pt-BR" sz="2800" u="sng" dirty="0"/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b="1" dirty="0" smtClean="0"/>
              <a:t>xingamento, </a:t>
            </a:r>
            <a:r>
              <a:rPr lang="pt-BR" sz="2800" dirty="0" smtClean="0"/>
              <a:t>a</a:t>
            </a:r>
            <a:r>
              <a:rPr lang="pt-BR" sz="2800" b="1" dirty="0" smtClean="0"/>
              <a:t> ofensa</a:t>
            </a:r>
            <a:r>
              <a:rPr lang="pt-BR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692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CRIMES CIBERNÉTICOS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496944" cy="551723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solidFill>
                  <a:srgbClr val="FF0000"/>
                </a:solidFill>
              </a:rPr>
              <a:t>Crimes Contra a Honra</a:t>
            </a:r>
          </a:p>
          <a:p>
            <a:pPr algn="just">
              <a:defRPr/>
            </a:pPr>
            <a:r>
              <a:rPr lang="pt-BR" sz="2800" b="1" dirty="0"/>
              <a:t>INJÚRIA QUALIFICADA PELO PRECONCEITO</a:t>
            </a:r>
          </a:p>
          <a:p>
            <a:pPr marL="0" indent="0" algn="just">
              <a:buNone/>
              <a:defRPr/>
            </a:pPr>
            <a:endParaRPr lang="pt-BR" sz="2800" b="1" i="1" dirty="0"/>
          </a:p>
          <a:p>
            <a:pPr algn="just">
              <a:defRPr/>
            </a:pPr>
            <a:r>
              <a:rPr lang="pt-BR" sz="2800" b="1" i="1" dirty="0"/>
              <a:t> § 3</a:t>
            </a:r>
            <a:r>
              <a:rPr lang="pt-BR" sz="2800" b="1" i="1" u="sng" dirty="0"/>
              <a:t>o</a:t>
            </a:r>
            <a:r>
              <a:rPr lang="pt-BR" sz="2800" i="1" dirty="0"/>
              <a:t> Se a injúria consiste na </a:t>
            </a:r>
            <a:r>
              <a:rPr lang="pt-BR" sz="2800" b="1" i="1" dirty="0"/>
              <a:t>utilização</a:t>
            </a:r>
            <a:r>
              <a:rPr lang="pt-BR" sz="2800" i="1" dirty="0"/>
              <a:t> de </a:t>
            </a:r>
            <a:r>
              <a:rPr lang="pt-BR" sz="2800" b="1" i="1" dirty="0"/>
              <a:t>elementos</a:t>
            </a:r>
            <a:r>
              <a:rPr lang="pt-BR" sz="2800" i="1" dirty="0"/>
              <a:t> referentes a </a:t>
            </a:r>
            <a:r>
              <a:rPr lang="pt-BR" sz="2800" b="1" i="1" dirty="0"/>
              <a:t>raça</a:t>
            </a:r>
            <a:r>
              <a:rPr lang="pt-BR" sz="2800" i="1" dirty="0"/>
              <a:t>, </a:t>
            </a:r>
            <a:r>
              <a:rPr lang="pt-BR" sz="2800" b="1" i="1" dirty="0"/>
              <a:t>cor</a:t>
            </a:r>
            <a:r>
              <a:rPr lang="pt-BR" sz="2800" i="1" dirty="0"/>
              <a:t>, </a:t>
            </a:r>
            <a:r>
              <a:rPr lang="pt-BR" sz="2800" b="1" i="1" dirty="0"/>
              <a:t>etnia</a:t>
            </a:r>
            <a:r>
              <a:rPr lang="pt-BR" sz="2800" i="1" dirty="0"/>
              <a:t>, </a:t>
            </a:r>
            <a:r>
              <a:rPr lang="pt-BR" sz="2800" b="1" i="1" dirty="0"/>
              <a:t>religião</a:t>
            </a:r>
            <a:r>
              <a:rPr lang="pt-BR" sz="2800" i="1" dirty="0"/>
              <a:t>, </a:t>
            </a:r>
            <a:r>
              <a:rPr lang="pt-BR" sz="2800" b="1" i="1" dirty="0"/>
              <a:t>origem</a:t>
            </a:r>
            <a:r>
              <a:rPr lang="pt-BR" sz="2800" i="1" dirty="0"/>
              <a:t> ou a condição de </a:t>
            </a:r>
            <a:r>
              <a:rPr lang="pt-BR" sz="2800" b="1" i="1" dirty="0"/>
              <a:t>pessoa idosa</a:t>
            </a:r>
            <a:r>
              <a:rPr lang="pt-BR" sz="2800" i="1" dirty="0"/>
              <a:t> ou </a:t>
            </a:r>
            <a:r>
              <a:rPr lang="pt-BR" sz="2800" b="1" i="1" dirty="0"/>
              <a:t>portadora de deficiência</a:t>
            </a:r>
            <a:r>
              <a:rPr lang="pt-BR" sz="2800" i="1" dirty="0"/>
              <a:t>:   </a:t>
            </a:r>
            <a:endParaRPr lang="pt-BR" sz="2800" i="1" dirty="0" smtClean="0"/>
          </a:p>
          <a:p>
            <a:pPr algn="just">
              <a:defRPr/>
            </a:pPr>
            <a:r>
              <a:rPr lang="pt-BR" sz="2800" i="1" dirty="0" smtClean="0"/>
              <a:t>Pena </a:t>
            </a:r>
            <a:r>
              <a:rPr lang="pt-BR" sz="2800" i="1" dirty="0"/>
              <a:t>- reclusão de um a três anos e multa.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008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9592" y="16354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CRIMES CIBERNÉTICOS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794452"/>
            <a:ext cx="8496944" cy="58475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800" b="1" dirty="0" smtClean="0">
                <a:solidFill>
                  <a:srgbClr val="FF0000"/>
                </a:solidFill>
              </a:rPr>
              <a:t>Crimes Contra a Honra</a:t>
            </a:r>
          </a:p>
          <a:p>
            <a:pPr algn="just">
              <a:defRPr/>
            </a:pPr>
            <a:r>
              <a:rPr lang="pt-BR" sz="2800" b="1" dirty="0"/>
              <a:t>INJÚRIA QUALIFICADA PELO </a:t>
            </a:r>
            <a:r>
              <a:rPr lang="pt-BR" sz="2800" b="1" dirty="0" smtClean="0"/>
              <a:t>PRECONCEITO</a:t>
            </a:r>
            <a:endParaRPr lang="pt-BR" sz="2800" b="1" i="1" dirty="0" smtClean="0"/>
          </a:p>
          <a:p>
            <a:pPr algn="just"/>
            <a:r>
              <a:rPr lang="pt-BR" altLang="pt-BR" sz="2800" dirty="0"/>
              <a:t>Comete crime do </a:t>
            </a:r>
            <a:r>
              <a:rPr lang="pt-BR" altLang="pt-BR" sz="2800" b="1" dirty="0"/>
              <a:t>art. 140, §3º</a:t>
            </a:r>
            <a:r>
              <a:rPr lang="pt-BR" altLang="pt-BR" sz="2800" dirty="0"/>
              <a:t> o agente que utiliza </a:t>
            </a:r>
            <a:r>
              <a:rPr lang="pt-BR" altLang="pt-BR" sz="2800" b="1" dirty="0"/>
              <a:t>palavras depreciativas </a:t>
            </a:r>
            <a:r>
              <a:rPr lang="pt-BR" altLang="pt-BR" sz="2800" dirty="0"/>
              <a:t>referentes a </a:t>
            </a:r>
            <a:r>
              <a:rPr lang="pt-BR" altLang="pt-BR" sz="2800" b="1" dirty="0"/>
              <a:t>raça</a:t>
            </a:r>
            <a:r>
              <a:rPr lang="pt-BR" altLang="pt-BR" sz="2800" dirty="0"/>
              <a:t>, cor, religião ou origem, com o </a:t>
            </a:r>
            <a:r>
              <a:rPr lang="pt-BR" altLang="pt-BR" sz="2800" b="1" dirty="0"/>
              <a:t>intuito de ofender </a:t>
            </a:r>
            <a:r>
              <a:rPr lang="pt-BR" altLang="pt-BR" sz="2800" dirty="0"/>
              <a:t>a </a:t>
            </a:r>
            <a:r>
              <a:rPr lang="pt-BR" altLang="pt-BR" sz="2800" b="1" dirty="0"/>
              <a:t>honra subjetiva </a:t>
            </a:r>
            <a:r>
              <a:rPr lang="pt-BR" altLang="pt-BR" sz="2800" dirty="0"/>
              <a:t>da vítima.</a:t>
            </a:r>
          </a:p>
          <a:p>
            <a:pPr algn="just"/>
            <a:r>
              <a:rPr lang="pt-BR" altLang="pt-BR" sz="2800" b="1" dirty="0"/>
              <a:t>Ex.: </a:t>
            </a:r>
            <a:r>
              <a:rPr lang="pt-BR" altLang="pt-BR" sz="2800" dirty="0"/>
              <a:t>João é negro vagabundo </a:t>
            </a:r>
          </a:p>
          <a:p>
            <a:pPr algn="just"/>
            <a:r>
              <a:rPr lang="pt-BR" altLang="pt-BR" sz="2800" dirty="0"/>
              <a:t>O crime de </a:t>
            </a:r>
            <a:r>
              <a:rPr lang="pt-BR" altLang="pt-BR" sz="2800" b="1" dirty="0"/>
              <a:t>preconceito racial </a:t>
            </a:r>
            <a:r>
              <a:rPr lang="pt-BR" altLang="pt-BR" sz="2800" dirty="0"/>
              <a:t>(art. 20 da Lei 7.716/89) não se confunde com o de injúria; este protege a honra subjetiva da pessoa, enquanto aquele é a </a:t>
            </a:r>
            <a:r>
              <a:rPr lang="pt-BR" altLang="pt-BR" sz="2800" b="1" dirty="0"/>
              <a:t>manifestação de um sentimento em relação a uma raça</a:t>
            </a:r>
            <a:r>
              <a:rPr lang="pt-BR" altLang="pt-BR" sz="2800" dirty="0"/>
              <a:t>. </a:t>
            </a:r>
            <a:endParaRPr lang="pt-BR" altLang="pt-BR" sz="2800" dirty="0" smtClean="0"/>
          </a:p>
          <a:p>
            <a:pPr algn="just"/>
            <a:r>
              <a:rPr lang="pt-BR" sz="2800" dirty="0"/>
              <a:t>Pena: reclusão de um a três anos e multa</a:t>
            </a:r>
            <a:endParaRPr lang="pt-BR" altLang="pt-BR" sz="2800" dirty="0"/>
          </a:p>
          <a:p>
            <a:pPr algn="just"/>
            <a:r>
              <a:rPr lang="pt-BR" altLang="pt-BR" sz="2800" b="1" dirty="0"/>
              <a:t>Ex.: </a:t>
            </a:r>
            <a:r>
              <a:rPr lang="pt-BR" altLang="pt-BR" sz="2800" dirty="0"/>
              <a:t>Negro não presta.</a:t>
            </a:r>
          </a:p>
        </p:txBody>
      </p:sp>
    </p:spTree>
    <p:extLst>
      <p:ext uri="{BB962C8B-B14F-4D97-AF65-F5344CB8AC3E}">
        <p14:creationId xmlns:p14="http://schemas.microsoft.com/office/powerpoint/2010/main" val="159708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467600" cy="634082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Conceito de Direito Penal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467600" cy="424847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É o ramo do </a:t>
            </a:r>
            <a:r>
              <a:rPr lang="pt-BR" sz="2800" b="1" dirty="0" smtClean="0"/>
              <a:t>Direito Público</a:t>
            </a:r>
            <a:r>
              <a:rPr lang="pt-BR" sz="2800" dirty="0" smtClean="0"/>
              <a:t>, que consiste no conjunto de princípios e leis destinados a combater as </a:t>
            </a:r>
            <a:r>
              <a:rPr lang="pt-BR" sz="2800" b="1" dirty="0" smtClean="0"/>
              <a:t>infrações penais</a:t>
            </a:r>
            <a:r>
              <a:rPr lang="pt-BR" sz="2800" dirty="0" smtClean="0"/>
              <a:t>, mediante a imposição de </a:t>
            </a:r>
            <a:r>
              <a:rPr lang="pt-BR" sz="2800" b="1" dirty="0" smtClean="0"/>
              <a:t>sanção penal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6"/>
          </p:nvPr>
        </p:nvSpPr>
        <p:spPr>
          <a:xfrm>
            <a:off x="332034" y="6388551"/>
            <a:ext cx="5824141" cy="365760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0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Conceito de Direito Penal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836712"/>
            <a:ext cx="8496944" cy="5805264"/>
          </a:xfrm>
        </p:spPr>
        <p:txBody>
          <a:bodyPr>
            <a:normAutofit/>
          </a:bodyPr>
          <a:lstStyle/>
          <a:p>
            <a:pPr algn="just"/>
            <a:r>
              <a:rPr lang="pt-BR" sz="2800" b="1" u="sng" dirty="0" smtClean="0"/>
              <a:t>Direito Público</a:t>
            </a:r>
            <a:r>
              <a:rPr lang="pt-BR" sz="2800" dirty="0" smtClean="0"/>
              <a:t>: por ser composto de </a:t>
            </a:r>
            <a:r>
              <a:rPr lang="pt-BR" sz="2800" b="1" dirty="0" smtClean="0"/>
              <a:t>regras</a:t>
            </a:r>
            <a:r>
              <a:rPr lang="pt-BR" sz="2800" dirty="0" smtClean="0"/>
              <a:t> indisponíveis e obrigatórias a </a:t>
            </a:r>
            <a:r>
              <a:rPr lang="pt-BR" sz="2800" b="1" dirty="0" smtClean="0"/>
              <a:t>todas as pessoas</a:t>
            </a:r>
            <a:r>
              <a:rPr lang="pt-BR" sz="2800" dirty="0" smtClean="0"/>
              <a:t>. Art. 22, I, CF</a:t>
            </a:r>
          </a:p>
          <a:p>
            <a:pPr algn="just"/>
            <a:r>
              <a:rPr lang="pt-BR" sz="2800" b="1" u="sng" dirty="0" smtClean="0"/>
              <a:t>Infrações Penais</a:t>
            </a:r>
            <a:r>
              <a:rPr lang="pt-BR" sz="2800" dirty="0" smtClean="0"/>
              <a:t>: Decreto- Lei 3.914/41 (Lei de Introdução ao Código Penal), art. 1º</a:t>
            </a:r>
          </a:p>
          <a:p>
            <a:pPr lvl="1" algn="just"/>
            <a:r>
              <a:rPr lang="pt-BR" sz="2800" b="1" dirty="0" smtClean="0"/>
              <a:t>Crime ou delito</a:t>
            </a:r>
            <a:endParaRPr lang="pt-BR" sz="2800" dirty="0" smtClean="0"/>
          </a:p>
          <a:p>
            <a:pPr lvl="1" algn="just"/>
            <a:r>
              <a:rPr lang="pt-BR" sz="2800" b="1" dirty="0" smtClean="0"/>
              <a:t>Contravenção Penal</a:t>
            </a:r>
            <a:endParaRPr lang="pt-BR" sz="2800" dirty="0" smtClean="0"/>
          </a:p>
          <a:p>
            <a:pPr lvl="1" algn="just"/>
            <a:endParaRPr lang="pt-BR" sz="2800" dirty="0" smtClean="0"/>
          </a:p>
          <a:p>
            <a:pPr algn="just"/>
            <a:r>
              <a:rPr lang="pt-BR" sz="2800" b="1" u="sng" dirty="0" smtClean="0"/>
              <a:t>Sanção penal:</a:t>
            </a:r>
          </a:p>
          <a:p>
            <a:pPr lvl="1" algn="just"/>
            <a:r>
              <a:rPr lang="pt-BR" sz="2800" dirty="0" smtClean="0"/>
              <a:t>Pena </a:t>
            </a:r>
          </a:p>
          <a:p>
            <a:pPr lvl="1" algn="just"/>
            <a:r>
              <a:rPr lang="pt-BR" sz="2800" dirty="0" smtClean="0"/>
              <a:t>Medida de Segurança</a:t>
            </a:r>
            <a:endParaRPr lang="pt-B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CRIMES CIBERNÉTICOS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496944" cy="566124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O desenvolvimento e a </a:t>
            </a:r>
            <a:r>
              <a:rPr lang="pt-BR" sz="2800" b="1" dirty="0" smtClean="0"/>
              <a:t>popularização</a:t>
            </a:r>
            <a:r>
              <a:rPr lang="pt-BR" sz="2800" dirty="0" smtClean="0"/>
              <a:t> da </a:t>
            </a:r>
            <a:r>
              <a:rPr lang="pt-BR" sz="2800" b="1" dirty="0" smtClean="0"/>
              <a:t>tecnologia</a:t>
            </a:r>
            <a:r>
              <a:rPr lang="pt-BR" sz="2800" dirty="0" smtClean="0"/>
              <a:t> interligada à </a:t>
            </a:r>
            <a:r>
              <a:rPr lang="pt-BR" sz="2800" b="1" dirty="0" smtClean="0"/>
              <a:t>informática</a:t>
            </a:r>
            <a:r>
              <a:rPr lang="pt-BR" sz="2800" dirty="0" smtClean="0"/>
              <a:t> fizeram com que originassem </a:t>
            </a:r>
            <a:r>
              <a:rPr lang="pt-BR" sz="2800" b="1" dirty="0" smtClean="0"/>
              <a:t>novas relações jurídicas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Em consequência surgem </a:t>
            </a:r>
            <a:r>
              <a:rPr lang="pt-BR" sz="2800" b="1" dirty="0" smtClean="0"/>
              <a:t>novos conflitos </a:t>
            </a:r>
            <a:r>
              <a:rPr lang="pt-BR" sz="2800" dirty="0" smtClean="0"/>
              <a:t>na esfera </a:t>
            </a:r>
            <a:r>
              <a:rPr lang="pt-BR" sz="2800" b="1" dirty="0" smtClean="0"/>
              <a:t>civil e criminal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A </a:t>
            </a:r>
            <a:r>
              <a:rPr lang="pt-BR" sz="2800" b="1" dirty="0" smtClean="0"/>
              <a:t>incapacidade de prever </a:t>
            </a:r>
            <a:r>
              <a:rPr lang="pt-BR" sz="2800" dirty="0" smtClean="0"/>
              <a:t>as formas de </a:t>
            </a:r>
            <a:r>
              <a:rPr lang="pt-BR" sz="2800" b="1" dirty="0" smtClean="0"/>
              <a:t>conduta</a:t>
            </a:r>
            <a:r>
              <a:rPr lang="pt-BR" sz="2800" dirty="0" smtClean="0"/>
              <a:t> pelo dinamismo </a:t>
            </a:r>
            <a:r>
              <a:rPr lang="pt-BR" sz="2800" b="1" dirty="0" smtClean="0"/>
              <a:t>tecnológico</a:t>
            </a:r>
            <a:r>
              <a:rPr lang="pt-BR" sz="2800" dirty="0" smtClean="0"/>
              <a:t> e o </a:t>
            </a:r>
            <a:r>
              <a:rPr lang="pt-BR" sz="2800" smtClean="0"/>
              <a:t>fato de evoluir </a:t>
            </a:r>
            <a:r>
              <a:rPr lang="pt-BR" sz="2800" dirty="0" smtClean="0"/>
              <a:t>muito </a:t>
            </a:r>
            <a:r>
              <a:rPr lang="pt-BR" sz="2800" b="1" dirty="0" smtClean="0"/>
              <a:t>mais rápido </a:t>
            </a:r>
            <a:r>
              <a:rPr lang="pt-BR" sz="2800" dirty="0" smtClean="0"/>
              <a:t>do que a atuação dos </a:t>
            </a:r>
            <a:r>
              <a:rPr lang="pt-BR" sz="2800" b="1" dirty="0" smtClean="0"/>
              <a:t>Tribunais</a:t>
            </a:r>
            <a:r>
              <a:rPr lang="pt-BR" sz="2800" dirty="0" smtClean="0"/>
              <a:t>, contribui para </a:t>
            </a:r>
            <a:r>
              <a:rPr lang="pt-BR" sz="2800" b="1" dirty="0" smtClean="0"/>
              <a:t>dificuldade</a:t>
            </a:r>
            <a:r>
              <a:rPr lang="pt-BR" sz="2800" dirty="0" smtClean="0"/>
              <a:t> em </a:t>
            </a:r>
            <a:r>
              <a:rPr lang="pt-BR" sz="2800" b="1" dirty="0" smtClean="0"/>
              <a:t>combater a criminalidade </a:t>
            </a:r>
            <a:r>
              <a:rPr lang="pt-BR" sz="2800" dirty="0" smtClean="0"/>
              <a:t>cibernética. </a:t>
            </a:r>
            <a:endParaRPr lang="pt-BR" sz="2800" dirty="0"/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4229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CRIMES CIBERNÉTICOS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352928" cy="5373216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As </a:t>
            </a:r>
            <a:r>
              <a:rPr lang="pt-BR" sz="2800" b="1" dirty="0" smtClean="0"/>
              <a:t>condutas criminosas </a:t>
            </a:r>
            <a:r>
              <a:rPr lang="pt-BR" sz="2800" dirty="0" smtClean="0"/>
              <a:t>com a utilização de computadores são dos mais variados tipos:</a:t>
            </a:r>
          </a:p>
          <a:p>
            <a:pPr algn="just"/>
            <a:r>
              <a:rPr lang="pt-BR" sz="2800" b="1" dirty="0" smtClean="0"/>
              <a:t>Estelionato</a:t>
            </a:r>
            <a:r>
              <a:rPr lang="pt-BR" sz="2800" dirty="0" smtClean="0"/>
              <a:t> informático</a:t>
            </a:r>
          </a:p>
          <a:p>
            <a:pPr algn="just"/>
            <a:r>
              <a:rPr lang="pt-BR" sz="2800" b="1" dirty="0" smtClean="0"/>
              <a:t>Falsificação</a:t>
            </a:r>
            <a:r>
              <a:rPr lang="pt-BR" sz="2800" dirty="0" smtClean="0"/>
              <a:t> informática</a:t>
            </a:r>
          </a:p>
          <a:p>
            <a:pPr algn="just"/>
            <a:r>
              <a:rPr lang="pt-BR" sz="2800" dirty="0" smtClean="0"/>
              <a:t>Interferência em outros computadores </a:t>
            </a:r>
          </a:p>
          <a:p>
            <a:pPr algn="just"/>
            <a:r>
              <a:rPr lang="pt-BR" sz="2800" b="1" dirty="0" smtClean="0"/>
              <a:t>Danos</a:t>
            </a:r>
            <a:r>
              <a:rPr lang="pt-BR" sz="2800" dirty="0" smtClean="0"/>
              <a:t> informáticos</a:t>
            </a:r>
          </a:p>
          <a:p>
            <a:pPr algn="just"/>
            <a:r>
              <a:rPr lang="pt-BR" sz="2800" dirty="0" smtClean="0"/>
              <a:t>Atentado a </a:t>
            </a:r>
            <a:r>
              <a:rPr lang="pt-BR" sz="2800" b="1" dirty="0" smtClean="0"/>
              <a:t>segurança de sistemas </a:t>
            </a:r>
            <a:r>
              <a:rPr lang="pt-BR" sz="2800" dirty="0" smtClean="0"/>
              <a:t>informáticos</a:t>
            </a:r>
          </a:p>
          <a:p>
            <a:pPr algn="just"/>
            <a:r>
              <a:rPr lang="pt-BR" sz="2800" b="1" dirty="0" smtClean="0"/>
              <a:t>Espionagem </a:t>
            </a:r>
            <a:r>
              <a:rPr lang="pt-BR" sz="2800" dirty="0" smtClean="0"/>
              <a:t>(violação de segredos informáticos e interceptação de comunicações eletrônicas).</a:t>
            </a:r>
          </a:p>
          <a:p>
            <a:pPr algn="just"/>
            <a:r>
              <a:rPr lang="pt-BR" sz="2800" dirty="0" smtClean="0"/>
              <a:t>Crimes contra </a:t>
            </a:r>
            <a:r>
              <a:rPr lang="pt-BR" sz="2800" b="1" dirty="0" smtClean="0"/>
              <a:t>honra e patrimônio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391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CRIMES CIBERNÉTICOS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352928" cy="5373216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Antes de falarmos nos crimes propriamente ditos é válido </a:t>
            </a:r>
            <a:r>
              <a:rPr lang="pt-BR" sz="2800" b="1" dirty="0" smtClean="0"/>
              <a:t>ressaltar</a:t>
            </a:r>
            <a:r>
              <a:rPr lang="pt-BR" sz="2800" dirty="0" smtClean="0"/>
              <a:t>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CF/88 </a:t>
            </a:r>
            <a:r>
              <a:rPr lang="pt-BR" sz="2800" b="1" dirty="0" smtClean="0"/>
              <a:t>art. 5º </a:t>
            </a:r>
            <a:r>
              <a:rPr lang="pt-BR" sz="2800" dirty="0" smtClean="0"/>
              <a:t>estabelece como </a:t>
            </a:r>
            <a:r>
              <a:rPr lang="pt-BR" sz="2800" b="1" dirty="0" smtClean="0"/>
              <a:t>direito fundamental</a:t>
            </a:r>
            <a:r>
              <a:rPr lang="pt-BR" sz="2800" dirty="0" smtClean="0"/>
              <a:t> a intimidade e vida privada.</a:t>
            </a:r>
          </a:p>
          <a:p>
            <a:pPr algn="just"/>
            <a:r>
              <a:rPr lang="pt-BR" sz="2800" dirty="0" smtClean="0"/>
              <a:t>X</a:t>
            </a:r>
            <a:r>
              <a:rPr lang="pt-BR" sz="2800" dirty="0"/>
              <a:t> – </a:t>
            </a:r>
            <a:r>
              <a:rPr lang="pt-BR" sz="2800" i="1" dirty="0"/>
              <a:t>são invioláveis a intimidade, a vida privada, a honra e a imagem das </a:t>
            </a:r>
            <a:r>
              <a:rPr lang="pt-BR" sz="2800" i="1" dirty="0" smtClean="0"/>
              <a:t>pessoas, assegurado</a:t>
            </a:r>
            <a:r>
              <a:rPr lang="pt-BR" sz="2800" i="1" dirty="0"/>
              <a:t> </a:t>
            </a:r>
            <a:r>
              <a:rPr lang="pt-BR" sz="2800" i="1" dirty="0" smtClean="0"/>
              <a:t>o </a:t>
            </a:r>
            <a:r>
              <a:rPr lang="pt-BR" sz="2800" i="1" dirty="0"/>
              <a:t>direito a indenização pelo dano material ou moral decorrente de sua violação</a:t>
            </a:r>
            <a:r>
              <a:rPr lang="pt-BR" sz="2800" dirty="0"/>
              <a:t>;</a:t>
            </a:r>
            <a:r>
              <a:rPr lang="pt-BR" sz="2800" dirty="0" smtClean="0"/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6464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CRIMES CIBERNÉTICOS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352928" cy="551723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solidFill>
                  <a:srgbClr val="FF0000"/>
                </a:solidFill>
              </a:rPr>
              <a:t>Crimes Contra a Honra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O Código Penal especifica 3 condutas criminosas: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Calúnia </a:t>
            </a:r>
          </a:p>
          <a:p>
            <a:pPr algn="just"/>
            <a:r>
              <a:rPr lang="pt-BR" sz="2800" dirty="0" smtClean="0"/>
              <a:t>Difamação </a:t>
            </a:r>
          </a:p>
          <a:p>
            <a:pPr algn="just"/>
            <a:r>
              <a:rPr lang="pt-BR" sz="2800" dirty="0" smtClean="0"/>
              <a:t>Injúria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2374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CRIMES CIBERNÉTICOS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352928" cy="551723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solidFill>
                  <a:srgbClr val="FF0000"/>
                </a:solidFill>
              </a:rPr>
              <a:t>Crimes Contra a Honra</a:t>
            </a:r>
          </a:p>
          <a:p>
            <a:pPr algn="just"/>
            <a:r>
              <a:rPr lang="pt-BR" sz="2800" b="1" dirty="0" smtClean="0"/>
              <a:t>CALÚNIA</a:t>
            </a:r>
          </a:p>
          <a:p>
            <a:pPr algn="just">
              <a:lnSpc>
                <a:spcPct val="90000"/>
              </a:lnSpc>
              <a:defRPr/>
            </a:pPr>
            <a:r>
              <a:rPr lang="pt-BR" sz="2800" b="1" i="1" dirty="0"/>
              <a:t>Art. 138</a:t>
            </a:r>
            <a:r>
              <a:rPr lang="pt-BR" sz="2800" i="1" dirty="0"/>
              <a:t> </a:t>
            </a:r>
            <a:r>
              <a:rPr lang="pt-BR" sz="2800" b="1" i="1" dirty="0" smtClean="0"/>
              <a:t>CP</a:t>
            </a:r>
            <a:r>
              <a:rPr lang="pt-BR" sz="2800" i="1" dirty="0" smtClean="0"/>
              <a:t> - </a:t>
            </a:r>
            <a:r>
              <a:rPr lang="pt-BR" sz="2800" i="1" dirty="0"/>
              <a:t>Caluniar alguém, imputando-lhe falsamente </a:t>
            </a:r>
            <a:r>
              <a:rPr lang="pt-BR" sz="2800" b="1" i="1" dirty="0"/>
              <a:t>fato</a:t>
            </a:r>
            <a:r>
              <a:rPr lang="pt-BR" sz="2800" i="1" dirty="0"/>
              <a:t> definido como </a:t>
            </a:r>
            <a:r>
              <a:rPr lang="pt-BR" sz="2800" b="1" i="1" dirty="0"/>
              <a:t>crime</a:t>
            </a:r>
            <a:r>
              <a:rPr lang="pt-BR" sz="2800" i="1" dirty="0"/>
              <a:t>:       </a:t>
            </a:r>
          </a:p>
          <a:p>
            <a:pPr algn="just">
              <a:lnSpc>
                <a:spcPct val="90000"/>
              </a:lnSpc>
              <a:defRPr/>
            </a:pPr>
            <a:r>
              <a:rPr lang="pt-BR" sz="2800" i="1" dirty="0"/>
              <a:t>Pena - detenção, de seis meses a dois anos, e multa.</a:t>
            </a:r>
          </a:p>
          <a:p>
            <a:pPr algn="just">
              <a:lnSpc>
                <a:spcPct val="90000"/>
              </a:lnSpc>
              <a:defRPr/>
            </a:pPr>
            <a:endParaRPr lang="pt-BR" sz="2800" i="1" dirty="0"/>
          </a:p>
          <a:p>
            <a:pPr algn="just">
              <a:lnSpc>
                <a:spcPct val="90000"/>
              </a:lnSpc>
              <a:defRPr/>
            </a:pPr>
            <a:r>
              <a:rPr lang="pt-BR" sz="2800" i="1" dirty="0"/>
              <a:t>§ 1º - Na mesma pena incorre quem, sabendo falsa a imputação, a propala ou divulga.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pt-BR" sz="2800" i="1" dirty="0"/>
          </a:p>
          <a:p>
            <a:pPr algn="just">
              <a:lnSpc>
                <a:spcPct val="90000"/>
              </a:lnSpc>
              <a:defRPr/>
            </a:pPr>
            <a:r>
              <a:rPr lang="pt-BR" sz="2800" i="1" dirty="0"/>
              <a:t>§ 2º - É punível a calúnia contra os mortos.</a:t>
            </a:r>
          </a:p>
          <a:p>
            <a:pPr algn="just"/>
            <a:endParaRPr lang="pt-B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467600" cy="77809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</a:rPr>
              <a:t>CRIMES CIBERNÉTICOS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496944" cy="551723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>
                <a:solidFill>
                  <a:srgbClr val="FF0000"/>
                </a:solidFill>
              </a:rPr>
              <a:t>Crimes Contra a Honra</a:t>
            </a:r>
          </a:p>
          <a:p>
            <a:pPr algn="just"/>
            <a:r>
              <a:rPr lang="pt-BR" sz="2800" b="1" dirty="0" smtClean="0"/>
              <a:t>CALÚNIA</a:t>
            </a:r>
          </a:p>
          <a:p>
            <a:pPr algn="just">
              <a:lnSpc>
                <a:spcPct val="90000"/>
              </a:lnSpc>
              <a:defRPr/>
            </a:pPr>
            <a:r>
              <a:rPr lang="pt-BR" sz="2800" dirty="0"/>
              <a:t>1ª) </a:t>
            </a:r>
            <a:r>
              <a:rPr lang="pt-BR" sz="2800" b="1" dirty="0" smtClean="0"/>
              <a:t>Imputar (atribuir) </a:t>
            </a:r>
            <a:r>
              <a:rPr lang="pt-BR" sz="2800" b="1" dirty="0"/>
              <a:t>falsamente</a:t>
            </a:r>
            <a:r>
              <a:rPr lang="pt-BR" sz="2800" dirty="0"/>
              <a:t> </a:t>
            </a:r>
            <a:r>
              <a:rPr lang="pt-BR" sz="2800" b="1" dirty="0"/>
              <a:t>fato</a:t>
            </a:r>
            <a:r>
              <a:rPr lang="pt-BR" sz="2800" dirty="0"/>
              <a:t> definido como </a:t>
            </a:r>
            <a:r>
              <a:rPr lang="pt-BR" sz="2800" b="1" dirty="0"/>
              <a:t>crime</a:t>
            </a:r>
            <a:r>
              <a:rPr lang="pt-BR" sz="2800" dirty="0"/>
              <a:t>;</a:t>
            </a:r>
          </a:p>
          <a:p>
            <a:pPr algn="just">
              <a:lnSpc>
                <a:spcPct val="90000"/>
              </a:lnSpc>
              <a:defRPr/>
            </a:pPr>
            <a:r>
              <a:rPr lang="pt-BR" sz="2800" dirty="0"/>
              <a:t>2ª)</a:t>
            </a:r>
            <a:r>
              <a:rPr lang="pt-BR" sz="2800" b="1" dirty="0"/>
              <a:t> </a:t>
            </a:r>
            <a:r>
              <a:rPr lang="pt-BR" sz="2800" b="1" dirty="0" smtClean="0"/>
              <a:t>Divulgar ou espalhar </a:t>
            </a:r>
            <a:r>
              <a:rPr lang="pt-BR" sz="2800" dirty="0"/>
              <a:t>a falsa imputação (mesmo que seja para uma só pessoa), §1º.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pt-BR" sz="2800" dirty="0"/>
          </a:p>
          <a:p>
            <a:pPr algn="just">
              <a:lnSpc>
                <a:spcPct val="90000"/>
              </a:lnSpc>
              <a:defRPr/>
            </a:pPr>
            <a:r>
              <a:rPr lang="pt-BR" sz="2800" b="1" dirty="0"/>
              <a:t>OBS</a:t>
            </a:r>
            <a:r>
              <a:rPr lang="pt-BR" sz="2800" b="1" dirty="0" smtClean="0"/>
              <a:t>.: </a:t>
            </a:r>
            <a:r>
              <a:rPr lang="pt-BR" sz="2800" dirty="0"/>
              <a:t>O </a:t>
            </a:r>
            <a:r>
              <a:rPr lang="pt-BR" sz="2800" b="1" dirty="0"/>
              <a:t>fato</a:t>
            </a:r>
            <a:r>
              <a:rPr lang="pt-BR" sz="2800" dirty="0"/>
              <a:t> deve ser específico, </a:t>
            </a:r>
            <a:r>
              <a:rPr lang="pt-BR" sz="2800" b="1" dirty="0"/>
              <a:t>determinado</a:t>
            </a:r>
            <a:r>
              <a:rPr lang="pt-BR" sz="2800" dirty="0"/>
              <a:t>. </a:t>
            </a:r>
            <a:endParaRPr lang="pt-BR" sz="2800" b="1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sz="2800" b="1" dirty="0" smtClean="0"/>
              <a:t>Ex.: </a:t>
            </a:r>
            <a:r>
              <a:rPr lang="pt-BR" sz="2800" dirty="0" smtClean="0"/>
              <a:t>o João furtou o carro do Pedro (Calúnia).</a:t>
            </a:r>
          </a:p>
          <a:p>
            <a:pPr algn="just">
              <a:lnSpc>
                <a:spcPct val="90000"/>
              </a:lnSpc>
              <a:defRPr/>
            </a:pPr>
            <a:endParaRPr lang="pt-BR" sz="2800" dirty="0"/>
          </a:p>
          <a:p>
            <a:pPr algn="just">
              <a:lnSpc>
                <a:spcPct val="90000"/>
              </a:lnSpc>
              <a:defRPr/>
            </a:pPr>
            <a:r>
              <a:rPr lang="pt-BR" sz="2800" dirty="0" smtClean="0"/>
              <a:t>Dizer apenas que o João é ladrão, considera-se injúria.</a:t>
            </a:r>
          </a:p>
        </p:txBody>
      </p:sp>
    </p:spTree>
    <p:extLst>
      <p:ext uri="{BB962C8B-B14F-4D97-AF65-F5344CB8AC3E}">
        <p14:creationId xmlns:p14="http://schemas.microsoft.com/office/powerpoint/2010/main" val="338372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2203</TotalTime>
  <Words>616</Words>
  <Application>Microsoft Office PowerPoint</Application>
  <PresentationFormat>Apresentação na tela (4:3)</PresentationFormat>
  <Paragraphs>113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Century Schoolbook</vt:lpstr>
      <vt:lpstr>Wingdings</vt:lpstr>
      <vt:lpstr>Wingdings 2</vt:lpstr>
      <vt:lpstr>Balcão Envidraçado</vt:lpstr>
      <vt:lpstr>CONCEITO DE DIREITO PENAL </vt:lpstr>
      <vt:lpstr>Conceito de Direito Penal</vt:lpstr>
      <vt:lpstr>Conceito de Direito Penal</vt:lpstr>
      <vt:lpstr>CRIMES CIBERNÉTICOS</vt:lpstr>
      <vt:lpstr>CRIMES CIBERNÉTICOS</vt:lpstr>
      <vt:lpstr>CRIMES CIBERNÉTICOS</vt:lpstr>
      <vt:lpstr>CRIMES CIBERNÉTICOS</vt:lpstr>
      <vt:lpstr>CRIMES CIBERNÉTICOS</vt:lpstr>
      <vt:lpstr>CRIMES CIBERNÉTICOS</vt:lpstr>
      <vt:lpstr>CRIMES CIBERNÉTICOS</vt:lpstr>
      <vt:lpstr>CRIMES CIBERNÉTICOS</vt:lpstr>
      <vt:lpstr>CRIMES CIBERNÉTICOS</vt:lpstr>
      <vt:lpstr>CRIMES CIBERNÉTICOS</vt:lpstr>
      <vt:lpstr>CRIMES CIBERNÉTICOS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 DE DIREITO PENAL</dc:title>
  <dc:creator>Lívia Dutra Barreto</dc:creator>
  <cp:lastModifiedBy>ufrr</cp:lastModifiedBy>
  <cp:revision>45</cp:revision>
  <dcterms:created xsi:type="dcterms:W3CDTF">2012-02-27T18:33:07Z</dcterms:created>
  <dcterms:modified xsi:type="dcterms:W3CDTF">2019-06-05T22:33:44Z</dcterms:modified>
</cp:coreProperties>
</file>