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6" r:id="rId17"/>
    <p:sldId id="269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7AF1D1-DF94-4AFF-8386-498D3795D3F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AA14C4-5D6C-4460-8DCF-560393889DCC}" type="datetimeFigureOut">
              <a:rPr lang="pt-BR" smtClean="0"/>
              <a:pPr/>
              <a:t>30/05/2018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egislacao.planalto.gov.br/legisla/legislacao.nsf/Viw_Identificacao/lei%207.716-1989?OpenDocument" TargetMode="External"/><Relationship Id="rId2" Type="http://schemas.openxmlformats.org/officeDocument/2006/relationships/hyperlink" Target="http://www.planalto.gov.br/ccivil_03/leis/L9459.htm#art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68760"/>
            <a:ext cx="8532440" cy="3230215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CRIMES DE INFORMÁTICA E AS LEIS </a:t>
            </a:r>
            <a:r>
              <a:rPr lang="pt-BR" dirty="0">
                <a:solidFill>
                  <a:srgbClr val="FF0000"/>
                </a:solidFill>
              </a:rPr>
              <a:t>12.735/12 e 12.737/12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556792"/>
            <a:ext cx="8208912" cy="5040560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/>
              <a:t>Este crime se </a:t>
            </a:r>
            <a:r>
              <a:rPr lang="pt-BR" sz="3200" b="1" dirty="0"/>
              <a:t>consuma</a:t>
            </a:r>
            <a:r>
              <a:rPr lang="pt-BR" sz="3200" dirty="0"/>
              <a:t> com a </a:t>
            </a:r>
            <a:r>
              <a:rPr lang="pt-BR" sz="3200" b="1" dirty="0"/>
              <a:t>mera invasão </a:t>
            </a:r>
            <a:r>
              <a:rPr lang="pt-BR" sz="3200" b="1" dirty="0" smtClean="0"/>
              <a:t>de dispositivo </a:t>
            </a:r>
            <a:r>
              <a:rPr lang="pt-BR" sz="3200" b="1" dirty="0"/>
              <a:t>eletrônico</a:t>
            </a:r>
            <a:r>
              <a:rPr lang="pt-BR" sz="3200" dirty="0"/>
              <a:t> alheio </a:t>
            </a:r>
            <a:r>
              <a:rPr lang="pt-BR" sz="3200" dirty="0" smtClean="0"/>
              <a:t>com </a:t>
            </a:r>
            <a:r>
              <a:rPr lang="pt-BR" sz="3200" dirty="0"/>
              <a:t>violação </a:t>
            </a:r>
            <a:r>
              <a:rPr lang="pt-BR" sz="3200" b="1" dirty="0"/>
              <a:t>indevida</a:t>
            </a:r>
            <a:r>
              <a:rPr lang="pt-BR" sz="3200" dirty="0"/>
              <a:t> de mecanismo de segurança, </a:t>
            </a:r>
            <a:r>
              <a:rPr lang="pt-BR" sz="3200" b="1" dirty="0"/>
              <a:t>independente</a:t>
            </a:r>
            <a:r>
              <a:rPr lang="pt-BR" sz="3200" dirty="0"/>
              <a:t> da obtenção, adulteração ou destruição de dados ou da instalação de vulnerabilidades que propiciem auferir vantagem ilícita.</a:t>
            </a:r>
          </a:p>
        </p:txBody>
      </p:sp>
    </p:spTree>
    <p:extLst>
      <p:ext uri="{BB962C8B-B14F-4D97-AF65-F5344CB8AC3E}">
        <p14:creationId xmlns:p14="http://schemas.microsoft.com/office/powerpoint/2010/main" val="181573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556792"/>
            <a:ext cx="8208912" cy="50405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200" dirty="0"/>
              <a:t>Busca-se com o dispositivo </a:t>
            </a:r>
            <a:r>
              <a:rPr lang="pt-BR" sz="3200" b="1" dirty="0"/>
              <a:t>reprimir os métodos</a:t>
            </a:r>
            <a:r>
              <a:rPr lang="pt-BR" sz="3200" dirty="0"/>
              <a:t>, </a:t>
            </a:r>
            <a:r>
              <a:rPr lang="pt-BR" sz="3200" b="1" dirty="0"/>
              <a:t>não autorizados</a:t>
            </a:r>
            <a:r>
              <a:rPr lang="pt-BR" sz="3200" dirty="0"/>
              <a:t>, de acesso a dispositivo de informática alheio, conectado ou não à internet, para a obtenção, adulteração ou destruição de dados, </a:t>
            </a:r>
            <a:r>
              <a:rPr lang="pt-BR" sz="3200" b="1" dirty="0"/>
              <a:t>tais como </a:t>
            </a:r>
            <a:r>
              <a:rPr lang="pt-BR" sz="3200" dirty="0"/>
              <a:t>o uso de </a:t>
            </a:r>
            <a:r>
              <a:rPr lang="pt-BR" sz="3200" b="1" i="1" dirty="0" err="1" smtClean="0"/>
              <a:t>malware</a:t>
            </a:r>
            <a:r>
              <a:rPr lang="pt-BR" sz="3200" dirty="0"/>
              <a:t> (v.g. vírus, </a:t>
            </a:r>
            <a:r>
              <a:rPr lang="pt-BR" sz="3200" i="1" dirty="0" err="1"/>
              <a:t>worm</a:t>
            </a:r>
            <a:r>
              <a:rPr lang="pt-BR" sz="3200" dirty="0"/>
              <a:t>, </a:t>
            </a:r>
            <a:r>
              <a:rPr lang="pt-BR" sz="3200" i="1" dirty="0"/>
              <a:t>trojan </a:t>
            </a:r>
            <a:r>
              <a:rPr lang="pt-BR" sz="3200" i="1" dirty="0" err="1"/>
              <a:t>horses</a:t>
            </a:r>
            <a:r>
              <a:rPr lang="pt-BR" sz="3200" dirty="0"/>
              <a:t>, </a:t>
            </a:r>
            <a:r>
              <a:rPr lang="pt-BR" sz="3200" i="1" dirty="0" err="1"/>
              <a:t>keylogger</a:t>
            </a:r>
            <a:r>
              <a:rPr lang="pt-BR" sz="3200" dirty="0"/>
              <a:t>, </a:t>
            </a:r>
            <a:r>
              <a:rPr lang="pt-BR" sz="3200" i="1" dirty="0" err="1"/>
              <a:t>screenlogger</a:t>
            </a:r>
            <a:r>
              <a:rPr lang="pt-BR" sz="3200" dirty="0"/>
              <a:t>, </a:t>
            </a:r>
            <a:r>
              <a:rPr lang="pt-BR" sz="3200" i="1" dirty="0" err="1"/>
              <a:t>spyware</a:t>
            </a:r>
            <a:r>
              <a:rPr lang="pt-BR" sz="3200" dirty="0"/>
              <a:t>, </a:t>
            </a:r>
            <a:r>
              <a:rPr lang="pt-BR" sz="3200" i="1" dirty="0" err="1"/>
              <a:t>adware</a:t>
            </a:r>
            <a:r>
              <a:rPr lang="pt-BR" sz="3200" dirty="0"/>
              <a:t>, </a:t>
            </a:r>
            <a:r>
              <a:rPr lang="pt-BR" sz="3200" i="1" dirty="0" err="1"/>
              <a:t>backdoor</a:t>
            </a:r>
            <a:r>
              <a:rPr lang="pt-BR" sz="3200" dirty="0" err="1"/>
              <a:t>,</a:t>
            </a:r>
            <a:r>
              <a:rPr lang="pt-BR" sz="3200" i="1" dirty="0" err="1"/>
              <a:t>exploits</a:t>
            </a:r>
            <a:r>
              <a:rPr lang="pt-BR" sz="3200" dirty="0"/>
              <a:t>, </a:t>
            </a:r>
            <a:r>
              <a:rPr lang="pt-BR" sz="3200" i="1" dirty="0" err="1"/>
              <a:t>sniffers</a:t>
            </a:r>
            <a:r>
              <a:rPr lang="pt-BR" sz="3200" dirty="0"/>
              <a:t>, </a:t>
            </a:r>
            <a:r>
              <a:rPr lang="pt-BR" sz="3200" i="1" dirty="0" err="1"/>
              <a:t>port</a:t>
            </a:r>
            <a:r>
              <a:rPr lang="pt-BR" sz="3200" i="1" dirty="0"/>
              <a:t> scanners</a:t>
            </a:r>
            <a:r>
              <a:rPr lang="pt-BR" sz="3200" dirty="0"/>
              <a:t>, </a:t>
            </a:r>
            <a:r>
              <a:rPr lang="pt-BR" sz="3200" i="1" dirty="0" err="1"/>
              <a:t>bot</a:t>
            </a:r>
            <a:r>
              <a:rPr lang="pt-BR" sz="3200" dirty="0"/>
              <a:t> e </a:t>
            </a:r>
            <a:r>
              <a:rPr lang="pt-BR" sz="3200" i="1" dirty="0" err="1"/>
              <a:t>rootkit</a:t>
            </a:r>
            <a:r>
              <a:rPr lang="pt-BR" sz="3200" dirty="0"/>
              <a:t>), de engenharia social e de programas de </a:t>
            </a:r>
            <a:r>
              <a:rPr lang="pt-BR" sz="3200" b="1" dirty="0"/>
              <a:t>combinação de letras </a:t>
            </a:r>
            <a:r>
              <a:rPr lang="pt-BR" sz="3200" dirty="0"/>
              <a:t>e números para </a:t>
            </a:r>
            <a:r>
              <a:rPr lang="pt-BR" sz="3200" b="1" dirty="0"/>
              <a:t>descoberta de senhas </a:t>
            </a:r>
            <a:r>
              <a:rPr lang="pt-BR" sz="3200" dirty="0"/>
              <a:t>(quebra-cabeça</a:t>
            </a:r>
            <a:r>
              <a:rPr lang="pt-BR" sz="3200" dirty="0" smtClean="0"/>
              <a:t>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8065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40768"/>
            <a:ext cx="8208912" cy="525658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200" b="1" dirty="0" smtClean="0"/>
              <a:t>CP - Art. 154 – A</a:t>
            </a:r>
          </a:p>
          <a:p>
            <a:pPr algn="just"/>
            <a:r>
              <a:rPr lang="pt-BR" sz="3200" b="1" dirty="0"/>
              <a:t>§ 1</a:t>
            </a:r>
            <a:r>
              <a:rPr lang="pt-BR" sz="3200" b="1" u="sng" baseline="30000" dirty="0"/>
              <a:t>o</a:t>
            </a:r>
            <a:r>
              <a:rPr lang="pt-BR" sz="3200" b="1" dirty="0"/>
              <a:t> </a:t>
            </a:r>
            <a:r>
              <a:rPr lang="pt-BR" sz="3200" dirty="0"/>
              <a:t> Na mesma pena incorre quem produz, oferece, distribui, vende ou difunde dispositivo ou programa de computador com o intuito de permitir a prática da conduta definida no caput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b="1" dirty="0"/>
              <a:t>§ 2</a:t>
            </a:r>
            <a:r>
              <a:rPr lang="pt-BR" sz="3200" b="1" u="sng" baseline="30000" dirty="0"/>
              <a:t>o</a:t>
            </a:r>
            <a:r>
              <a:rPr lang="pt-BR" sz="3200" dirty="0"/>
              <a:t>  Aumenta-se a pena de um sexto a um terço se da invasão resulta </a:t>
            </a:r>
            <a:r>
              <a:rPr lang="pt-BR" sz="3200" b="1" dirty="0"/>
              <a:t>prejuízo econômico</a:t>
            </a:r>
            <a:r>
              <a:rPr lang="pt-BR" sz="3200" dirty="0"/>
              <a:t>.  </a:t>
            </a:r>
            <a:r>
              <a:rPr lang="pt-BR" sz="3200" dirty="0" smtClean="0"/>
              <a:t>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5277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40768"/>
            <a:ext cx="8208912" cy="5256584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 smtClean="0"/>
              <a:t>CP - Art. 154 – A</a:t>
            </a:r>
          </a:p>
          <a:p>
            <a:pPr algn="just"/>
            <a:r>
              <a:rPr lang="pt-BR" sz="3200" b="1" dirty="0"/>
              <a:t>§ 3</a:t>
            </a:r>
            <a:r>
              <a:rPr lang="pt-BR" sz="3200" b="1" u="sng" baseline="30000" dirty="0"/>
              <a:t>o</a:t>
            </a:r>
            <a:r>
              <a:rPr lang="pt-BR" sz="3200" dirty="0"/>
              <a:t>  Se da invasão resultar a obtenção de conteúdo de comunicações eletrônicas privadas, segredos comerciais ou industriais, informações sigilosas, assim definidas em lei, ou o controle remoto não autorizado do dispositivo invadido:     </a:t>
            </a:r>
            <a:endParaRPr lang="pt-BR" sz="3200" dirty="0" smtClean="0"/>
          </a:p>
          <a:p>
            <a:pPr algn="just"/>
            <a:r>
              <a:rPr lang="pt-BR" sz="3200" dirty="0"/>
              <a:t>Pena - reclusão, de 6 (seis) meses a 2 (dois) anos, e multa, </a:t>
            </a:r>
            <a:r>
              <a:rPr lang="pt-BR" sz="3200" b="1" dirty="0"/>
              <a:t>se a conduta não constitui crime mais grave</a:t>
            </a:r>
            <a:r>
              <a:rPr lang="pt-BR" sz="3200" dirty="0"/>
              <a:t>.     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92967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208912" cy="5661248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 smtClean="0"/>
              <a:t>CP - Art. 154 – A</a:t>
            </a:r>
          </a:p>
          <a:p>
            <a:pPr algn="just"/>
            <a:r>
              <a:rPr lang="pt-BR" sz="3200" b="1" dirty="0"/>
              <a:t>§ 3</a:t>
            </a:r>
            <a:r>
              <a:rPr lang="pt-BR" sz="3200" b="1" u="sng" baseline="30000" dirty="0"/>
              <a:t>o</a:t>
            </a:r>
            <a:r>
              <a:rPr lang="pt-BR" sz="3200" b="1" dirty="0"/>
              <a:t> </a:t>
            </a:r>
            <a:r>
              <a:rPr lang="pt-BR" sz="3200" dirty="0"/>
              <a:t> </a:t>
            </a:r>
            <a:endParaRPr lang="pt-BR" sz="3200" dirty="0" smtClean="0"/>
          </a:p>
          <a:p>
            <a:pPr algn="just"/>
            <a:r>
              <a:rPr lang="pt-BR" sz="3200" dirty="0"/>
              <a:t>Observe-se que se trata de tipo penal </a:t>
            </a:r>
            <a:r>
              <a:rPr lang="pt-BR" sz="3200" dirty="0" smtClean="0"/>
              <a:t>que pode ser </a:t>
            </a:r>
            <a:r>
              <a:rPr lang="pt-BR" sz="3200" b="1" dirty="0" smtClean="0"/>
              <a:t>afastado</a:t>
            </a:r>
            <a:r>
              <a:rPr lang="pt-BR" sz="3200" dirty="0" smtClean="0"/>
              <a:t> </a:t>
            </a:r>
            <a:r>
              <a:rPr lang="pt-BR" sz="3200" dirty="0"/>
              <a:t>caso a </a:t>
            </a:r>
            <a:r>
              <a:rPr lang="pt-BR" sz="3200" b="1" dirty="0"/>
              <a:t>conduta</a:t>
            </a:r>
            <a:r>
              <a:rPr lang="pt-BR" sz="3200" dirty="0"/>
              <a:t> </a:t>
            </a:r>
            <a:r>
              <a:rPr lang="pt-BR" sz="3200" dirty="0" smtClean="0"/>
              <a:t>caracterize </a:t>
            </a:r>
            <a:r>
              <a:rPr lang="pt-BR" sz="3200" b="1" dirty="0"/>
              <a:t>crime mais grave</a:t>
            </a:r>
            <a:r>
              <a:rPr lang="pt-BR" sz="3200" dirty="0" smtClean="0"/>
              <a:t>.</a:t>
            </a:r>
            <a:r>
              <a:rPr lang="pt-BR" sz="3200" dirty="0"/>
              <a:t>  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57131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208912" cy="5256584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/>
              <a:t>O </a:t>
            </a:r>
            <a:r>
              <a:rPr lang="pt-BR" sz="3200" b="1" dirty="0" smtClean="0"/>
              <a:t>crime</a:t>
            </a:r>
            <a:r>
              <a:rPr lang="pt-BR" sz="3200" dirty="0" smtClean="0"/>
              <a:t> </a:t>
            </a:r>
            <a:r>
              <a:rPr lang="pt-BR" sz="3200" dirty="0"/>
              <a:t>do artigo </a:t>
            </a:r>
            <a:r>
              <a:rPr lang="pt-BR" sz="3200" b="1" dirty="0" smtClean="0"/>
              <a:t>154-A</a:t>
            </a:r>
            <a:r>
              <a:rPr lang="pt-BR" sz="3200" dirty="0" smtClean="0"/>
              <a:t> do Código Penal será </a:t>
            </a:r>
            <a:r>
              <a:rPr lang="pt-BR" sz="3200" b="1" dirty="0"/>
              <a:t>absorvido</a:t>
            </a:r>
            <a:r>
              <a:rPr lang="pt-BR" sz="3200" dirty="0"/>
              <a:t> caso seja o </a:t>
            </a:r>
            <a:r>
              <a:rPr lang="pt-BR" sz="3200" b="1" dirty="0"/>
              <a:t>meio necessário </a:t>
            </a:r>
            <a:r>
              <a:rPr lang="pt-BR" sz="3200" dirty="0"/>
              <a:t>para a prática de outros </a:t>
            </a:r>
            <a:r>
              <a:rPr lang="pt-BR" sz="3200" dirty="0" smtClean="0"/>
              <a:t>delitos.</a:t>
            </a:r>
          </a:p>
          <a:p>
            <a:pPr algn="just"/>
            <a:r>
              <a:rPr lang="pt-BR" sz="3200" b="1" dirty="0" smtClean="0"/>
              <a:t>Ex.: </a:t>
            </a:r>
            <a:r>
              <a:rPr lang="pt-BR" sz="3200" dirty="0" smtClean="0"/>
              <a:t>o </a:t>
            </a:r>
            <a:r>
              <a:rPr lang="pt-BR" sz="3200" dirty="0"/>
              <a:t>agente vise obter senhas e dados pessoais do ofendido para a prática de </a:t>
            </a:r>
            <a:r>
              <a:rPr lang="pt-BR" sz="3200" b="1" dirty="0"/>
              <a:t>furto mediante fraude</a:t>
            </a:r>
            <a:r>
              <a:rPr lang="pt-BR" sz="3200" dirty="0"/>
              <a:t>, hipótese em que apenas responderá por este delito, sendo o primeiro consumido.    </a:t>
            </a:r>
          </a:p>
          <a:p>
            <a:pPr algn="just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03584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208912" cy="5661248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 smtClean="0"/>
              <a:t>CP - Art. 154 – A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b="1" dirty="0" smtClean="0"/>
              <a:t>§ </a:t>
            </a:r>
            <a:r>
              <a:rPr lang="pt-BR" sz="3200" b="1" dirty="0"/>
              <a:t>4</a:t>
            </a:r>
            <a:r>
              <a:rPr lang="pt-BR" sz="3200" b="1" u="sng" baseline="30000" dirty="0"/>
              <a:t>o</a:t>
            </a:r>
            <a:r>
              <a:rPr lang="pt-BR" sz="3200" dirty="0"/>
              <a:t>  Na hipótese do § 3</a:t>
            </a:r>
            <a:r>
              <a:rPr lang="pt-BR" sz="3200" u="sng" baseline="30000" dirty="0"/>
              <a:t>o</a:t>
            </a:r>
            <a:r>
              <a:rPr lang="pt-BR" sz="3200" dirty="0"/>
              <a:t>, </a:t>
            </a:r>
            <a:r>
              <a:rPr lang="pt-BR" sz="3200" b="1" dirty="0"/>
              <a:t>aumenta-se a pena </a:t>
            </a:r>
            <a:r>
              <a:rPr lang="pt-BR" sz="3200" dirty="0"/>
              <a:t>de um a dois terços se houver divulgação, comercialização ou transmissão a terceiro, a qualquer título, dos dados ou informações obtidos.  </a:t>
            </a:r>
            <a:r>
              <a:rPr lang="pt-BR" sz="3200" dirty="0" smtClean="0"/>
              <a:t> </a:t>
            </a:r>
            <a:r>
              <a:rPr lang="pt-BR" sz="3200" dirty="0"/>
              <a:t>  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57131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208912" cy="54726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200" b="1" dirty="0" smtClean="0"/>
              <a:t>CP - Art. 154 – A</a:t>
            </a:r>
          </a:p>
          <a:p>
            <a:pPr algn="just"/>
            <a:r>
              <a:rPr lang="pt-BR" sz="3200" b="1" dirty="0"/>
              <a:t>§ 5º </a:t>
            </a:r>
            <a:r>
              <a:rPr lang="pt-BR" sz="3200" dirty="0"/>
              <a:t>Aumenta-se a pena de um terço à metade se o </a:t>
            </a:r>
            <a:r>
              <a:rPr lang="pt-BR" sz="3200" b="1" dirty="0"/>
              <a:t>crime</a:t>
            </a:r>
            <a:r>
              <a:rPr lang="pt-BR" sz="3200" dirty="0"/>
              <a:t> for praticado </a:t>
            </a:r>
            <a:r>
              <a:rPr lang="pt-BR" sz="3200" b="1" dirty="0"/>
              <a:t>contra</a:t>
            </a:r>
            <a:r>
              <a:rPr lang="pt-BR" sz="3200" dirty="0"/>
              <a:t>:  </a:t>
            </a:r>
            <a:endParaRPr lang="pt-BR" sz="3200" dirty="0" smtClean="0"/>
          </a:p>
          <a:p>
            <a:pPr algn="just"/>
            <a:r>
              <a:rPr lang="pt-BR" sz="3200" b="1" dirty="0" smtClean="0"/>
              <a:t>I </a:t>
            </a:r>
            <a:r>
              <a:rPr lang="pt-BR" sz="3200" b="1" dirty="0"/>
              <a:t>- </a:t>
            </a:r>
            <a:r>
              <a:rPr lang="pt-BR" sz="3200" dirty="0"/>
              <a:t>Presidente da República, governadores e prefeitos; </a:t>
            </a:r>
            <a:endParaRPr lang="pt-BR" sz="3200" dirty="0" smtClean="0"/>
          </a:p>
          <a:p>
            <a:pPr algn="just"/>
            <a:r>
              <a:rPr lang="pt-BR" sz="3200" b="1" dirty="0" smtClean="0"/>
              <a:t>II </a:t>
            </a:r>
            <a:r>
              <a:rPr lang="pt-BR" sz="3200" b="1" dirty="0"/>
              <a:t>- </a:t>
            </a:r>
            <a:r>
              <a:rPr lang="pt-BR" sz="3200" dirty="0"/>
              <a:t>Presidente do Supremo Tribunal Federal; </a:t>
            </a:r>
            <a:endParaRPr lang="pt-BR" sz="3200" dirty="0" smtClean="0"/>
          </a:p>
          <a:p>
            <a:pPr algn="just"/>
            <a:r>
              <a:rPr lang="pt-BR" sz="3200" b="1" dirty="0" smtClean="0"/>
              <a:t>III </a:t>
            </a:r>
            <a:r>
              <a:rPr lang="pt-BR" sz="3200" b="1" dirty="0"/>
              <a:t>- </a:t>
            </a:r>
            <a:r>
              <a:rPr lang="pt-BR" sz="3200" dirty="0"/>
              <a:t>Presidente da Câmara dos Deputados, do Senado Federal, de Assembleia Legislativa de Estado, da Câmara Legislativa do Distrito Federal ou de Câmara Municipal; </a:t>
            </a:r>
          </a:p>
          <a:p>
            <a:pPr algn="just"/>
            <a:r>
              <a:rPr lang="pt-BR" sz="3200" dirty="0" smtClean="0"/>
              <a:t> </a:t>
            </a:r>
            <a:r>
              <a:rPr lang="pt-BR" sz="3200" b="1" dirty="0"/>
              <a:t>IV - </a:t>
            </a:r>
            <a:r>
              <a:rPr lang="pt-BR" sz="3200" dirty="0"/>
              <a:t>dirigente máximo da administração direta e indireta federal, estadual, municipal ou do Distrito </a:t>
            </a:r>
            <a:r>
              <a:rPr lang="pt-BR" sz="3200" dirty="0" smtClean="0"/>
              <a:t>Federal. </a:t>
            </a:r>
            <a:r>
              <a:rPr lang="pt-BR" sz="3200" dirty="0"/>
              <a:t> </a:t>
            </a:r>
            <a:r>
              <a:rPr lang="pt-BR" sz="3200" dirty="0" smtClean="0"/>
              <a:t> </a:t>
            </a:r>
            <a:r>
              <a:rPr lang="pt-BR" sz="3200" dirty="0"/>
              <a:t>  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255749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208912" cy="5256584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/>
              <a:t>Esta lei também modificou o nome do </a:t>
            </a:r>
            <a:r>
              <a:rPr lang="pt-BR" sz="3200" b="1" dirty="0" smtClean="0"/>
              <a:t>art. 266 </a:t>
            </a:r>
            <a:r>
              <a:rPr lang="pt-BR" sz="3200" dirty="0" smtClean="0"/>
              <a:t>do CP:</a:t>
            </a:r>
          </a:p>
          <a:p>
            <a:pPr algn="just"/>
            <a:r>
              <a:rPr lang="pt-BR" sz="3200" b="1" dirty="0"/>
              <a:t> </a:t>
            </a:r>
            <a:r>
              <a:rPr lang="pt-BR" sz="3200" dirty="0"/>
              <a:t>Interrupção ou perturbação de serviço telegráfico, telefônico, </a:t>
            </a:r>
            <a:r>
              <a:rPr lang="pt-BR" sz="3200" b="1" dirty="0"/>
              <a:t>informático, telemático ou de informação</a:t>
            </a:r>
            <a:r>
              <a:rPr lang="pt-BR" sz="3200" dirty="0"/>
              <a:t> de utilidade </a:t>
            </a:r>
            <a:r>
              <a:rPr lang="pt-BR" sz="3200" dirty="0" smtClean="0"/>
              <a:t>pública.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 smtClean="0"/>
              <a:t>Pena </a:t>
            </a:r>
            <a:r>
              <a:rPr lang="pt-BR" sz="3200" dirty="0"/>
              <a:t>- detenção, de um a três anos, e multa.    </a:t>
            </a:r>
            <a:r>
              <a:rPr lang="pt-BR" sz="3200" b="1" dirty="0"/>
              <a:t> </a:t>
            </a:r>
            <a:r>
              <a:rPr lang="pt-BR" sz="3200" dirty="0"/>
              <a:t> </a:t>
            </a:r>
          </a:p>
          <a:p>
            <a:pPr algn="just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22809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208912" cy="525658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200" dirty="0" smtClean="0"/>
              <a:t>E </a:t>
            </a:r>
            <a:r>
              <a:rPr lang="pt-BR" sz="3200" b="1" dirty="0" smtClean="0"/>
              <a:t>acrescentou</a:t>
            </a:r>
            <a:r>
              <a:rPr lang="pt-BR" sz="3200" dirty="0" smtClean="0"/>
              <a:t> ao art. 266 do CP:</a:t>
            </a:r>
          </a:p>
          <a:p>
            <a:pPr algn="just"/>
            <a:endParaRPr lang="pt-BR" sz="3200" b="1" dirty="0"/>
          </a:p>
          <a:p>
            <a:pPr algn="just"/>
            <a:r>
              <a:rPr lang="pt-BR" sz="3200" b="1" dirty="0"/>
              <a:t>§ 1</a:t>
            </a:r>
            <a:r>
              <a:rPr lang="pt-BR" sz="3200" b="1" u="sng" baseline="30000" dirty="0"/>
              <a:t>o</a:t>
            </a:r>
            <a:r>
              <a:rPr lang="pt-BR" sz="3200" dirty="0"/>
              <a:t>  Incorre na mesma pena quem </a:t>
            </a:r>
            <a:r>
              <a:rPr lang="pt-BR" sz="3200" b="1" dirty="0"/>
              <a:t>interrompe serviço </a:t>
            </a:r>
            <a:r>
              <a:rPr lang="pt-BR" sz="3200" dirty="0"/>
              <a:t>telemático ou de informação de </a:t>
            </a:r>
            <a:r>
              <a:rPr lang="pt-BR" sz="3200" b="1" dirty="0"/>
              <a:t>utilidade pública</a:t>
            </a:r>
            <a:r>
              <a:rPr lang="pt-BR" sz="3200" dirty="0"/>
              <a:t>, ou impede ou dificulta-lhe o restabelecimento. </a:t>
            </a:r>
            <a:endParaRPr lang="pt-BR" sz="3200" dirty="0" smtClean="0"/>
          </a:p>
          <a:p>
            <a:pPr marL="114300" indent="0" algn="just">
              <a:buNone/>
            </a:pPr>
            <a:endParaRPr lang="pt-BR" sz="3200" dirty="0" smtClean="0"/>
          </a:p>
          <a:p>
            <a:pPr algn="just"/>
            <a:r>
              <a:rPr lang="pt-BR" sz="3200" b="1" dirty="0"/>
              <a:t>§ 2</a:t>
            </a:r>
            <a:r>
              <a:rPr lang="pt-BR" sz="3200" b="1" u="sng" baseline="30000" dirty="0"/>
              <a:t>o</a:t>
            </a:r>
            <a:r>
              <a:rPr lang="pt-BR" sz="3200" dirty="0"/>
              <a:t>  Aplicam-se as penas em dobro se o crime é cometido por ocasião de calamidade pública.</a:t>
            </a:r>
          </a:p>
        </p:txBody>
      </p:sp>
    </p:spTree>
    <p:extLst>
      <p:ext uri="{BB962C8B-B14F-4D97-AF65-F5344CB8AC3E}">
        <p14:creationId xmlns:p14="http://schemas.microsoft.com/office/powerpoint/2010/main" val="303463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4555976"/>
          </a:xfrm>
        </p:spPr>
        <p:txBody>
          <a:bodyPr/>
          <a:lstStyle/>
          <a:p>
            <a:pPr algn="just"/>
            <a:r>
              <a:rPr lang="pt-BR" dirty="0"/>
              <a:t>Art. 20. Praticar, induzir ou incitar a discriminação ou preconceito de raça, cor, etnia, religião ou procedência nacional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Pena: reclusão de um a três anos e </a:t>
            </a:r>
            <a:r>
              <a:rPr lang="pt-BR" dirty="0" smtClean="0"/>
              <a:t>multa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 § 2º Se qualquer dos crimes previstos no caput é cometido por intermédio dos meios de comunicação social ou publicação de qualquer natureza</a:t>
            </a:r>
            <a:r>
              <a:rPr lang="pt-BR" dirty="0" smtClean="0"/>
              <a:t>: </a:t>
            </a:r>
            <a:r>
              <a:rPr lang="pt-BR" dirty="0">
                <a:hlinkClick r:id="rId2"/>
              </a:rPr>
              <a:t>(Redação dada pela Lei nº 9.459, de 15/05/97</a:t>
            </a:r>
            <a:r>
              <a:rPr lang="pt-BR" dirty="0" smtClean="0">
                <a:hlinkClick r:id="rId2"/>
              </a:rPr>
              <a:t>)</a:t>
            </a:r>
            <a:endParaRPr lang="pt-BR" dirty="0" smtClean="0"/>
          </a:p>
          <a:p>
            <a:pPr algn="just"/>
            <a:r>
              <a:rPr lang="pt-BR" dirty="0"/>
              <a:t>Pena: reclusão de dois a cinco anos e multa.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1309"/>
            <a:ext cx="775367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pt-BR" altLang="pt-BR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LEI Nº 7.716, DE 5 DE JANEIRO DE 1989</a:t>
            </a:r>
            <a:r>
              <a:rPr kumimoji="0" lang="pt-BR" altLang="pt-BR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/>
              <a:t>Define os crimes resultantes de preconceito de raça ou de cor.</a:t>
            </a:r>
            <a:r>
              <a:rPr kumimoji="0" lang="pt-BR" altLang="pt-B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1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Dieckmann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208912" cy="525658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200" dirty="0" smtClean="0"/>
              <a:t>A lei </a:t>
            </a:r>
            <a:r>
              <a:rPr lang="pt-BR" sz="3200" b="1" dirty="0" smtClean="0"/>
              <a:t>acrescentou </a:t>
            </a:r>
            <a:r>
              <a:rPr lang="pt-BR" sz="3200" dirty="0" smtClean="0"/>
              <a:t>ao </a:t>
            </a:r>
            <a:r>
              <a:rPr lang="pt-BR" sz="3200" b="1" dirty="0" smtClean="0"/>
              <a:t>art. 298 </a:t>
            </a:r>
            <a:r>
              <a:rPr lang="pt-BR" sz="3200" dirty="0" smtClean="0"/>
              <a:t>do CP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b="1" dirty="0"/>
              <a:t>Art. 298 </a:t>
            </a:r>
            <a:r>
              <a:rPr lang="pt-BR" sz="3200" dirty="0"/>
              <a:t>- Falsificar, no todo ou em parte, documento particular ou alterar documento particular verdadeiro:</a:t>
            </a:r>
          </a:p>
          <a:p>
            <a:pPr algn="just"/>
            <a:r>
              <a:rPr lang="pt-BR" sz="3200" dirty="0"/>
              <a:t>Pena - reclusão, de um a cinco anos, e multa.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b="1" dirty="0"/>
              <a:t>Parágrafo único. </a:t>
            </a:r>
            <a:r>
              <a:rPr lang="pt-BR" sz="3200" dirty="0"/>
              <a:t> </a:t>
            </a:r>
            <a:r>
              <a:rPr lang="pt-BR" sz="3200" i="1" dirty="0"/>
              <a:t>Para fins do disposto no caput, equipara-se a documento particular o cartão de crédito ou débito.</a:t>
            </a:r>
            <a:r>
              <a:rPr lang="pt-BR" sz="3200" dirty="0"/>
              <a:t> 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058305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12.735/12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208912" cy="5256584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/>
              <a:t>A </a:t>
            </a:r>
            <a:r>
              <a:rPr lang="pt-BR" sz="3200" b="1" i="1" dirty="0"/>
              <a:t>artigo 4º </a:t>
            </a:r>
            <a:r>
              <a:rPr lang="pt-BR" sz="3200" dirty="0"/>
              <a:t>assevera que os </a:t>
            </a:r>
            <a:r>
              <a:rPr lang="pt-BR" sz="3200" b="1" dirty="0"/>
              <a:t>órgãos da polícia </a:t>
            </a:r>
            <a:r>
              <a:rPr lang="pt-BR" sz="3200" dirty="0"/>
              <a:t>judiciária, federal e estadual, estruturarão, nos termos de regulamento, </a:t>
            </a:r>
            <a:r>
              <a:rPr lang="pt-BR" sz="3200" b="1" dirty="0"/>
              <a:t>setores e equipes especializadas</a:t>
            </a:r>
            <a:r>
              <a:rPr lang="pt-BR" sz="3200" dirty="0"/>
              <a:t> no combate à </a:t>
            </a:r>
            <a:r>
              <a:rPr lang="pt-BR" sz="3200" b="1" dirty="0"/>
              <a:t>ação delituosa em rede de computadores</a:t>
            </a:r>
            <a:r>
              <a:rPr lang="pt-BR" sz="3200" dirty="0"/>
              <a:t>, dispositivo de comunicação ou sistema informatizado. </a:t>
            </a:r>
          </a:p>
          <a:p>
            <a:pPr marL="114300" indent="0" algn="just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189759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12.735/12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208912" cy="561662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200" dirty="0" smtClean="0"/>
              <a:t>O </a:t>
            </a:r>
            <a:r>
              <a:rPr lang="pt-BR" sz="3200" b="1" dirty="0"/>
              <a:t>artigo 5º </a:t>
            </a:r>
            <a:r>
              <a:rPr lang="pt-BR" sz="3200" b="1" dirty="0" smtClean="0"/>
              <a:t>alterou </a:t>
            </a:r>
            <a:r>
              <a:rPr lang="pt-BR" sz="3200" dirty="0" smtClean="0"/>
              <a:t>a redação do inciso II do § 3º do artigo 20 da Lei nº 7.716/89 (Crimes de Preconceito), que pune </a:t>
            </a:r>
            <a:r>
              <a:rPr lang="pt-BR" sz="3200" dirty="0"/>
              <a:t>a prática, o </a:t>
            </a:r>
            <a:r>
              <a:rPr lang="pt-BR" sz="3200" b="1" dirty="0"/>
              <a:t>induzimento ou a incitação à discriminação ou preconceito de raça, cor, etnia, religião ou procedência </a:t>
            </a:r>
            <a:r>
              <a:rPr lang="pt-BR" sz="3200" b="1" dirty="0" smtClean="0"/>
              <a:t>nacional</a:t>
            </a:r>
            <a:r>
              <a:rPr lang="pt-BR" sz="3200" dirty="0" smtClean="0"/>
              <a:t>. </a:t>
            </a:r>
            <a:r>
              <a:rPr lang="pt-BR" sz="3200" dirty="0"/>
              <a:t>Pena: reclusão de um a três anos e multa.</a:t>
            </a:r>
            <a:endParaRPr lang="pt-BR" sz="3200" dirty="0" smtClean="0"/>
          </a:p>
          <a:p>
            <a:pPr algn="just"/>
            <a:r>
              <a:rPr lang="pt-BR" sz="3200" b="1" dirty="0" smtClean="0"/>
              <a:t>Permitindo</a:t>
            </a:r>
            <a:r>
              <a:rPr lang="pt-BR" sz="3200" dirty="0" smtClean="0"/>
              <a:t> </a:t>
            </a:r>
            <a:r>
              <a:rPr lang="pt-BR" sz="3200" dirty="0"/>
              <a:t>ao </a:t>
            </a:r>
            <a:r>
              <a:rPr lang="pt-BR" sz="3200" b="1" dirty="0"/>
              <a:t>juiz</a:t>
            </a:r>
            <a:r>
              <a:rPr lang="pt-BR" sz="3200" dirty="0"/>
              <a:t> determinar, além da cessação das transmissões radiofônicas e televisivas, a </a:t>
            </a:r>
            <a:r>
              <a:rPr lang="pt-BR" sz="3200" b="1" dirty="0"/>
              <a:t>cessação das transmissões eletrônicas </a:t>
            </a:r>
            <a:r>
              <a:rPr lang="pt-BR" sz="3200" dirty="0"/>
              <a:t>ou da publicação que por qualquer meio a veicule.</a:t>
            </a:r>
          </a:p>
          <a:p>
            <a:pPr algn="just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45850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CRIMES DE INFORMÁTICA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3200" dirty="0" smtClean="0"/>
              <a:t>Podemos observar </a:t>
            </a:r>
            <a:r>
              <a:rPr lang="pt-BR" sz="3200" b="1" dirty="0" smtClean="0"/>
              <a:t>inúmeras </a:t>
            </a:r>
            <a:r>
              <a:rPr lang="pt-BR" sz="3200" b="1" dirty="0"/>
              <a:t>condutas </a:t>
            </a:r>
            <a:r>
              <a:rPr lang="pt-BR" sz="3200" dirty="0"/>
              <a:t>delituosas, </a:t>
            </a:r>
            <a:r>
              <a:rPr lang="pt-BR" sz="3200" dirty="0" smtClean="0"/>
              <a:t>da </a:t>
            </a:r>
            <a:r>
              <a:rPr lang="pt-BR" sz="3200" dirty="0"/>
              <a:t>mais </a:t>
            </a:r>
            <a:r>
              <a:rPr lang="pt-BR" sz="3200" dirty="0" smtClean="0"/>
              <a:t>variada </a:t>
            </a:r>
            <a:r>
              <a:rPr lang="pt-BR" sz="3200" dirty="0"/>
              <a:t>ordem, </a:t>
            </a:r>
            <a:r>
              <a:rPr lang="pt-BR" sz="3200" dirty="0" smtClean="0"/>
              <a:t>que podem </a:t>
            </a:r>
            <a:r>
              <a:rPr lang="pt-BR" sz="3200" dirty="0"/>
              <a:t>ser praticadas pelo </a:t>
            </a:r>
            <a:r>
              <a:rPr lang="pt-BR" sz="3200" b="1" dirty="0"/>
              <a:t>sistema de </a:t>
            </a:r>
            <a:r>
              <a:rPr lang="pt-BR" sz="3200" b="1" dirty="0" smtClean="0"/>
              <a:t>informática</a:t>
            </a:r>
            <a:r>
              <a:rPr lang="pt-BR" sz="3200" dirty="0" smtClean="0"/>
              <a:t>:</a:t>
            </a:r>
          </a:p>
          <a:p>
            <a:pPr algn="just"/>
            <a:r>
              <a:rPr lang="pt-BR" sz="3200" dirty="0"/>
              <a:t>C</a:t>
            </a:r>
            <a:r>
              <a:rPr lang="pt-BR" sz="3200" dirty="0" smtClean="0"/>
              <a:t>rimes </a:t>
            </a:r>
            <a:r>
              <a:rPr lang="pt-BR" sz="3200" dirty="0"/>
              <a:t>contra a </a:t>
            </a:r>
            <a:r>
              <a:rPr lang="pt-BR" sz="3200" b="1" dirty="0" smtClean="0"/>
              <a:t>honra</a:t>
            </a:r>
            <a:r>
              <a:rPr lang="pt-BR" sz="3200" dirty="0" smtClean="0"/>
              <a:t>;</a:t>
            </a:r>
          </a:p>
          <a:p>
            <a:pPr algn="just"/>
            <a:r>
              <a:rPr lang="pt-BR" sz="3200" dirty="0"/>
              <a:t>C</a:t>
            </a:r>
            <a:r>
              <a:rPr lang="pt-BR" sz="3200" dirty="0" smtClean="0"/>
              <a:t>rimes </a:t>
            </a:r>
            <a:r>
              <a:rPr lang="pt-BR" sz="3200" dirty="0"/>
              <a:t>contra o </a:t>
            </a:r>
            <a:r>
              <a:rPr lang="pt-BR" sz="3200" b="1" dirty="0" smtClean="0"/>
              <a:t>patrimônio</a:t>
            </a:r>
            <a:r>
              <a:rPr lang="pt-BR" sz="3200" dirty="0" smtClean="0"/>
              <a:t>;</a:t>
            </a:r>
          </a:p>
          <a:p>
            <a:pPr algn="just"/>
            <a:r>
              <a:rPr lang="pt-BR" sz="3200" b="1" dirty="0" smtClean="0"/>
              <a:t>Racismo</a:t>
            </a:r>
            <a:r>
              <a:rPr lang="pt-BR" sz="3200" dirty="0" smtClean="0"/>
              <a:t>, </a:t>
            </a:r>
            <a:r>
              <a:rPr lang="pt-BR" altLang="pt-BR" sz="3200" dirty="0" smtClean="0"/>
              <a:t>Lei 7.716/89</a:t>
            </a:r>
            <a:endParaRPr lang="pt-BR" sz="3200" dirty="0" smtClean="0"/>
          </a:p>
          <a:p>
            <a:pPr algn="just"/>
            <a:r>
              <a:rPr lang="pt-BR" sz="3200" b="1" dirty="0"/>
              <a:t>P</a:t>
            </a:r>
            <a:r>
              <a:rPr lang="pt-BR" sz="3200" b="1" dirty="0" smtClean="0"/>
              <a:t>ornografia</a:t>
            </a:r>
            <a:r>
              <a:rPr lang="pt-BR" sz="3200" dirty="0" smtClean="0"/>
              <a:t> infantil e aliciamento </a:t>
            </a:r>
            <a:r>
              <a:rPr lang="pt-BR" sz="3200" dirty="0"/>
              <a:t>de </a:t>
            </a:r>
            <a:r>
              <a:rPr lang="pt-BR" sz="3200" dirty="0" smtClean="0"/>
              <a:t>menores, Lei 8.069/90</a:t>
            </a:r>
          </a:p>
          <a:p>
            <a:pPr algn="just"/>
            <a:r>
              <a:rPr lang="pt-BR" sz="3200" dirty="0"/>
              <a:t> V</a:t>
            </a:r>
            <a:r>
              <a:rPr lang="pt-BR" sz="3200" dirty="0" smtClean="0"/>
              <a:t>enda </a:t>
            </a:r>
            <a:r>
              <a:rPr lang="pt-BR" sz="3200" dirty="0"/>
              <a:t>de produtos ilegais, </a:t>
            </a:r>
            <a:r>
              <a:rPr lang="pt-BR" sz="3200" b="1" dirty="0"/>
              <a:t>pirataria</a:t>
            </a:r>
            <a:r>
              <a:rPr lang="pt-BR" sz="3200" dirty="0"/>
              <a:t> </a:t>
            </a:r>
            <a:r>
              <a:rPr lang="pt-BR" sz="3200" dirty="0" smtClean="0"/>
              <a:t>(art. 184 CP) etc.</a:t>
            </a: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3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CRIMES DE INFORMÁTICA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455597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A</a:t>
            </a:r>
            <a:r>
              <a:rPr lang="pt-BR" sz="3200" dirty="0" smtClean="0"/>
              <a:t>tendendo </a:t>
            </a:r>
            <a:r>
              <a:rPr lang="pt-BR" sz="3200" dirty="0"/>
              <a:t>aos reclamos da comunidade jurídica no sentido da </a:t>
            </a:r>
            <a:r>
              <a:rPr lang="pt-BR" sz="3200" b="1" dirty="0"/>
              <a:t>necessidade</a:t>
            </a:r>
            <a:r>
              <a:rPr lang="pt-BR" sz="3200" dirty="0"/>
              <a:t> de uma </a:t>
            </a:r>
            <a:r>
              <a:rPr lang="pt-BR" sz="3200" b="1" dirty="0"/>
              <a:t>legislação específica </a:t>
            </a:r>
            <a:r>
              <a:rPr lang="pt-BR" sz="3200" dirty="0"/>
              <a:t>sobre </a:t>
            </a:r>
            <a:r>
              <a:rPr lang="pt-BR" sz="3200" b="1" dirty="0"/>
              <a:t>delitos informáticos</a:t>
            </a:r>
            <a:r>
              <a:rPr lang="pt-BR" sz="3200" dirty="0"/>
              <a:t>, </a:t>
            </a:r>
            <a:r>
              <a:rPr lang="pt-BR" sz="3200" dirty="0" smtClean="0"/>
              <a:t>como a </a:t>
            </a:r>
            <a:r>
              <a:rPr lang="pt-BR" sz="3200" b="1" dirty="0" smtClean="0"/>
              <a:t>violação</a:t>
            </a:r>
            <a:r>
              <a:rPr lang="pt-BR" sz="3200" dirty="0" smtClean="0"/>
              <a:t> </a:t>
            </a:r>
            <a:r>
              <a:rPr lang="pt-BR" sz="3200" dirty="0"/>
              <a:t>dos sistemas de segurança de </a:t>
            </a:r>
            <a:r>
              <a:rPr lang="pt-BR" sz="3200" b="1" dirty="0" smtClean="0"/>
              <a:t>computadores.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9985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CRIMES DE INFORMÁTICA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7897688" cy="5204048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Rogério Greco (2012) divide os delitos de informática </a:t>
            </a:r>
            <a:r>
              <a:rPr lang="pt-BR" sz="3200" dirty="0" smtClean="0"/>
              <a:t>em:</a:t>
            </a:r>
          </a:p>
          <a:p>
            <a:pPr algn="just"/>
            <a:r>
              <a:rPr lang="pt-BR" sz="3200" dirty="0" smtClean="0"/>
              <a:t> </a:t>
            </a:r>
            <a:r>
              <a:rPr lang="pt-BR" sz="3200" b="1" dirty="0" smtClean="0"/>
              <a:t>Crimes </a:t>
            </a:r>
            <a:r>
              <a:rPr lang="pt-BR" sz="3200" b="1" dirty="0"/>
              <a:t>cometidos com o </a:t>
            </a:r>
            <a:r>
              <a:rPr lang="pt-BR" sz="3200" b="1" dirty="0" smtClean="0"/>
              <a:t>computador </a:t>
            </a:r>
            <a:r>
              <a:rPr lang="pt-BR" sz="3200" dirty="0" smtClean="0"/>
              <a:t>- </a:t>
            </a:r>
            <a:r>
              <a:rPr lang="pt-BR" sz="3200" dirty="0"/>
              <a:t>o computador é utilizado como </a:t>
            </a:r>
            <a:r>
              <a:rPr lang="pt-BR" sz="3200" b="1" dirty="0"/>
              <a:t>instrumento </a:t>
            </a:r>
            <a:r>
              <a:rPr lang="pt-BR" sz="3200" dirty="0"/>
              <a:t>para o </a:t>
            </a:r>
            <a:r>
              <a:rPr lang="pt-BR" sz="3200" b="1" dirty="0" smtClean="0"/>
              <a:t>crime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 smtClean="0"/>
              <a:t> </a:t>
            </a:r>
            <a:r>
              <a:rPr lang="pt-BR" sz="3200" b="1" dirty="0" smtClean="0"/>
              <a:t>Crimes </a:t>
            </a:r>
            <a:r>
              <a:rPr lang="pt-BR" sz="3200" b="1" dirty="0"/>
              <a:t>cometidos contra o </a:t>
            </a:r>
            <a:r>
              <a:rPr lang="pt-BR" sz="3200" b="1" dirty="0" smtClean="0"/>
              <a:t>computador </a:t>
            </a:r>
            <a:r>
              <a:rPr lang="pt-BR" sz="3200" dirty="0" smtClean="0"/>
              <a:t>- o </a:t>
            </a:r>
            <a:r>
              <a:rPr lang="pt-BR" sz="3200" dirty="0"/>
              <a:t>computador é </a:t>
            </a:r>
            <a:r>
              <a:rPr lang="pt-BR" sz="3200" b="1" dirty="0"/>
              <a:t>objeto material </a:t>
            </a:r>
            <a:r>
              <a:rPr lang="pt-BR" sz="3200" dirty="0"/>
              <a:t>da conduta delituosa.</a:t>
            </a:r>
          </a:p>
          <a:p>
            <a:pPr marL="11430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9729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CRIMES DE INFORMÁTICA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556792"/>
            <a:ext cx="7897688" cy="4844008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A</a:t>
            </a:r>
            <a:r>
              <a:rPr lang="pt-BR" sz="3200" dirty="0" smtClean="0"/>
              <a:t>pesar </a:t>
            </a:r>
            <a:r>
              <a:rPr lang="pt-BR" sz="3200" dirty="0"/>
              <a:t>de o </a:t>
            </a:r>
            <a:r>
              <a:rPr lang="pt-BR" sz="3200" b="1" dirty="0"/>
              <a:t>Brasil não </a:t>
            </a:r>
            <a:r>
              <a:rPr lang="pt-BR" sz="3200" dirty="0"/>
              <a:t>ser signatário da </a:t>
            </a:r>
            <a:r>
              <a:rPr lang="pt-BR" sz="3200" b="1" dirty="0"/>
              <a:t>Convenção de </a:t>
            </a:r>
            <a:r>
              <a:rPr lang="pt-BR" sz="3200" b="1" dirty="0" err="1"/>
              <a:t>Cibercrimes</a:t>
            </a:r>
            <a:r>
              <a:rPr lang="pt-BR" sz="3200" dirty="0"/>
              <a:t>, conhecida como Convenção de Budapeste, criada em </a:t>
            </a:r>
            <a:r>
              <a:rPr lang="pt-BR" sz="3200" b="1" dirty="0"/>
              <a:t>2001</a:t>
            </a:r>
            <a:r>
              <a:rPr lang="pt-BR" sz="3200" dirty="0"/>
              <a:t>, na Hungria, e em vigor a partir de 2004, os </a:t>
            </a:r>
            <a:r>
              <a:rPr lang="pt-BR" sz="3200" b="1" dirty="0"/>
              <a:t>crimes </a:t>
            </a:r>
            <a:r>
              <a:rPr lang="pt-BR" sz="3200"/>
              <a:t>cibernéticos </a:t>
            </a:r>
            <a:r>
              <a:rPr lang="pt-BR" sz="3200" b="1" smtClean="0"/>
              <a:t>criados</a:t>
            </a:r>
            <a:r>
              <a:rPr lang="pt-BR" sz="3200" smtClean="0"/>
              <a:t> </a:t>
            </a:r>
            <a:r>
              <a:rPr lang="pt-BR" sz="3200" dirty="0"/>
              <a:t>pelo Brasil se </a:t>
            </a:r>
            <a:r>
              <a:rPr lang="pt-BR" sz="3200" b="1" dirty="0" smtClean="0"/>
              <a:t>harmonizam</a:t>
            </a:r>
            <a:r>
              <a:rPr lang="pt-BR" sz="3200" dirty="0" smtClean="0"/>
              <a:t> com </a:t>
            </a:r>
            <a:r>
              <a:rPr lang="pt-BR" sz="3200" dirty="0"/>
              <a:t>algumas de suas </a:t>
            </a:r>
            <a:r>
              <a:rPr lang="pt-BR" sz="3200" b="1" dirty="0"/>
              <a:t>recomendações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65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40768"/>
            <a:ext cx="8208912" cy="52565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200" dirty="0" smtClean="0"/>
              <a:t>A lei </a:t>
            </a:r>
            <a:r>
              <a:rPr lang="pt-BR" sz="3200" b="1" dirty="0" smtClean="0"/>
              <a:t>acrescentou</a:t>
            </a:r>
            <a:r>
              <a:rPr lang="pt-BR" sz="3200" dirty="0" smtClean="0"/>
              <a:t> uma </a:t>
            </a:r>
            <a:r>
              <a:rPr lang="pt-BR" sz="3200" b="1" dirty="0" smtClean="0"/>
              <a:t>nova</a:t>
            </a:r>
            <a:r>
              <a:rPr lang="pt-BR" sz="3200" dirty="0" smtClean="0"/>
              <a:t> conduta </a:t>
            </a:r>
            <a:r>
              <a:rPr lang="pt-BR" sz="3200" b="1" dirty="0" smtClean="0"/>
              <a:t>criminosa </a:t>
            </a:r>
            <a:r>
              <a:rPr lang="pt-BR" sz="3200" dirty="0" smtClean="0"/>
              <a:t>ao Código Penal (CP): </a:t>
            </a:r>
          </a:p>
          <a:p>
            <a:pPr algn="just"/>
            <a:r>
              <a:rPr lang="pt-BR" sz="3200" b="1" dirty="0" smtClean="0"/>
              <a:t>Art</a:t>
            </a:r>
            <a:r>
              <a:rPr lang="pt-BR" sz="3200" b="1" dirty="0"/>
              <a:t>. 154-A</a:t>
            </a:r>
            <a:r>
              <a:rPr lang="pt-BR" sz="3200" dirty="0"/>
              <a:t>.  </a:t>
            </a:r>
            <a:r>
              <a:rPr lang="pt-BR" sz="3200" i="1" dirty="0"/>
              <a:t>Invadir dispositivo informático alheio, conectado ou não à rede de computadores, mediante violação indevida de mecanismo de segurança e com o fim de obter, adulterar ou destruir dados ou informações sem autorização expressa ou tácita do titular do dispositivo ou instalar vulnerabilidades para obter vantagem ilícita</a:t>
            </a:r>
            <a:r>
              <a:rPr lang="pt-BR" sz="3200" dirty="0"/>
              <a:t>: </a:t>
            </a:r>
            <a:endParaRPr lang="pt-BR" sz="3200" dirty="0" smtClean="0"/>
          </a:p>
          <a:p>
            <a:pPr algn="just"/>
            <a:r>
              <a:rPr lang="pt-BR" sz="3200" i="1" dirty="0"/>
              <a:t>Pena </a:t>
            </a:r>
            <a:r>
              <a:rPr lang="pt-BR" sz="3200" dirty="0"/>
              <a:t>- detenção, de 3 (três) meses a 1 (um) ano, e multa.  </a:t>
            </a:r>
            <a:r>
              <a:rPr lang="pt-BR" sz="3200" dirty="0" smtClean="0"/>
              <a:t>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7327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40768"/>
            <a:ext cx="8208912" cy="5256584"/>
          </a:xfrm>
        </p:spPr>
        <p:txBody>
          <a:bodyPr>
            <a:normAutofit/>
          </a:bodyPr>
          <a:lstStyle/>
          <a:p>
            <a:pPr algn="just"/>
            <a:r>
              <a:rPr lang="pt-BR" sz="3200" smtClean="0"/>
              <a:t>A </a:t>
            </a:r>
            <a:r>
              <a:rPr lang="pt-BR" sz="3200" dirty="0"/>
              <a:t>lei será </a:t>
            </a:r>
            <a:r>
              <a:rPr lang="pt-BR" sz="3200" b="1" dirty="0" smtClean="0"/>
              <a:t>irretroativa</a:t>
            </a:r>
            <a:r>
              <a:rPr lang="pt-BR" sz="3200" dirty="0" smtClean="0"/>
              <a:t>: aplicando-se </a:t>
            </a:r>
            <a:r>
              <a:rPr lang="pt-BR" sz="3200" dirty="0"/>
              <a:t>apenas aos </a:t>
            </a:r>
            <a:r>
              <a:rPr lang="pt-BR" sz="3200" b="1" dirty="0"/>
              <a:t>fatos</a:t>
            </a:r>
            <a:r>
              <a:rPr lang="pt-BR" sz="3200" dirty="0"/>
              <a:t> ocorridos </a:t>
            </a:r>
            <a:r>
              <a:rPr lang="pt-BR" sz="3200" b="1" dirty="0"/>
              <a:t>a partir </a:t>
            </a:r>
            <a:r>
              <a:rPr lang="pt-BR" sz="3200" dirty="0"/>
              <a:t>de sua entrada em </a:t>
            </a:r>
            <a:r>
              <a:rPr lang="pt-BR" sz="3200" b="1" dirty="0" smtClean="0"/>
              <a:t>vigor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A configuração do </a:t>
            </a:r>
            <a:r>
              <a:rPr lang="pt-BR" sz="3200" b="1" dirty="0" smtClean="0"/>
              <a:t>crime</a:t>
            </a:r>
            <a:r>
              <a:rPr lang="pt-BR" sz="3200" dirty="0" smtClean="0"/>
              <a:t> exige a </a:t>
            </a:r>
            <a:r>
              <a:rPr lang="pt-BR" sz="3200" b="1" dirty="0" smtClean="0"/>
              <a:t>violação </a:t>
            </a:r>
            <a:r>
              <a:rPr lang="pt-BR" sz="3200" b="1" dirty="0"/>
              <a:t>indevida de </a:t>
            </a:r>
            <a:r>
              <a:rPr lang="pt-BR" sz="3200" b="1" u="sng" dirty="0"/>
              <a:t>mecanismo de segurança</a:t>
            </a:r>
            <a:r>
              <a:rPr lang="pt-BR" sz="3200" dirty="0"/>
              <a:t>, ou seja, mecanismo que vise evitar o acesso por terceiros não autorizados, em cujo conceito pode-se inserir uma </a:t>
            </a:r>
            <a:r>
              <a:rPr lang="pt-BR" sz="3200" b="1" dirty="0"/>
              <a:t>senha</a:t>
            </a:r>
            <a:r>
              <a:rPr lang="pt-BR" sz="3200" dirty="0"/>
              <a:t>, um </a:t>
            </a:r>
            <a:r>
              <a:rPr lang="pt-BR" sz="3200" b="1" dirty="0"/>
              <a:t>antivírus</a:t>
            </a:r>
            <a:r>
              <a:rPr lang="pt-BR" sz="3200" dirty="0"/>
              <a:t>, um </a:t>
            </a:r>
            <a:r>
              <a:rPr lang="pt-BR" sz="3200" b="1" dirty="0"/>
              <a:t>firewall ativo </a:t>
            </a:r>
            <a:r>
              <a:rPr lang="pt-BR" sz="3200" dirty="0"/>
              <a:t>ou uma </a:t>
            </a:r>
            <a:r>
              <a:rPr lang="pt-BR" sz="3200" b="1" dirty="0"/>
              <a:t>barreira de hardware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3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LEI 12.737/12: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Lei Carolina </a:t>
            </a:r>
            <a:r>
              <a:rPr lang="pt-BR" b="1" dirty="0">
                <a:solidFill>
                  <a:srgbClr val="FF0000"/>
                </a:solidFill>
              </a:rPr>
              <a:t>Dieckmann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40768"/>
            <a:ext cx="8208912" cy="525658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3200" b="1" u="sng" dirty="0" smtClean="0"/>
              <a:t>1ª Crítica:</a:t>
            </a:r>
            <a:r>
              <a:rPr lang="pt-BR" sz="3200" b="1" dirty="0" smtClean="0"/>
              <a:t> </a:t>
            </a:r>
            <a:r>
              <a:rPr lang="pt-BR" sz="3200" dirty="0"/>
              <a:t>teria sido mais correto, e suficiente, </a:t>
            </a:r>
            <a:r>
              <a:rPr lang="pt-BR" sz="3200" dirty="0" smtClean="0"/>
              <a:t>a expressão “</a:t>
            </a:r>
            <a:r>
              <a:rPr lang="pt-BR" sz="3200" b="1" dirty="0" smtClean="0"/>
              <a:t>mediante </a:t>
            </a:r>
            <a:r>
              <a:rPr lang="pt-BR" sz="3200" b="1" dirty="0"/>
              <a:t>violação indevida</a:t>
            </a:r>
            <a:r>
              <a:rPr lang="pt-BR" sz="3200" dirty="0" smtClean="0"/>
              <a:t>”, desta forma abrangeria</a:t>
            </a:r>
            <a:r>
              <a:rPr lang="pt-BR" sz="3200" dirty="0"/>
              <a:t> </a:t>
            </a:r>
            <a:r>
              <a:rPr lang="pt-BR" sz="3200" b="1" i="1" dirty="0">
                <a:solidFill>
                  <a:srgbClr val="FF0000"/>
                </a:solidFill>
              </a:rPr>
              <a:t>qualquer</a:t>
            </a:r>
            <a:r>
              <a:rPr lang="pt-BR" sz="3200" b="1" i="1" dirty="0"/>
              <a:t> violação não autorizada</a:t>
            </a:r>
            <a:r>
              <a:rPr lang="pt-BR" sz="3200" dirty="0"/>
              <a:t> dos computadores, ou, como diz o texto legal, a violação de todo e qualquer “dispositivo informático”, </a:t>
            </a:r>
            <a:r>
              <a:rPr lang="pt-BR" sz="3200" b="1" dirty="0"/>
              <a:t>independentemente </a:t>
            </a:r>
            <a:r>
              <a:rPr lang="pt-BR" sz="3200" dirty="0"/>
              <a:t>de haver ou não </a:t>
            </a:r>
            <a:r>
              <a:rPr lang="pt-BR" sz="3200" b="1" i="1" dirty="0"/>
              <a:t>dispositivo de </a:t>
            </a:r>
            <a:r>
              <a:rPr lang="pt-BR" sz="3200" b="1" i="1" dirty="0" smtClean="0"/>
              <a:t>segurança</a:t>
            </a:r>
            <a:r>
              <a:rPr lang="pt-BR" sz="3200" i="1" dirty="0" smtClean="0"/>
              <a:t>.</a:t>
            </a:r>
          </a:p>
          <a:p>
            <a:pPr algn="just"/>
            <a:r>
              <a:rPr lang="pt-BR" sz="3200" dirty="0" smtClean="0"/>
              <a:t> </a:t>
            </a:r>
            <a:r>
              <a:rPr lang="pt-BR" sz="3200" dirty="0"/>
              <a:t>A rigor, muitos computadores, telefones e </a:t>
            </a:r>
            <a:r>
              <a:rPr lang="pt-BR" sz="3200" i="1" dirty="0" err="1"/>
              <a:t>Ipads</a:t>
            </a:r>
            <a:r>
              <a:rPr lang="pt-BR" sz="3200" dirty="0"/>
              <a:t> </a:t>
            </a:r>
            <a:r>
              <a:rPr lang="pt-BR" sz="3200" b="1" dirty="0"/>
              <a:t>não dispõem</a:t>
            </a:r>
            <a:r>
              <a:rPr lang="pt-BR" sz="3200" dirty="0"/>
              <a:t> de mecanismos de segurança, e, outras vezes, embora disponham, </a:t>
            </a:r>
            <a:r>
              <a:rPr lang="pt-BR" sz="3200" b="1" dirty="0"/>
              <a:t>não</a:t>
            </a:r>
            <a:r>
              <a:rPr lang="pt-BR" sz="3200" dirty="0"/>
              <a:t> se encontram </a:t>
            </a:r>
            <a:r>
              <a:rPr lang="pt-BR" sz="3200" b="1" dirty="0"/>
              <a:t>ligados</a:t>
            </a:r>
            <a:r>
              <a:rPr lang="pt-BR" sz="3200" dirty="0"/>
              <a:t>. </a:t>
            </a:r>
            <a:endParaRPr lang="pt-BR" sz="3200" dirty="0" smtClean="0"/>
          </a:p>
          <a:p>
            <a:pPr algn="just"/>
            <a:r>
              <a:rPr lang="pt-BR" sz="3200" dirty="0" smtClean="0"/>
              <a:t>Tanto </a:t>
            </a:r>
            <a:r>
              <a:rPr lang="pt-BR" sz="3200" dirty="0"/>
              <a:t>numa quanto noutra hipótese, referidos instrumentos ou “dispositivos informáticos” </a:t>
            </a:r>
            <a:r>
              <a:rPr lang="pt-BR" sz="3200" b="1" dirty="0"/>
              <a:t>não estarão protegidos</a:t>
            </a:r>
            <a:r>
              <a:rPr lang="pt-BR" sz="3200" dirty="0"/>
              <a:t> por este dispositivo penal. </a:t>
            </a:r>
          </a:p>
        </p:txBody>
      </p:sp>
    </p:spTree>
    <p:extLst>
      <p:ext uri="{BB962C8B-B14F-4D97-AF65-F5344CB8AC3E}">
        <p14:creationId xmlns:p14="http://schemas.microsoft.com/office/powerpoint/2010/main" val="199876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313</TotalTime>
  <Words>705</Words>
  <Application>Microsoft Office PowerPoint</Application>
  <PresentationFormat>Apresentação na tela (4:3)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</vt:lpstr>
      <vt:lpstr>Adjacência</vt:lpstr>
      <vt:lpstr>CRIMES DE INFORMÁTICA E AS LEIS 12.735/12 e 12.737/12 </vt:lpstr>
      <vt:lpstr>LEI Nº 7.716, DE 5 DE JANEIRO DE 1989 Define os crimes resultantes de preconceito de raça ou de cor. </vt:lpstr>
      <vt:lpstr>CRIMES DE INFORMÁTICA</vt:lpstr>
      <vt:lpstr>CRIMES DE INFORMÁTICA</vt:lpstr>
      <vt:lpstr>CRIMES DE INFORMÁTICA</vt:lpstr>
      <vt:lpstr>CRIMES DE INFORMÁTICA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12.737/12:  Lei Carolina Dieckmann</vt:lpstr>
      <vt:lpstr>LEI 12.735/12</vt:lpstr>
      <vt:lpstr>LEI 12.735/12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CRIMES INFORMÁTICOS E AS LEIS 12.735/12 e 12.737/12</dc:title>
  <dc:creator>ufrr</dc:creator>
  <cp:lastModifiedBy>ufrr</cp:lastModifiedBy>
  <cp:revision>23</cp:revision>
  <dcterms:created xsi:type="dcterms:W3CDTF">2014-05-15T14:01:10Z</dcterms:created>
  <dcterms:modified xsi:type="dcterms:W3CDTF">2018-05-30T22:30:31Z</dcterms:modified>
</cp:coreProperties>
</file>