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ADD4326-FEDC-4E6E-BA5B-DE642CD07EA2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6A6217C-09C7-484E-AC0D-F4FD20E8215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4326-FEDC-4E6E-BA5B-DE642CD07EA2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217C-09C7-484E-AC0D-F4FD20E821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4326-FEDC-4E6E-BA5B-DE642CD07EA2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217C-09C7-484E-AC0D-F4FD20E821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ADD4326-FEDC-4E6E-BA5B-DE642CD07EA2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6A6217C-09C7-484E-AC0D-F4FD20E82157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ADD4326-FEDC-4E6E-BA5B-DE642CD07EA2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6A6217C-09C7-484E-AC0D-F4FD20E8215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4326-FEDC-4E6E-BA5B-DE642CD07EA2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217C-09C7-484E-AC0D-F4FD20E821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4326-FEDC-4E6E-BA5B-DE642CD07EA2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217C-09C7-484E-AC0D-F4FD20E821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DD4326-FEDC-4E6E-BA5B-DE642CD07EA2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6A6217C-09C7-484E-AC0D-F4FD20E8215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4326-FEDC-4E6E-BA5B-DE642CD07EA2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217C-09C7-484E-AC0D-F4FD20E821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ADD4326-FEDC-4E6E-BA5B-DE642CD07EA2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6A6217C-09C7-484E-AC0D-F4FD20E82157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DD4326-FEDC-4E6E-BA5B-DE642CD07EA2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6A6217C-09C7-484E-AC0D-F4FD20E82157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ADD4326-FEDC-4E6E-BA5B-DE642CD07EA2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A6217C-09C7-484E-AC0D-F4FD20E8215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19672" y="1484784"/>
            <a:ext cx="7200800" cy="1894362"/>
          </a:xfrm>
        </p:spPr>
        <p:txBody>
          <a:bodyPr>
            <a:noAutofit/>
          </a:bodyPr>
          <a:lstStyle/>
          <a:p>
            <a:r>
              <a:rPr lang="pt-BR" sz="4400" dirty="0" smtClean="0">
                <a:solidFill>
                  <a:srgbClr val="FF0000"/>
                </a:solidFill>
              </a:rPr>
              <a:t>ÉTICA PROFISSIONAL NA CIÊNCIA DA COMPUTAÇÃO </a:t>
            </a:r>
            <a:endParaRPr lang="pt-BR" sz="4400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534472" cy="1371600"/>
          </a:xfrm>
        </p:spPr>
        <p:txBody>
          <a:bodyPr/>
          <a:lstStyle/>
          <a:p>
            <a:r>
              <a:rPr lang="pt-BR" sz="1200" dirty="0"/>
              <a:t>Fonte: </a:t>
            </a:r>
            <a:r>
              <a:rPr lang="pt-BR" sz="1200" dirty="0" smtClean="0"/>
              <a:t>ESPINELLI, </a:t>
            </a:r>
            <a:r>
              <a:rPr lang="pt-BR" sz="1200" b="0" dirty="0" err="1"/>
              <a:t>Antonio</a:t>
            </a:r>
            <a:r>
              <a:rPr lang="pt-BR" sz="1200" b="0" dirty="0"/>
              <a:t> </a:t>
            </a:r>
            <a:r>
              <a:rPr lang="pt-BR" sz="1200" b="0" dirty="0" err="1" smtClean="0"/>
              <a:t>Babeto</a:t>
            </a:r>
            <a:r>
              <a:rPr lang="pt-BR" sz="1200" b="0" dirty="0" smtClean="0"/>
              <a:t>. Código de Ética Profissional. Disponível em: </a:t>
            </a:r>
            <a:r>
              <a:rPr lang="pt-BR" sz="1200" dirty="0" smtClean="0"/>
              <a:t>http</a:t>
            </a:r>
            <a:r>
              <a:rPr lang="pt-BR" sz="1200" dirty="0"/>
              <a:t>://babeto.blogs.unipar.br/files/2008/11/C%C3%B3digo-de-%C3%A9tica-Sinf.pdf</a:t>
            </a:r>
          </a:p>
        </p:txBody>
      </p:sp>
    </p:spTree>
    <p:extLst>
      <p:ext uri="{BB962C8B-B14F-4D97-AF65-F5344CB8AC3E}">
        <p14:creationId xmlns:p14="http://schemas.microsoft.com/office/powerpoint/2010/main" val="748006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036496" cy="634082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REGULAMENTAÇÃO DA PROFISSÃO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003232" cy="5061176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Num primeiro momento, o </a:t>
            </a:r>
            <a:r>
              <a:rPr lang="pt-BR" sz="3200" b="1" dirty="0"/>
              <a:t>Poder Legislativo</a:t>
            </a:r>
            <a:r>
              <a:rPr lang="pt-BR" sz="3200" dirty="0"/>
              <a:t> edita uma </a:t>
            </a:r>
            <a:r>
              <a:rPr lang="pt-BR" sz="3200" b="1" dirty="0"/>
              <a:t>lei </a:t>
            </a:r>
            <a:r>
              <a:rPr lang="pt-BR" sz="3200" b="1" dirty="0" smtClean="0"/>
              <a:t>federal </a:t>
            </a:r>
            <a:r>
              <a:rPr lang="pt-BR" sz="3200" dirty="0" smtClean="0"/>
              <a:t>criando </a:t>
            </a:r>
            <a:r>
              <a:rPr lang="pt-BR" sz="3200" dirty="0"/>
              <a:t>um </a:t>
            </a:r>
            <a:r>
              <a:rPr lang="pt-BR" sz="3200" b="1" dirty="0"/>
              <a:t>Conselho Profissional</a:t>
            </a:r>
            <a:r>
              <a:rPr lang="pt-BR" sz="3200" dirty="0"/>
              <a:t>. </a:t>
            </a:r>
            <a:endParaRPr lang="pt-BR" sz="3200" dirty="0" smtClean="0"/>
          </a:p>
          <a:p>
            <a:pPr algn="just"/>
            <a:endParaRPr lang="pt-BR" sz="3200" dirty="0"/>
          </a:p>
          <a:p>
            <a:pPr algn="just"/>
            <a:r>
              <a:rPr lang="pt-BR" sz="3200" dirty="0" smtClean="0"/>
              <a:t>Regulamentada </a:t>
            </a:r>
            <a:r>
              <a:rPr lang="pt-BR" sz="3200" dirty="0"/>
              <a:t>a profissão, </a:t>
            </a:r>
            <a:r>
              <a:rPr lang="pt-BR" sz="3200" dirty="0" smtClean="0"/>
              <a:t>os </a:t>
            </a:r>
            <a:r>
              <a:rPr lang="pt-BR" sz="3200" b="1" dirty="0" smtClean="0"/>
              <a:t>Conselhos </a:t>
            </a:r>
            <a:r>
              <a:rPr lang="pt-BR" sz="3200" b="1" dirty="0"/>
              <a:t>Federais </a:t>
            </a:r>
            <a:r>
              <a:rPr lang="pt-BR" sz="3200" dirty="0"/>
              <a:t>têm a competência para </a:t>
            </a:r>
            <a:r>
              <a:rPr lang="pt-BR" sz="3200" b="1" dirty="0"/>
              <a:t>criar Códigos de </a:t>
            </a:r>
            <a:r>
              <a:rPr lang="pt-BR" sz="3200" b="1" dirty="0" smtClean="0"/>
              <a:t>Ética</a:t>
            </a:r>
            <a:r>
              <a:rPr lang="pt-BR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361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036496" cy="634082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REGULAMENTAÇÃO DA PROFISSÃO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003232" cy="5205192"/>
          </a:xfrm>
        </p:spPr>
        <p:txBody>
          <a:bodyPr>
            <a:normAutofit/>
          </a:bodyPr>
          <a:lstStyle/>
          <a:p>
            <a:pPr algn="just"/>
            <a:r>
              <a:rPr lang="pt-BR" sz="3200" dirty="0" smtClean="0"/>
              <a:t>Onde serão </a:t>
            </a:r>
            <a:r>
              <a:rPr lang="pt-BR" sz="3200" dirty="0"/>
              <a:t>estabelecidas as </a:t>
            </a:r>
            <a:r>
              <a:rPr lang="pt-BR" sz="3200" b="1" dirty="0"/>
              <a:t>condutas obrigatórias, facultativas </a:t>
            </a:r>
            <a:r>
              <a:rPr lang="pt-BR" sz="3200" b="1" dirty="0" smtClean="0"/>
              <a:t>e proibitivas</a:t>
            </a:r>
            <a:r>
              <a:rPr lang="pt-BR" sz="3200" dirty="0"/>
              <a:t>, com as respectivas </a:t>
            </a:r>
            <a:r>
              <a:rPr lang="pt-BR" sz="3200" b="1" dirty="0"/>
              <a:t>sanções administrativas </a:t>
            </a:r>
            <a:r>
              <a:rPr lang="pt-BR" sz="3200" dirty="0"/>
              <a:t>(</a:t>
            </a:r>
            <a:r>
              <a:rPr lang="pt-BR" sz="3200" dirty="0" smtClean="0"/>
              <a:t>punições) para </a:t>
            </a:r>
            <a:r>
              <a:rPr lang="pt-BR" sz="3200" dirty="0"/>
              <a:t>quem descumpri-las</a:t>
            </a:r>
            <a:r>
              <a:rPr lang="pt-BR" sz="3200" dirty="0" smtClean="0"/>
              <a:t>.</a:t>
            </a:r>
          </a:p>
          <a:p>
            <a:pPr algn="just"/>
            <a:r>
              <a:rPr lang="pt-BR" sz="3200" dirty="0" smtClean="0"/>
              <a:t> </a:t>
            </a:r>
            <a:r>
              <a:rPr lang="pt-BR" sz="3200" dirty="0"/>
              <a:t>Tais sanções </a:t>
            </a:r>
            <a:r>
              <a:rPr lang="pt-BR" sz="3200" b="1" dirty="0"/>
              <a:t>variam</a:t>
            </a:r>
            <a:r>
              <a:rPr lang="pt-BR" sz="3200" dirty="0"/>
              <a:t> conforme a </a:t>
            </a:r>
            <a:r>
              <a:rPr lang="pt-BR" sz="3200" b="1" dirty="0"/>
              <a:t>gravidade</a:t>
            </a:r>
            <a:r>
              <a:rPr lang="pt-BR" sz="3200" dirty="0"/>
              <a:t> </a:t>
            </a:r>
            <a:r>
              <a:rPr lang="pt-BR" sz="3200" dirty="0" smtClean="0"/>
              <a:t>da infração </a:t>
            </a:r>
            <a:r>
              <a:rPr lang="pt-BR" sz="3200" dirty="0"/>
              <a:t>(multa, advertência, censura pública, suspensão e exclusão </a:t>
            </a:r>
            <a:r>
              <a:rPr lang="pt-BR" sz="3200" dirty="0" smtClean="0"/>
              <a:t>do exercício </a:t>
            </a:r>
            <a:r>
              <a:rPr lang="pt-BR" sz="3200" dirty="0"/>
              <a:t>profissional).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40101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036496" cy="634082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REGULAMENTAÇÃO DA PROFISSÃO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003232" cy="5421216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A </a:t>
            </a:r>
            <a:r>
              <a:rPr lang="pt-BR" sz="2800" b="1" dirty="0"/>
              <a:t>grande diversidade de profissionais </a:t>
            </a:r>
            <a:r>
              <a:rPr lang="pt-BR" sz="2800" dirty="0" smtClean="0"/>
              <a:t>no campo </a:t>
            </a:r>
            <a:r>
              <a:rPr lang="pt-BR" sz="2800" dirty="0"/>
              <a:t>da tecnologia da informação é a </a:t>
            </a:r>
            <a:r>
              <a:rPr lang="pt-BR" sz="2800" b="1" dirty="0"/>
              <a:t>principal dificuldade </a:t>
            </a:r>
            <a:r>
              <a:rPr lang="pt-BR" sz="2800" dirty="0"/>
              <a:t>para </a:t>
            </a:r>
            <a:r>
              <a:rPr lang="pt-BR" sz="2800" dirty="0" smtClean="0"/>
              <a:t>a criação </a:t>
            </a:r>
            <a:r>
              <a:rPr lang="pt-BR" sz="2800" dirty="0"/>
              <a:t>de uma regulamentação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Nível superior: </a:t>
            </a:r>
            <a:r>
              <a:rPr lang="pt-BR" sz="2800" dirty="0"/>
              <a:t>bacharéis em Ciência da </a:t>
            </a:r>
            <a:r>
              <a:rPr lang="pt-BR" sz="2800" dirty="0" smtClean="0"/>
              <a:t>Computação, Sistemas </a:t>
            </a:r>
            <a:r>
              <a:rPr lang="pt-BR" sz="2800" dirty="0"/>
              <a:t>de Informação, Processamento de Dados, Analista de </a:t>
            </a:r>
            <a:r>
              <a:rPr lang="pt-BR" sz="2800" dirty="0" smtClean="0"/>
              <a:t>Sistemas, etc</a:t>
            </a:r>
            <a:r>
              <a:rPr lang="pt-BR" sz="2800" dirty="0"/>
              <a:t>.</a:t>
            </a:r>
            <a:endParaRPr lang="pt-BR" sz="2800" dirty="0" smtClean="0"/>
          </a:p>
          <a:p>
            <a:pPr algn="just"/>
            <a:r>
              <a:rPr lang="pt-BR" sz="2800" b="1" dirty="0" smtClean="0"/>
              <a:t>Nível </a:t>
            </a:r>
            <a:r>
              <a:rPr lang="pt-BR" sz="2800" b="1" dirty="0"/>
              <a:t>médio: </a:t>
            </a:r>
            <a:r>
              <a:rPr lang="pt-BR" sz="2800" dirty="0"/>
              <a:t>técnico em informática, programador </a:t>
            </a:r>
            <a:r>
              <a:rPr lang="pt-BR" sz="2800" dirty="0" smtClean="0"/>
              <a:t>de computadores</a:t>
            </a:r>
            <a:r>
              <a:rPr lang="pt-BR" sz="2800" dirty="0"/>
              <a:t>, entre outros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16033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036496" cy="634082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REGULAMENTAÇÃO DA PROFISSÃO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003232" cy="4701136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Em 2003 a Sociedade Brasileira de Computação (SBC) propôs o Projeto de Lei 1561/2003 ao qual foram juntados todos </a:t>
            </a:r>
            <a:r>
              <a:rPr lang="pt-BR" sz="2800" dirty="0" smtClean="0"/>
              <a:t>os outros </a:t>
            </a:r>
            <a:r>
              <a:rPr lang="pt-BR" sz="2800" dirty="0" smtClean="0"/>
              <a:t>Projetos que tramitavam, passando a ser o PL 815/95.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Que foi arquivado em janeiro de 2007.</a:t>
            </a: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7335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036496" cy="634082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REGULAMENTAÇÃO DA PROFISSÃO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003232" cy="5205192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O interessante é que </a:t>
            </a:r>
            <a:r>
              <a:rPr lang="pt-BR" sz="2800" dirty="0" smtClean="0"/>
              <a:t>o </a:t>
            </a:r>
            <a:r>
              <a:rPr lang="pt-BR" sz="2800" dirty="0"/>
              <a:t>texto </a:t>
            </a:r>
            <a:r>
              <a:rPr lang="pt-BR" sz="2800" b="1" dirty="0"/>
              <a:t>defendido pela SBC</a:t>
            </a:r>
            <a:r>
              <a:rPr lang="pt-BR" sz="2800" dirty="0"/>
              <a:t> prevê o princípio de defender a liberdade do exercício profissional na Área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Diferente do que apresenta o PL 607/07, que tramita no Senado, </a:t>
            </a:r>
            <a:r>
              <a:rPr lang="pt-BR" sz="2800" dirty="0"/>
              <a:t>segue a receita tradicional de </a:t>
            </a:r>
            <a:r>
              <a:rPr lang="pt-BR" sz="2800" b="1" dirty="0"/>
              <a:t>criar conselhos </a:t>
            </a:r>
            <a:r>
              <a:rPr lang="pt-BR" sz="2800" dirty="0"/>
              <a:t>de profissão com </a:t>
            </a:r>
            <a:r>
              <a:rPr lang="pt-BR" sz="2800" b="1" dirty="0"/>
              <a:t>reserva de mercado </a:t>
            </a:r>
            <a:r>
              <a:rPr lang="pt-BR" sz="2800" dirty="0"/>
              <a:t>para alguns </a:t>
            </a:r>
            <a:r>
              <a:rPr lang="pt-BR" sz="2800" b="1" dirty="0"/>
              <a:t>diplomas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5569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036496" cy="634082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REGULAMENTAÇÃO DA PROFISSÃO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003232" cy="5421216"/>
          </a:xfrm>
        </p:spPr>
        <p:txBody>
          <a:bodyPr>
            <a:normAutofit/>
          </a:bodyPr>
          <a:lstStyle/>
          <a:p>
            <a:r>
              <a:rPr lang="pt-BR" sz="2800" dirty="0"/>
              <a:t>PRÓS E CONTRAS RELACIONADOS À REGULAMENTAÇÃO </a:t>
            </a:r>
            <a:r>
              <a:rPr lang="pt-BR" sz="2800" dirty="0" smtClean="0"/>
              <a:t>DA PROFISSÃO</a:t>
            </a:r>
          </a:p>
          <a:p>
            <a:endParaRPr lang="pt-BR" sz="2800" dirty="0"/>
          </a:p>
          <a:p>
            <a:r>
              <a:rPr lang="pt-BR" sz="2800" dirty="0" smtClean="0"/>
              <a:t>Cada um deve pesquisar os prós e contras a regulamentação da profissão.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9729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FF0000"/>
                </a:solidFill>
              </a:rPr>
              <a:t>ÉTICA PROFISSIONAL</a:t>
            </a:r>
            <a:endParaRPr lang="pt-BR" sz="40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O </a:t>
            </a:r>
            <a:r>
              <a:rPr lang="pt-BR" sz="3200" b="1" dirty="0"/>
              <a:t>desenvolvimento</a:t>
            </a:r>
            <a:r>
              <a:rPr lang="pt-BR" sz="3200" dirty="0"/>
              <a:t> das relações </a:t>
            </a:r>
            <a:r>
              <a:rPr lang="pt-BR" sz="3200" dirty="0" smtClean="0"/>
              <a:t>de trabalho</a:t>
            </a:r>
            <a:r>
              <a:rPr lang="pt-BR" sz="3200" dirty="0"/>
              <a:t>, a globalização, clientes mais exigentes, tudo isso </a:t>
            </a:r>
            <a:r>
              <a:rPr lang="pt-BR" sz="3200" dirty="0" smtClean="0"/>
              <a:t>contribui para </a:t>
            </a:r>
            <a:r>
              <a:rPr lang="pt-BR" sz="3200" dirty="0"/>
              <a:t>a </a:t>
            </a:r>
            <a:r>
              <a:rPr lang="pt-BR" sz="3200" b="1" dirty="0"/>
              <a:t>necessidade </a:t>
            </a:r>
            <a:r>
              <a:rPr lang="pt-BR" sz="3200" dirty="0"/>
              <a:t>de estudos sobre o </a:t>
            </a:r>
            <a:r>
              <a:rPr lang="pt-BR" sz="3200" b="1" dirty="0"/>
              <a:t>perfil do profissional</a:t>
            </a:r>
            <a:r>
              <a:rPr lang="pt-BR" sz="3200" dirty="0"/>
              <a:t> </a:t>
            </a:r>
            <a:r>
              <a:rPr lang="pt-BR" sz="3200" dirty="0" smtClean="0"/>
              <a:t>da </a:t>
            </a:r>
            <a:r>
              <a:rPr lang="pt-BR" sz="3200" b="1" dirty="0" smtClean="0"/>
              <a:t>informação</a:t>
            </a:r>
            <a:r>
              <a:rPr lang="pt-BR" sz="3200" dirty="0" smtClean="0"/>
              <a:t> </a:t>
            </a:r>
            <a:r>
              <a:rPr lang="pt-BR" sz="3200" dirty="0"/>
              <a:t>e como deve ser a sua </a:t>
            </a:r>
            <a:r>
              <a:rPr lang="pt-BR" sz="3200" b="1" dirty="0"/>
              <a:t>postura</a:t>
            </a:r>
            <a:r>
              <a:rPr lang="pt-BR" sz="3200" dirty="0"/>
              <a:t> no </a:t>
            </a:r>
            <a:r>
              <a:rPr lang="pt-BR" sz="3200" b="1" dirty="0"/>
              <a:t>exercício </a:t>
            </a:r>
            <a:r>
              <a:rPr lang="pt-BR" sz="3200" dirty="0"/>
              <a:t>de sua </a:t>
            </a:r>
            <a:r>
              <a:rPr lang="pt-BR" sz="3200" dirty="0" smtClean="0"/>
              <a:t>atividade </a:t>
            </a:r>
            <a:r>
              <a:rPr lang="pt-BR" sz="3200" b="1" dirty="0" smtClean="0"/>
              <a:t>profissional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59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467600" cy="810344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FF0000"/>
                </a:solidFill>
              </a:rPr>
              <a:t>ÉTICA PROFISSIONAL</a:t>
            </a:r>
            <a:endParaRPr lang="pt-BR" sz="40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003232" cy="5205192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A </a:t>
            </a:r>
            <a:r>
              <a:rPr lang="pt-BR" sz="2800" b="1" dirty="0"/>
              <a:t>ética profissional </a:t>
            </a:r>
            <a:r>
              <a:rPr lang="pt-BR" sz="2800" dirty="0"/>
              <a:t>tem por objeto o </a:t>
            </a:r>
            <a:r>
              <a:rPr lang="pt-BR" sz="2800" b="1" dirty="0"/>
              <a:t>conjunto de valores </a:t>
            </a:r>
            <a:r>
              <a:rPr lang="pt-BR" sz="2800" dirty="0"/>
              <a:t>que </a:t>
            </a:r>
            <a:r>
              <a:rPr lang="pt-BR" sz="2800" dirty="0" smtClean="0"/>
              <a:t>uma determinada </a:t>
            </a:r>
            <a:r>
              <a:rPr lang="pt-BR" sz="2800" dirty="0"/>
              <a:t>classe profissional deve se </a:t>
            </a:r>
            <a:r>
              <a:rPr lang="pt-BR" sz="2800" b="1" dirty="0"/>
              <a:t>orientar</a:t>
            </a:r>
            <a:r>
              <a:rPr lang="pt-BR" sz="2800" dirty="0"/>
              <a:t> e seguir </a:t>
            </a:r>
            <a:r>
              <a:rPr lang="pt-BR" sz="2800" dirty="0" smtClean="0"/>
              <a:t>para alcançar </a:t>
            </a:r>
            <a:r>
              <a:rPr lang="pt-BR" sz="2800" dirty="0"/>
              <a:t>um “</a:t>
            </a:r>
            <a:r>
              <a:rPr lang="pt-BR" sz="2800" b="1" dirty="0"/>
              <a:t>agir profissional” correto </a:t>
            </a:r>
            <a:r>
              <a:rPr lang="pt-BR" sz="2800" dirty="0"/>
              <a:t>e adequado para com </a:t>
            </a:r>
            <a:r>
              <a:rPr lang="pt-BR" sz="2800" dirty="0" smtClean="0"/>
              <a:t>a sociedade </a:t>
            </a:r>
            <a:r>
              <a:rPr lang="pt-BR" sz="2800" dirty="0"/>
              <a:t>em que se </a:t>
            </a:r>
            <a:r>
              <a:rPr lang="pt-BR" sz="2800" dirty="0" smtClean="0"/>
              <a:t>insere.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b="1" dirty="0" smtClean="0"/>
              <a:t>Materializa-se </a:t>
            </a:r>
            <a:r>
              <a:rPr lang="pt-BR" sz="2800" dirty="0" smtClean="0"/>
              <a:t>por meio </a:t>
            </a:r>
            <a:r>
              <a:rPr lang="pt-BR" sz="2800" dirty="0"/>
              <a:t>de regras, expressas em </a:t>
            </a:r>
            <a:r>
              <a:rPr lang="pt-BR" sz="2800" b="1" dirty="0"/>
              <a:t>códigos de </a:t>
            </a:r>
            <a:r>
              <a:rPr lang="pt-BR" sz="2800" b="1" dirty="0" smtClean="0"/>
              <a:t>ética</a:t>
            </a:r>
            <a:r>
              <a:rPr lang="pt-BR" sz="2800" dirty="0" smtClean="0"/>
              <a:t>, orientadores </a:t>
            </a:r>
            <a:r>
              <a:rPr lang="pt-BR" sz="2800" dirty="0"/>
              <a:t>da </a:t>
            </a:r>
            <a:r>
              <a:rPr lang="pt-BR" sz="2800" dirty="0" smtClean="0"/>
              <a:t>conduta profissional </a:t>
            </a:r>
            <a:r>
              <a:rPr lang="pt-BR" sz="2800" dirty="0"/>
              <a:t>de um dado </a:t>
            </a:r>
            <a:r>
              <a:rPr lang="pt-BR" sz="2800" dirty="0" smtClean="0"/>
              <a:t>segmento.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7861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724942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FF0000"/>
                </a:solidFill>
              </a:rPr>
              <a:t>CÓDIGO DE ÉTICA</a:t>
            </a:r>
            <a:endParaRPr lang="pt-BR" sz="40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568952" cy="5493224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Um código de ética consiste num </a:t>
            </a:r>
            <a:r>
              <a:rPr lang="pt-BR" sz="2800" b="1" dirty="0"/>
              <a:t>conjunto de diretrizes / normas</a:t>
            </a:r>
            <a:r>
              <a:rPr lang="pt-BR" sz="2800" dirty="0"/>
              <a:t> </a:t>
            </a:r>
            <a:r>
              <a:rPr lang="pt-BR" sz="2800" dirty="0" smtClean="0"/>
              <a:t>que devem </a:t>
            </a:r>
            <a:r>
              <a:rPr lang="pt-BR" sz="2800" dirty="0"/>
              <a:t>ser seguidas ou exemplos de conduta que possam auxiliar </a:t>
            </a:r>
            <a:r>
              <a:rPr lang="pt-BR" sz="2800" dirty="0" smtClean="0"/>
              <a:t>na resolução </a:t>
            </a:r>
            <a:r>
              <a:rPr lang="pt-BR" sz="2800" dirty="0"/>
              <a:t>de situações novas. </a:t>
            </a:r>
            <a:endParaRPr lang="pt-BR" sz="2800" dirty="0" smtClean="0"/>
          </a:p>
          <a:p>
            <a:pPr algn="just"/>
            <a:r>
              <a:rPr lang="pt-BR" sz="2800" dirty="0" smtClean="0"/>
              <a:t>Também </a:t>
            </a:r>
            <a:r>
              <a:rPr lang="pt-BR" sz="2800" dirty="0"/>
              <a:t>serve de </a:t>
            </a:r>
            <a:r>
              <a:rPr lang="pt-BR" sz="2800" b="1" dirty="0"/>
              <a:t>base para julgamento </a:t>
            </a:r>
            <a:r>
              <a:rPr lang="pt-BR" sz="2800" dirty="0" smtClean="0"/>
              <a:t>de casos </a:t>
            </a:r>
            <a:r>
              <a:rPr lang="pt-BR" sz="2800" dirty="0"/>
              <a:t>específicos ou mais complexos, utilizando sempre os </a:t>
            </a:r>
            <a:r>
              <a:rPr lang="pt-BR" sz="2800" dirty="0" smtClean="0"/>
              <a:t>princípios éticos </a:t>
            </a:r>
            <a:r>
              <a:rPr lang="pt-BR" sz="2800" dirty="0"/>
              <a:t>gerais. </a:t>
            </a:r>
            <a:endParaRPr lang="pt-BR" sz="2800" dirty="0" smtClean="0"/>
          </a:p>
          <a:p>
            <a:pPr algn="just"/>
            <a:r>
              <a:rPr lang="pt-BR" sz="2800" dirty="0" smtClean="0"/>
              <a:t>Auxilia </a:t>
            </a:r>
            <a:r>
              <a:rPr lang="pt-BR" sz="2800" dirty="0"/>
              <a:t>na </a:t>
            </a:r>
            <a:r>
              <a:rPr lang="pt-BR" sz="2800" b="1" dirty="0"/>
              <a:t>interpretação do fato </a:t>
            </a:r>
            <a:r>
              <a:rPr lang="pt-BR" sz="2800" dirty="0"/>
              <a:t>e na análise </a:t>
            </a:r>
            <a:r>
              <a:rPr lang="pt-BR" sz="2800" dirty="0" smtClean="0"/>
              <a:t>da respectiva </a:t>
            </a:r>
            <a:r>
              <a:rPr lang="pt-BR" sz="2800" dirty="0"/>
              <a:t>conduta. </a:t>
            </a:r>
            <a:endParaRPr lang="pt-BR" sz="2800" dirty="0" smtClean="0"/>
          </a:p>
          <a:p>
            <a:pPr algn="just"/>
            <a:r>
              <a:rPr lang="pt-BR" sz="2800" dirty="0" smtClean="0"/>
              <a:t>As </a:t>
            </a:r>
            <a:r>
              <a:rPr lang="pt-BR" sz="2800" dirty="0"/>
              <a:t>regras devem </a:t>
            </a:r>
            <a:r>
              <a:rPr lang="pt-BR" sz="2800" dirty="0" smtClean="0"/>
              <a:t>ser claras </a:t>
            </a:r>
            <a:r>
              <a:rPr lang="pt-BR" sz="2800" dirty="0"/>
              <a:t>e dispor sobre os </a:t>
            </a:r>
            <a:r>
              <a:rPr lang="pt-BR" sz="2800" b="1" dirty="0" smtClean="0"/>
              <a:t>atos obrigatórios</a:t>
            </a:r>
            <a:r>
              <a:rPr lang="pt-BR" sz="2800" b="1" dirty="0"/>
              <a:t>, facultativos e proibitivos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550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467600" cy="724942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FF0000"/>
                </a:solidFill>
              </a:rPr>
              <a:t>CÓDIGO DE ÉTICA</a:t>
            </a:r>
            <a:endParaRPr lang="pt-BR" sz="40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147248" cy="5421216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QUAL A UTILIDADE DE UM CÓDIGO DE ÉTICA</a:t>
            </a:r>
            <a:r>
              <a:rPr lang="pt-BR" sz="2800" dirty="0" smtClean="0"/>
              <a:t>?</a:t>
            </a:r>
          </a:p>
          <a:p>
            <a:pPr algn="just"/>
            <a:r>
              <a:rPr lang="pt-BR" sz="2800" dirty="0"/>
              <a:t>A </a:t>
            </a:r>
            <a:r>
              <a:rPr lang="pt-BR" sz="2800" b="1" dirty="0"/>
              <a:t>complexidade </a:t>
            </a:r>
            <a:r>
              <a:rPr lang="pt-BR" sz="2800" b="1" dirty="0" smtClean="0"/>
              <a:t>das atividades </a:t>
            </a:r>
            <a:r>
              <a:rPr lang="pt-BR" sz="2800" dirty="0"/>
              <a:t>da área leva a desconhecidas possibilidades de ação e </a:t>
            </a:r>
            <a:r>
              <a:rPr lang="pt-BR" sz="2800" dirty="0" smtClean="0"/>
              <a:t>a ocorrência </a:t>
            </a:r>
            <a:r>
              <a:rPr lang="pt-BR" sz="2800" dirty="0"/>
              <a:t>de eventuais danos. </a:t>
            </a:r>
            <a:endParaRPr lang="pt-BR" sz="2800" dirty="0" smtClean="0"/>
          </a:p>
          <a:p>
            <a:pPr marL="0" indent="0" algn="just">
              <a:buNone/>
            </a:pPr>
            <a:endParaRPr lang="pt-BR" sz="2800" dirty="0" smtClean="0"/>
          </a:p>
          <a:p>
            <a:pPr algn="just"/>
            <a:r>
              <a:rPr lang="pt-BR" sz="2800" dirty="0" smtClean="0"/>
              <a:t>Quando</a:t>
            </a:r>
            <a:r>
              <a:rPr lang="pt-BR" sz="2800" dirty="0"/>
              <a:t>, em um caso concreto, </a:t>
            </a:r>
            <a:r>
              <a:rPr lang="pt-BR" sz="2800" dirty="0" smtClean="0"/>
              <a:t>há </a:t>
            </a:r>
            <a:r>
              <a:rPr lang="pt-BR" sz="2800" b="1" dirty="0" smtClean="0"/>
              <a:t>divergência </a:t>
            </a:r>
            <a:r>
              <a:rPr lang="pt-BR" sz="2800" b="1" dirty="0"/>
              <a:t>de opiniões ou condutas </a:t>
            </a:r>
            <a:r>
              <a:rPr lang="pt-BR" sz="2800" dirty="0"/>
              <a:t>entre as pessoas envolvidas, </a:t>
            </a:r>
            <a:r>
              <a:rPr lang="pt-BR" sz="2800" dirty="0" smtClean="0"/>
              <a:t>as disposições </a:t>
            </a:r>
            <a:r>
              <a:rPr lang="pt-BR" sz="2800" dirty="0"/>
              <a:t>de um código de ética entram em ação para </a:t>
            </a:r>
            <a:r>
              <a:rPr lang="pt-BR" sz="2800" b="1" dirty="0"/>
              <a:t>balizar a </a:t>
            </a:r>
            <a:r>
              <a:rPr lang="pt-BR" sz="2800" b="1" dirty="0" smtClean="0"/>
              <a:t>ação dos </a:t>
            </a:r>
            <a:r>
              <a:rPr lang="pt-BR" sz="2800" b="1" dirty="0"/>
              <a:t>indivíduos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232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FF0000"/>
                </a:solidFill>
              </a:rPr>
              <a:t>CÓDIGO DE ÉTICA</a:t>
            </a:r>
            <a:endParaRPr lang="pt-BR" sz="40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>
            <a:normAutofit/>
          </a:bodyPr>
          <a:lstStyle/>
          <a:p>
            <a:r>
              <a:rPr lang="pt-BR" sz="2800" b="1" dirty="0"/>
              <a:t>Dilemas éticos </a:t>
            </a:r>
            <a:r>
              <a:rPr lang="pt-BR" sz="2800" dirty="0"/>
              <a:t>no mundo </a:t>
            </a:r>
            <a:r>
              <a:rPr lang="pt-BR" sz="2800" dirty="0" smtClean="0"/>
              <a:t>real: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 smtClean="0"/>
              <a:t>Erros </a:t>
            </a:r>
            <a:r>
              <a:rPr lang="pt-BR" sz="2800" dirty="0"/>
              <a:t>causados por sistemas</a:t>
            </a:r>
          </a:p>
          <a:p>
            <a:r>
              <a:rPr lang="pt-BR" sz="2800" dirty="0" smtClean="0"/>
              <a:t>Violação </a:t>
            </a:r>
            <a:r>
              <a:rPr lang="pt-BR" sz="2800" dirty="0"/>
              <a:t>da privacidade </a:t>
            </a:r>
            <a:endParaRPr lang="pt-BR" sz="2800" dirty="0" smtClean="0"/>
          </a:p>
          <a:p>
            <a:r>
              <a:rPr lang="pt-BR" sz="2800" dirty="0" smtClean="0"/>
              <a:t>Violação </a:t>
            </a:r>
            <a:r>
              <a:rPr lang="pt-BR" sz="2800" dirty="0" smtClean="0"/>
              <a:t>do direito de propriedade</a:t>
            </a:r>
            <a:endParaRPr lang="pt-BR" sz="2800" dirty="0"/>
          </a:p>
          <a:p>
            <a:r>
              <a:rPr lang="pt-BR" sz="2800" dirty="0" smtClean="0"/>
              <a:t>Tecnologia </a:t>
            </a:r>
            <a:r>
              <a:rPr lang="pt-BR" sz="2800" dirty="0"/>
              <a:t>que desemprega </a:t>
            </a:r>
          </a:p>
        </p:txBody>
      </p:sp>
    </p:spTree>
    <p:extLst>
      <p:ext uri="{BB962C8B-B14F-4D97-AF65-F5344CB8AC3E}">
        <p14:creationId xmlns:p14="http://schemas.microsoft.com/office/powerpoint/2010/main" val="24394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036496" cy="634082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DIRETRIZES DE UM CÓDIGO DE ÉTICA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003232" cy="5421216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/>
              <a:t>Para com a classe: </a:t>
            </a:r>
            <a:r>
              <a:rPr lang="pt-BR" sz="2800" dirty="0"/>
              <a:t>proteger os interesses da classe e seus membros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Para com os clientes: </a:t>
            </a:r>
            <a:r>
              <a:rPr lang="pt-BR" sz="2800" dirty="0"/>
              <a:t>quando o profissional é um consultor </a:t>
            </a:r>
            <a:r>
              <a:rPr lang="pt-BR" sz="2800" dirty="0" smtClean="0"/>
              <a:t>ou prestador </a:t>
            </a:r>
            <a:r>
              <a:rPr lang="pt-BR" sz="2800" dirty="0"/>
              <a:t>de serviços e trata com clientes leigos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Para com os empregadores:</a:t>
            </a:r>
            <a:r>
              <a:rPr lang="pt-BR" sz="2800" dirty="0"/>
              <a:t> quando </a:t>
            </a:r>
            <a:r>
              <a:rPr lang="pt-BR" sz="2800" dirty="0" smtClean="0"/>
              <a:t>os empregadores </a:t>
            </a:r>
            <a:r>
              <a:rPr lang="pt-BR" sz="2800" dirty="0"/>
              <a:t>não </a:t>
            </a:r>
            <a:r>
              <a:rPr lang="pt-BR" sz="2800" dirty="0" smtClean="0"/>
              <a:t>têm conhecimento</a:t>
            </a:r>
            <a:r>
              <a:rPr lang="pt-BR" sz="2800" dirty="0"/>
              <a:t> </a:t>
            </a:r>
            <a:r>
              <a:rPr lang="pt-BR" sz="2800" dirty="0" smtClean="0"/>
              <a:t>técnico </a:t>
            </a:r>
            <a:r>
              <a:rPr lang="pt-BR" sz="2800" dirty="0"/>
              <a:t>da área e a relação com o empregado se baseia apenas </a:t>
            </a:r>
            <a:r>
              <a:rPr lang="pt-BR" sz="2800" dirty="0" smtClean="0"/>
              <a:t>na confiança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983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036496" cy="634082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DIRETRIZES DE UM CÓDIGO DE ÉTICA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003232" cy="5421216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/>
              <a:t>Para com os colegas de profissão: </a:t>
            </a:r>
            <a:r>
              <a:rPr lang="pt-BR" sz="2800" dirty="0"/>
              <a:t>regular os mesmos </a:t>
            </a:r>
            <a:r>
              <a:rPr lang="pt-BR" sz="2800" dirty="0" smtClean="0"/>
              <a:t>interesses, auxiliando</a:t>
            </a:r>
            <a:r>
              <a:rPr lang="pt-BR" sz="2800" dirty="0"/>
              <a:t>, assim, a todos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Para com a sociedade:</a:t>
            </a:r>
            <a:r>
              <a:rPr lang="pt-BR" sz="2800" dirty="0"/>
              <a:t> evitar que a </a:t>
            </a:r>
            <a:r>
              <a:rPr lang="pt-BR" sz="2800" dirty="0" smtClean="0"/>
              <a:t>profissão </a:t>
            </a:r>
            <a:r>
              <a:rPr lang="pt-BR" sz="2800" dirty="0"/>
              <a:t>seja mal vista.</a:t>
            </a:r>
          </a:p>
        </p:txBody>
      </p:sp>
    </p:spTree>
    <p:extLst>
      <p:ext uri="{BB962C8B-B14F-4D97-AF65-F5344CB8AC3E}">
        <p14:creationId xmlns:p14="http://schemas.microsoft.com/office/powerpoint/2010/main" val="190409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036496" cy="634082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REGULAMENTAÇÃO DA PROFISSÃO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003232" cy="5061176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Para que os </a:t>
            </a:r>
            <a:r>
              <a:rPr lang="pt-BR" sz="3200" b="1" dirty="0"/>
              <a:t>códigos de ética </a:t>
            </a:r>
            <a:r>
              <a:rPr lang="pt-BR" sz="3200" dirty="0"/>
              <a:t>sejam obedecidos, é preciso </a:t>
            </a:r>
            <a:r>
              <a:rPr lang="pt-BR" sz="3200" dirty="0" smtClean="0"/>
              <a:t>refletir sobre </a:t>
            </a:r>
            <a:r>
              <a:rPr lang="pt-BR" sz="3200" dirty="0"/>
              <a:t>a necessidade de </a:t>
            </a:r>
            <a:r>
              <a:rPr lang="pt-BR" sz="3200" b="1" dirty="0"/>
              <a:t>regulamentar as profissões</a:t>
            </a:r>
            <a:r>
              <a:rPr lang="pt-BR" sz="3200" dirty="0"/>
              <a:t> da área </a:t>
            </a:r>
            <a:r>
              <a:rPr lang="pt-BR" sz="3200" dirty="0" smtClean="0"/>
              <a:t>de computação</a:t>
            </a:r>
            <a:r>
              <a:rPr lang="pt-BR" sz="3200" dirty="0"/>
              <a:t>, criando um </a:t>
            </a:r>
            <a:r>
              <a:rPr lang="pt-BR" sz="3200" b="1" dirty="0"/>
              <a:t>Conselho</a:t>
            </a:r>
            <a:r>
              <a:rPr lang="pt-BR" sz="3200" dirty="0"/>
              <a:t> que tenha competência e </a:t>
            </a:r>
            <a:r>
              <a:rPr lang="pt-BR" sz="3200" dirty="0" smtClean="0"/>
              <a:t>autoridade para </a:t>
            </a:r>
            <a:r>
              <a:rPr lang="pt-BR" sz="3200" b="1" dirty="0"/>
              <a:t>fiscalizar e punir </a:t>
            </a:r>
            <a:r>
              <a:rPr lang="pt-BR" sz="3200" dirty="0"/>
              <a:t>os profissionais que não cumpram o </a:t>
            </a:r>
            <a:r>
              <a:rPr lang="pt-BR" sz="3200" dirty="0" smtClean="0"/>
              <a:t>seu regulamento.</a:t>
            </a:r>
          </a:p>
        </p:txBody>
      </p:sp>
    </p:spTree>
    <p:extLst>
      <p:ext uri="{BB962C8B-B14F-4D97-AF65-F5344CB8AC3E}">
        <p14:creationId xmlns:p14="http://schemas.microsoft.com/office/powerpoint/2010/main" val="2090558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95</TotalTime>
  <Words>725</Words>
  <Application>Microsoft Office PowerPoint</Application>
  <PresentationFormat>Apresentação na tela (4:3)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Century Schoolbook</vt:lpstr>
      <vt:lpstr>Wingdings</vt:lpstr>
      <vt:lpstr>Wingdings 2</vt:lpstr>
      <vt:lpstr>Balcão Envidraçado</vt:lpstr>
      <vt:lpstr>ÉTICA PROFISSIONAL NA CIÊNCIA DA COMPUTAÇÃO </vt:lpstr>
      <vt:lpstr>ÉTICA PROFISSIONAL</vt:lpstr>
      <vt:lpstr>ÉTICA PROFISSIONAL</vt:lpstr>
      <vt:lpstr>CÓDIGO DE ÉTICA</vt:lpstr>
      <vt:lpstr>CÓDIGO DE ÉTICA</vt:lpstr>
      <vt:lpstr>CÓDIGO DE ÉTICA</vt:lpstr>
      <vt:lpstr>DIRETRIZES DE UM CÓDIGO DE ÉTICA</vt:lpstr>
      <vt:lpstr>DIRETRIZES DE UM CÓDIGO DE ÉTICA</vt:lpstr>
      <vt:lpstr>REGULAMENTAÇÃO DA PROFISSÃO</vt:lpstr>
      <vt:lpstr>REGULAMENTAÇÃO DA PROFISSÃO</vt:lpstr>
      <vt:lpstr>REGULAMENTAÇÃO DA PROFISSÃO</vt:lpstr>
      <vt:lpstr>REGULAMENTAÇÃO DA PROFISSÃO</vt:lpstr>
      <vt:lpstr>REGULAMENTAÇÃO DA PROFISSÃO</vt:lpstr>
      <vt:lpstr>REGULAMENTAÇÃO DA PROFISSÃO</vt:lpstr>
      <vt:lpstr>REGULAMENTAÇÃO DA PROFISSÃO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ÉTICA PROFISSIONAL NA CIÊNCIA DA COMPUTAÇÃO</dc:title>
  <dc:creator>ufrr</dc:creator>
  <cp:lastModifiedBy>ufrr</cp:lastModifiedBy>
  <cp:revision>16</cp:revision>
  <dcterms:created xsi:type="dcterms:W3CDTF">2014-05-19T19:28:15Z</dcterms:created>
  <dcterms:modified xsi:type="dcterms:W3CDTF">2016-07-14T22:24:06Z</dcterms:modified>
</cp:coreProperties>
</file>