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18"/>
    <p:restoredTop sz="96197"/>
  </p:normalViewPr>
  <p:slideViewPr>
    <p:cSldViewPr snapToGrid="0">
      <p:cViewPr varScale="1">
        <p:scale>
          <a:sx n="76" d="100"/>
          <a:sy n="76" d="100"/>
        </p:scale>
        <p:origin x="22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6/3/24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6/3/24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6/3/24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271BA8A-074B-7874-4793-55D3039D85CC}"/>
              </a:ext>
            </a:extLst>
          </p:cNvPr>
          <p:cNvSpPr>
            <a:spLocks noGrp="1"/>
          </p:cNvSpPr>
          <p:nvPr>
            <p:ph type="subTitle" idx="1"/>
          </p:nvPr>
        </p:nvSpPr>
        <p:spPr>
          <a:xfrm>
            <a:off x="2648375" y="4405142"/>
            <a:ext cx="8145749" cy="1666755"/>
          </a:xfrm>
        </p:spPr>
        <p:txBody>
          <a:bodyPr>
            <a:normAutofit/>
          </a:bodyPr>
          <a:lstStyle/>
          <a:p>
            <a:pPr algn="r"/>
            <a:r>
              <a:rPr lang="es-ES" sz="2000" dirty="0"/>
              <a:t>Ángel Sánchez Guerrero</a:t>
            </a:r>
          </a:p>
          <a:p>
            <a:pPr algn="r"/>
            <a:r>
              <a:rPr lang="es-ES" sz="2000" dirty="0" err="1"/>
              <a:t>Matricola</a:t>
            </a:r>
            <a:r>
              <a:rPr lang="es-ES" sz="2000" dirty="0"/>
              <a:t> 2117499</a:t>
            </a:r>
          </a:p>
          <a:p>
            <a:pPr algn="r"/>
            <a:r>
              <a:rPr lang="es-ES" sz="2000" dirty="0"/>
              <a:t>sanchezguerrero.2117499@studenti.uniroma1.it</a:t>
            </a:r>
          </a:p>
        </p:txBody>
      </p:sp>
      <p:sp>
        <p:nvSpPr>
          <p:cNvPr id="5" name="CuadroTexto 4">
            <a:extLst>
              <a:ext uri="{FF2B5EF4-FFF2-40B4-BE49-F238E27FC236}">
                <a16:creationId xmlns:a16="http://schemas.microsoft.com/office/drawing/2014/main" id="{E9F2D791-20AC-7C65-AB5A-04D878787241}"/>
              </a:ext>
            </a:extLst>
          </p:cNvPr>
          <p:cNvSpPr txBox="1"/>
          <p:nvPr/>
        </p:nvSpPr>
        <p:spPr>
          <a:xfrm>
            <a:off x="1716710" y="1619480"/>
            <a:ext cx="8940780" cy="2585323"/>
          </a:xfrm>
          <a:prstGeom prst="rect">
            <a:avLst/>
          </a:prstGeom>
          <a:noFill/>
        </p:spPr>
        <p:txBody>
          <a:bodyPr wrap="square" rtlCol="0">
            <a:spAutoFit/>
          </a:bodyPr>
          <a:lstStyle/>
          <a:p>
            <a:r>
              <a:rPr lang="es-ES" sz="5400" dirty="0" err="1"/>
              <a:t>Deploying</a:t>
            </a:r>
            <a:r>
              <a:rPr lang="es-ES" sz="5400" dirty="0"/>
              <a:t> a </a:t>
            </a:r>
            <a:r>
              <a:rPr lang="es-ES" sz="5400" dirty="0" err="1"/>
              <a:t>scalable</a:t>
            </a:r>
            <a:r>
              <a:rPr lang="es-ES" sz="5400" dirty="0"/>
              <a:t> and </a:t>
            </a:r>
            <a:r>
              <a:rPr lang="es-ES" sz="5400" dirty="0" err="1"/>
              <a:t>highly</a:t>
            </a:r>
            <a:r>
              <a:rPr lang="es-ES" sz="5400" dirty="0"/>
              <a:t> </a:t>
            </a:r>
            <a:r>
              <a:rPr lang="es-ES" sz="5400" dirty="0" err="1"/>
              <a:t>available</a:t>
            </a:r>
            <a:r>
              <a:rPr lang="es-ES" sz="5400" dirty="0"/>
              <a:t> AI </a:t>
            </a:r>
            <a:r>
              <a:rPr lang="es-ES" sz="5400" dirty="0" err="1"/>
              <a:t>application</a:t>
            </a:r>
            <a:r>
              <a:rPr lang="es-ES" sz="5400" dirty="0"/>
              <a:t> </a:t>
            </a:r>
            <a:r>
              <a:rPr lang="es-ES" sz="5400" dirty="0" err="1"/>
              <a:t>on</a:t>
            </a:r>
            <a:r>
              <a:rPr lang="es-ES" sz="5400" dirty="0"/>
              <a:t> AWS</a:t>
            </a:r>
          </a:p>
        </p:txBody>
      </p:sp>
    </p:spTree>
    <p:extLst>
      <p:ext uri="{BB962C8B-B14F-4D97-AF65-F5344CB8AC3E}">
        <p14:creationId xmlns:p14="http://schemas.microsoft.com/office/powerpoint/2010/main" val="177562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25660-99F0-D452-754D-620FAC9396FA}"/>
              </a:ext>
            </a:extLst>
          </p:cNvPr>
          <p:cNvSpPr>
            <a:spLocks noGrp="1"/>
          </p:cNvSpPr>
          <p:nvPr>
            <p:ph type="title"/>
          </p:nvPr>
        </p:nvSpPr>
        <p:spPr/>
        <p:txBody>
          <a:bodyPr/>
          <a:lstStyle/>
          <a:p>
            <a:r>
              <a:rPr lang="en-US" dirty="0"/>
              <a:t>4. High availability and scalability testing</a:t>
            </a:r>
          </a:p>
        </p:txBody>
      </p:sp>
      <p:sp>
        <p:nvSpPr>
          <p:cNvPr id="3" name="Marcador de contenido 2">
            <a:extLst>
              <a:ext uri="{FF2B5EF4-FFF2-40B4-BE49-F238E27FC236}">
                <a16:creationId xmlns:a16="http://schemas.microsoft.com/office/drawing/2014/main" id="{302E2458-C6D1-DA09-845A-0F7FBB038BD6}"/>
              </a:ext>
            </a:extLst>
          </p:cNvPr>
          <p:cNvSpPr>
            <a:spLocks noGrp="1"/>
          </p:cNvSpPr>
          <p:nvPr>
            <p:ph idx="1"/>
          </p:nvPr>
        </p:nvSpPr>
        <p:spPr>
          <a:xfrm>
            <a:off x="1371600" y="2286000"/>
            <a:ext cx="9601200" cy="4387932"/>
          </a:xfrm>
        </p:spPr>
        <p:txBody>
          <a:bodyPr>
            <a:normAutofit lnSpcReduction="10000"/>
          </a:bodyPr>
          <a:lstStyle/>
          <a:p>
            <a:r>
              <a:rPr lang="en-US" b="1" dirty="0"/>
              <a:t>Scalability</a:t>
            </a:r>
          </a:p>
          <a:p>
            <a:pPr lvl="1"/>
            <a:r>
              <a:rPr lang="en-US" dirty="0"/>
              <a:t>Methods for servers</a:t>
            </a:r>
          </a:p>
          <a:p>
            <a:pPr lvl="2"/>
            <a:r>
              <a:rPr lang="en-US" dirty="0"/>
              <a:t>AWS Auto Scaling</a:t>
            </a:r>
          </a:p>
          <a:p>
            <a:pPr lvl="2"/>
            <a:r>
              <a:rPr lang="en-US" dirty="0"/>
              <a:t>AWS Elastic Load Balancing</a:t>
            </a:r>
          </a:p>
          <a:p>
            <a:pPr lvl="1"/>
            <a:r>
              <a:rPr lang="en-US" dirty="0"/>
              <a:t>AWS Lambda:</a:t>
            </a:r>
          </a:p>
          <a:p>
            <a:pPr lvl="2"/>
            <a:r>
              <a:rPr lang="en-US" dirty="0"/>
              <a:t>Scales automatically</a:t>
            </a:r>
          </a:p>
          <a:p>
            <a:pPr lvl="2"/>
            <a:r>
              <a:rPr lang="en-US" dirty="0"/>
              <a:t>Limit of 10 concurrent execution to new accounts</a:t>
            </a:r>
          </a:p>
          <a:p>
            <a:pPr lvl="1"/>
            <a:r>
              <a:rPr lang="en-US" dirty="0"/>
              <a:t>AWS S3:</a:t>
            </a:r>
          </a:p>
          <a:p>
            <a:pPr lvl="2"/>
            <a:r>
              <a:rPr lang="en-US" dirty="0"/>
              <a:t>Also handles scaling out of the box. When demand increases S3 spreads the load across its network of servers and facilities. Minimizes latency, maximizes throughput and avoids bottlenecks</a:t>
            </a:r>
          </a:p>
          <a:p>
            <a:pPr lvl="1"/>
            <a:r>
              <a:rPr lang="en-US" dirty="0"/>
              <a:t>AWS DynamoDB:</a:t>
            </a:r>
          </a:p>
          <a:p>
            <a:pPr lvl="2"/>
            <a:r>
              <a:rPr lang="en-US" dirty="0"/>
              <a:t>Same as S3, adjusts its capacity to varying loads. Only configuration to change is Capacity mode from ”Provisioned” to “On-demand”</a:t>
            </a:r>
          </a:p>
        </p:txBody>
      </p:sp>
      <p:sp>
        <p:nvSpPr>
          <p:cNvPr id="4" name="CuadroTexto 3">
            <a:extLst>
              <a:ext uri="{FF2B5EF4-FFF2-40B4-BE49-F238E27FC236}">
                <a16:creationId xmlns:a16="http://schemas.microsoft.com/office/drawing/2014/main" id="{D29E33E5-D1AE-0B06-B4AB-D7A80EB9A08C}"/>
              </a:ext>
            </a:extLst>
          </p:cNvPr>
          <p:cNvSpPr txBox="1"/>
          <p:nvPr/>
        </p:nvSpPr>
        <p:spPr>
          <a:xfrm>
            <a:off x="4951585" y="1705581"/>
            <a:ext cx="5868815" cy="738664"/>
          </a:xfrm>
          <a:prstGeom prst="rect">
            <a:avLst/>
          </a:prstGeom>
          <a:noFill/>
        </p:spPr>
        <p:txBody>
          <a:bodyPr wrap="square" rtlCol="0">
            <a:spAutoFit/>
          </a:bodyPr>
          <a:lstStyle/>
          <a:p>
            <a:r>
              <a:rPr lang="es-ES" sz="1400" b="0" i="1" u="none" strike="noStrike" dirty="0">
                <a:solidFill>
                  <a:schemeClr val="bg1">
                    <a:lumMod val="50000"/>
                  </a:schemeClr>
                </a:solidFill>
                <a:effectLst/>
              </a:rPr>
              <a:t>“</a:t>
            </a:r>
            <a:r>
              <a:rPr lang="es-ES" sz="1400" b="0" i="1" u="none" strike="noStrike" dirty="0" err="1">
                <a:solidFill>
                  <a:schemeClr val="bg1">
                    <a:lumMod val="50000"/>
                  </a:schemeClr>
                </a:solidFill>
                <a:effectLst/>
              </a:rPr>
              <a:t>Scalability</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is</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the</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measure</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of</a:t>
            </a:r>
            <a:r>
              <a:rPr lang="es-ES" sz="1400" b="0" i="1" u="none" strike="noStrike" dirty="0">
                <a:solidFill>
                  <a:schemeClr val="bg1">
                    <a:lumMod val="50000"/>
                  </a:schemeClr>
                </a:solidFill>
                <a:effectLst/>
              </a:rPr>
              <a:t> a </a:t>
            </a:r>
            <a:r>
              <a:rPr lang="es-ES" sz="1400" b="0" i="1" u="none" strike="noStrike" dirty="0" err="1">
                <a:solidFill>
                  <a:schemeClr val="bg1">
                    <a:lumMod val="50000"/>
                  </a:schemeClr>
                </a:solidFill>
                <a:effectLst/>
              </a:rPr>
              <a:t>system’s</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ability</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to</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increase</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or</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decrease</a:t>
            </a:r>
            <a:r>
              <a:rPr lang="es-ES" sz="1400" b="0" i="1" u="none" strike="noStrike" dirty="0">
                <a:solidFill>
                  <a:schemeClr val="bg1">
                    <a:lumMod val="50000"/>
                  </a:schemeClr>
                </a:solidFill>
                <a:effectLst/>
              </a:rPr>
              <a:t> </a:t>
            </a:r>
          </a:p>
          <a:p>
            <a:r>
              <a:rPr lang="es-ES" sz="1400" b="0" i="1" u="none" strike="noStrike" dirty="0">
                <a:solidFill>
                  <a:schemeClr val="bg1">
                    <a:lumMod val="50000"/>
                  </a:schemeClr>
                </a:solidFill>
                <a:effectLst/>
              </a:rPr>
              <a:t>in performance and </a:t>
            </a:r>
            <a:r>
              <a:rPr lang="es-ES" sz="1400" b="0" i="1" u="none" strike="noStrike" dirty="0" err="1">
                <a:solidFill>
                  <a:schemeClr val="bg1">
                    <a:lumMod val="50000"/>
                  </a:schemeClr>
                </a:solidFill>
                <a:effectLst/>
              </a:rPr>
              <a:t>cost</a:t>
            </a:r>
            <a:r>
              <a:rPr lang="es-ES" sz="1400" b="0" i="1" u="none" strike="noStrike" dirty="0">
                <a:solidFill>
                  <a:schemeClr val="bg1">
                    <a:lumMod val="50000"/>
                  </a:schemeClr>
                </a:solidFill>
                <a:effectLst/>
              </a:rPr>
              <a:t> in response </a:t>
            </a:r>
            <a:r>
              <a:rPr lang="es-ES" sz="1400" b="0" i="1" u="none" strike="noStrike" dirty="0" err="1">
                <a:solidFill>
                  <a:schemeClr val="bg1">
                    <a:lumMod val="50000"/>
                  </a:schemeClr>
                </a:solidFill>
                <a:effectLst/>
              </a:rPr>
              <a:t>to</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changes</a:t>
            </a:r>
            <a:r>
              <a:rPr lang="es-ES" sz="1400" b="0" i="1" u="none" strike="noStrike" dirty="0">
                <a:solidFill>
                  <a:schemeClr val="bg1">
                    <a:lumMod val="50000"/>
                  </a:schemeClr>
                </a:solidFill>
                <a:effectLst/>
              </a:rPr>
              <a:t> in </a:t>
            </a:r>
            <a:r>
              <a:rPr lang="es-ES" sz="1400" b="0" i="1" u="none" strike="noStrike" dirty="0" err="1">
                <a:solidFill>
                  <a:schemeClr val="bg1">
                    <a:lumMod val="50000"/>
                  </a:schemeClr>
                </a:solidFill>
                <a:effectLst/>
              </a:rPr>
              <a:t>application</a:t>
            </a:r>
            <a:r>
              <a:rPr lang="es-ES" sz="1400" b="0" i="1" u="none" strike="noStrike" dirty="0">
                <a:solidFill>
                  <a:schemeClr val="bg1">
                    <a:lumMod val="50000"/>
                  </a:schemeClr>
                </a:solidFill>
                <a:effectLst/>
              </a:rPr>
              <a:t> and </a:t>
            </a:r>
            <a:r>
              <a:rPr lang="es-ES" sz="1400" b="0" i="1" u="none" strike="noStrike" dirty="0" err="1">
                <a:solidFill>
                  <a:schemeClr val="bg1">
                    <a:lumMod val="50000"/>
                  </a:schemeClr>
                </a:solidFill>
                <a:effectLst/>
              </a:rPr>
              <a:t>system</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processing</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demands</a:t>
            </a:r>
            <a:r>
              <a:rPr lang="es-ES" sz="1400" b="0" i="1" u="none" strike="noStrike" dirty="0">
                <a:solidFill>
                  <a:schemeClr val="bg1">
                    <a:lumMod val="50000"/>
                  </a:schemeClr>
                </a:solidFill>
                <a:effectLst/>
              </a:rPr>
              <a:t>.”</a:t>
            </a:r>
            <a:endParaRPr lang="en-US" sz="1400" i="1" dirty="0">
              <a:solidFill>
                <a:schemeClr val="bg1">
                  <a:lumMod val="50000"/>
                </a:schemeClr>
              </a:solidFill>
            </a:endParaRPr>
          </a:p>
        </p:txBody>
      </p:sp>
    </p:spTree>
    <p:extLst>
      <p:ext uri="{BB962C8B-B14F-4D97-AF65-F5344CB8AC3E}">
        <p14:creationId xmlns:p14="http://schemas.microsoft.com/office/powerpoint/2010/main" val="365822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6634A-0897-1907-6EAD-DFE62509D458}"/>
              </a:ext>
            </a:extLst>
          </p:cNvPr>
          <p:cNvSpPr>
            <a:spLocks noGrp="1"/>
          </p:cNvSpPr>
          <p:nvPr>
            <p:ph type="title"/>
          </p:nvPr>
        </p:nvSpPr>
        <p:spPr/>
        <p:txBody>
          <a:bodyPr/>
          <a:lstStyle/>
          <a:p>
            <a:r>
              <a:rPr lang="en-US" dirty="0"/>
              <a:t>4.1 Experimental design</a:t>
            </a:r>
          </a:p>
        </p:txBody>
      </p:sp>
      <p:sp>
        <p:nvSpPr>
          <p:cNvPr id="3" name="Marcador de contenido 2">
            <a:extLst>
              <a:ext uri="{FF2B5EF4-FFF2-40B4-BE49-F238E27FC236}">
                <a16:creationId xmlns:a16="http://schemas.microsoft.com/office/drawing/2014/main" id="{6E593A64-55CA-C624-0F3B-69C5A2971654}"/>
              </a:ext>
            </a:extLst>
          </p:cNvPr>
          <p:cNvSpPr>
            <a:spLocks noGrp="1"/>
          </p:cNvSpPr>
          <p:nvPr>
            <p:ph idx="1"/>
          </p:nvPr>
        </p:nvSpPr>
        <p:spPr>
          <a:xfrm>
            <a:off x="1371600" y="2286000"/>
            <a:ext cx="9601200" cy="4328556"/>
          </a:xfrm>
        </p:spPr>
        <p:txBody>
          <a:bodyPr>
            <a:normAutofit/>
          </a:bodyPr>
          <a:lstStyle/>
          <a:p>
            <a:r>
              <a:rPr lang="en-US" dirty="0"/>
              <a:t>We still need to verify system’s capacity to handle unusually high loads to ensure that the designed architecture operates reliably under stress.</a:t>
            </a:r>
          </a:p>
          <a:p>
            <a:r>
              <a:rPr lang="en-US" dirty="0"/>
              <a:t>Reproduce user behavior</a:t>
            </a:r>
          </a:p>
          <a:p>
            <a:pPr lvl="1"/>
            <a:r>
              <a:rPr lang="en-US" dirty="0"/>
              <a:t>Task 1: Visit the website. HTTP request to the </a:t>
            </a:r>
            <a:r>
              <a:rPr lang="en-US" dirty="0" err="1"/>
              <a:t>webfiles</a:t>
            </a:r>
            <a:r>
              <a:rPr lang="en-US" dirty="0"/>
              <a:t>. JavaScript shows images in S3 Bucket and tags in DynamoDB table.</a:t>
            </a:r>
          </a:p>
          <a:p>
            <a:pPr lvl="1"/>
            <a:r>
              <a:rPr lang="en-US" dirty="0"/>
              <a:t>Task 2: Upload an image. The upload triggers the Lambda function, and therefore DynamoDB too.</a:t>
            </a:r>
          </a:p>
          <a:p>
            <a:r>
              <a:rPr lang="en-US" dirty="0"/>
              <a:t>Tools </a:t>
            </a:r>
          </a:p>
          <a:p>
            <a:pPr lvl="1"/>
            <a:r>
              <a:rPr lang="en-US" dirty="0"/>
              <a:t>Testing: Artillery</a:t>
            </a:r>
          </a:p>
          <a:p>
            <a:pPr lvl="1"/>
            <a:r>
              <a:rPr lang="en-US" dirty="0"/>
              <a:t>Monitoring: AWS CloudWatch</a:t>
            </a:r>
          </a:p>
          <a:p>
            <a:pPr lvl="1"/>
            <a:endParaRPr lang="en-US" dirty="0"/>
          </a:p>
        </p:txBody>
      </p:sp>
    </p:spTree>
    <p:extLst>
      <p:ext uri="{BB962C8B-B14F-4D97-AF65-F5344CB8AC3E}">
        <p14:creationId xmlns:p14="http://schemas.microsoft.com/office/powerpoint/2010/main" val="237427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29D25-0D04-0386-A23C-82F12A5FBE7C}"/>
              </a:ext>
            </a:extLst>
          </p:cNvPr>
          <p:cNvSpPr>
            <a:spLocks noGrp="1"/>
          </p:cNvSpPr>
          <p:nvPr>
            <p:ph type="title"/>
          </p:nvPr>
        </p:nvSpPr>
        <p:spPr/>
        <p:txBody>
          <a:bodyPr/>
          <a:lstStyle/>
          <a:p>
            <a:r>
              <a:rPr lang="en-US" dirty="0"/>
              <a:t>4.1 Experimental design</a:t>
            </a:r>
          </a:p>
        </p:txBody>
      </p:sp>
      <p:sp>
        <p:nvSpPr>
          <p:cNvPr id="3" name="Marcador de contenido 2">
            <a:extLst>
              <a:ext uri="{FF2B5EF4-FFF2-40B4-BE49-F238E27FC236}">
                <a16:creationId xmlns:a16="http://schemas.microsoft.com/office/drawing/2014/main" id="{29901C77-FCBB-4086-CCE5-414047DFA40A}"/>
              </a:ext>
            </a:extLst>
          </p:cNvPr>
          <p:cNvSpPr>
            <a:spLocks noGrp="1"/>
          </p:cNvSpPr>
          <p:nvPr>
            <p:ph idx="1"/>
          </p:nvPr>
        </p:nvSpPr>
        <p:spPr/>
        <p:txBody>
          <a:bodyPr/>
          <a:lstStyle/>
          <a:p>
            <a:r>
              <a:rPr lang="en-US" dirty="0"/>
              <a:t>Test phases</a:t>
            </a:r>
          </a:p>
          <a:p>
            <a:pPr lvl="1"/>
            <a:r>
              <a:rPr lang="en-US" dirty="0"/>
              <a:t>Ramp-up phase. Increase load until certain amount</a:t>
            </a:r>
          </a:p>
          <a:p>
            <a:pPr lvl="1"/>
            <a:r>
              <a:rPr lang="en-US" dirty="0"/>
              <a:t>Steady state phase. Load is stable at max value</a:t>
            </a:r>
          </a:p>
          <a:p>
            <a:pPr lvl="1"/>
            <a:r>
              <a:rPr lang="en-US" dirty="0"/>
              <a:t>Ramp-down phase. Decrease load to test scale down</a:t>
            </a:r>
          </a:p>
        </p:txBody>
      </p:sp>
    </p:spTree>
    <p:extLst>
      <p:ext uri="{BB962C8B-B14F-4D97-AF65-F5344CB8AC3E}">
        <p14:creationId xmlns:p14="http://schemas.microsoft.com/office/powerpoint/2010/main" val="74332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F48F8-DDF8-5CD5-4C4B-2FCC8413E22A}"/>
              </a:ext>
            </a:extLst>
          </p:cNvPr>
          <p:cNvSpPr>
            <a:spLocks noGrp="1"/>
          </p:cNvSpPr>
          <p:nvPr>
            <p:ph type="title"/>
          </p:nvPr>
        </p:nvSpPr>
        <p:spPr/>
        <p:txBody>
          <a:bodyPr/>
          <a:lstStyle/>
          <a:p>
            <a:r>
              <a:rPr lang="en-US" dirty="0"/>
              <a:t>4.1 Experimental design</a:t>
            </a:r>
          </a:p>
        </p:txBody>
      </p:sp>
      <p:sp>
        <p:nvSpPr>
          <p:cNvPr id="3" name="Marcador de contenido 2">
            <a:extLst>
              <a:ext uri="{FF2B5EF4-FFF2-40B4-BE49-F238E27FC236}">
                <a16:creationId xmlns:a16="http://schemas.microsoft.com/office/drawing/2014/main" id="{C9CB4EAF-3BA4-7B8C-8450-D914988345BA}"/>
              </a:ext>
            </a:extLst>
          </p:cNvPr>
          <p:cNvSpPr>
            <a:spLocks noGrp="1"/>
          </p:cNvSpPr>
          <p:nvPr>
            <p:ph idx="1"/>
          </p:nvPr>
        </p:nvSpPr>
        <p:spPr/>
        <p:txBody>
          <a:bodyPr/>
          <a:lstStyle/>
          <a:p>
            <a:r>
              <a:rPr lang="en-US" dirty="0"/>
              <a:t>Artillery configuration file for task 1</a:t>
            </a:r>
          </a:p>
          <a:p>
            <a:endParaRPr lang="en-US" dirty="0"/>
          </a:p>
        </p:txBody>
      </p:sp>
      <p:pic>
        <p:nvPicPr>
          <p:cNvPr id="4" name="Imagen 3">
            <a:extLst>
              <a:ext uri="{FF2B5EF4-FFF2-40B4-BE49-F238E27FC236}">
                <a16:creationId xmlns:a16="http://schemas.microsoft.com/office/drawing/2014/main" id="{88A23C5D-C567-47D3-A9D0-76FAEDF1E225}"/>
              </a:ext>
            </a:extLst>
          </p:cNvPr>
          <p:cNvPicPr>
            <a:picLocks noChangeAspect="1"/>
          </p:cNvPicPr>
          <p:nvPr/>
        </p:nvPicPr>
        <p:blipFill>
          <a:blip r:embed="rId2"/>
          <a:srcRect/>
          <a:stretch/>
        </p:blipFill>
        <p:spPr>
          <a:xfrm>
            <a:off x="4906823" y="2824353"/>
            <a:ext cx="3358404" cy="3640747"/>
          </a:xfrm>
          <a:prstGeom prst="rect">
            <a:avLst/>
          </a:prstGeom>
        </p:spPr>
      </p:pic>
    </p:spTree>
    <p:extLst>
      <p:ext uri="{BB962C8B-B14F-4D97-AF65-F5344CB8AC3E}">
        <p14:creationId xmlns:p14="http://schemas.microsoft.com/office/powerpoint/2010/main" val="135681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AF9D9-D2D3-4DDC-D0C1-4E4E1A30746D}"/>
              </a:ext>
            </a:extLst>
          </p:cNvPr>
          <p:cNvSpPr>
            <a:spLocks noGrp="1"/>
          </p:cNvSpPr>
          <p:nvPr>
            <p:ph type="title"/>
          </p:nvPr>
        </p:nvSpPr>
        <p:spPr/>
        <p:txBody>
          <a:bodyPr/>
          <a:lstStyle/>
          <a:p>
            <a:r>
              <a:rPr lang="en-US" dirty="0"/>
              <a:t>4.2 Experimental results</a:t>
            </a:r>
          </a:p>
        </p:txBody>
      </p:sp>
      <p:sp>
        <p:nvSpPr>
          <p:cNvPr id="3" name="Marcador de contenido 2">
            <a:extLst>
              <a:ext uri="{FF2B5EF4-FFF2-40B4-BE49-F238E27FC236}">
                <a16:creationId xmlns:a16="http://schemas.microsoft.com/office/drawing/2014/main" id="{13914DB3-47F3-C5BF-BC29-BEF8D605D63B}"/>
              </a:ext>
            </a:extLst>
          </p:cNvPr>
          <p:cNvSpPr>
            <a:spLocks noGrp="1"/>
          </p:cNvSpPr>
          <p:nvPr>
            <p:ph idx="1"/>
          </p:nvPr>
        </p:nvSpPr>
        <p:spPr/>
        <p:txBody>
          <a:bodyPr>
            <a:normAutofit/>
          </a:bodyPr>
          <a:lstStyle/>
          <a:p>
            <a:r>
              <a:rPr lang="en-US" dirty="0"/>
              <a:t>Problems</a:t>
            </a:r>
          </a:p>
          <a:p>
            <a:pPr lvl="1"/>
            <a:r>
              <a:rPr lang="en-US" dirty="0"/>
              <a:t>Avoid getting banned</a:t>
            </a:r>
          </a:p>
          <a:p>
            <a:pPr lvl="2"/>
            <a:r>
              <a:rPr lang="en-US" dirty="0"/>
              <a:t>Tests in EC2</a:t>
            </a:r>
          </a:p>
          <a:p>
            <a:pPr lvl="1"/>
            <a:r>
              <a:rPr lang="en-US" dirty="0"/>
              <a:t>CPU bottleneck</a:t>
            </a:r>
          </a:p>
          <a:p>
            <a:pPr lvl="2"/>
            <a:r>
              <a:rPr lang="en-US" dirty="0"/>
              <a:t>Finding the limit amount of load</a:t>
            </a:r>
          </a:p>
          <a:p>
            <a:pPr lvl="1"/>
            <a:r>
              <a:rPr lang="en-US" dirty="0"/>
              <a:t>16 vCPU limitation </a:t>
            </a:r>
          </a:p>
          <a:p>
            <a:pPr lvl="2"/>
            <a:r>
              <a:rPr lang="en-US" dirty="0"/>
              <a:t>c5.4xlarge instance used</a:t>
            </a:r>
          </a:p>
          <a:p>
            <a:pPr lvl="1"/>
            <a:endParaRPr lang="en-US" dirty="0"/>
          </a:p>
        </p:txBody>
      </p:sp>
    </p:spTree>
    <p:extLst>
      <p:ext uri="{BB962C8B-B14F-4D97-AF65-F5344CB8AC3E}">
        <p14:creationId xmlns:p14="http://schemas.microsoft.com/office/powerpoint/2010/main" val="4082200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1D7FF-8E1D-CCC3-7A0A-14B50256406E}"/>
              </a:ext>
            </a:extLst>
          </p:cNvPr>
          <p:cNvSpPr>
            <a:spLocks noGrp="1"/>
          </p:cNvSpPr>
          <p:nvPr>
            <p:ph type="title"/>
          </p:nvPr>
        </p:nvSpPr>
        <p:spPr/>
        <p:txBody>
          <a:bodyPr/>
          <a:lstStyle/>
          <a:p>
            <a:r>
              <a:rPr lang="en-US" dirty="0"/>
              <a:t>4.2 Experimental results</a:t>
            </a:r>
          </a:p>
        </p:txBody>
      </p:sp>
      <p:sp>
        <p:nvSpPr>
          <p:cNvPr id="3" name="Marcador de contenido 2">
            <a:extLst>
              <a:ext uri="{FF2B5EF4-FFF2-40B4-BE49-F238E27FC236}">
                <a16:creationId xmlns:a16="http://schemas.microsoft.com/office/drawing/2014/main" id="{EF34CF91-8DEF-29DC-273C-EC98FAD3A27B}"/>
              </a:ext>
            </a:extLst>
          </p:cNvPr>
          <p:cNvSpPr>
            <a:spLocks noGrp="1"/>
          </p:cNvSpPr>
          <p:nvPr>
            <p:ph idx="1"/>
          </p:nvPr>
        </p:nvSpPr>
        <p:spPr/>
        <p:txBody>
          <a:bodyPr>
            <a:normAutofit fontScale="92500" lnSpcReduction="10000"/>
          </a:bodyPr>
          <a:lstStyle/>
          <a:p>
            <a:endParaRPr lang="en-US" dirty="0"/>
          </a:p>
          <a:p>
            <a:r>
              <a:rPr lang="en-US" dirty="0"/>
              <a:t>7 virtual users</a:t>
            </a:r>
          </a:p>
          <a:p>
            <a:endParaRPr lang="en-US" dirty="0"/>
          </a:p>
          <a:p>
            <a:endParaRPr lang="en-US" dirty="0"/>
          </a:p>
          <a:p>
            <a:endParaRPr lang="en-US" dirty="0"/>
          </a:p>
          <a:p>
            <a:endParaRPr lang="en-US" dirty="0"/>
          </a:p>
          <a:p>
            <a:endParaRPr lang="en-US" dirty="0"/>
          </a:p>
          <a:p>
            <a:endParaRPr lang="en-US" dirty="0"/>
          </a:p>
          <a:p>
            <a:r>
              <a:rPr lang="en-US" dirty="0"/>
              <a:t>5 virtual users</a:t>
            </a:r>
          </a:p>
        </p:txBody>
      </p:sp>
      <p:pic>
        <p:nvPicPr>
          <p:cNvPr id="4" name="Imagen 3" descr="Captura de pantalla de computadora&#10;&#10;Descripción generada automáticamente">
            <a:extLst>
              <a:ext uri="{FF2B5EF4-FFF2-40B4-BE49-F238E27FC236}">
                <a16:creationId xmlns:a16="http://schemas.microsoft.com/office/drawing/2014/main" id="{A68EB9DE-0003-3C48-1E59-EB7CAB9038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6434" y="1448790"/>
            <a:ext cx="6747828" cy="2800688"/>
          </a:xfrm>
          <a:prstGeom prst="rect">
            <a:avLst/>
          </a:prstGeom>
        </p:spPr>
      </p:pic>
      <p:pic>
        <p:nvPicPr>
          <p:cNvPr id="6" name="Imagen 5" descr="Captura de pantalla de computadora&#10;&#10;Descripción generada automáticamente">
            <a:extLst>
              <a:ext uri="{FF2B5EF4-FFF2-40B4-BE49-F238E27FC236}">
                <a16:creationId xmlns:a16="http://schemas.microsoft.com/office/drawing/2014/main" id="{336CBBA0-474C-3F6B-4B2C-052898E602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6434" y="4008352"/>
            <a:ext cx="6865732" cy="2849648"/>
          </a:xfrm>
          <a:prstGeom prst="rect">
            <a:avLst/>
          </a:prstGeom>
        </p:spPr>
      </p:pic>
      <p:sp>
        <p:nvSpPr>
          <p:cNvPr id="7" name="CuadroTexto 6">
            <a:extLst>
              <a:ext uri="{FF2B5EF4-FFF2-40B4-BE49-F238E27FC236}">
                <a16:creationId xmlns:a16="http://schemas.microsoft.com/office/drawing/2014/main" id="{51C9DF4D-E32D-24CB-6B36-29F4958161D3}"/>
              </a:ext>
            </a:extLst>
          </p:cNvPr>
          <p:cNvSpPr txBox="1"/>
          <p:nvPr/>
        </p:nvSpPr>
        <p:spPr>
          <a:xfrm>
            <a:off x="1543793" y="1668914"/>
            <a:ext cx="2242641" cy="584775"/>
          </a:xfrm>
          <a:prstGeom prst="rect">
            <a:avLst/>
          </a:prstGeom>
          <a:noFill/>
        </p:spPr>
        <p:txBody>
          <a:bodyPr wrap="square" rtlCol="0">
            <a:spAutoFit/>
          </a:bodyPr>
          <a:lstStyle/>
          <a:p>
            <a:r>
              <a:rPr lang="en-US" sz="3200" b="1" dirty="0"/>
              <a:t>TASK 1</a:t>
            </a:r>
          </a:p>
        </p:txBody>
      </p:sp>
    </p:spTree>
    <p:extLst>
      <p:ext uri="{BB962C8B-B14F-4D97-AF65-F5344CB8AC3E}">
        <p14:creationId xmlns:p14="http://schemas.microsoft.com/office/powerpoint/2010/main" val="270823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94812-4D33-DD40-2063-696119733984}"/>
              </a:ext>
            </a:extLst>
          </p:cNvPr>
          <p:cNvSpPr>
            <a:spLocks noGrp="1"/>
          </p:cNvSpPr>
          <p:nvPr>
            <p:ph type="title"/>
          </p:nvPr>
        </p:nvSpPr>
        <p:spPr/>
        <p:txBody>
          <a:bodyPr/>
          <a:lstStyle/>
          <a:p>
            <a:r>
              <a:rPr lang="en-US" dirty="0"/>
              <a:t>4.2 Experimental results</a:t>
            </a:r>
          </a:p>
        </p:txBody>
      </p:sp>
      <p:sp>
        <p:nvSpPr>
          <p:cNvPr id="3" name="Marcador de contenido 2">
            <a:extLst>
              <a:ext uri="{FF2B5EF4-FFF2-40B4-BE49-F238E27FC236}">
                <a16:creationId xmlns:a16="http://schemas.microsoft.com/office/drawing/2014/main" id="{BC25AE4A-E668-208D-C31B-92F452A855FA}"/>
              </a:ext>
            </a:extLst>
          </p:cNvPr>
          <p:cNvSpPr>
            <a:spLocks noGrp="1"/>
          </p:cNvSpPr>
          <p:nvPr>
            <p:ph idx="1"/>
          </p:nvPr>
        </p:nvSpPr>
        <p:spPr/>
        <p:txBody>
          <a:bodyPr/>
          <a:lstStyle/>
          <a:p>
            <a:endParaRPr lang="en-US" dirty="0"/>
          </a:p>
          <a:p>
            <a:r>
              <a:rPr lang="en-US" dirty="0"/>
              <a:t>Results</a:t>
            </a:r>
          </a:p>
          <a:p>
            <a:pPr lvl="1"/>
            <a:r>
              <a:rPr lang="en-US" dirty="0"/>
              <a:t>Clear bottleneck</a:t>
            </a:r>
          </a:p>
          <a:p>
            <a:pPr lvl="1"/>
            <a:r>
              <a:rPr lang="en-US" dirty="0"/>
              <a:t>No errors</a:t>
            </a:r>
          </a:p>
          <a:p>
            <a:pPr lvl="1"/>
            <a:r>
              <a:rPr lang="en-US" dirty="0"/>
              <a:t>Good response times </a:t>
            </a:r>
          </a:p>
        </p:txBody>
      </p:sp>
      <p:pic>
        <p:nvPicPr>
          <p:cNvPr id="4" name="Imagen 3">
            <a:extLst>
              <a:ext uri="{FF2B5EF4-FFF2-40B4-BE49-F238E27FC236}">
                <a16:creationId xmlns:a16="http://schemas.microsoft.com/office/drawing/2014/main" id="{7DD1C973-8BEC-6A25-BD7A-D288883D6C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6929" y="1413223"/>
            <a:ext cx="5965252" cy="5326953"/>
          </a:xfrm>
          <a:prstGeom prst="rect">
            <a:avLst/>
          </a:prstGeom>
        </p:spPr>
      </p:pic>
      <p:sp>
        <p:nvSpPr>
          <p:cNvPr id="8" name="CuadroTexto 7">
            <a:extLst>
              <a:ext uri="{FF2B5EF4-FFF2-40B4-BE49-F238E27FC236}">
                <a16:creationId xmlns:a16="http://schemas.microsoft.com/office/drawing/2014/main" id="{E770367E-32E2-5B90-32BB-AA499890EDD8}"/>
              </a:ext>
            </a:extLst>
          </p:cNvPr>
          <p:cNvSpPr txBox="1"/>
          <p:nvPr/>
        </p:nvSpPr>
        <p:spPr>
          <a:xfrm>
            <a:off x="1540934" y="1701225"/>
            <a:ext cx="6096000" cy="584775"/>
          </a:xfrm>
          <a:prstGeom prst="rect">
            <a:avLst/>
          </a:prstGeom>
          <a:noFill/>
        </p:spPr>
        <p:txBody>
          <a:bodyPr wrap="square">
            <a:spAutoFit/>
          </a:bodyPr>
          <a:lstStyle/>
          <a:p>
            <a:r>
              <a:rPr lang="en-US" sz="3200" b="1" dirty="0"/>
              <a:t>TASK 1</a:t>
            </a:r>
          </a:p>
        </p:txBody>
      </p:sp>
    </p:spTree>
    <p:extLst>
      <p:ext uri="{BB962C8B-B14F-4D97-AF65-F5344CB8AC3E}">
        <p14:creationId xmlns:p14="http://schemas.microsoft.com/office/powerpoint/2010/main" val="195090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C44C5B-EA1F-6BD6-C7E4-4C04E22ED0A7}"/>
              </a:ext>
            </a:extLst>
          </p:cNvPr>
          <p:cNvSpPr>
            <a:spLocks noGrp="1"/>
          </p:cNvSpPr>
          <p:nvPr>
            <p:ph type="title"/>
          </p:nvPr>
        </p:nvSpPr>
        <p:spPr/>
        <p:txBody>
          <a:bodyPr/>
          <a:lstStyle/>
          <a:p>
            <a:r>
              <a:rPr lang="en-US" dirty="0"/>
              <a:t>4.2 Experimental results</a:t>
            </a:r>
          </a:p>
        </p:txBody>
      </p:sp>
      <p:sp>
        <p:nvSpPr>
          <p:cNvPr id="3" name="Marcador de contenido 2">
            <a:extLst>
              <a:ext uri="{FF2B5EF4-FFF2-40B4-BE49-F238E27FC236}">
                <a16:creationId xmlns:a16="http://schemas.microsoft.com/office/drawing/2014/main" id="{14A69FE9-D38B-6DB5-8F8F-1BC6DA162606}"/>
              </a:ext>
            </a:extLst>
          </p:cNvPr>
          <p:cNvSpPr>
            <a:spLocks noGrp="1"/>
          </p:cNvSpPr>
          <p:nvPr>
            <p:ph idx="1"/>
          </p:nvPr>
        </p:nvSpPr>
        <p:spPr/>
        <p:txBody>
          <a:bodyPr/>
          <a:lstStyle/>
          <a:p>
            <a:endParaRPr lang="en-US" dirty="0"/>
          </a:p>
          <a:p>
            <a:r>
              <a:rPr lang="en-US" dirty="0"/>
              <a:t>Custom script uploads random amount of images between 1 and 5 to the bucket</a:t>
            </a:r>
          </a:p>
          <a:p>
            <a:r>
              <a:rPr lang="en-US" dirty="0"/>
              <a:t>Lambda function is triggered by each upload</a:t>
            </a:r>
          </a:p>
          <a:p>
            <a:r>
              <a:rPr lang="en-US" dirty="0"/>
              <a:t>Problem…</a:t>
            </a:r>
          </a:p>
          <a:p>
            <a:pPr lvl="1"/>
            <a:r>
              <a:rPr lang="en-US" dirty="0"/>
              <a:t>AWS limitation to new accounts of 10 concurrent executions. Would need to ask Amazon to increment this.</a:t>
            </a:r>
          </a:p>
        </p:txBody>
      </p:sp>
      <p:sp>
        <p:nvSpPr>
          <p:cNvPr id="4" name="CuadroTexto 3">
            <a:extLst>
              <a:ext uri="{FF2B5EF4-FFF2-40B4-BE49-F238E27FC236}">
                <a16:creationId xmlns:a16="http://schemas.microsoft.com/office/drawing/2014/main" id="{4C67A626-E400-0DD8-ABBB-19855D208DFE}"/>
              </a:ext>
            </a:extLst>
          </p:cNvPr>
          <p:cNvSpPr txBox="1"/>
          <p:nvPr/>
        </p:nvSpPr>
        <p:spPr>
          <a:xfrm>
            <a:off x="1507067" y="1701225"/>
            <a:ext cx="1413592" cy="584775"/>
          </a:xfrm>
          <a:prstGeom prst="rect">
            <a:avLst/>
          </a:prstGeom>
          <a:noFill/>
        </p:spPr>
        <p:txBody>
          <a:bodyPr wrap="none" rtlCol="0">
            <a:spAutoFit/>
          </a:bodyPr>
          <a:lstStyle/>
          <a:p>
            <a:r>
              <a:rPr lang="en-US" sz="3200" b="1" dirty="0"/>
              <a:t>TASK 2</a:t>
            </a:r>
          </a:p>
        </p:txBody>
      </p:sp>
    </p:spTree>
    <p:extLst>
      <p:ext uri="{BB962C8B-B14F-4D97-AF65-F5344CB8AC3E}">
        <p14:creationId xmlns:p14="http://schemas.microsoft.com/office/powerpoint/2010/main" val="1364338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F5825-9F8B-A09B-6952-345A77A5CA26}"/>
              </a:ext>
            </a:extLst>
          </p:cNvPr>
          <p:cNvSpPr>
            <a:spLocks noGrp="1"/>
          </p:cNvSpPr>
          <p:nvPr>
            <p:ph type="title"/>
          </p:nvPr>
        </p:nvSpPr>
        <p:spPr/>
        <p:txBody>
          <a:bodyPr/>
          <a:lstStyle/>
          <a:p>
            <a:r>
              <a:rPr lang="en-US" dirty="0"/>
              <a:t>4.2 Experimental results</a:t>
            </a:r>
          </a:p>
        </p:txBody>
      </p:sp>
      <p:sp>
        <p:nvSpPr>
          <p:cNvPr id="3" name="Marcador de contenido 2">
            <a:extLst>
              <a:ext uri="{FF2B5EF4-FFF2-40B4-BE49-F238E27FC236}">
                <a16:creationId xmlns:a16="http://schemas.microsoft.com/office/drawing/2014/main" id="{9D3C97E5-6B26-AC91-B853-D906FB141A39}"/>
              </a:ext>
            </a:extLst>
          </p:cNvPr>
          <p:cNvSpPr>
            <a:spLocks noGrp="1"/>
          </p:cNvSpPr>
          <p:nvPr>
            <p:ph idx="1"/>
          </p:nvPr>
        </p:nvSpPr>
        <p:spPr/>
        <p:txBody>
          <a:bodyPr>
            <a:normAutofit/>
          </a:bodyPr>
          <a:lstStyle/>
          <a:p>
            <a:endParaRPr lang="en-US" sz="1800" dirty="0"/>
          </a:p>
          <a:p>
            <a:r>
              <a:rPr lang="en-US" sz="1800" dirty="0"/>
              <a:t>CPU bottleneck </a:t>
            </a:r>
          </a:p>
          <a:p>
            <a:pPr marL="0" indent="0">
              <a:buNone/>
            </a:pPr>
            <a:r>
              <a:rPr lang="en-US" sz="1800" dirty="0"/>
              <a:t>between 150 and </a:t>
            </a:r>
          </a:p>
          <a:p>
            <a:pPr marL="0" indent="0">
              <a:buNone/>
            </a:pPr>
            <a:r>
              <a:rPr lang="en-US" sz="1800" dirty="0"/>
              <a:t>200 VU/s</a:t>
            </a:r>
          </a:p>
          <a:p>
            <a:r>
              <a:rPr lang="en-US" sz="1800" dirty="0"/>
              <a:t>No errors</a:t>
            </a:r>
          </a:p>
        </p:txBody>
      </p:sp>
      <p:pic>
        <p:nvPicPr>
          <p:cNvPr id="5" name="Imagen 4">
            <a:extLst>
              <a:ext uri="{FF2B5EF4-FFF2-40B4-BE49-F238E27FC236}">
                <a16:creationId xmlns:a16="http://schemas.microsoft.com/office/drawing/2014/main" id="{5AAB50DA-8A76-FB99-A8F2-316C4318A8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3890" y="1879600"/>
            <a:ext cx="7892115" cy="4529667"/>
          </a:xfrm>
          <a:prstGeom prst="rect">
            <a:avLst/>
          </a:prstGeom>
        </p:spPr>
      </p:pic>
      <p:sp>
        <p:nvSpPr>
          <p:cNvPr id="8" name="CuadroTexto 7">
            <a:extLst>
              <a:ext uri="{FF2B5EF4-FFF2-40B4-BE49-F238E27FC236}">
                <a16:creationId xmlns:a16="http://schemas.microsoft.com/office/drawing/2014/main" id="{847F6717-DBB6-4875-5B3F-F89F49493762}"/>
              </a:ext>
            </a:extLst>
          </p:cNvPr>
          <p:cNvSpPr txBox="1"/>
          <p:nvPr/>
        </p:nvSpPr>
        <p:spPr>
          <a:xfrm>
            <a:off x="1507067" y="1701225"/>
            <a:ext cx="6096000" cy="584775"/>
          </a:xfrm>
          <a:prstGeom prst="rect">
            <a:avLst/>
          </a:prstGeom>
          <a:noFill/>
        </p:spPr>
        <p:txBody>
          <a:bodyPr wrap="square">
            <a:spAutoFit/>
          </a:bodyPr>
          <a:lstStyle/>
          <a:p>
            <a:r>
              <a:rPr lang="en-US" sz="3200" b="1" dirty="0"/>
              <a:t>TASK 2</a:t>
            </a:r>
          </a:p>
        </p:txBody>
      </p:sp>
    </p:spTree>
    <p:extLst>
      <p:ext uri="{BB962C8B-B14F-4D97-AF65-F5344CB8AC3E}">
        <p14:creationId xmlns:p14="http://schemas.microsoft.com/office/powerpoint/2010/main" val="38205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E78B1-0590-442D-7F38-A9208CB68DC9}"/>
              </a:ext>
            </a:extLst>
          </p:cNvPr>
          <p:cNvSpPr>
            <a:spLocks noGrp="1"/>
          </p:cNvSpPr>
          <p:nvPr>
            <p:ph type="title"/>
          </p:nvPr>
        </p:nvSpPr>
        <p:spPr/>
        <p:txBody>
          <a:bodyPr/>
          <a:lstStyle/>
          <a:p>
            <a:r>
              <a:rPr lang="en-US" dirty="0"/>
              <a:t>Conclusions</a:t>
            </a:r>
          </a:p>
        </p:txBody>
      </p:sp>
      <p:sp>
        <p:nvSpPr>
          <p:cNvPr id="3" name="Marcador de contenido 2">
            <a:extLst>
              <a:ext uri="{FF2B5EF4-FFF2-40B4-BE49-F238E27FC236}">
                <a16:creationId xmlns:a16="http://schemas.microsoft.com/office/drawing/2014/main" id="{BEF72BEF-A512-BB5E-602D-0E4DF9FF7A25}"/>
              </a:ext>
            </a:extLst>
          </p:cNvPr>
          <p:cNvSpPr>
            <a:spLocks noGrp="1"/>
          </p:cNvSpPr>
          <p:nvPr>
            <p:ph idx="1"/>
          </p:nvPr>
        </p:nvSpPr>
        <p:spPr>
          <a:xfrm>
            <a:off x="1371599" y="2285999"/>
            <a:ext cx="10329333" cy="3539068"/>
          </a:xfrm>
        </p:spPr>
        <p:txBody>
          <a:bodyPr>
            <a:normAutofit/>
          </a:bodyPr>
          <a:lstStyle/>
          <a:p>
            <a:r>
              <a:rPr lang="en-US" dirty="0"/>
              <a:t>Despite these challenges, the test results confirmed that my solution was capable of scaling to meet increased demands. Even when pushing the system to the current setup’s limits, the system remained operational and responsive. The Artillery tests concluded without any errors from virtual users, CloudWatch metrics verified a 100% success rate for Lambda executions, and DynamoDB reported no errors either.</a:t>
            </a:r>
          </a:p>
          <a:p>
            <a:pPr marL="530352" lvl="1" indent="0">
              <a:buNone/>
            </a:pPr>
            <a:endParaRPr lang="en-US" dirty="0"/>
          </a:p>
          <a:p>
            <a:r>
              <a:rPr lang="en-US" dirty="0"/>
              <a:t>GitHub repository https://</a:t>
            </a:r>
            <a:r>
              <a:rPr lang="en-US" dirty="0" err="1"/>
              <a:t>github.com</a:t>
            </a:r>
            <a:r>
              <a:rPr lang="en-US" dirty="0"/>
              <a:t>/</a:t>
            </a:r>
            <a:r>
              <a:rPr lang="en-US" dirty="0" err="1"/>
              <a:t>angeloyo</a:t>
            </a:r>
            <a:r>
              <a:rPr lang="en-US" dirty="0"/>
              <a:t>/</a:t>
            </a:r>
            <a:r>
              <a:rPr lang="en-US" dirty="0" err="1"/>
              <a:t>sapienza</a:t>
            </a:r>
            <a:r>
              <a:rPr lang="en-US" dirty="0"/>
              <a:t>-project</a:t>
            </a:r>
          </a:p>
          <a:p>
            <a:r>
              <a:rPr lang="en-US" dirty="0"/>
              <a:t>Live website </a:t>
            </a:r>
            <a:r>
              <a:rPr lang="en-US" dirty="0">
                <a:solidFill>
                  <a:schemeClr val="tx1"/>
                </a:solidFill>
              </a:rPr>
              <a:t>https://gaillery.angeloyo.com/</a:t>
            </a:r>
          </a:p>
          <a:p>
            <a:r>
              <a:rPr lang="en-US" dirty="0"/>
              <a:t>Thank you</a:t>
            </a:r>
          </a:p>
          <a:p>
            <a:pPr marL="530352" lvl="1" indent="0">
              <a:buNone/>
            </a:pPr>
            <a:endParaRPr lang="en-US" dirty="0"/>
          </a:p>
        </p:txBody>
      </p:sp>
    </p:spTree>
    <p:extLst>
      <p:ext uri="{BB962C8B-B14F-4D97-AF65-F5344CB8AC3E}">
        <p14:creationId xmlns:p14="http://schemas.microsoft.com/office/powerpoint/2010/main" val="198813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C7DFC-492D-0531-737A-EED39F2C64AF}"/>
              </a:ext>
            </a:extLst>
          </p:cNvPr>
          <p:cNvSpPr>
            <a:spLocks noGrp="1"/>
          </p:cNvSpPr>
          <p:nvPr>
            <p:ph type="title"/>
          </p:nvPr>
        </p:nvSpPr>
        <p:spPr/>
        <p:txBody>
          <a:bodyPr/>
          <a:lstStyle/>
          <a:p>
            <a:r>
              <a:rPr lang="es-ES" dirty="0" err="1"/>
              <a:t>Outline</a:t>
            </a:r>
            <a:endParaRPr lang="es-ES" dirty="0"/>
          </a:p>
        </p:txBody>
      </p:sp>
      <p:sp>
        <p:nvSpPr>
          <p:cNvPr id="3" name="Marcador de contenido 2">
            <a:extLst>
              <a:ext uri="{FF2B5EF4-FFF2-40B4-BE49-F238E27FC236}">
                <a16:creationId xmlns:a16="http://schemas.microsoft.com/office/drawing/2014/main" id="{DF5A2CDE-15FF-2BB5-AE40-9446852ACA0C}"/>
              </a:ext>
            </a:extLst>
          </p:cNvPr>
          <p:cNvSpPr>
            <a:spLocks noGrp="1"/>
          </p:cNvSpPr>
          <p:nvPr>
            <p:ph idx="1"/>
          </p:nvPr>
        </p:nvSpPr>
        <p:spPr/>
        <p:txBody>
          <a:bodyPr>
            <a:normAutofit/>
          </a:bodyPr>
          <a:lstStyle/>
          <a:p>
            <a:r>
              <a:rPr lang="es-ES" sz="3200" dirty="0"/>
              <a:t>1. </a:t>
            </a:r>
            <a:r>
              <a:rPr lang="es-ES" sz="3200" dirty="0" err="1"/>
              <a:t>Problem</a:t>
            </a:r>
            <a:r>
              <a:rPr lang="es-ES" sz="3200" dirty="0"/>
              <a:t> </a:t>
            </a:r>
            <a:r>
              <a:rPr lang="es-ES" sz="3200" dirty="0" err="1"/>
              <a:t>addressed</a:t>
            </a:r>
            <a:endParaRPr lang="es-ES" sz="3200" dirty="0"/>
          </a:p>
          <a:p>
            <a:r>
              <a:rPr lang="es-ES" sz="3200" dirty="0"/>
              <a:t>2. </a:t>
            </a:r>
            <a:r>
              <a:rPr lang="es-ES" sz="3200" dirty="0" err="1"/>
              <a:t>Designed</a:t>
            </a:r>
            <a:r>
              <a:rPr lang="es-ES" sz="3200" dirty="0"/>
              <a:t> </a:t>
            </a:r>
            <a:r>
              <a:rPr lang="es-ES" sz="3200" dirty="0" err="1"/>
              <a:t>solution</a:t>
            </a:r>
            <a:endParaRPr lang="es-ES" sz="3200" dirty="0"/>
          </a:p>
          <a:p>
            <a:r>
              <a:rPr lang="es-ES" sz="3200" dirty="0"/>
              <a:t>3. </a:t>
            </a:r>
            <a:r>
              <a:rPr lang="es-ES" sz="3200" dirty="0" err="1"/>
              <a:t>Implementation</a:t>
            </a:r>
            <a:r>
              <a:rPr lang="es-ES" sz="3200" dirty="0"/>
              <a:t> </a:t>
            </a:r>
            <a:r>
              <a:rPr lang="es-ES" sz="3200" dirty="0" err="1"/>
              <a:t>process</a:t>
            </a:r>
            <a:endParaRPr lang="es-ES" sz="3200" dirty="0"/>
          </a:p>
          <a:p>
            <a:r>
              <a:rPr lang="es-ES" sz="3200" dirty="0"/>
              <a:t>4. High </a:t>
            </a:r>
            <a:r>
              <a:rPr lang="es-ES" sz="3200" dirty="0" err="1"/>
              <a:t>availability</a:t>
            </a:r>
            <a:r>
              <a:rPr lang="es-ES" sz="3200" dirty="0"/>
              <a:t> and </a:t>
            </a:r>
            <a:r>
              <a:rPr lang="es-ES" sz="3200" dirty="0" err="1"/>
              <a:t>scalability</a:t>
            </a:r>
            <a:r>
              <a:rPr lang="es-ES" sz="3200" dirty="0"/>
              <a:t> </a:t>
            </a:r>
            <a:r>
              <a:rPr lang="es-ES" sz="3200" dirty="0" err="1"/>
              <a:t>testing</a:t>
            </a:r>
            <a:endParaRPr lang="es-ES" sz="3200" dirty="0"/>
          </a:p>
          <a:p>
            <a:pPr lvl="1"/>
            <a:r>
              <a:rPr lang="es-ES" sz="3200" dirty="0"/>
              <a:t>4.1 Experimental </a:t>
            </a:r>
            <a:r>
              <a:rPr lang="es-ES" sz="3200" dirty="0" err="1"/>
              <a:t>design</a:t>
            </a:r>
            <a:endParaRPr lang="es-ES" sz="3200" dirty="0"/>
          </a:p>
          <a:p>
            <a:pPr lvl="1"/>
            <a:r>
              <a:rPr lang="es-ES" sz="3200" dirty="0"/>
              <a:t>4.2 Experimental </a:t>
            </a:r>
            <a:r>
              <a:rPr lang="es-ES" sz="3200" dirty="0" err="1"/>
              <a:t>results</a:t>
            </a:r>
            <a:endParaRPr lang="es-ES" sz="3200" dirty="0"/>
          </a:p>
        </p:txBody>
      </p:sp>
    </p:spTree>
    <p:extLst>
      <p:ext uri="{BB962C8B-B14F-4D97-AF65-F5344CB8AC3E}">
        <p14:creationId xmlns:p14="http://schemas.microsoft.com/office/powerpoint/2010/main" val="36089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FBEE8-448D-E35A-ADA6-98F2A60D3E2F}"/>
              </a:ext>
            </a:extLst>
          </p:cNvPr>
          <p:cNvSpPr>
            <a:spLocks noGrp="1"/>
          </p:cNvSpPr>
          <p:nvPr>
            <p:ph type="title"/>
          </p:nvPr>
        </p:nvSpPr>
        <p:spPr/>
        <p:txBody>
          <a:bodyPr/>
          <a:lstStyle/>
          <a:p>
            <a:r>
              <a:rPr lang="en-US" dirty="0"/>
              <a:t>1. Problem addressed</a:t>
            </a:r>
          </a:p>
        </p:txBody>
      </p:sp>
      <p:sp>
        <p:nvSpPr>
          <p:cNvPr id="3" name="Marcador de contenido 2">
            <a:extLst>
              <a:ext uri="{FF2B5EF4-FFF2-40B4-BE49-F238E27FC236}">
                <a16:creationId xmlns:a16="http://schemas.microsoft.com/office/drawing/2014/main" id="{4DDA4BE0-0F10-542B-B6F9-8BA289CC4341}"/>
              </a:ext>
            </a:extLst>
          </p:cNvPr>
          <p:cNvSpPr>
            <a:spLocks noGrp="1"/>
          </p:cNvSpPr>
          <p:nvPr>
            <p:ph idx="1"/>
          </p:nvPr>
        </p:nvSpPr>
        <p:spPr/>
        <p:txBody>
          <a:bodyPr/>
          <a:lstStyle/>
          <a:p>
            <a:r>
              <a:rPr lang="en-US" dirty="0"/>
              <a:t>AI enhanced photo gallery with image and speech recognition</a:t>
            </a:r>
          </a:p>
          <a:p>
            <a:r>
              <a:rPr lang="en-US" dirty="0"/>
              <a:t>Use AWS infrastructure </a:t>
            </a:r>
          </a:p>
          <a:p>
            <a:r>
              <a:rPr lang="en-US" dirty="0"/>
              <a:t>Main objective: achieve high availability and scalability</a:t>
            </a:r>
          </a:p>
          <a:p>
            <a:r>
              <a:rPr lang="en-US" dirty="0"/>
              <a:t>Multidisciplinary project</a:t>
            </a:r>
          </a:p>
          <a:p>
            <a:endParaRPr lang="en-US" dirty="0"/>
          </a:p>
        </p:txBody>
      </p:sp>
      <p:pic>
        <p:nvPicPr>
          <p:cNvPr id="5" name="Imagen 4" descr="Icono&#10;&#10;Descripción generada automáticamente">
            <a:extLst>
              <a:ext uri="{FF2B5EF4-FFF2-40B4-BE49-F238E27FC236}">
                <a16:creationId xmlns:a16="http://schemas.microsoft.com/office/drawing/2014/main" id="{BFBA4696-AAC7-3A49-1C23-8A9622B52B85}"/>
              </a:ext>
            </a:extLst>
          </p:cNvPr>
          <p:cNvPicPr>
            <a:picLocks noChangeAspect="1"/>
          </p:cNvPicPr>
          <p:nvPr/>
        </p:nvPicPr>
        <p:blipFill>
          <a:blip r:embed="rId2"/>
          <a:stretch>
            <a:fillRect/>
          </a:stretch>
        </p:blipFill>
        <p:spPr>
          <a:xfrm>
            <a:off x="1755091" y="4514126"/>
            <a:ext cx="3583021" cy="785953"/>
          </a:xfrm>
          <a:prstGeom prst="rect">
            <a:avLst/>
          </a:prstGeom>
        </p:spPr>
      </p:pic>
    </p:spTree>
    <p:extLst>
      <p:ext uri="{BB962C8B-B14F-4D97-AF65-F5344CB8AC3E}">
        <p14:creationId xmlns:p14="http://schemas.microsoft.com/office/powerpoint/2010/main" val="64404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7E43B-2422-FACD-7A12-366381BE4CF2}"/>
              </a:ext>
            </a:extLst>
          </p:cNvPr>
          <p:cNvSpPr>
            <a:spLocks noGrp="1"/>
          </p:cNvSpPr>
          <p:nvPr>
            <p:ph type="title"/>
          </p:nvPr>
        </p:nvSpPr>
        <p:spPr/>
        <p:txBody>
          <a:bodyPr/>
          <a:lstStyle/>
          <a:p>
            <a:r>
              <a:rPr lang="en-US" dirty="0"/>
              <a:t>2. Designed solution</a:t>
            </a:r>
          </a:p>
        </p:txBody>
      </p:sp>
      <p:sp>
        <p:nvSpPr>
          <p:cNvPr id="3" name="Marcador de contenido 2">
            <a:extLst>
              <a:ext uri="{FF2B5EF4-FFF2-40B4-BE49-F238E27FC236}">
                <a16:creationId xmlns:a16="http://schemas.microsoft.com/office/drawing/2014/main" id="{C84873FC-D2B6-C089-0270-F32714729773}"/>
              </a:ext>
            </a:extLst>
          </p:cNvPr>
          <p:cNvSpPr>
            <a:spLocks noGrp="1"/>
          </p:cNvSpPr>
          <p:nvPr>
            <p:ph idx="1"/>
          </p:nvPr>
        </p:nvSpPr>
        <p:spPr/>
        <p:txBody>
          <a:bodyPr>
            <a:normAutofit fontScale="92500" lnSpcReduction="20000"/>
          </a:bodyPr>
          <a:lstStyle/>
          <a:p>
            <a:r>
              <a:rPr lang="en-US" dirty="0"/>
              <a:t>Focus on Cloud Computing aspects</a:t>
            </a:r>
          </a:p>
          <a:p>
            <a:endParaRPr lang="en-US" dirty="0"/>
          </a:p>
          <a:p>
            <a:pPr lvl="1"/>
            <a:r>
              <a:rPr lang="es-ES" sz="2200" i="0" dirty="0" err="1">
                <a:solidFill>
                  <a:srgbClr val="000000"/>
                </a:solidFill>
                <a:effectLst/>
              </a:rPr>
              <a:t>Static</a:t>
            </a:r>
            <a:r>
              <a:rPr lang="es-ES" sz="2200" i="0" dirty="0">
                <a:solidFill>
                  <a:srgbClr val="000000"/>
                </a:solidFill>
                <a:effectLst/>
              </a:rPr>
              <a:t> </a:t>
            </a:r>
            <a:r>
              <a:rPr lang="es-ES" sz="2200" i="0" dirty="0" err="1">
                <a:solidFill>
                  <a:srgbClr val="000000"/>
                </a:solidFill>
                <a:effectLst/>
              </a:rPr>
              <a:t>website</a:t>
            </a:r>
            <a:r>
              <a:rPr lang="es-ES" sz="2200" i="0" dirty="0">
                <a:solidFill>
                  <a:srgbClr val="000000"/>
                </a:solidFill>
                <a:effectLst/>
              </a:rPr>
              <a:t> hosting: AWS S3 </a:t>
            </a:r>
            <a:r>
              <a:rPr lang="es-ES" sz="2200" i="0" dirty="0" err="1">
                <a:solidFill>
                  <a:srgbClr val="000000"/>
                </a:solidFill>
                <a:effectLst/>
              </a:rPr>
              <a:t>Bucket</a:t>
            </a:r>
            <a:endParaRPr lang="es-ES" sz="2200" i="0" dirty="0">
              <a:solidFill>
                <a:srgbClr val="000000"/>
              </a:solidFill>
              <a:effectLst/>
            </a:endParaRPr>
          </a:p>
          <a:p>
            <a:pPr lvl="1"/>
            <a:r>
              <a:rPr lang="es-ES" sz="2200" i="0" dirty="0" err="1">
                <a:solidFill>
                  <a:srgbClr val="000000"/>
                </a:solidFill>
                <a:effectLst/>
              </a:rPr>
              <a:t>Static</a:t>
            </a:r>
            <a:r>
              <a:rPr lang="es-ES" sz="2200" i="0" dirty="0">
                <a:solidFill>
                  <a:srgbClr val="000000"/>
                </a:solidFill>
                <a:effectLst/>
              </a:rPr>
              <a:t> </a:t>
            </a:r>
            <a:r>
              <a:rPr lang="es-ES" sz="2200" i="0" dirty="0" err="1">
                <a:solidFill>
                  <a:srgbClr val="000000"/>
                </a:solidFill>
                <a:effectLst/>
              </a:rPr>
              <a:t>website</a:t>
            </a:r>
            <a:r>
              <a:rPr lang="es-ES" sz="2200" i="0" dirty="0">
                <a:solidFill>
                  <a:srgbClr val="000000"/>
                </a:solidFill>
                <a:effectLst/>
              </a:rPr>
              <a:t> </a:t>
            </a:r>
            <a:r>
              <a:rPr lang="es-ES" sz="2200" i="0" dirty="0" err="1">
                <a:solidFill>
                  <a:srgbClr val="000000"/>
                </a:solidFill>
                <a:effectLst/>
              </a:rPr>
              <a:t>deploying</a:t>
            </a:r>
            <a:r>
              <a:rPr lang="es-ES" sz="2200" i="0" dirty="0">
                <a:solidFill>
                  <a:srgbClr val="000000"/>
                </a:solidFill>
                <a:effectLst/>
              </a:rPr>
              <a:t> </a:t>
            </a:r>
            <a:r>
              <a:rPr lang="es-ES" sz="2200" i="0" dirty="0" err="1">
                <a:solidFill>
                  <a:srgbClr val="000000"/>
                </a:solidFill>
                <a:effectLst/>
              </a:rPr>
              <a:t>from</a:t>
            </a:r>
            <a:r>
              <a:rPr lang="es-ES" sz="2200" i="0" dirty="0">
                <a:solidFill>
                  <a:srgbClr val="000000"/>
                </a:solidFill>
                <a:effectLst/>
              </a:rPr>
              <a:t> GitHub </a:t>
            </a:r>
            <a:r>
              <a:rPr lang="es-ES" sz="2200" i="0" dirty="0" err="1">
                <a:solidFill>
                  <a:srgbClr val="000000"/>
                </a:solidFill>
                <a:effectLst/>
              </a:rPr>
              <a:t>to</a:t>
            </a:r>
            <a:r>
              <a:rPr lang="es-ES" sz="2200" i="0" dirty="0">
                <a:solidFill>
                  <a:srgbClr val="000000"/>
                </a:solidFill>
                <a:effectLst/>
              </a:rPr>
              <a:t> S3: ASW </a:t>
            </a:r>
            <a:r>
              <a:rPr lang="es-ES" sz="2200" i="0" dirty="0" err="1">
                <a:solidFill>
                  <a:srgbClr val="000000"/>
                </a:solidFill>
                <a:effectLst/>
              </a:rPr>
              <a:t>CodePipeline</a:t>
            </a:r>
            <a:endParaRPr lang="es-ES" sz="2200" i="0" dirty="0">
              <a:solidFill>
                <a:srgbClr val="000000"/>
              </a:solidFill>
              <a:effectLst/>
            </a:endParaRPr>
          </a:p>
          <a:p>
            <a:pPr lvl="1"/>
            <a:r>
              <a:rPr lang="es-ES" sz="2200" i="0" dirty="0" err="1">
                <a:solidFill>
                  <a:srgbClr val="000000"/>
                </a:solidFill>
                <a:effectLst/>
              </a:rPr>
              <a:t>Image</a:t>
            </a:r>
            <a:r>
              <a:rPr lang="es-ES" sz="2200" i="0" dirty="0">
                <a:solidFill>
                  <a:srgbClr val="000000"/>
                </a:solidFill>
                <a:effectLst/>
              </a:rPr>
              <a:t> files </a:t>
            </a:r>
            <a:r>
              <a:rPr lang="es-ES" sz="2200" i="0" dirty="0" err="1">
                <a:solidFill>
                  <a:srgbClr val="000000"/>
                </a:solidFill>
                <a:effectLst/>
              </a:rPr>
              <a:t>storage</a:t>
            </a:r>
            <a:r>
              <a:rPr lang="es-ES" sz="2200" i="0" dirty="0">
                <a:solidFill>
                  <a:srgbClr val="000000"/>
                </a:solidFill>
                <a:effectLst/>
              </a:rPr>
              <a:t>: AWS S3 </a:t>
            </a:r>
            <a:r>
              <a:rPr lang="es-ES" sz="2200" i="0" dirty="0" err="1">
                <a:solidFill>
                  <a:srgbClr val="000000"/>
                </a:solidFill>
                <a:effectLst/>
              </a:rPr>
              <a:t>Bucket</a:t>
            </a:r>
            <a:endParaRPr lang="es-ES" sz="2200" i="0" dirty="0">
              <a:solidFill>
                <a:srgbClr val="000000"/>
              </a:solidFill>
              <a:effectLst/>
            </a:endParaRPr>
          </a:p>
          <a:p>
            <a:pPr lvl="1"/>
            <a:r>
              <a:rPr lang="es-ES" sz="2200" i="0" dirty="0" err="1">
                <a:solidFill>
                  <a:srgbClr val="000000"/>
                </a:solidFill>
                <a:effectLst/>
              </a:rPr>
              <a:t>Image</a:t>
            </a:r>
            <a:r>
              <a:rPr lang="es-ES" sz="2200" i="0" dirty="0">
                <a:solidFill>
                  <a:srgbClr val="000000"/>
                </a:solidFill>
                <a:effectLst/>
              </a:rPr>
              <a:t> files </a:t>
            </a:r>
            <a:r>
              <a:rPr lang="es-ES" sz="2200" i="0" dirty="0" err="1">
                <a:solidFill>
                  <a:srgbClr val="000000"/>
                </a:solidFill>
                <a:effectLst/>
              </a:rPr>
              <a:t>accessing</a:t>
            </a:r>
            <a:r>
              <a:rPr lang="es-ES" sz="2200" i="0" dirty="0">
                <a:solidFill>
                  <a:srgbClr val="000000"/>
                </a:solidFill>
                <a:effectLst/>
              </a:rPr>
              <a:t>: AWS </a:t>
            </a:r>
            <a:r>
              <a:rPr lang="es-ES" sz="2200" i="0" dirty="0" err="1">
                <a:solidFill>
                  <a:srgbClr val="000000"/>
                </a:solidFill>
                <a:effectLst/>
              </a:rPr>
              <a:t>Cognito</a:t>
            </a:r>
            <a:endParaRPr lang="es-ES" sz="2200" i="0" dirty="0">
              <a:solidFill>
                <a:srgbClr val="000000"/>
              </a:solidFill>
              <a:effectLst/>
            </a:endParaRPr>
          </a:p>
          <a:p>
            <a:pPr lvl="1"/>
            <a:r>
              <a:rPr lang="es-ES" sz="2200" i="0" dirty="0" err="1">
                <a:solidFill>
                  <a:srgbClr val="000000"/>
                </a:solidFill>
                <a:effectLst/>
              </a:rPr>
              <a:t>Image</a:t>
            </a:r>
            <a:r>
              <a:rPr lang="es-ES" sz="2200" i="0" dirty="0">
                <a:solidFill>
                  <a:srgbClr val="000000"/>
                </a:solidFill>
                <a:effectLst/>
              </a:rPr>
              <a:t> tags </a:t>
            </a:r>
            <a:r>
              <a:rPr lang="es-ES" sz="2200" i="0" dirty="0" err="1">
                <a:solidFill>
                  <a:srgbClr val="000000"/>
                </a:solidFill>
                <a:effectLst/>
              </a:rPr>
              <a:t>database</a:t>
            </a:r>
            <a:r>
              <a:rPr lang="es-ES" sz="2200" i="0" dirty="0">
                <a:solidFill>
                  <a:srgbClr val="000000"/>
                </a:solidFill>
                <a:effectLst/>
              </a:rPr>
              <a:t>: AWS </a:t>
            </a:r>
            <a:r>
              <a:rPr lang="es-ES" sz="2200" i="0" dirty="0" err="1">
                <a:solidFill>
                  <a:srgbClr val="000000"/>
                </a:solidFill>
                <a:effectLst/>
              </a:rPr>
              <a:t>DynamoDB</a:t>
            </a:r>
            <a:endParaRPr lang="es-ES" sz="2200" i="0" dirty="0">
              <a:solidFill>
                <a:srgbClr val="000000"/>
              </a:solidFill>
              <a:effectLst/>
            </a:endParaRPr>
          </a:p>
          <a:p>
            <a:pPr lvl="1"/>
            <a:r>
              <a:rPr lang="es-ES" sz="2200" i="0" dirty="0" err="1">
                <a:solidFill>
                  <a:srgbClr val="000000"/>
                </a:solidFill>
                <a:effectLst/>
              </a:rPr>
              <a:t>Image</a:t>
            </a:r>
            <a:r>
              <a:rPr lang="es-ES" sz="2200" i="0" dirty="0">
                <a:solidFill>
                  <a:srgbClr val="000000"/>
                </a:solidFill>
                <a:effectLst/>
              </a:rPr>
              <a:t> </a:t>
            </a:r>
            <a:r>
              <a:rPr lang="es-ES" sz="2200" i="0" dirty="0" err="1">
                <a:solidFill>
                  <a:srgbClr val="000000"/>
                </a:solidFill>
                <a:effectLst/>
              </a:rPr>
              <a:t>classification</a:t>
            </a:r>
            <a:r>
              <a:rPr lang="es-ES" sz="2200" i="0" dirty="0">
                <a:solidFill>
                  <a:srgbClr val="000000"/>
                </a:solidFill>
                <a:effectLst/>
              </a:rPr>
              <a:t>: AWS Lambda</a:t>
            </a:r>
          </a:p>
          <a:p>
            <a:pPr lvl="1"/>
            <a:r>
              <a:rPr lang="es-ES" sz="2200" i="0" dirty="0">
                <a:solidFill>
                  <a:srgbClr val="000000"/>
                </a:solidFill>
                <a:effectLst/>
              </a:rPr>
              <a:t>Container </a:t>
            </a:r>
            <a:r>
              <a:rPr lang="es-ES" sz="2200" i="0" dirty="0" err="1">
                <a:solidFill>
                  <a:srgbClr val="000000"/>
                </a:solidFill>
                <a:effectLst/>
              </a:rPr>
              <a:t>image</a:t>
            </a:r>
            <a:r>
              <a:rPr lang="es-ES" sz="2200" i="0" dirty="0">
                <a:solidFill>
                  <a:srgbClr val="000000"/>
                </a:solidFill>
                <a:effectLst/>
              </a:rPr>
              <a:t> hosting: AWS </a:t>
            </a:r>
            <a:r>
              <a:rPr lang="es-ES" sz="2200" i="0" dirty="0" err="1">
                <a:solidFill>
                  <a:srgbClr val="000000"/>
                </a:solidFill>
                <a:effectLst/>
              </a:rPr>
              <a:t>Elastic</a:t>
            </a:r>
            <a:r>
              <a:rPr lang="es-ES" sz="2200" i="0" dirty="0">
                <a:solidFill>
                  <a:srgbClr val="000000"/>
                </a:solidFill>
                <a:effectLst/>
              </a:rPr>
              <a:t> Container </a:t>
            </a:r>
            <a:r>
              <a:rPr lang="es-ES" sz="2200" i="0" dirty="0" err="1">
                <a:solidFill>
                  <a:srgbClr val="000000"/>
                </a:solidFill>
                <a:effectLst/>
              </a:rPr>
              <a:t>Registry</a:t>
            </a:r>
            <a:endParaRPr lang="es-ES" sz="2200" i="0" dirty="0">
              <a:solidFill>
                <a:srgbClr val="000000"/>
              </a:solidFill>
              <a:effectLst/>
            </a:endParaRPr>
          </a:p>
          <a:p>
            <a:pPr lvl="1"/>
            <a:r>
              <a:rPr lang="es-ES" sz="2200" i="0" dirty="0">
                <a:solidFill>
                  <a:srgbClr val="000000"/>
                </a:solidFill>
                <a:effectLst/>
              </a:rPr>
              <a:t>Content </a:t>
            </a:r>
            <a:r>
              <a:rPr lang="es-ES" sz="2200" i="0" dirty="0" err="1">
                <a:solidFill>
                  <a:srgbClr val="000000"/>
                </a:solidFill>
                <a:effectLst/>
              </a:rPr>
              <a:t>Delivery</a:t>
            </a:r>
            <a:r>
              <a:rPr lang="es-ES" sz="2200" i="0" dirty="0">
                <a:solidFill>
                  <a:srgbClr val="000000"/>
                </a:solidFill>
                <a:effectLst/>
              </a:rPr>
              <a:t> Network: AWS </a:t>
            </a:r>
            <a:r>
              <a:rPr lang="es-ES" sz="2200" i="0" dirty="0" err="1">
                <a:solidFill>
                  <a:srgbClr val="000000"/>
                </a:solidFill>
                <a:effectLst/>
              </a:rPr>
              <a:t>CloudFront</a:t>
            </a:r>
            <a:endParaRPr lang="es-ES" sz="2200" i="0" dirty="0">
              <a:solidFill>
                <a:srgbClr val="000000"/>
              </a:solidFill>
              <a:effectLst/>
            </a:endParaRPr>
          </a:p>
          <a:p>
            <a:pPr lvl="1"/>
            <a:r>
              <a:rPr lang="es-ES" sz="2200" i="0" dirty="0">
                <a:solidFill>
                  <a:srgbClr val="000000"/>
                </a:solidFill>
                <a:effectLst/>
              </a:rPr>
              <a:t>SSL/HTTPS: AWS </a:t>
            </a:r>
            <a:r>
              <a:rPr lang="es-ES" sz="2200" i="0" dirty="0" err="1">
                <a:solidFill>
                  <a:srgbClr val="000000"/>
                </a:solidFill>
                <a:effectLst/>
              </a:rPr>
              <a:t>Certificate</a:t>
            </a:r>
            <a:r>
              <a:rPr lang="es-ES" sz="2200" i="0" dirty="0">
                <a:solidFill>
                  <a:srgbClr val="000000"/>
                </a:solidFill>
                <a:effectLst/>
              </a:rPr>
              <a:t> Manager</a:t>
            </a:r>
          </a:p>
          <a:p>
            <a:pPr marL="0" indent="0">
              <a:buNone/>
            </a:pPr>
            <a:endParaRPr lang="en-US" dirty="0"/>
          </a:p>
        </p:txBody>
      </p:sp>
    </p:spTree>
    <p:extLst>
      <p:ext uri="{BB962C8B-B14F-4D97-AF65-F5344CB8AC3E}">
        <p14:creationId xmlns:p14="http://schemas.microsoft.com/office/powerpoint/2010/main" val="191589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4695F-0DE1-9D1C-9550-0F798BB1E6B2}"/>
              </a:ext>
            </a:extLst>
          </p:cNvPr>
          <p:cNvSpPr>
            <a:spLocks noGrp="1"/>
          </p:cNvSpPr>
          <p:nvPr>
            <p:ph type="title"/>
          </p:nvPr>
        </p:nvSpPr>
        <p:spPr>
          <a:xfrm>
            <a:off x="1371600" y="685800"/>
            <a:ext cx="9601200" cy="969380"/>
          </a:xfrm>
        </p:spPr>
        <p:txBody>
          <a:bodyPr/>
          <a:lstStyle/>
          <a:p>
            <a:r>
              <a:rPr lang="en-US" dirty="0"/>
              <a:t>Diagram</a:t>
            </a:r>
          </a:p>
        </p:txBody>
      </p:sp>
      <p:pic>
        <p:nvPicPr>
          <p:cNvPr id="11" name="Marcador de contenido 10" descr="Interfaz de usuario gráfica, Aplicación&#10;&#10;Descripción generada automáticamente">
            <a:extLst>
              <a:ext uri="{FF2B5EF4-FFF2-40B4-BE49-F238E27FC236}">
                <a16:creationId xmlns:a16="http://schemas.microsoft.com/office/drawing/2014/main" id="{6602E790-D3B5-0977-97AA-A69E111B781D}"/>
              </a:ext>
            </a:extLst>
          </p:cNvPr>
          <p:cNvPicPr>
            <a:picLocks noGrp="1" noChangeAspect="1"/>
          </p:cNvPicPr>
          <p:nvPr>
            <p:ph idx="1"/>
          </p:nvPr>
        </p:nvPicPr>
        <p:blipFill>
          <a:blip r:embed="rId2"/>
          <a:stretch>
            <a:fillRect/>
          </a:stretch>
        </p:blipFill>
        <p:spPr>
          <a:xfrm>
            <a:off x="4029124" y="403574"/>
            <a:ext cx="7351889" cy="6050852"/>
          </a:xfrm>
        </p:spPr>
      </p:pic>
    </p:spTree>
    <p:extLst>
      <p:ext uri="{BB962C8B-B14F-4D97-AF65-F5344CB8AC3E}">
        <p14:creationId xmlns:p14="http://schemas.microsoft.com/office/powerpoint/2010/main" val="158189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93A29-2E73-BA0B-C95A-54847D4046E1}"/>
              </a:ext>
            </a:extLst>
          </p:cNvPr>
          <p:cNvSpPr>
            <a:spLocks noGrp="1"/>
          </p:cNvSpPr>
          <p:nvPr>
            <p:ph type="title"/>
          </p:nvPr>
        </p:nvSpPr>
        <p:spPr/>
        <p:txBody>
          <a:bodyPr/>
          <a:lstStyle/>
          <a:p>
            <a:r>
              <a:rPr lang="en-US" dirty="0"/>
              <a:t>3. Implementation process</a:t>
            </a:r>
          </a:p>
        </p:txBody>
      </p:sp>
      <p:sp>
        <p:nvSpPr>
          <p:cNvPr id="3" name="Marcador de contenido 2">
            <a:extLst>
              <a:ext uri="{FF2B5EF4-FFF2-40B4-BE49-F238E27FC236}">
                <a16:creationId xmlns:a16="http://schemas.microsoft.com/office/drawing/2014/main" id="{1D1FD69A-3E7A-53D1-A63A-5AD3064B1414}"/>
              </a:ext>
            </a:extLst>
          </p:cNvPr>
          <p:cNvSpPr>
            <a:spLocks noGrp="1"/>
          </p:cNvSpPr>
          <p:nvPr>
            <p:ph idx="1"/>
          </p:nvPr>
        </p:nvSpPr>
        <p:spPr>
          <a:xfrm>
            <a:off x="1371600" y="1794076"/>
            <a:ext cx="9601200" cy="4073324"/>
          </a:xfrm>
        </p:spPr>
        <p:txBody>
          <a:bodyPr>
            <a:normAutofit/>
          </a:bodyPr>
          <a:lstStyle/>
          <a:p>
            <a:r>
              <a:rPr lang="en-US" dirty="0"/>
              <a:t>AWS Learner Lab restrictions</a:t>
            </a:r>
          </a:p>
          <a:p>
            <a:r>
              <a:rPr lang="en-US" dirty="0"/>
              <a:t>Website hosting</a:t>
            </a:r>
          </a:p>
          <a:p>
            <a:r>
              <a:rPr lang="en-US" dirty="0"/>
              <a:t>AWS </a:t>
            </a:r>
            <a:r>
              <a:rPr lang="en-US" dirty="0" err="1"/>
              <a:t>CodePipeline</a:t>
            </a:r>
            <a:endParaRPr lang="en-US" dirty="0"/>
          </a:p>
          <a:p>
            <a:r>
              <a:rPr lang="en-US" dirty="0"/>
              <a:t>Images storage</a:t>
            </a:r>
          </a:p>
          <a:p>
            <a:r>
              <a:rPr lang="en-US" dirty="0"/>
              <a:t>AWS Cognito Identity Pool</a:t>
            </a:r>
          </a:p>
          <a:p>
            <a:pPr lvl="1"/>
            <a:r>
              <a:rPr lang="en-US" dirty="0"/>
              <a:t>Risks</a:t>
            </a:r>
          </a:p>
          <a:p>
            <a:r>
              <a:rPr lang="en-US" dirty="0"/>
              <a:t>AWS Lambda</a:t>
            </a:r>
          </a:p>
          <a:p>
            <a:pPr lvl="1"/>
            <a:r>
              <a:rPr lang="en-US" dirty="0"/>
              <a:t>Problems</a:t>
            </a:r>
          </a:p>
          <a:p>
            <a:pPr lvl="1"/>
            <a:r>
              <a:rPr lang="en-US" dirty="0"/>
              <a:t>Container support</a:t>
            </a:r>
          </a:p>
        </p:txBody>
      </p:sp>
    </p:spTree>
    <p:extLst>
      <p:ext uri="{BB962C8B-B14F-4D97-AF65-F5344CB8AC3E}">
        <p14:creationId xmlns:p14="http://schemas.microsoft.com/office/powerpoint/2010/main" val="247102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1ABCC-9669-6C85-6E2B-88327DD3B751}"/>
              </a:ext>
            </a:extLst>
          </p:cNvPr>
          <p:cNvSpPr>
            <a:spLocks noGrp="1"/>
          </p:cNvSpPr>
          <p:nvPr>
            <p:ph type="title"/>
          </p:nvPr>
        </p:nvSpPr>
        <p:spPr/>
        <p:txBody>
          <a:bodyPr/>
          <a:lstStyle/>
          <a:p>
            <a:r>
              <a:rPr lang="en-US" dirty="0"/>
              <a:t>Image building</a:t>
            </a:r>
          </a:p>
        </p:txBody>
      </p:sp>
      <p:pic>
        <p:nvPicPr>
          <p:cNvPr id="4" name="Marcador de contenido 3" descr="Texto&#10;&#10;Descripción generada automáticamente">
            <a:extLst>
              <a:ext uri="{FF2B5EF4-FFF2-40B4-BE49-F238E27FC236}">
                <a16:creationId xmlns:a16="http://schemas.microsoft.com/office/drawing/2014/main" id="{2A4F4851-75FE-139C-E460-41B3AEB1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1949" y="1378878"/>
            <a:ext cx="6181338" cy="2256306"/>
          </a:xfrm>
          <a:prstGeom prst="rect">
            <a:avLst/>
          </a:prstGeom>
        </p:spPr>
      </p:pic>
      <p:sp>
        <p:nvSpPr>
          <p:cNvPr id="5" name="CuadroTexto 4">
            <a:extLst>
              <a:ext uri="{FF2B5EF4-FFF2-40B4-BE49-F238E27FC236}">
                <a16:creationId xmlns:a16="http://schemas.microsoft.com/office/drawing/2014/main" id="{F52ED6C7-9CDA-B4B0-107F-490281BF6BC4}"/>
              </a:ext>
            </a:extLst>
          </p:cNvPr>
          <p:cNvSpPr txBox="1"/>
          <p:nvPr/>
        </p:nvSpPr>
        <p:spPr>
          <a:xfrm>
            <a:off x="1371600" y="3680037"/>
            <a:ext cx="96012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lambda_function.py</a:t>
            </a:r>
          </a:p>
          <a:p>
            <a:pPr marL="742950" lvl="1" indent="-285750">
              <a:buFont typeface="Arial" panose="020B0604020202020204" pitchFamily="34" charset="0"/>
              <a:buChar char="•"/>
            </a:pPr>
            <a:r>
              <a:rPr lang="en-US" sz="2000" dirty="0"/>
              <a:t>Obtains image that triggered the function</a:t>
            </a:r>
          </a:p>
          <a:p>
            <a:pPr marL="742950" lvl="1" indent="-285750">
              <a:buFont typeface="Arial" panose="020B0604020202020204" pitchFamily="34" charset="0"/>
              <a:buChar char="•"/>
            </a:pPr>
            <a:r>
              <a:rPr lang="en-US" sz="2000" dirty="0"/>
              <a:t>Classifies it using Machine Learning model</a:t>
            </a:r>
          </a:p>
          <a:p>
            <a:pPr marL="742950" lvl="1" indent="-285750">
              <a:buFont typeface="Arial" panose="020B0604020202020204" pitchFamily="34" charset="0"/>
              <a:buChar char="•"/>
            </a:pPr>
            <a:r>
              <a:rPr lang="en-US" sz="2000" dirty="0"/>
              <a:t>Stores predictions in DynamoDB</a:t>
            </a:r>
          </a:p>
          <a:p>
            <a:pPr marL="742950" lvl="1" indent="-28575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Developing environment problems</a:t>
            </a:r>
          </a:p>
          <a:p>
            <a:pPr marL="800100" lvl="1" indent="-342900">
              <a:buFont typeface="Arial" panose="020B0604020202020204" pitchFamily="34" charset="0"/>
              <a:buChar char="•"/>
            </a:pPr>
            <a:r>
              <a:rPr lang="en-US" sz="2000" dirty="0"/>
              <a:t>Solution: EC2</a:t>
            </a:r>
          </a:p>
          <a:p>
            <a:endParaRPr lang="en-US" sz="2000" dirty="0"/>
          </a:p>
          <a:p>
            <a:pPr marL="342900" indent="-342900">
              <a:buFont typeface="Arial" panose="020B0604020202020204" pitchFamily="34" charset="0"/>
              <a:buChar char="•"/>
            </a:pPr>
            <a:r>
              <a:rPr lang="en-US" sz="2000" dirty="0"/>
              <a:t>Elastic Container Registry</a:t>
            </a:r>
          </a:p>
          <a:p>
            <a:pPr marL="742950" lvl="1"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36416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E732C-0D75-EEAE-26C4-220ECFE4D1F0}"/>
              </a:ext>
            </a:extLst>
          </p:cNvPr>
          <p:cNvSpPr>
            <a:spLocks noGrp="1"/>
          </p:cNvSpPr>
          <p:nvPr>
            <p:ph type="title"/>
          </p:nvPr>
        </p:nvSpPr>
        <p:spPr/>
        <p:txBody>
          <a:bodyPr/>
          <a:lstStyle/>
          <a:p>
            <a:r>
              <a:rPr lang="en-US" dirty="0"/>
              <a:t>Last step</a:t>
            </a:r>
          </a:p>
        </p:txBody>
      </p:sp>
      <p:sp>
        <p:nvSpPr>
          <p:cNvPr id="3" name="Marcador de contenido 2">
            <a:extLst>
              <a:ext uri="{FF2B5EF4-FFF2-40B4-BE49-F238E27FC236}">
                <a16:creationId xmlns:a16="http://schemas.microsoft.com/office/drawing/2014/main" id="{94F91241-09E4-BA18-EBFF-95C2606A89DE}"/>
              </a:ext>
            </a:extLst>
          </p:cNvPr>
          <p:cNvSpPr>
            <a:spLocks noGrp="1"/>
          </p:cNvSpPr>
          <p:nvPr>
            <p:ph idx="1"/>
          </p:nvPr>
        </p:nvSpPr>
        <p:spPr/>
        <p:txBody>
          <a:bodyPr/>
          <a:lstStyle/>
          <a:p>
            <a:r>
              <a:rPr lang="en-US" dirty="0"/>
              <a:t>Linking custom domain</a:t>
            </a:r>
          </a:p>
          <a:p>
            <a:pPr lvl="1"/>
            <a:r>
              <a:rPr lang="en-US" dirty="0"/>
              <a:t>Cloudflare</a:t>
            </a:r>
          </a:p>
          <a:p>
            <a:r>
              <a:rPr lang="en-US" dirty="0"/>
              <a:t>Enabling HTTPS</a:t>
            </a:r>
          </a:p>
          <a:p>
            <a:pPr lvl="1"/>
            <a:r>
              <a:rPr lang="en-US" dirty="0"/>
              <a:t>AWS CloudFront</a:t>
            </a:r>
          </a:p>
          <a:p>
            <a:pPr lvl="1"/>
            <a:r>
              <a:rPr lang="en-US" dirty="0"/>
              <a:t>AWS Certificate Manager</a:t>
            </a:r>
          </a:p>
          <a:p>
            <a:endParaRPr lang="en-US" dirty="0"/>
          </a:p>
        </p:txBody>
      </p:sp>
    </p:spTree>
    <p:extLst>
      <p:ext uri="{BB962C8B-B14F-4D97-AF65-F5344CB8AC3E}">
        <p14:creationId xmlns:p14="http://schemas.microsoft.com/office/powerpoint/2010/main" val="250775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651C63-6ECC-434C-AEE5-E6A9261638C7}"/>
              </a:ext>
            </a:extLst>
          </p:cNvPr>
          <p:cNvSpPr>
            <a:spLocks noGrp="1"/>
          </p:cNvSpPr>
          <p:nvPr>
            <p:ph type="title"/>
          </p:nvPr>
        </p:nvSpPr>
        <p:spPr/>
        <p:txBody>
          <a:bodyPr/>
          <a:lstStyle/>
          <a:p>
            <a:r>
              <a:rPr lang="en-US" dirty="0"/>
              <a:t>4. High availability and scalability testing</a:t>
            </a:r>
          </a:p>
        </p:txBody>
      </p:sp>
      <p:sp>
        <p:nvSpPr>
          <p:cNvPr id="3" name="Marcador de contenido 2">
            <a:extLst>
              <a:ext uri="{FF2B5EF4-FFF2-40B4-BE49-F238E27FC236}">
                <a16:creationId xmlns:a16="http://schemas.microsoft.com/office/drawing/2014/main" id="{E1EA08D8-1A5C-85C5-ADE6-EDAE7EC01594}"/>
              </a:ext>
            </a:extLst>
          </p:cNvPr>
          <p:cNvSpPr>
            <a:spLocks noGrp="1"/>
          </p:cNvSpPr>
          <p:nvPr>
            <p:ph idx="1"/>
          </p:nvPr>
        </p:nvSpPr>
        <p:spPr/>
        <p:txBody>
          <a:bodyPr/>
          <a:lstStyle/>
          <a:p>
            <a:r>
              <a:rPr lang="en-US" b="1" dirty="0"/>
              <a:t>High availability</a:t>
            </a:r>
          </a:p>
          <a:p>
            <a:pPr lvl="1"/>
            <a:r>
              <a:rPr lang="en-US" dirty="0"/>
              <a:t>AWS Lambda</a:t>
            </a:r>
          </a:p>
          <a:p>
            <a:pPr lvl="2"/>
            <a:r>
              <a:rPr lang="en-US" dirty="0"/>
              <a:t>Automatically manages compute capacity across multiple Availability Zones</a:t>
            </a:r>
          </a:p>
          <a:p>
            <a:pPr lvl="2"/>
            <a:r>
              <a:rPr lang="en-US" dirty="0"/>
              <a:t>Fault tolerant out of the box thanks to AWS Infrastructure</a:t>
            </a:r>
          </a:p>
          <a:p>
            <a:pPr lvl="1"/>
            <a:r>
              <a:rPr lang="en-US" dirty="0"/>
              <a:t>AWS S3:</a:t>
            </a:r>
          </a:p>
          <a:p>
            <a:pPr lvl="2"/>
            <a:r>
              <a:rPr lang="en-US" dirty="0"/>
              <a:t>They promise 99.999999999% durability and 99.99% availability</a:t>
            </a:r>
          </a:p>
          <a:p>
            <a:pPr lvl="2"/>
            <a:r>
              <a:rPr lang="en-US" dirty="0"/>
              <a:t>S3 automatically handles all complexities in data replication, node failures, </a:t>
            </a:r>
            <a:r>
              <a:rPr lang="en-US" dirty="0" err="1"/>
              <a:t>etc</a:t>
            </a:r>
            <a:endParaRPr lang="en-US" dirty="0"/>
          </a:p>
          <a:p>
            <a:pPr lvl="1"/>
            <a:r>
              <a:rPr lang="en-US" dirty="0"/>
              <a:t>AWS DynamoDB:</a:t>
            </a:r>
          </a:p>
          <a:p>
            <a:pPr lvl="2"/>
            <a:r>
              <a:rPr lang="en-US" dirty="0"/>
              <a:t>The same as S3, it is built to offer fault tolerance and automatic data replication with high reliability and performance</a:t>
            </a:r>
          </a:p>
        </p:txBody>
      </p:sp>
      <p:sp>
        <p:nvSpPr>
          <p:cNvPr id="4" name="CuadroTexto 3">
            <a:extLst>
              <a:ext uri="{FF2B5EF4-FFF2-40B4-BE49-F238E27FC236}">
                <a16:creationId xmlns:a16="http://schemas.microsoft.com/office/drawing/2014/main" id="{088D699B-7C2B-D17C-7DCA-FD7B0F7B31E2}"/>
              </a:ext>
            </a:extLst>
          </p:cNvPr>
          <p:cNvSpPr txBox="1"/>
          <p:nvPr/>
        </p:nvSpPr>
        <p:spPr>
          <a:xfrm>
            <a:off x="4838219" y="1708984"/>
            <a:ext cx="6668972" cy="738664"/>
          </a:xfrm>
          <a:prstGeom prst="rect">
            <a:avLst/>
          </a:prstGeom>
          <a:noFill/>
        </p:spPr>
        <p:txBody>
          <a:bodyPr wrap="square" rtlCol="0">
            <a:spAutoFit/>
          </a:bodyPr>
          <a:lstStyle/>
          <a:p>
            <a:r>
              <a:rPr lang="es-ES" sz="1400" b="0" i="1" u="none" strike="noStrike" dirty="0">
                <a:solidFill>
                  <a:schemeClr val="bg1">
                    <a:lumMod val="50000"/>
                  </a:schemeClr>
                </a:solidFill>
                <a:effectLst/>
              </a:rPr>
              <a:t>“High </a:t>
            </a:r>
            <a:r>
              <a:rPr lang="es-ES" sz="1400" b="0" i="1" u="none" strike="noStrike" dirty="0" err="1">
                <a:solidFill>
                  <a:schemeClr val="bg1">
                    <a:lumMod val="50000"/>
                  </a:schemeClr>
                </a:solidFill>
                <a:effectLst/>
              </a:rPr>
              <a:t>availability</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means</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that</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an</a:t>
            </a:r>
            <a:r>
              <a:rPr lang="es-ES" sz="1400" b="0" i="1" u="none" strike="noStrike" dirty="0">
                <a:solidFill>
                  <a:schemeClr val="bg1">
                    <a:lumMod val="50000"/>
                  </a:schemeClr>
                </a:solidFill>
                <a:effectLst/>
              </a:rPr>
              <a:t> IT </a:t>
            </a:r>
            <a:r>
              <a:rPr lang="es-ES" sz="1400" b="0" i="1" u="none" strike="noStrike" dirty="0" err="1">
                <a:solidFill>
                  <a:schemeClr val="bg1">
                    <a:lumMod val="50000"/>
                  </a:schemeClr>
                </a:solidFill>
                <a:effectLst/>
              </a:rPr>
              <a:t>system</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component</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or</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application</a:t>
            </a:r>
            <a:r>
              <a:rPr lang="es-ES" sz="1400" b="0" i="1" u="none" strike="noStrike" dirty="0">
                <a:solidFill>
                  <a:schemeClr val="bg1">
                    <a:lumMod val="50000"/>
                  </a:schemeClr>
                </a:solidFill>
                <a:effectLst/>
              </a:rPr>
              <a:t> can </a:t>
            </a:r>
            <a:r>
              <a:rPr lang="es-ES" sz="1400" b="0" i="1" u="none" strike="noStrike" dirty="0" err="1">
                <a:solidFill>
                  <a:schemeClr val="bg1">
                    <a:lumMod val="50000"/>
                  </a:schemeClr>
                </a:solidFill>
                <a:effectLst/>
              </a:rPr>
              <a:t>operate</a:t>
            </a:r>
            <a:r>
              <a:rPr lang="es-ES" sz="1400" b="0" i="1" u="none" strike="noStrike" dirty="0">
                <a:solidFill>
                  <a:schemeClr val="bg1">
                    <a:lumMod val="50000"/>
                  </a:schemeClr>
                </a:solidFill>
                <a:effectLst/>
              </a:rPr>
              <a:t> at a </a:t>
            </a:r>
            <a:r>
              <a:rPr lang="es-ES" sz="1400" b="0" i="1" u="none" strike="noStrike" dirty="0" err="1">
                <a:solidFill>
                  <a:schemeClr val="bg1">
                    <a:lumMod val="50000"/>
                  </a:schemeClr>
                </a:solidFill>
                <a:effectLst/>
              </a:rPr>
              <a:t>high</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level</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continuously</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without</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intervention</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for</a:t>
            </a:r>
            <a:r>
              <a:rPr lang="es-ES" sz="1400" b="0" i="1" u="none" strike="noStrike" dirty="0">
                <a:solidFill>
                  <a:schemeClr val="bg1">
                    <a:lumMod val="50000"/>
                  </a:schemeClr>
                </a:solidFill>
                <a:effectLst/>
              </a:rPr>
              <a:t> a </a:t>
            </a:r>
            <a:r>
              <a:rPr lang="es-ES" sz="1400" b="0" i="1" u="none" strike="noStrike" dirty="0" err="1">
                <a:solidFill>
                  <a:schemeClr val="bg1">
                    <a:lumMod val="50000"/>
                  </a:schemeClr>
                </a:solidFill>
                <a:effectLst/>
              </a:rPr>
              <a:t>given</a:t>
            </a:r>
            <a:r>
              <a:rPr lang="es-ES" sz="1400" b="0" i="1" u="none" strike="noStrike" dirty="0">
                <a:solidFill>
                  <a:schemeClr val="bg1">
                    <a:lumMod val="50000"/>
                  </a:schemeClr>
                </a:solidFill>
                <a:effectLst/>
              </a:rPr>
              <a:t> time </a:t>
            </a:r>
            <a:r>
              <a:rPr lang="es-ES" sz="1400" b="0" i="1" u="none" strike="noStrike" dirty="0" err="1">
                <a:solidFill>
                  <a:schemeClr val="bg1">
                    <a:lumMod val="50000"/>
                  </a:schemeClr>
                </a:solidFill>
                <a:effectLst/>
              </a:rPr>
              <a:t>period</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delivering</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quality</a:t>
            </a:r>
            <a:r>
              <a:rPr lang="es-ES" sz="1400" b="0" i="1" u="none" strike="noStrike" dirty="0">
                <a:solidFill>
                  <a:schemeClr val="bg1">
                    <a:lumMod val="50000"/>
                  </a:schemeClr>
                </a:solidFill>
                <a:effectLst/>
              </a:rPr>
              <a:t> performance and </a:t>
            </a:r>
            <a:r>
              <a:rPr lang="es-ES" sz="1400" b="0" i="1" u="none" strike="noStrike" dirty="0" err="1">
                <a:solidFill>
                  <a:schemeClr val="bg1">
                    <a:lumMod val="50000"/>
                  </a:schemeClr>
                </a:solidFill>
                <a:effectLst/>
              </a:rPr>
              <a:t>handle</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different</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loads</a:t>
            </a:r>
            <a:r>
              <a:rPr lang="es-ES" sz="1400" b="0" i="1" u="none" strike="noStrike" dirty="0">
                <a:solidFill>
                  <a:schemeClr val="bg1">
                    <a:lumMod val="50000"/>
                  </a:schemeClr>
                </a:solidFill>
                <a:effectLst/>
              </a:rPr>
              <a:t> and </a:t>
            </a:r>
            <a:r>
              <a:rPr lang="es-ES" sz="1400" b="0" i="1" u="none" strike="noStrike" dirty="0" err="1">
                <a:solidFill>
                  <a:schemeClr val="bg1">
                    <a:lumMod val="50000"/>
                  </a:schemeClr>
                </a:solidFill>
                <a:effectLst/>
              </a:rPr>
              <a:t>failures</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with</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minimal</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or</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zero</a:t>
            </a:r>
            <a:r>
              <a:rPr lang="es-ES" sz="1400" b="0" i="1" u="none" strike="noStrike" dirty="0">
                <a:solidFill>
                  <a:schemeClr val="bg1">
                    <a:lumMod val="50000"/>
                  </a:schemeClr>
                </a:solidFill>
                <a:effectLst/>
              </a:rPr>
              <a:t> </a:t>
            </a:r>
            <a:r>
              <a:rPr lang="es-ES" sz="1400" b="0" i="1" u="none" strike="noStrike" dirty="0" err="1">
                <a:solidFill>
                  <a:schemeClr val="bg1">
                    <a:lumMod val="50000"/>
                  </a:schemeClr>
                </a:solidFill>
                <a:effectLst/>
              </a:rPr>
              <a:t>downtime</a:t>
            </a:r>
            <a:r>
              <a:rPr lang="es-ES" sz="1400" b="0" i="1" u="none" strike="noStrike" dirty="0">
                <a:solidFill>
                  <a:schemeClr val="bg1">
                    <a:lumMod val="50000"/>
                  </a:schemeClr>
                </a:solidFill>
                <a:effectLst/>
              </a:rPr>
              <a:t>.” </a:t>
            </a:r>
            <a:endParaRPr lang="en-US" i="1" dirty="0">
              <a:solidFill>
                <a:schemeClr val="bg1">
                  <a:lumMod val="50000"/>
                </a:schemeClr>
              </a:solidFill>
            </a:endParaRPr>
          </a:p>
        </p:txBody>
      </p:sp>
    </p:spTree>
    <p:extLst>
      <p:ext uri="{BB962C8B-B14F-4D97-AF65-F5344CB8AC3E}">
        <p14:creationId xmlns:p14="http://schemas.microsoft.com/office/powerpoint/2010/main" val="782315985"/>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116</TotalTime>
  <Words>788</Words>
  <Application>Microsoft Macintosh PowerPoint</Application>
  <PresentationFormat>Panorámica</PresentationFormat>
  <Paragraphs>141</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Franklin Gothic Book</vt:lpstr>
      <vt:lpstr>Recorte</vt:lpstr>
      <vt:lpstr>Presentación de PowerPoint</vt:lpstr>
      <vt:lpstr>Outline</vt:lpstr>
      <vt:lpstr>1. Problem addressed</vt:lpstr>
      <vt:lpstr>2. Designed solution</vt:lpstr>
      <vt:lpstr>Diagram</vt:lpstr>
      <vt:lpstr>3. Implementation process</vt:lpstr>
      <vt:lpstr>Image building</vt:lpstr>
      <vt:lpstr>Last step</vt:lpstr>
      <vt:lpstr>4. High availability and scalability testing</vt:lpstr>
      <vt:lpstr>4. High availability and scalability testing</vt:lpstr>
      <vt:lpstr>4.1 Experimental design</vt:lpstr>
      <vt:lpstr>4.1 Experimental design</vt:lpstr>
      <vt:lpstr>4.1 Experimental design</vt:lpstr>
      <vt:lpstr>4.2 Experimental results</vt:lpstr>
      <vt:lpstr>4.2 Experimental results</vt:lpstr>
      <vt:lpstr>4.2 Experimental results</vt:lpstr>
      <vt:lpstr>4.2 Experimental results</vt:lpstr>
      <vt:lpstr>4.2 Experimental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ANGEL SANCHEZ GUERRERO</dc:creator>
  <cp:lastModifiedBy>ANGEL SANCHEZ GUERRERO</cp:lastModifiedBy>
  <cp:revision>11</cp:revision>
  <dcterms:created xsi:type="dcterms:W3CDTF">2024-06-03T09:55:56Z</dcterms:created>
  <dcterms:modified xsi:type="dcterms:W3CDTF">2024-06-03T11:52:15Z</dcterms:modified>
</cp:coreProperties>
</file>