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25"/>
  </p:notesMasterIdLst>
  <p:sldIdLst>
    <p:sldId id="256" r:id="rId2"/>
    <p:sldId id="262" r:id="rId3"/>
    <p:sldId id="260" r:id="rId4"/>
    <p:sldId id="287" r:id="rId5"/>
    <p:sldId id="258" r:id="rId6"/>
    <p:sldId id="257" r:id="rId7"/>
    <p:sldId id="285" r:id="rId8"/>
    <p:sldId id="274" r:id="rId9"/>
    <p:sldId id="275" r:id="rId10"/>
    <p:sldId id="276" r:id="rId11"/>
    <p:sldId id="289" r:id="rId12"/>
    <p:sldId id="292" r:id="rId13"/>
    <p:sldId id="261" r:id="rId14"/>
    <p:sldId id="277" r:id="rId15"/>
    <p:sldId id="278" r:id="rId16"/>
    <p:sldId id="279" r:id="rId17"/>
    <p:sldId id="281" r:id="rId18"/>
    <p:sldId id="282" r:id="rId19"/>
    <p:sldId id="283" r:id="rId20"/>
    <p:sldId id="286" r:id="rId21"/>
    <p:sldId id="288" r:id="rId22"/>
    <p:sldId id="291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4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5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DEA68-37B1-41EE-B080-1CB120F7B8F3}" type="datetimeFigureOut">
              <a:rPr lang="es-MX" smtClean="0"/>
              <a:t>06/12/2018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2FBA6-9323-4486-A306-698D245F681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652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2FBA6-9323-4486-A306-698D245F681D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508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2FBA6-9323-4486-A306-698D245F681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518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2FBA6-9323-4486-A306-698D245F681D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51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211A-9499-43A4-8C5F-478BB1558C5C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A407-26D6-4F98-A2C1-D41C01793120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492-5005-4A05-A5A2-B935205A63C5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1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1F2A-6538-4975-8A7B-8542798B2EB0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2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83CE-AF5B-4FBA-8477-1AE97C2E96B8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4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4CE-21A1-4CC7-A720-339AC54909BA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1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FA12-F5EA-41CF-894B-9F8F5CE5219E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F862-4B5E-46AE-B9E4-2D83B3E0E53B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922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B132-6CC6-41F0-8117-568A4FDA7B47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1B8A-D7E9-440E-A3D6-90539AD42FB6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B85-2EA0-4776-95A5-439A644D920D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1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F862-4B5E-46AE-B9E4-2D83B3E0E53B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1.wdp"/><Relationship Id="rId4" Type="http://schemas.openxmlformats.org/officeDocument/2006/relationships/image" Target="../media/image22.png"/><Relationship Id="rId9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Aplicación móvil – Guía S.S.</a:t>
            </a:r>
            <a:endParaRPr lang="es-MX" b="0" dirty="0">
              <a:effectLst/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96489" y="3116484"/>
            <a:ext cx="8534400" cy="1752600"/>
          </a:xfrm>
        </p:spPr>
        <p:txBody>
          <a:bodyPr>
            <a:normAutofit/>
          </a:bodyPr>
          <a:lstStyle/>
          <a:p>
            <a:r>
              <a:rPr lang="es-MX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Angel Arciniega</a:t>
            </a:r>
          </a:p>
          <a:p>
            <a:r>
              <a:rPr lang="es-MX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Agustín Vidal </a:t>
            </a:r>
          </a:p>
        </p:txBody>
      </p:sp>
      <p:pic>
        <p:nvPicPr>
          <p:cNvPr id="2052" name="Picture 4" descr="Resultado de imagen para con celular en la mano animado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99693" l="8462" r="91385">
                        <a14:foregroundMark x1="45538" y1="70552" x2="46308" y2="10890"/>
                        <a14:foregroundMark x1="36923" y1="69479" x2="38154" y2="10123"/>
                        <a14:foregroundMark x1="53385" y1="73313" x2="62615" y2="14724"/>
                        <a14:foregroundMark x1="49846" y1="74847" x2="52923" y2="12117"/>
                        <a14:foregroundMark x1="63385" y1="73006" x2="66615" y2="10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2" y="3540035"/>
            <a:ext cx="3309268" cy="33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86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Box</a:t>
            </a:r>
            <a:endParaRPr lang="es-ES" sz="4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3794" y="2096063"/>
            <a:ext cx="7024861" cy="4585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Con esta aplicación puedes incorporar documentos, fotos, material complementario y sincronizarlo al instante con tus alumnos. Dispone de una capacidad de almacenamiento gratuito de hasta 10 Gigas</a:t>
            </a:r>
            <a:r>
              <a:rPr lang="es-E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es-E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4000" dirty="0" smtClean="0"/>
              <a:t>7</a:t>
            </a:r>
            <a:endParaRPr lang="en-US" sz="4000" dirty="0"/>
          </a:p>
        </p:txBody>
      </p:sp>
      <p:pic>
        <p:nvPicPr>
          <p:cNvPr id="4" name="Picture 2" descr="Resultado de imagen para app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66" y="2441430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3"/>
          <p:cNvSpPr txBox="1">
            <a:spLocks/>
          </p:cNvSpPr>
          <p:nvPr/>
        </p:nvSpPr>
        <p:spPr>
          <a:xfrm>
            <a:off x="0" y="6464116"/>
            <a:ext cx="6618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948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Herramientas extras</a:t>
            </a:r>
            <a:endParaRPr lang="es-E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GitHub</a:t>
            </a:r>
            <a:r>
              <a:rPr lang="es-ES" sz="3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 es una plataforma de desarrollo colaborativo de software para alojar proyectos utilizando el sistema de control de versiones </a:t>
            </a:r>
            <a:r>
              <a:rPr lang="es-ES" sz="30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Git</a:t>
            </a:r>
            <a:r>
              <a:rPr lang="es-ES" sz="3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marL="0" indent="0">
              <a:buNone/>
            </a:pPr>
            <a:endParaRPr lang="es-E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Resultado de imagen para github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47" y="4162424"/>
            <a:ext cx="80962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wnload â LTT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867" y="340555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8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Herramientas extras</a:t>
            </a:r>
            <a:endParaRPr lang="es-E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Desarrollo de web </a:t>
            </a:r>
            <a:r>
              <a:rPr lang="es-ES" sz="3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services</a:t>
            </a:r>
            <a:r>
              <a:rPr lang="es-ES" sz="3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 con AZURE.</a:t>
            </a:r>
            <a:endParaRPr lang="es-ES" sz="3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 marL="0" indent="0">
              <a:buNone/>
            </a:pPr>
            <a:endParaRPr lang="es-E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6" name="Picture 4" descr="Dev Confirms The Power of Microsoft's Azure Cloud, Explains Why Developers Are Reluctant to Us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184" y="3027286"/>
            <a:ext cx="5338881" cy="30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roxy.duckduckgo.com/iu/?u=https%3A%2F%2Ftse1.mm.bing.net%2Fth%3Fid%3DOIP.5J3v0jWnLpS-YfkK0gI-1QHaHa%26pid%3D15.1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218448"/>
            <a:ext cx="3059259" cy="305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5049" y="2234411"/>
            <a:ext cx="10353761" cy="1326321"/>
          </a:xfrm>
        </p:spPr>
        <p:txBody>
          <a:bodyPr>
            <a:normAutofit/>
          </a:bodyPr>
          <a:lstStyle/>
          <a:p>
            <a:r>
              <a:rPr lang="es-ES" sz="4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Mockups</a:t>
            </a:r>
            <a:endParaRPr lang="es-MX" sz="4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10802962" y="6023091"/>
            <a:ext cx="753545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 txBox="1">
            <a:spLocks/>
          </p:cNvSpPr>
          <p:nvPr/>
        </p:nvSpPr>
        <p:spPr>
          <a:xfrm>
            <a:off x="0" y="6464116"/>
            <a:ext cx="6618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753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Nueva </a:t>
            </a:r>
            <a:r>
              <a:rPr lang="es-ES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interfaz 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742610" y="5997576"/>
            <a:ext cx="753545" cy="365125"/>
          </a:xfrm>
        </p:spPr>
        <p:txBody>
          <a:bodyPr/>
          <a:lstStyle/>
          <a:p>
            <a:r>
              <a:rPr lang="en-US" sz="4000" dirty="0" smtClean="0"/>
              <a:t>9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46" b="98200" l="5248" r="967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27" y="1759113"/>
            <a:ext cx="2732810" cy="486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5481205" y="5787736"/>
            <a:ext cx="950768" cy="207818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3"/>
          <p:cNvSpPr txBox="1">
            <a:spLocks/>
          </p:cNvSpPr>
          <p:nvPr/>
        </p:nvSpPr>
        <p:spPr>
          <a:xfrm>
            <a:off x="0" y="6464116"/>
            <a:ext cx="8098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43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Invitados</a:t>
            </a:r>
            <a:r>
              <a:rPr lang="es-ES" sz="4800" dirty="0" smtClean="0">
                <a:latin typeface="Arial Narrow" pitchFamily="34" charset="0"/>
              </a:rPr>
              <a:t> </a:t>
            </a:r>
            <a:endParaRPr lang="es-ES" sz="4800" dirty="0">
              <a:latin typeface="Arial Narrow" pitchFamily="34" charset="0"/>
            </a:endParaRPr>
          </a:p>
        </p:txBody>
      </p:sp>
      <p:sp>
        <p:nvSpPr>
          <p:cNvPr id="8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742610" y="5997576"/>
            <a:ext cx="753545" cy="365125"/>
          </a:xfrm>
        </p:spPr>
        <p:txBody>
          <a:bodyPr/>
          <a:lstStyle/>
          <a:p>
            <a:r>
              <a:rPr lang="en-US" sz="4000" dirty="0" smtClean="0"/>
              <a:t>10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50" b="94961" l="4482" r="955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71" y="1502360"/>
            <a:ext cx="2981757" cy="53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86" b="96955" l="2882" r="95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280" y="1540074"/>
            <a:ext cx="2934131" cy="527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3979717" y="3169227"/>
            <a:ext cx="3678382" cy="0"/>
          </a:xfrm>
          <a:prstGeom prst="straightConnector1">
            <a:avLst/>
          </a:prstGeom>
          <a:ln w="698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553690" y="3065318"/>
            <a:ext cx="426027" cy="207818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número de diapositiva 3"/>
          <p:cNvSpPr txBox="1">
            <a:spLocks/>
          </p:cNvSpPr>
          <p:nvPr/>
        </p:nvSpPr>
        <p:spPr>
          <a:xfrm>
            <a:off x="0" y="6464116"/>
            <a:ext cx="8098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10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3795" y="516082"/>
            <a:ext cx="10353761" cy="1326321"/>
          </a:xfrm>
        </p:spPr>
        <p:txBody>
          <a:bodyPr/>
          <a:lstStyle/>
          <a:p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Invitados</a:t>
            </a:r>
            <a:r>
              <a:rPr lang="es-ES" sz="4800" dirty="0" smtClean="0">
                <a:latin typeface="Arial Narrow" pitchFamily="34" charset="0"/>
              </a:rPr>
              <a:t> </a:t>
            </a:r>
            <a:endParaRPr lang="es-ES" sz="4800" dirty="0">
              <a:latin typeface="Arial Narrow" pitchFamily="34" charset="0"/>
            </a:endParaRPr>
          </a:p>
        </p:txBody>
      </p:sp>
      <p:sp>
        <p:nvSpPr>
          <p:cNvPr id="12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128299" y="6196445"/>
            <a:ext cx="753545" cy="365125"/>
          </a:xfrm>
        </p:spPr>
        <p:txBody>
          <a:bodyPr/>
          <a:lstStyle/>
          <a:p>
            <a:r>
              <a:rPr lang="en-US" sz="4000" dirty="0" smtClean="0"/>
              <a:t>11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6" b="98993" l="3226" r="973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01" y="1439722"/>
            <a:ext cx="3042835" cy="53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8" b="98007" l="2353" r="970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10" y="1301032"/>
            <a:ext cx="3161172" cy="559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12 Conector recto de flecha"/>
          <p:cNvCxnSpPr/>
          <p:nvPr/>
        </p:nvCxnSpPr>
        <p:spPr>
          <a:xfrm>
            <a:off x="7049578" y="5805054"/>
            <a:ext cx="1148714" cy="0"/>
          </a:xfrm>
          <a:prstGeom prst="straightConnector1">
            <a:avLst/>
          </a:prstGeom>
          <a:ln w="698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50" b="94961" l="4482" r="955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2993"/>
            <a:ext cx="2981757" cy="53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2150918" y="3501736"/>
            <a:ext cx="426027" cy="207818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 redondeado"/>
          <p:cNvSpPr/>
          <p:nvPr/>
        </p:nvSpPr>
        <p:spPr>
          <a:xfrm>
            <a:off x="6168736" y="5715001"/>
            <a:ext cx="880842" cy="232062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576944" y="3605645"/>
            <a:ext cx="1953491" cy="0"/>
          </a:xfrm>
          <a:prstGeom prst="straightConnector1">
            <a:avLst/>
          </a:prstGeom>
          <a:ln w="698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número de diapositiva 3"/>
          <p:cNvSpPr txBox="1">
            <a:spLocks/>
          </p:cNvSpPr>
          <p:nvPr/>
        </p:nvSpPr>
        <p:spPr>
          <a:xfrm>
            <a:off x="0" y="6464116"/>
            <a:ext cx="8098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11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Invitados</a:t>
            </a:r>
            <a:r>
              <a:rPr lang="es-ES" sz="4800" dirty="0" smtClean="0">
                <a:latin typeface="Arial Narrow" pitchFamily="34" charset="0"/>
              </a:rPr>
              <a:t> </a:t>
            </a:r>
            <a:endParaRPr lang="es-ES" sz="4800" dirty="0">
              <a:latin typeface="Arial Narrow" pitchFamily="34" charset="0"/>
            </a:endParaRPr>
          </a:p>
        </p:txBody>
      </p:sp>
      <p:sp>
        <p:nvSpPr>
          <p:cNvPr id="9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742610" y="5997576"/>
            <a:ext cx="753545" cy="365125"/>
          </a:xfrm>
        </p:spPr>
        <p:txBody>
          <a:bodyPr/>
          <a:lstStyle/>
          <a:p>
            <a:r>
              <a:rPr lang="en-US" sz="4000" dirty="0" smtClean="0"/>
              <a:t>12</a:t>
            </a:r>
            <a:endParaRPr lang="en-US" sz="4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7" b="99049" l="4709" r="952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830" y="1431195"/>
            <a:ext cx="3104717" cy="54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50" b="94961" l="4482" r="955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66" y="1554315"/>
            <a:ext cx="2981757" cy="53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3236984" y="3719946"/>
            <a:ext cx="426027" cy="207818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663012" y="3803073"/>
            <a:ext cx="3678382" cy="0"/>
          </a:xfrm>
          <a:prstGeom prst="straightConnector1">
            <a:avLst/>
          </a:prstGeom>
          <a:ln w="698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/>
          <p:cNvSpPr txBox="1">
            <a:spLocks/>
          </p:cNvSpPr>
          <p:nvPr/>
        </p:nvSpPr>
        <p:spPr>
          <a:xfrm>
            <a:off x="0" y="6464116"/>
            <a:ext cx="8098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12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Invitados</a:t>
            </a:r>
            <a:r>
              <a:rPr lang="es-ES" sz="4800" dirty="0" smtClean="0">
                <a:latin typeface="Arial Narrow" pitchFamily="34" charset="0"/>
              </a:rPr>
              <a:t> </a:t>
            </a:r>
            <a:endParaRPr lang="es-ES" sz="4800" dirty="0">
              <a:latin typeface="Arial Narrow" pitchFamily="34" charset="0"/>
            </a:endParaRPr>
          </a:p>
        </p:txBody>
      </p:sp>
      <p:sp>
        <p:nvSpPr>
          <p:cNvPr id="10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145927" y="6181908"/>
            <a:ext cx="753545" cy="365125"/>
          </a:xfrm>
        </p:spPr>
        <p:txBody>
          <a:bodyPr/>
          <a:lstStyle/>
          <a:p>
            <a:r>
              <a:rPr lang="en-US" sz="4000" dirty="0" smtClean="0"/>
              <a:t>13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88" b="98010" l="637" r="987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7" y="1514259"/>
            <a:ext cx="2750743" cy="528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81" b="98710" l="1824" r="963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70" y="1452995"/>
            <a:ext cx="2868140" cy="54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7" b="99831" l="2516" r="993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310" y="1585427"/>
            <a:ext cx="2765762" cy="514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>
            <a:off x="7787735" y="2991936"/>
            <a:ext cx="462146" cy="0"/>
          </a:xfrm>
          <a:prstGeom prst="straightConnector1">
            <a:avLst/>
          </a:prstGeom>
          <a:ln w="698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50" b="94961" l="4482" r="955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2" y="1600420"/>
            <a:ext cx="2981757" cy="53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Rectángulo redondeado"/>
          <p:cNvSpPr/>
          <p:nvPr/>
        </p:nvSpPr>
        <p:spPr>
          <a:xfrm>
            <a:off x="2620981" y="4051589"/>
            <a:ext cx="426027" cy="207818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047007" y="4134715"/>
            <a:ext cx="623455" cy="0"/>
          </a:xfrm>
          <a:prstGeom prst="straightConnector1">
            <a:avLst/>
          </a:prstGeom>
          <a:ln w="698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4259895" y="3163378"/>
            <a:ext cx="418486" cy="0"/>
          </a:xfrm>
          <a:prstGeom prst="straightConnector1">
            <a:avLst/>
          </a:prstGeom>
          <a:ln w="698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4678381" y="2991936"/>
            <a:ext cx="374073" cy="379260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8215245" y="2830902"/>
            <a:ext cx="374073" cy="363665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número de diapositiva 3"/>
          <p:cNvSpPr txBox="1">
            <a:spLocks/>
          </p:cNvSpPr>
          <p:nvPr/>
        </p:nvSpPr>
        <p:spPr>
          <a:xfrm>
            <a:off x="0" y="6464116"/>
            <a:ext cx="8098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13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6610" y="578427"/>
            <a:ext cx="10353761" cy="1326321"/>
          </a:xfrm>
        </p:spPr>
        <p:txBody>
          <a:bodyPr/>
          <a:lstStyle/>
          <a:p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Invitados</a:t>
            </a:r>
            <a:r>
              <a:rPr lang="es-ES" sz="4800" dirty="0" smtClean="0">
                <a:latin typeface="Arial Narrow" pitchFamily="34" charset="0"/>
              </a:rPr>
              <a:t> </a:t>
            </a:r>
            <a:endParaRPr lang="es-ES" sz="4800" dirty="0">
              <a:latin typeface="Arial Narrow" pitchFamily="34" charset="0"/>
            </a:endParaRPr>
          </a:p>
        </p:txBody>
      </p:sp>
      <p:sp>
        <p:nvSpPr>
          <p:cNvPr id="9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742610" y="5997576"/>
            <a:ext cx="753545" cy="365125"/>
          </a:xfrm>
        </p:spPr>
        <p:txBody>
          <a:bodyPr/>
          <a:lstStyle/>
          <a:p>
            <a:r>
              <a:rPr lang="en-US" sz="4000" dirty="0" smtClean="0"/>
              <a:t>14</a:t>
            </a: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" b="98191" l="3858" r="964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92" y="1511731"/>
            <a:ext cx="2989308" cy="539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66" y="3179292"/>
            <a:ext cx="2077689" cy="314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" b="99831" l="2516" r="993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78" y="1605539"/>
            <a:ext cx="2851436" cy="529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Rectángulo redondeado"/>
          <p:cNvSpPr/>
          <p:nvPr/>
        </p:nvSpPr>
        <p:spPr>
          <a:xfrm>
            <a:off x="3475843" y="4442793"/>
            <a:ext cx="330192" cy="295442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806035" y="4543611"/>
            <a:ext cx="3623465" cy="0"/>
          </a:xfrm>
          <a:prstGeom prst="straightConnector1">
            <a:avLst/>
          </a:prstGeom>
          <a:ln w="698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3"/>
          <p:cNvSpPr txBox="1">
            <a:spLocks/>
          </p:cNvSpPr>
          <p:nvPr/>
        </p:nvSpPr>
        <p:spPr>
          <a:xfrm>
            <a:off x="0" y="6464116"/>
            <a:ext cx="8098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14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Tabla</a:t>
            </a:r>
            <a:r>
              <a:rPr lang="es-MX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 de contenido</a:t>
            </a:r>
            <a:endParaRPr lang="es-MX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Introducción</a:t>
            </a:r>
          </a:p>
          <a:p>
            <a:pPr algn="just"/>
            <a:r>
              <a:rPr lang="es-MX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Objetivo</a:t>
            </a:r>
          </a:p>
          <a:p>
            <a:pPr algn="just"/>
            <a:r>
              <a:rPr lang="es-MX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Justificación</a:t>
            </a:r>
            <a:endParaRPr lang="es-E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 algn="just"/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Trabajo relacionado</a:t>
            </a:r>
          </a:p>
          <a:p>
            <a:pPr algn="just"/>
            <a:r>
              <a:rPr lang="es-ES" sz="28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Mockups</a:t>
            </a:r>
            <a:endParaRPr lang="es-E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 algn="just"/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Conclusión</a:t>
            </a:r>
          </a:p>
          <a:p>
            <a:pPr algn="just"/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Trabajo a futuro  </a:t>
            </a:r>
          </a:p>
        </p:txBody>
      </p:sp>
    </p:spTree>
    <p:extLst>
      <p:ext uri="{BB962C8B-B14F-4D97-AF65-F5344CB8AC3E}">
        <p14:creationId xmlns:p14="http://schemas.microsoft.com/office/powerpoint/2010/main" val="19398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Conclusiones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8639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Esta aplicación puede beneficiar en los siguientes puntos:</a:t>
            </a:r>
          </a:p>
          <a:p>
            <a:pPr marL="0" indent="0">
              <a:buNone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 </a:t>
            </a:r>
            <a:r>
              <a:rPr lang="es-ES" sz="45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   </a:t>
            </a: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- Gestión de la documentación solicitada.</a:t>
            </a:r>
          </a:p>
          <a:p>
            <a:pPr marL="0" indent="0">
              <a:buNone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    - Difusión de la información.</a:t>
            </a:r>
          </a:p>
          <a:p>
            <a:pPr marL="0" indent="0">
              <a:buNone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    - Evitar contratiempos en el proceso.</a:t>
            </a:r>
          </a:p>
          <a:p>
            <a:pPr marL="0" indent="0">
              <a:buNone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    - Evitar congestión de estudiantes en el departamento de S.S</a:t>
            </a:r>
          </a:p>
          <a:p>
            <a:pPr lvl="1">
              <a:buFontTx/>
              <a:buChar char="-"/>
            </a:pPr>
            <a:endParaRPr lang="es-ES" sz="45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 lvl="1">
              <a:buFontTx/>
              <a:buChar char="-"/>
            </a:pPr>
            <a:endParaRPr lang="es-ES" sz="45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 marL="0" indent="0">
              <a:buNone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Reducirá los siguientes problemas</a:t>
            </a:r>
            <a:r>
              <a:rPr lang="es-ES" sz="45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:</a:t>
            </a:r>
            <a:endParaRPr lang="es-ES" sz="45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 lvl="1">
              <a:buFontTx/>
              <a:buChar char="-"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Conflictos con el llenado de los documentos.</a:t>
            </a:r>
          </a:p>
          <a:p>
            <a:pPr lvl="1">
              <a:buFontTx/>
              <a:buChar char="-"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Retrasos en la documentación.</a:t>
            </a:r>
          </a:p>
          <a:p>
            <a:pPr lvl="1">
              <a:buFontTx/>
              <a:buChar char="-"/>
            </a:pPr>
            <a:r>
              <a:rPr lang="es-ES" sz="45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Evitar congestión en la oficina del servicio social.</a:t>
            </a:r>
          </a:p>
          <a:p>
            <a:pPr marL="0" indent="0">
              <a:buNone/>
            </a:pPr>
            <a:endParaRPr lang="es-E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Marcador de número de diapositiva 3"/>
          <p:cNvSpPr txBox="1">
            <a:spLocks/>
          </p:cNvSpPr>
          <p:nvPr/>
        </p:nvSpPr>
        <p:spPr>
          <a:xfrm>
            <a:off x="0" y="6464116"/>
            <a:ext cx="8098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15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Trabajo a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Que la App pueda mejorar la funcionalidad de comunicación  alumno-maestro.</a:t>
            </a:r>
            <a:endParaRPr lang="es-E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r>
              <a:rPr lang="es-E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Expandir esta aplicación a otros departamentos de la institución.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Marcador de número de diapositiva 3"/>
          <p:cNvSpPr txBox="1">
            <a:spLocks/>
          </p:cNvSpPr>
          <p:nvPr/>
        </p:nvSpPr>
        <p:spPr>
          <a:xfrm>
            <a:off x="0" y="6464116"/>
            <a:ext cx="8098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16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Repositorio</a:t>
            </a:r>
            <a:endParaRPr lang="es-E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https://</a:t>
            </a:r>
            <a:r>
              <a:rPr lang="es-E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github.com/AngelsProjects/GuiaSS</a:t>
            </a:r>
            <a:endParaRPr lang="es-E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Gracias </a:t>
            </a:r>
            <a:r>
              <a:rPr lang="es-E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por su atención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2605881"/>
            <a:ext cx="4438650" cy="2514600"/>
          </a:xfrm>
        </p:spPr>
      </p:pic>
    </p:spTree>
    <p:extLst>
      <p:ext uri="{BB962C8B-B14F-4D97-AF65-F5344CB8AC3E}">
        <p14:creationId xmlns:p14="http://schemas.microsoft.com/office/powerpoint/2010/main" val="589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ea typeface="+mn-ea"/>
                <a:cs typeface="+mn-cs"/>
              </a:rPr>
              <a:t>Introducción 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5"/>
            <a:ext cx="9292046" cy="4578525"/>
          </a:xfr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Una de las </a:t>
            </a:r>
            <a:r>
              <a:rPr lang="es-E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actividades </a:t>
            </a: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importantes en la formación del estudiante de Licenciatura es realizar el Servicio Social</a:t>
            </a:r>
            <a:r>
              <a:rPr lang="es-MX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 principalmente para que forje sus conocimientos.</a:t>
            </a: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es-ES" sz="28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0" y="6464116"/>
            <a:ext cx="661849" cy="36512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58" y="4384188"/>
            <a:ext cx="2611293" cy="19747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2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ea typeface="+mn-ea"/>
                <a:cs typeface="+mn-cs"/>
              </a:rPr>
              <a:t>Introducción</a:t>
            </a:r>
            <a:r>
              <a:rPr lang="es-MX" sz="4800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800" dirty="0" smtClean="0"/>
              <a:t>	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5"/>
            <a:ext cx="9292046" cy="4578525"/>
          </a:xfr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Sin </a:t>
            </a: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embargo, a pesar de contar con información en los canales oficiales, esta carece de organización y genera dudas a los estudiantes al momento de llevar a cabo dicho </a:t>
            </a:r>
            <a:r>
              <a:rPr lang="es-E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trámite.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0" y="6464116"/>
            <a:ext cx="661849" cy="36512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26" name="Picture 2" descr="Resultado de imagen para trÃ¡m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90" y="3265714"/>
            <a:ext cx="8549368" cy="341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Justificación</a:t>
            </a:r>
            <a:endParaRPr lang="es-MX" sz="4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Los motivos por el que se desea realizar esta aplicación son para ayudar al personal a cargo del servicio social, ya que es su responsabilidad el difundir la información a cada estudiante y esto es una tarea difícil para una sola persona, por ello la información no es difundida en tiempo y forma de la manera mas óptima</a:t>
            </a:r>
            <a:r>
              <a:rPr lang="es-E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es-MX" sz="2800" dirty="0" smtClean="0">
              <a:effectLst/>
              <a:latin typeface="Arial Narrow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/>
              <a:t>3</a:t>
            </a:r>
          </a:p>
        </p:txBody>
      </p:sp>
      <p:pic>
        <p:nvPicPr>
          <p:cNvPr id="1026" name="Picture 2" descr="Resultado de imagen para control y organizac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7797" y1="85596" x2="72633" y2="67590"/>
                        <a14:foregroundMark x1="70740" y1="98338" x2="75215" y2="39889"/>
                        <a14:foregroundMark x1="95181" y1="90305" x2="72117" y2="60942"/>
                        <a14:foregroundMark x1="78485" y1="68144" x2="78485" y2="47091"/>
                        <a14:foregroundMark x1="82444" y1="62604" x2="67298" y2="60388"/>
                        <a14:foregroundMark x1="84854" y1="98338" x2="72117" y2="68144"/>
                        <a14:foregroundMark x1="63167" y1="98615" x2="53528" y2="75346"/>
                        <a14:foregroundMark x1="61446" y1="90028" x2="60241" y2="75346"/>
                        <a14:foregroundMark x1="37349" y1="60665" x2="12737" y2="26593"/>
                        <a14:foregroundMark x1="23580" y1="58726" x2="13597" y2="40720"/>
                        <a14:foregroundMark x1="54045" y1="32133" x2="37349" y2="44875"/>
                        <a14:foregroundMark x1="27022" y1="38227" x2="21859" y2="28255"/>
                        <a14:foregroundMark x1="81239" y1="62604" x2="97074" y2="84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28" y="4176020"/>
            <a:ext cx="4106187" cy="25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3"/>
          <p:cNvSpPr txBox="1">
            <a:spLocks/>
          </p:cNvSpPr>
          <p:nvPr/>
        </p:nvSpPr>
        <p:spPr>
          <a:xfrm>
            <a:off x="0" y="6464116"/>
            <a:ext cx="6618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82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Objetivo</a:t>
            </a:r>
            <a:endParaRPr lang="es-MX" sz="4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Desarrollar una aplicación móvil que ayude a gestionar la documentación proporcionada por el estudiante al departamento de Servicio Social, para conocer el progreso del trámite y evitar contratiempos. </a:t>
            </a:r>
            <a:endParaRPr lang="es-MX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 marL="0" indent="0" algn="just">
              <a:buNone/>
            </a:pPr>
            <a:endParaRPr lang="es-MX" sz="2800" dirty="0">
              <a:effectLst/>
              <a:latin typeface="Arial Narrow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/>
              <a:t>2</a:t>
            </a:r>
          </a:p>
        </p:txBody>
      </p:sp>
      <p:pic>
        <p:nvPicPr>
          <p:cNvPr id="4098" name="Picture 2" descr="Resultado de imagen para pensando animado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" b="95858" l="5030" r="95562">
                        <a14:foregroundMark x1="21598" y1="12722" x2="22485" y2="8284"/>
                        <a14:foregroundMark x1="31953" y1="34024" x2="31953" y2="340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90" y="3571874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requisito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057" y="4229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3"/>
          <p:cNvSpPr txBox="1">
            <a:spLocks/>
          </p:cNvSpPr>
          <p:nvPr/>
        </p:nvSpPr>
        <p:spPr>
          <a:xfrm>
            <a:off x="0" y="6464116"/>
            <a:ext cx="6618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76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5049" y="2234411"/>
            <a:ext cx="10353761" cy="1326321"/>
          </a:xfrm>
        </p:spPr>
        <p:txBody>
          <a:bodyPr/>
          <a:lstStyle/>
          <a:p>
            <a:r>
              <a:rPr lang="es-ES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Trabajo </a:t>
            </a:r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relacionado</a:t>
            </a:r>
            <a:endParaRPr lang="es-MX" sz="4800" b="0" dirty="0">
              <a:latin typeface="Arial Narrow" pitchFamily="34" charset="0"/>
            </a:endParaRPr>
          </a:p>
        </p:txBody>
      </p:sp>
      <p:sp>
        <p:nvSpPr>
          <p:cNvPr id="4" name="Marcador de número de diapositiva 3"/>
          <p:cNvSpPr txBox="1">
            <a:spLocks/>
          </p:cNvSpPr>
          <p:nvPr/>
        </p:nvSpPr>
        <p:spPr>
          <a:xfrm>
            <a:off x="0" y="6464116"/>
            <a:ext cx="6618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4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TOKAPP </a:t>
            </a:r>
            <a:r>
              <a:rPr lang="es-ES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SCHOOL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3794" y="2096064"/>
            <a:ext cx="7575579" cy="41177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Esta </a:t>
            </a:r>
            <a:r>
              <a:rPr lang="es-ES" sz="28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app</a:t>
            </a: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 se presenta como la “solución definitiva a la comunicación entre centros educativos, profesores, alumnos y padres”, dar de alta y gestionar los alumnos y clases, confirmar la lectura de mensajes enviados, etc. </a:t>
            </a:r>
            <a:endParaRPr lang="es-ES" sz="2800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28" y="2704234"/>
            <a:ext cx="28289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Marcador de número de diapositiva 3"/>
          <p:cNvSpPr txBox="1">
            <a:spLocks/>
          </p:cNvSpPr>
          <p:nvPr/>
        </p:nvSpPr>
        <p:spPr>
          <a:xfrm>
            <a:off x="0" y="6464116"/>
            <a:ext cx="6618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463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Trello</a:t>
            </a:r>
            <a:endParaRPr lang="es-ES" sz="4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3796" y="2096064"/>
            <a:ext cx="6526096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Tareas</a:t>
            </a:r>
            <a:r>
              <a:rPr lang="es-E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, informes, reuniones con padres, fechas de exámenes… El día a día de un profesor está repleto de  obligaciones. 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4000" dirty="0" smtClean="0"/>
              <a:t>6</a:t>
            </a:r>
            <a:endParaRPr lang="en-US" sz="4000" dirty="0"/>
          </a:p>
        </p:txBody>
      </p:sp>
      <p:pic>
        <p:nvPicPr>
          <p:cNvPr id="4" name="Picture 2" descr="Resultado de imagen para Tre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91" y="1900977"/>
            <a:ext cx="4471555" cy="318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3"/>
          <p:cNvSpPr txBox="1">
            <a:spLocks/>
          </p:cNvSpPr>
          <p:nvPr/>
        </p:nvSpPr>
        <p:spPr>
          <a:xfrm>
            <a:off x="0" y="6464116"/>
            <a:ext cx="6618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85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4408</TotalTime>
  <Words>396</Words>
  <Application>Microsoft Office PowerPoint</Application>
  <PresentationFormat>Custom</PresentationFormat>
  <Paragraphs>94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Tema de Office</vt:lpstr>
      <vt:lpstr>Aplicación móvil – Guía S.S.</vt:lpstr>
      <vt:lpstr>Tabla de contenido</vt:lpstr>
      <vt:lpstr>Introducción  </vt:lpstr>
      <vt:lpstr>Introducción  </vt:lpstr>
      <vt:lpstr>Justificación</vt:lpstr>
      <vt:lpstr>Objetivo</vt:lpstr>
      <vt:lpstr>Trabajo relacionado</vt:lpstr>
      <vt:lpstr>TOKAPP SCHOOL</vt:lpstr>
      <vt:lpstr>Trello</vt:lpstr>
      <vt:lpstr>Box</vt:lpstr>
      <vt:lpstr>Herramientas extras</vt:lpstr>
      <vt:lpstr>Herramientas extras</vt:lpstr>
      <vt:lpstr>Mockups</vt:lpstr>
      <vt:lpstr>Nueva interfaz </vt:lpstr>
      <vt:lpstr>Invitados </vt:lpstr>
      <vt:lpstr>Invitados </vt:lpstr>
      <vt:lpstr>Invitados </vt:lpstr>
      <vt:lpstr>Invitados </vt:lpstr>
      <vt:lpstr>Invitados </vt:lpstr>
      <vt:lpstr>Conclusiones </vt:lpstr>
      <vt:lpstr>Trabajo a futuro</vt:lpstr>
      <vt:lpstr>Repositorio</vt:lpstr>
      <vt:lpstr>Gracias por su atención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S.S -  servicio de ayuda</dc:title>
  <dc:creator>agustin i�iguez</dc:creator>
  <cp:lastModifiedBy>Miguel Angel Arciniega</cp:lastModifiedBy>
  <cp:revision>144</cp:revision>
  <dcterms:created xsi:type="dcterms:W3CDTF">2018-10-10T23:27:48Z</dcterms:created>
  <dcterms:modified xsi:type="dcterms:W3CDTF">2018-12-07T02:10:15Z</dcterms:modified>
</cp:coreProperties>
</file>