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notesSlides/notesSlide16.xml" ContentType="application/vnd.openxmlformats-officedocument.presentationml.notesSlide+xml"/>
  <Override PartName="/ppt/theme/themeOverride12.xml" ContentType="application/vnd.openxmlformats-officedocument.themeOverride+xml"/>
  <Override PartName="/ppt/notesSlides/notesSlide17.xml" ContentType="application/vnd.openxmlformats-officedocument.presentationml.notesSlide+xml"/>
  <Override PartName="/ppt/theme/themeOverride13.xml" ContentType="application/vnd.openxmlformats-officedocument.themeOverride+xml"/>
  <Override PartName="/ppt/notesSlides/notesSlide18.xml" ContentType="application/vnd.openxmlformats-officedocument.presentationml.notesSlide+xml"/>
  <Override PartName="/ppt/theme/themeOverride14.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5.xml" ContentType="application/vnd.openxmlformats-officedocument.themeOverride+xml"/>
  <Override PartName="/ppt/notesSlides/notesSlide21.xml" ContentType="application/vnd.openxmlformats-officedocument.presentationml.notesSlide+xml"/>
  <Override PartName="/ppt/theme/themeOverride16.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0"/>
  </p:notesMasterIdLst>
  <p:sldIdLst>
    <p:sldId id="260" r:id="rId3"/>
    <p:sldId id="262" r:id="rId4"/>
    <p:sldId id="281" r:id="rId5"/>
    <p:sldId id="256" r:id="rId6"/>
    <p:sldId id="289" r:id="rId7"/>
    <p:sldId id="269" r:id="rId8"/>
    <p:sldId id="270" r:id="rId9"/>
    <p:sldId id="293" r:id="rId10"/>
    <p:sldId id="294" r:id="rId11"/>
    <p:sldId id="275" r:id="rId12"/>
    <p:sldId id="271" r:id="rId13"/>
    <p:sldId id="296" r:id="rId14"/>
    <p:sldId id="272" r:id="rId15"/>
    <p:sldId id="297" r:id="rId16"/>
    <p:sldId id="292" r:id="rId17"/>
    <p:sldId id="280" r:id="rId18"/>
    <p:sldId id="279" r:id="rId19"/>
    <p:sldId id="276" r:id="rId20"/>
    <p:sldId id="277" r:id="rId21"/>
    <p:sldId id="299" r:id="rId22"/>
    <p:sldId id="278" r:id="rId23"/>
    <p:sldId id="282" r:id="rId24"/>
    <p:sldId id="283" r:id="rId25"/>
    <p:sldId id="298" r:id="rId26"/>
    <p:sldId id="285" r:id="rId27"/>
    <p:sldId id="288" r:id="rId28"/>
    <p:sldId id="29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FAAFDF4-107D-4ADE-A541-1ED558E65B3F}">
          <p14:sldIdLst>
            <p14:sldId id="260"/>
          </p14:sldIdLst>
        </p14:section>
        <p14:section name="Contents" id="{639DBC38-52A9-4760-A9CE-B17361F4455A}">
          <p14:sldIdLst>
            <p14:sldId id="262"/>
          </p14:sldIdLst>
        </p14:section>
        <p14:section name="Intro + Descrip" id="{A6F03C1C-905D-4F7E-86DF-E08795955478}">
          <p14:sldIdLst>
            <p14:sldId id="281"/>
            <p14:sldId id="256"/>
            <p14:sldId id="289"/>
          </p14:sldIdLst>
        </p14:section>
        <p14:section name="Explor + Analysis" id="{BD501090-3FD6-4C53-AE8F-7449623F9920}">
          <p14:sldIdLst>
            <p14:sldId id="269"/>
            <p14:sldId id="270"/>
            <p14:sldId id="293"/>
            <p14:sldId id="294"/>
            <p14:sldId id="275"/>
            <p14:sldId id="271"/>
            <p14:sldId id="296"/>
            <p14:sldId id="272"/>
            <p14:sldId id="297"/>
            <p14:sldId id="292"/>
          </p14:sldIdLst>
        </p14:section>
        <p14:section name="Predictive Models" id="{D0B23459-8C9E-44C4-9D46-116353A639D2}">
          <p14:sldIdLst>
            <p14:sldId id="280"/>
            <p14:sldId id="279"/>
            <p14:sldId id="276"/>
            <p14:sldId id="277"/>
            <p14:sldId id="299"/>
            <p14:sldId id="278"/>
          </p14:sldIdLst>
        </p14:section>
        <p14:section name="Recommendations &amp; Future Work" id="{A326ABFA-3265-4BFF-84F1-17B34548058E}">
          <p14:sldIdLst>
            <p14:sldId id="282"/>
            <p14:sldId id="283"/>
            <p14:sldId id="298"/>
          </p14:sldIdLst>
        </p14:section>
        <p14:section name="Additional Resources + About Me" id="{2824D4A8-2C5A-4504-9942-11E03A0DD2C2}">
          <p14:sldIdLst>
            <p14:sldId id="285"/>
            <p14:sldId id="288"/>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6" autoAdjust="0"/>
    <p:restoredTop sz="85866" autoAdjust="0"/>
  </p:normalViewPr>
  <p:slideViewPr>
    <p:cSldViewPr snapToGrid="0">
      <p:cViewPr varScale="1">
        <p:scale>
          <a:sx n="62" d="100"/>
          <a:sy n="62" d="100"/>
        </p:scale>
        <p:origin x="10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4684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32992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053728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406123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1260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52596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300641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432759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3486564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939440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400350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0980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Pre-processing</a:t>
            </a:r>
          </a:p>
          <a:p>
            <a:pPr marL="171450" indent="-171450">
              <a:buFont typeface="Arial" panose="020B0604020202020204" pitchFamily="34" charset="0"/>
              <a:buChar char="•"/>
            </a:pPr>
            <a:r>
              <a:rPr lang="en-US" dirty="0"/>
              <a:t>Data mining</a:t>
            </a:r>
          </a:p>
          <a:p>
            <a:pPr marL="171450" indent="-171450">
              <a:buFont typeface="Arial" panose="020B0604020202020204" pitchFamily="34" charset="0"/>
              <a:buChar char="•"/>
            </a:pPr>
            <a:r>
              <a:rPr lang="en-US" dirty="0"/>
              <a:t>Results validation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772251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Pre-processing</a:t>
            </a:r>
          </a:p>
          <a:p>
            <a:pPr marL="171450" indent="-171450">
              <a:buFont typeface="Arial" panose="020B0604020202020204" pitchFamily="34" charset="0"/>
              <a:buChar char="•"/>
            </a:pPr>
            <a:r>
              <a:rPr lang="en-US" dirty="0"/>
              <a:t>Data mining</a:t>
            </a:r>
          </a:p>
          <a:p>
            <a:pPr marL="171450" indent="-171450">
              <a:buFont typeface="Arial" panose="020B0604020202020204" pitchFamily="34" charset="0"/>
              <a:buChar char="•"/>
            </a:pPr>
            <a:r>
              <a:rPr lang="en-US" dirty="0"/>
              <a:t>Results validation</a:t>
            </a: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929087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44354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388667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07112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62676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4684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18975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87418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5908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99498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36665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01789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33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MBazel/springboard-program/tree/master/capstone1"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hemeOverride" Target="../theme/themeOverride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8.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9.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hemeOverride" Target="../theme/themeOverride1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hemeOverride" Target="../theme/themeOverride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hemeOverride" Target="../theme/themeOverride1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hemeOverride" Target="../theme/themeOverride1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hemeOverride" Target="../theme/themeOverride16.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2T0kmx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springboard.com/workshops/data-science-career-track/"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mikikobazele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hemeOverride" Target="../theme/themeOverride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1470249"/>
          </a:xfrm>
        </p:spPr>
        <p:txBody>
          <a:bodyPr>
            <a:normAutofit/>
          </a:bodyPr>
          <a:lstStyle/>
          <a:p>
            <a:r>
              <a:rPr lang="en-US" dirty="0"/>
              <a:t>Predicting sales success from INTRO callS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47043" y="2773885"/>
            <a:ext cx="6676469" cy="3141013"/>
          </a:xfrm>
        </p:spPr>
        <p:txBody>
          <a:bodyPr>
            <a:normAutofit fontScale="92500"/>
          </a:bodyPr>
          <a:lstStyle/>
          <a:p>
            <a:r>
              <a:rPr lang="en-US" dirty="0"/>
              <a:t>Mikiko Bazeley</a:t>
            </a:r>
          </a:p>
          <a:p>
            <a:r>
              <a:rPr lang="en-US" dirty="0"/>
              <a:t>March 2019</a:t>
            </a:r>
          </a:p>
          <a:p>
            <a:r>
              <a:rPr lang="en-US" dirty="0"/>
              <a:t>Springboard Data Science Cohort</a:t>
            </a:r>
          </a:p>
          <a:p>
            <a:endParaRPr lang="en-US" dirty="0"/>
          </a:p>
          <a:p>
            <a:endParaRPr lang="en-US" dirty="0"/>
          </a:p>
          <a:p>
            <a:endParaRPr lang="en-US" dirty="0"/>
          </a:p>
          <a:p>
            <a:r>
              <a:rPr lang="en-US" sz="1700" dirty="0"/>
              <a:t>GH: </a:t>
            </a:r>
            <a:r>
              <a:rPr lang="en-US" sz="1600" dirty="0">
                <a:hlinkClick r:id="rId2">
                  <a:extLst>
                    <a:ext uri="{A12FA001-AC4F-418D-AE19-62706E023703}">
                      <ahyp:hlinkClr xmlns:ahyp="http://schemas.microsoft.com/office/drawing/2018/hyperlinkcolor" val="tx"/>
                    </a:ext>
                  </a:extLst>
                </a:hlinkClick>
              </a:rPr>
              <a:t>https://github.com/MMBazel/springboard-program/tree/master/capstone1</a:t>
            </a:r>
            <a:endParaRPr lang="en-US" sz="1600" dirty="0"/>
          </a:p>
        </p:txBody>
      </p:sp>
    </p:spTree>
    <p:extLst>
      <p:ext uri="{BB962C8B-B14F-4D97-AF65-F5344CB8AC3E}">
        <p14:creationId xmlns:p14="http://schemas.microsoft.com/office/powerpoint/2010/main" val="42915129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8018272" cy="1499616"/>
          </a:xfrm>
        </p:spPr>
        <p:txBody>
          <a:bodyPr>
            <a:normAutofit/>
          </a:bodyPr>
          <a:lstStyle/>
          <a:p>
            <a:r>
              <a:rPr lang="en-US" dirty="0">
                <a:solidFill>
                  <a:schemeClr val="bg1"/>
                </a:solidFill>
              </a:rPr>
              <a:t>Data Analysis Takeaways</a:t>
            </a:r>
          </a:p>
        </p:txBody>
      </p:sp>
      <p:sp>
        <p:nvSpPr>
          <p:cNvPr id="34" name="Rectangle 33">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D4344C46-CBD8-4685-8EE6-BD7492F9871E}"/>
              </a:ext>
            </a:extLst>
          </p:cNvPr>
          <p:cNvSpPr txBox="1">
            <a:spLocks/>
          </p:cNvSpPr>
          <p:nvPr/>
        </p:nvSpPr>
        <p:spPr>
          <a:xfrm>
            <a:off x="1024128" y="1797803"/>
            <a:ext cx="7608428" cy="4548753"/>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v"/>
            </a:pPr>
            <a:r>
              <a:rPr lang="en-US" dirty="0">
                <a:solidFill>
                  <a:schemeClr val="bg1"/>
                </a:solidFill>
              </a:rPr>
              <a:t> Variables as potential candidates for drivers of intro call status:</a:t>
            </a:r>
          </a:p>
          <a:p>
            <a:pPr lvl="1">
              <a:buFont typeface="Wingdings" panose="05000000000000000000" pitchFamily="2" charset="2"/>
              <a:buChar char="v"/>
            </a:pPr>
            <a:r>
              <a:rPr lang="en-US" dirty="0">
                <a:solidFill>
                  <a:schemeClr val="bg1"/>
                </a:solidFill>
              </a:rPr>
              <a:t> Landing Page </a:t>
            </a:r>
          </a:p>
          <a:p>
            <a:pPr lvl="1">
              <a:buFont typeface="Wingdings" panose="05000000000000000000" pitchFamily="2" charset="2"/>
              <a:buChar char="v"/>
            </a:pPr>
            <a:r>
              <a:rPr lang="en-US" dirty="0">
                <a:solidFill>
                  <a:schemeClr val="bg1"/>
                </a:solidFill>
              </a:rPr>
              <a:t> Lead/Marketing Channel</a:t>
            </a:r>
          </a:p>
          <a:p>
            <a:pPr lvl="1">
              <a:buFont typeface="Wingdings" panose="05000000000000000000" pitchFamily="2" charset="2"/>
              <a:buChar char="v"/>
            </a:pPr>
            <a:r>
              <a:rPr lang="en-US" dirty="0">
                <a:solidFill>
                  <a:schemeClr val="bg1"/>
                </a:solidFill>
              </a:rPr>
              <a:t> Customer Type</a:t>
            </a:r>
          </a:p>
          <a:p>
            <a:pPr lvl="1">
              <a:buFont typeface="Wingdings" panose="05000000000000000000" pitchFamily="2" charset="2"/>
              <a:buChar char="v"/>
            </a:pPr>
            <a:r>
              <a:rPr lang="en-US" dirty="0">
                <a:solidFill>
                  <a:schemeClr val="bg1"/>
                </a:solidFill>
              </a:rPr>
              <a:t> Creation Date</a:t>
            </a:r>
          </a:p>
          <a:p>
            <a:pPr marL="128016" lvl="1" indent="0">
              <a:buNone/>
            </a:pPr>
            <a:endParaRPr lang="en-US" dirty="0">
              <a:solidFill>
                <a:schemeClr val="bg1"/>
              </a:solidFill>
            </a:endParaRPr>
          </a:p>
          <a:p>
            <a:pPr>
              <a:buFont typeface="Wingdings" panose="05000000000000000000" pitchFamily="2" charset="2"/>
              <a:buChar char="v"/>
            </a:pPr>
            <a:r>
              <a:rPr lang="en-US" dirty="0">
                <a:solidFill>
                  <a:schemeClr val="bg1"/>
                </a:solidFill>
              </a:rPr>
              <a:t> Potential Mixed Results:</a:t>
            </a:r>
          </a:p>
          <a:p>
            <a:pPr lvl="1">
              <a:buFont typeface="Wingdings" panose="05000000000000000000" pitchFamily="2" charset="2"/>
              <a:buChar char="v"/>
            </a:pPr>
            <a:r>
              <a:rPr lang="en-US" dirty="0">
                <a:solidFill>
                  <a:schemeClr val="bg1"/>
                </a:solidFill>
              </a:rPr>
              <a:t> Lead Score</a:t>
            </a:r>
          </a:p>
          <a:p>
            <a:pPr lvl="1">
              <a:buFont typeface="Wingdings" panose="05000000000000000000" pitchFamily="2" charset="2"/>
              <a:buChar char="v"/>
            </a:pPr>
            <a:r>
              <a:rPr lang="en-US" dirty="0">
                <a:solidFill>
                  <a:schemeClr val="bg1"/>
                </a:solidFill>
              </a:rPr>
              <a:t> Intro Call - Lead Creation Delta</a:t>
            </a:r>
          </a:p>
          <a:p>
            <a:pPr lvl="1">
              <a:buFont typeface="Wingdings" panose="05000000000000000000" pitchFamily="2" charset="2"/>
              <a:buChar char="v"/>
            </a:pPr>
            <a:r>
              <a:rPr lang="en-US" dirty="0">
                <a:solidFill>
                  <a:schemeClr val="bg1"/>
                </a:solidFill>
              </a:rPr>
              <a:t> Region</a:t>
            </a:r>
          </a:p>
          <a:p>
            <a:endParaRPr lang="en-US" dirty="0"/>
          </a:p>
          <a:p>
            <a:pPr>
              <a:buFont typeface="Wingdings" panose="05000000000000000000" pitchFamily="2" charset="2"/>
              <a:buChar char="v"/>
            </a:pPr>
            <a:r>
              <a:rPr lang="en-US" dirty="0">
                <a:solidFill>
                  <a:schemeClr val="bg1"/>
                </a:solidFill>
              </a:rPr>
              <a:t> Need to test for meaningful differences between qualified &amp; disqualified intro calls:</a:t>
            </a:r>
          </a:p>
          <a:p>
            <a:pPr lvl="1">
              <a:buFont typeface="Wingdings" panose="05000000000000000000" pitchFamily="2" charset="2"/>
              <a:buChar char="v"/>
            </a:pPr>
            <a:r>
              <a:rPr lang="en-US" dirty="0">
                <a:solidFill>
                  <a:schemeClr val="bg1"/>
                </a:solidFill>
              </a:rPr>
              <a:t> Lead Score</a:t>
            </a:r>
          </a:p>
          <a:p>
            <a:pPr lvl="1">
              <a:buFont typeface="Wingdings" panose="05000000000000000000" pitchFamily="2" charset="2"/>
              <a:buChar char="v"/>
            </a:pPr>
            <a:r>
              <a:rPr lang="en-US" dirty="0">
                <a:solidFill>
                  <a:schemeClr val="bg1"/>
                </a:solidFill>
              </a:rPr>
              <a:t> Intro Call - Lead Creation Delta</a:t>
            </a:r>
          </a:p>
          <a:p>
            <a:pPr lvl="1">
              <a:buFont typeface="Wingdings" panose="05000000000000000000" pitchFamily="2" charset="2"/>
              <a:buChar char="v"/>
            </a:pPr>
            <a:r>
              <a:rPr lang="en-US" dirty="0">
                <a:solidFill>
                  <a:schemeClr val="bg1"/>
                </a:solidFill>
              </a:rPr>
              <a:t> Total Calls/Emails</a:t>
            </a:r>
          </a:p>
          <a:p>
            <a:endParaRPr lang="en-US" dirty="0"/>
          </a:p>
        </p:txBody>
      </p:sp>
    </p:spTree>
    <p:extLst>
      <p:ext uri="{BB962C8B-B14F-4D97-AF65-F5344CB8AC3E}">
        <p14:creationId xmlns:p14="http://schemas.microsoft.com/office/powerpoint/2010/main" val="3367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Lead Score vs. Intro Call Qualification</a:t>
            </a:r>
          </a:p>
        </p:txBody>
      </p:sp>
      <p:sp>
        <p:nvSpPr>
          <p:cNvPr id="20" name="Text 2"/>
          <p:cNvSpPr/>
          <p:nvPr/>
        </p:nvSpPr>
        <p:spPr>
          <a:xfrm>
            <a:off x="388749" y="1428885"/>
            <a:ext cx="5945437" cy="1021690"/>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Quality of lead can continue to impact downstream qualification &amp; sales process beyond the Marketing to Sales Handoff , with lead scores differing between Qual &amp; Not Qual</a:t>
            </a:r>
          </a:p>
        </p:txBody>
      </p:sp>
      <p:sp>
        <p:nvSpPr>
          <p:cNvPr id="21" name="Content Placeholder 2"/>
          <p:cNvSpPr txBox="1">
            <a:spLocks/>
          </p:cNvSpPr>
          <p:nvPr/>
        </p:nvSpPr>
        <p:spPr>
          <a:xfrm>
            <a:off x="227486" y="2482989"/>
            <a:ext cx="6106700" cy="4200039"/>
          </a:xfrm>
          <a:prstGeom prst="rect">
            <a:avLst/>
          </a:prstGeom>
          <a:ln w="57150">
            <a:noFill/>
          </a:ln>
        </p:spPr>
        <p:txBody>
          <a:bodyPr vert="horz" lIns="91440" tIns="45720" rIns="91440" bIns="45720" numCol="1" rtlCol="0" anchor="t">
            <a:normAutofit fontScale="92500" lnSpcReduction="10000"/>
          </a:bodyPr>
          <a:lstStyle/>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 first want to understand the summary statistics of Qualified vs. Unqualified Intro Calls and whether the assertion that there is no difference (and lead scores should be 60+).</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From printing the summary statistics, we can already see that the assertion that the sales team doesn’t interact with leads below 60 is false. Both samples of Qualified and Disqualified Intro Calls had a minimum below 60 (Qualified: 9, Disqualified: 6). </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However our Qualified sample is displaying an IQR of [82 (25%), 92 (75%)] and our Disqualified sample is displaying an IQR of [73 (25%), 91 (75%)], so it’s possible the assertion that the majority of leads leading to demo calls should be around 70-90. We also observe a difference in means: Qualified (84), Unqualified (80). </a:t>
            </a:r>
          </a:p>
        </p:txBody>
      </p:sp>
      <p:pic>
        <p:nvPicPr>
          <p:cNvPr id="3" name="Picture 2">
            <a:extLst>
              <a:ext uri="{FF2B5EF4-FFF2-40B4-BE49-F238E27FC236}">
                <a16:creationId xmlns:a16="http://schemas.microsoft.com/office/drawing/2014/main" id="{C01A06D8-6FF5-450A-8D98-5B1C40D6206B}"/>
              </a:ext>
            </a:extLst>
          </p:cNvPr>
          <p:cNvPicPr>
            <a:picLocks noChangeAspect="1"/>
          </p:cNvPicPr>
          <p:nvPr/>
        </p:nvPicPr>
        <p:blipFill>
          <a:blip r:embed="rId4"/>
          <a:stretch>
            <a:fillRect/>
          </a:stretch>
        </p:blipFill>
        <p:spPr>
          <a:xfrm>
            <a:off x="6388803" y="1556381"/>
            <a:ext cx="2531986" cy="1434792"/>
          </a:xfrm>
          <a:prstGeom prst="rect">
            <a:avLst/>
          </a:prstGeom>
        </p:spPr>
      </p:pic>
      <p:pic>
        <p:nvPicPr>
          <p:cNvPr id="4" name="Picture 3">
            <a:extLst>
              <a:ext uri="{FF2B5EF4-FFF2-40B4-BE49-F238E27FC236}">
                <a16:creationId xmlns:a16="http://schemas.microsoft.com/office/drawing/2014/main" id="{68AB4398-558D-498B-89E5-3917F001620F}"/>
              </a:ext>
            </a:extLst>
          </p:cNvPr>
          <p:cNvPicPr>
            <a:picLocks noChangeAspect="1"/>
          </p:cNvPicPr>
          <p:nvPr/>
        </p:nvPicPr>
        <p:blipFill>
          <a:blip r:embed="rId5"/>
          <a:stretch>
            <a:fillRect/>
          </a:stretch>
        </p:blipFill>
        <p:spPr>
          <a:xfrm>
            <a:off x="9078177" y="1556381"/>
            <a:ext cx="2577959" cy="1434792"/>
          </a:xfrm>
          <a:prstGeom prst="rect">
            <a:avLst/>
          </a:prstGeom>
        </p:spPr>
      </p:pic>
      <p:pic>
        <p:nvPicPr>
          <p:cNvPr id="10" name="Picture 2" descr="https://lh4.googleusercontent.com/O-cOaNTIlrfk61rWvOfukNEgtrgoWP59aPyOLAM5Q2SvSdsfPy1QuV-Ob8krgxQiNmbhBB5UQHwyfuVT4qpROaVR4XpM0Pcw_whrLGnt68xfrPYd8j7I96IydZUpMXwcCDsJV5Mq">
            <a:extLst>
              <a:ext uri="{FF2B5EF4-FFF2-40B4-BE49-F238E27FC236}">
                <a16:creationId xmlns:a16="http://schemas.microsoft.com/office/drawing/2014/main" id="{07A62BD3-FBB3-4816-830E-F34621E82C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8750" y="3325682"/>
            <a:ext cx="4336024" cy="299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7650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Lead Score vs. Intro Call Qualification</a:t>
            </a:r>
          </a:p>
        </p:txBody>
      </p:sp>
      <p:sp>
        <p:nvSpPr>
          <p:cNvPr id="20" name="Text 2"/>
          <p:cNvSpPr/>
          <p:nvPr/>
        </p:nvSpPr>
        <p:spPr>
          <a:xfrm>
            <a:off x="388749" y="1428885"/>
            <a:ext cx="7782882"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Quality of lead can continue to impact downstream qualification &amp; sales process beyond the Marketing to Sales Handoff , with lead scores differing between Qual &amp; Not Qual</a:t>
            </a:r>
          </a:p>
        </p:txBody>
      </p:sp>
      <p:sp>
        <p:nvSpPr>
          <p:cNvPr id="21" name="Content Placeholder 2"/>
          <p:cNvSpPr txBox="1">
            <a:spLocks/>
          </p:cNvSpPr>
          <p:nvPr/>
        </p:nvSpPr>
        <p:spPr>
          <a:xfrm>
            <a:off x="227486" y="2127411"/>
            <a:ext cx="6734754" cy="4555618"/>
          </a:xfrm>
          <a:prstGeom prst="rect">
            <a:avLst/>
          </a:prstGeom>
          <a:ln w="57150">
            <a:noFill/>
          </a:ln>
        </p:spPr>
        <p:txBody>
          <a:bodyPr vert="horz" lIns="91440" tIns="45720" rIns="91440" bIns="45720" numCol="1" rtlCol="0" anchor="t">
            <a:normAutofit/>
          </a:bodyPr>
          <a:lstStyle/>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Results of Statistical Tests:</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Permutation Test:</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Empirical Diff of Mean: 4.8 (compare to FIG 1D)</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Proportion of replicates with value as great or greater than empirical diff of means - p-value = 0.0000</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Reject null hypothesis that two variables have identical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distrb</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742950" lvl="1"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a:t>
            </a:r>
          </a:p>
          <a:p>
            <a:pPr marL="742950" lvl="1" indent="-285750">
              <a:lnSpc>
                <a:spcPct val="150000"/>
              </a:lnSpc>
              <a:buFont typeface="Arial" panose="020B0604020202020204" pitchFamily="34" charset="0"/>
              <a:buChar char="•"/>
            </a:pP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MannwhitneyuResult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(statistic=41177766.0,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=6.510734883915887e-108)</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Welch’s T-Test:</a:t>
            </a:r>
          </a:p>
          <a:p>
            <a:pPr marL="742950" lvl="1" indent="-285750">
              <a:lnSpc>
                <a:spcPct val="150000"/>
              </a:lnSpc>
              <a:buFont typeface="Arial" panose="020B0604020202020204" pitchFamily="34" charset="0"/>
              <a:buChar char="•"/>
            </a:pP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Ttest_indResult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(statistic=array([21.28042586]),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=array([2.58993265e-99]))</a:t>
            </a:r>
          </a:p>
        </p:txBody>
      </p:sp>
      <p:pic>
        <p:nvPicPr>
          <p:cNvPr id="3076" name="Picture 4" descr="https://lh5.googleusercontent.com/eylH15_N5BomM2DY9R0G5FQP4zn-kri6ogLxaRXpPRrRz2FmsqOj2MHNa4yMJDdzmBSQl1RBaOeun674jS7KEpwgAzN3qLIYxN6kVNFt_oAYGZpBQpuioUVYMJFJA3CfJhU8q4qG">
            <a:extLst>
              <a:ext uri="{FF2B5EF4-FFF2-40B4-BE49-F238E27FC236}">
                <a16:creationId xmlns:a16="http://schemas.microsoft.com/office/drawing/2014/main" id="{E25C23D1-6C49-4931-A400-9949A2F00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94" y="1428885"/>
            <a:ext cx="3452099" cy="24607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n9cO5XwRUL2EfvBHgNiWQJmrPJNXpEi0tyCYIae01G3hzBWIiLH-rhDTHzpbwma9Hjfi7Yr5SF2LhrytaIqfGkedObAvNcLsxiiT7JfDHFObw5wqvBPlq1GHW5VuTiF-0LXXTrMS">
            <a:extLst>
              <a:ext uri="{FF2B5EF4-FFF2-40B4-BE49-F238E27FC236}">
                <a16:creationId xmlns:a16="http://schemas.microsoft.com/office/drawing/2014/main" id="{C56A1908-28E1-4A1C-B125-E75868D166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8220" y="3989006"/>
            <a:ext cx="4661490" cy="246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12088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Total Calls &amp; Emails vs. Intro Call Qualification</a:t>
            </a:r>
          </a:p>
        </p:txBody>
      </p:sp>
      <p:sp>
        <p:nvSpPr>
          <p:cNvPr id="20" name="Text 2"/>
          <p:cNvSpPr/>
          <p:nvPr/>
        </p:nvSpPr>
        <p:spPr>
          <a:xfrm>
            <a:off x="838200" y="1461299"/>
            <a:ext cx="10462846"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Level of engagement can be an important indicator of a qualified prospect &amp; can show inefficiencies in engagements with not qualified prospects</a:t>
            </a:r>
          </a:p>
        </p:txBody>
      </p:sp>
      <p:sp>
        <p:nvSpPr>
          <p:cNvPr id="21" name="Content Placeholder 2"/>
          <p:cNvSpPr txBox="1">
            <a:spLocks/>
          </p:cNvSpPr>
          <p:nvPr/>
        </p:nvSpPr>
        <p:spPr>
          <a:xfrm>
            <a:off x="580163" y="2336405"/>
            <a:ext cx="6048437" cy="4394275"/>
          </a:xfrm>
          <a:prstGeom prst="rect">
            <a:avLst/>
          </a:prstGeom>
          <a:ln w="57150">
            <a:noFill/>
          </a:ln>
        </p:spPr>
        <p:txBody>
          <a:bodyPr vert="horz" lIns="91440" tIns="45720" rIns="91440" bIns="45720" numCol="1" rtlCol="0" anchor="t">
            <a:normAutofit lnSpcReduction="10000"/>
          </a:bodyPr>
          <a:lstStyle/>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In an ideal sales world, most sales managers would like sales reps to engage in the minimum amount of correspondence needed to: (1) qualify a prospect and (2) ensure good prospects are pulled into the sales process. </a:t>
            </a:r>
          </a:p>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From printing the summary statistics, we can already see that Disqualified Intro Calls were associated with a higher mean of Total Calls &amp; Emails compared to Qualified Intro Calls (36.9 vs. 28.0). </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 can also see a difference in the IQR of Disqualified vs Qualified Intro Calls, indicating that prospects of Disqualified Intro Calls could be taking up more sales rep time (Qualified: [12 (25%), 40 (75%)], Disqualified: [14 (25%), 52 (75%)]). ] </a:t>
            </a:r>
          </a:p>
        </p:txBody>
      </p:sp>
      <p:pic>
        <p:nvPicPr>
          <p:cNvPr id="4098" name="Picture 2" descr="https://lh6.googleusercontent.com/2QKGcA0-Tu92K2JwhfgvV4dsOex0mVdBcwRsX5ooKfSO6c78lJegoKDsRDIC0lktulRjqaktEPyQQDjClkxxGnnRf2jqb9NBzhSVvIPHqAYYDrF-j8ZV-4Ixh3_GmSPWJbmRMlRb">
            <a:extLst>
              <a:ext uri="{FF2B5EF4-FFF2-40B4-BE49-F238E27FC236}">
                <a16:creationId xmlns:a16="http://schemas.microsoft.com/office/drawing/2014/main" id="{AEBA67CB-1B0B-4ADB-A881-AD0AD2CD32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7675" y="3894464"/>
            <a:ext cx="4064161" cy="2659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6B72F85-266E-4F48-837F-FD150EBC51BB}"/>
              </a:ext>
            </a:extLst>
          </p:cNvPr>
          <p:cNvPicPr>
            <a:picLocks noChangeAspect="1"/>
          </p:cNvPicPr>
          <p:nvPr/>
        </p:nvPicPr>
        <p:blipFill>
          <a:blip r:embed="rId5"/>
          <a:stretch>
            <a:fillRect/>
          </a:stretch>
        </p:blipFill>
        <p:spPr>
          <a:xfrm>
            <a:off x="6628601" y="2079303"/>
            <a:ext cx="2411524" cy="1348625"/>
          </a:xfrm>
          <a:prstGeom prst="rect">
            <a:avLst/>
          </a:prstGeom>
        </p:spPr>
      </p:pic>
      <p:pic>
        <p:nvPicPr>
          <p:cNvPr id="4" name="Picture 3">
            <a:extLst>
              <a:ext uri="{FF2B5EF4-FFF2-40B4-BE49-F238E27FC236}">
                <a16:creationId xmlns:a16="http://schemas.microsoft.com/office/drawing/2014/main" id="{D89C6944-7FB6-41AE-AEAA-39613A033191}"/>
              </a:ext>
            </a:extLst>
          </p:cNvPr>
          <p:cNvPicPr>
            <a:picLocks noChangeAspect="1"/>
          </p:cNvPicPr>
          <p:nvPr/>
        </p:nvPicPr>
        <p:blipFill>
          <a:blip r:embed="rId6"/>
          <a:stretch>
            <a:fillRect/>
          </a:stretch>
        </p:blipFill>
        <p:spPr>
          <a:xfrm>
            <a:off x="9248306" y="2080375"/>
            <a:ext cx="2662670" cy="1348625"/>
          </a:xfrm>
          <a:prstGeom prst="rect">
            <a:avLst/>
          </a:prstGeom>
        </p:spPr>
      </p:pic>
    </p:spTree>
    <p:extLst>
      <p:ext uri="{BB962C8B-B14F-4D97-AF65-F5344CB8AC3E}">
        <p14:creationId xmlns:p14="http://schemas.microsoft.com/office/powerpoint/2010/main" val="36721034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Total Calls &amp; Emails vs. Intro Call Qualification</a:t>
            </a:r>
          </a:p>
        </p:txBody>
      </p:sp>
      <p:sp>
        <p:nvSpPr>
          <p:cNvPr id="20" name="Text 2"/>
          <p:cNvSpPr/>
          <p:nvPr/>
        </p:nvSpPr>
        <p:spPr>
          <a:xfrm>
            <a:off x="838200" y="1461299"/>
            <a:ext cx="7747861"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Level of engagement can be an important indicator of a qualified prospect &amp; can show inefficiencies in engagements with not qualified prospects</a:t>
            </a:r>
          </a:p>
        </p:txBody>
      </p:sp>
      <p:sp>
        <p:nvSpPr>
          <p:cNvPr id="21" name="Content Placeholder 2"/>
          <p:cNvSpPr txBox="1">
            <a:spLocks/>
          </p:cNvSpPr>
          <p:nvPr/>
        </p:nvSpPr>
        <p:spPr>
          <a:xfrm>
            <a:off x="834259" y="2159823"/>
            <a:ext cx="7016969" cy="4318579"/>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Results of Statistical Tests:</a:t>
            </a:r>
          </a:p>
          <a:p>
            <a:pPr marL="285750" indent="-285750">
              <a:lnSpc>
                <a:spcPct val="150000"/>
              </a:lnSpc>
              <a:buFont typeface="Arial" panose="020B0604020202020204" pitchFamily="34" charset="0"/>
              <a:buChar char="•"/>
            </a:pP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Boostrap</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Empirical Diff of Mean: 8.860907985526804</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Proportion of replicates with value as great or greater than empirical diff of means - p-value = 0.0000</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Reject null hypothesis that two variables  are same but come from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difft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groups.</a:t>
            </a:r>
          </a:p>
          <a:p>
            <a:pPr marL="742950" lvl="1"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a:t>
            </a:r>
          </a:p>
          <a:p>
            <a:pPr marL="742950" lvl="1" indent="-285750">
              <a:lnSpc>
                <a:spcPct val="150000"/>
              </a:lnSpc>
              <a:buFont typeface="Arial" panose="020B0604020202020204" pitchFamily="34" charset="0"/>
              <a:buChar char="•"/>
            </a:pP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MannwhitneyuResult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(statistic=20476861.0,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=9.569972711739395e-58)</a:t>
            </a:r>
          </a:p>
          <a:p>
            <a:pPr marL="742950" lvl="1"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Welch’s T-Test:</a:t>
            </a:r>
          </a:p>
          <a:p>
            <a:pPr marL="742950" lvl="1" indent="-285750">
              <a:lnSpc>
                <a:spcPct val="150000"/>
              </a:lnSpc>
              <a:buFont typeface="Arial" panose="020B0604020202020204" pitchFamily="34" charset="0"/>
              <a:buChar char="•"/>
            </a:pP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Ttest_indResult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(statistic=array([-20.32552895]),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=array([2.1042651e-90]))</a:t>
            </a:r>
          </a:p>
        </p:txBody>
      </p:sp>
      <p:pic>
        <p:nvPicPr>
          <p:cNvPr id="4102" name="Picture 6" descr="https://lh5.googleusercontent.com/ic2vVn7soZJdAIWKvz6UthsJ2Vb1EyWuzL08orCX_wdWAgRtXqGU4DDIzlBsyoK82CqfWTeg1-OW1skPuFqhT7KynUB04C7WIAMJmAWfdz8vOVntPneSta-T_EI-d4QHXkm_Yyuu">
            <a:extLst>
              <a:ext uri="{FF2B5EF4-FFF2-40B4-BE49-F238E27FC236}">
                <a16:creationId xmlns:a16="http://schemas.microsoft.com/office/drawing/2014/main" id="{8022C989-D560-4D4E-B25F-3C0779490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563" y="1461298"/>
            <a:ext cx="3273073" cy="23147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051F2E0-63B1-436C-B5F2-90807CB2C71A}"/>
              </a:ext>
            </a:extLst>
          </p:cNvPr>
          <p:cNvPicPr>
            <a:picLocks noChangeAspect="1"/>
          </p:cNvPicPr>
          <p:nvPr/>
        </p:nvPicPr>
        <p:blipFill>
          <a:blip r:embed="rId5"/>
          <a:stretch>
            <a:fillRect/>
          </a:stretch>
        </p:blipFill>
        <p:spPr>
          <a:xfrm>
            <a:off x="8179400" y="3952675"/>
            <a:ext cx="3818236" cy="2525728"/>
          </a:xfrm>
          <a:prstGeom prst="rect">
            <a:avLst/>
          </a:prstGeom>
        </p:spPr>
      </p:pic>
    </p:spTree>
    <p:extLst>
      <p:ext uri="{BB962C8B-B14F-4D97-AF65-F5344CB8AC3E}">
        <p14:creationId xmlns:p14="http://schemas.microsoft.com/office/powerpoint/2010/main" val="3640237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Lead Intro Call Delta vs. Intro Call Qualification</a:t>
            </a:r>
          </a:p>
        </p:txBody>
      </p:sp>
      <p:sp>
        <p:nvSpPr>
          <p:cNvPr id="20" name="Text 2"/>
          <p:cNvSpPr/>
          <p:nvPr/>
        </p:nvSpPr>
        <p:spPr>
          <a:xfrm>
            <a:off x="252247" y="1254973"/>
            <a:ext cx="6227379"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Freshness of Lead for Intro Call Doesn’t Seem to Impact Outcome</a:t>
            </a:r>
          </a:p>
        </p:txBody>
      </p:sp>
      <p:sp>
        <p:nvSpPr>
          <p:cNvPr id="21" name="Content Placeholder 2"/>
          <p:cNvSpPr txBox="1">
            <a:spLocks/>
          </p:cNvSpPr>
          <p:nvPr/>
        </p:nvSpPr>
        <p:spPr>
          <a:xfrm>
            <a:off x="252247" y="1580757"/>
            <a:ext cx="6905298" cy="5081313"/>
          </a:xfrm>
          <a:prstGeom prst="rect">
            <a:avLst/>
          </a:prstGeom>
          <a:ln w="57150">
            <a:noFill/>
          </a:ln>
        </p:spPr>
        <p:txBody>
          <a:bodyPr vert="horz" lIns="91440" tIns="45720" rIns="91440" bIns="45720" numCol="1" rtlCol="0" anchor="t">
            <a:noAutofit/>
          </a:bodyPr>
          <a:lstStyle/>
          <a:p>
            <a:pPr>
              <a:lnSpc>
                <a:spcPct val="150000"/>
              </a:lnSpc>
            </a:pPr>
            <a:r>
              <a:rPr lang="en-US" sz="11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Results of Statistical Tests:</a:t>
            </a: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Permutation:</a:t>
            </a:r>
          </a:p>
          <a:p>
            <a:pPr marL="742950" lvl="1"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Empirical Diff of Mean: 1.1776803858285874</a:t>
            </a:r>
          </a:p>
          <a:p>
            <a:pPr marL="742950" lvl="1"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Proportion of replicates with value as great or greater than empirical diff of means - p-value = 0.2016</a:t>
            </a:r>
          </a:p>
          <a:p>
            <a:pPr marL="742950" lvl="1"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[Fig 3D] From the histogram of permuted replicates we can visually see that the empirical mean of 1.5 isn’t an extreme value with about 12% of the permuted values having a value as great or greater than the empirical difference of means. The permutation test result doesn’t seem to provide evidence to reject the null hypothesis that Qualified and Disqualified Intro Calls are significantly different with regards to the Time Delta</a:t>
            </a:r>
          </a:p>
          <a:p>
            <a:pPr marL="742950" lvl="1" indent="-285750">
              <a:lnSpc>
                <a:spcPct val="150000"/>
              </a:lnSpc>
              <a:buFont typeface="Arial" panose="020B0604020202020204" pitchFamily="34" charset="0"/>
              <a:buChar char="•"/>
            </a:pPr>
            <a:endPar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a:t>
            </a:r>
          </a:p>
          <a:p>
            <a:pPr marL="742950" lvl="1" indent="-285750">
              <a:lnSpc>
                <a:spcPct val="150000"/>
              </a:lnSpc>
              <a:buFont typeface="Arial" panose="020B0604020202020204" pitchFamily="34" charset="0"/>
              <a:buChar char="•"/>
            </a:pPr>
            <a:r>
              <a:rPr lang="en-US" sz="11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MannwhitneyuResult</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(statistic=32711883.0, </a:t>
            </a:r>
            <a:r>
              <a:rPr lang="en-US" sz="11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=1.2147849692726079e-05</a:t>
            </a:r>
          </a:p>
          <a:p>
            <a:pPr marL="285750" indent="-285750">
              <a:lnSpc>
                <a:spcPct val="150000"/>
              </a:lnSpc>
              <a:buFont typeface="Arial" panose="020B0604020202020204" pitchFamily="34" charset="0"/>
              <a:buChar char="•"/>
            </a:pPr>
            <a:endPar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Welch’s T-Test:</a:t>
            </a:r>
          </a:p>
          <a:p>
            <a:pPr marL="742950" lvl="1" indent="-285750">
              <a:lnSpc>
                <a:spcPct val="150000"/>
              </a:lnSpc>
              <a:buFont typeface="Arial" panose="020B0604020202020204" pitchFamily="34" charset="0"/>
              <a:buChar char="•"/>
            </a:pPr>
            <a:r>
              <a:rPr lang="en-US" sz="11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Ttest_indResult</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(statistic=array([1.27657379]), </a:t>
            </a:r>
            <a:r>
              <a:rPr lang="en-US" sz="11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pvalue</a:t>
            </a: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=array([0.2017708]))</a:t>
            </a:r>
          </a:p>
          <a:p>
            <a:pPr lvl="1">
              <a:lnSpc>
                <a:spcPct val="150000"/>
              </a:lnSpc>
            </a:pPr>
            <a:endPar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1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We are seeing conflicted results from the Mann-Whitney test (which seems to reject the null hypothesis that the populations are similar) and Welch’s T-Test (which doesn’t result in a statistically significant p-value).</a:t>
            </a:r>
          </a:p>
        </p:txBody>
      </p:sp>
      <p:pic>
        <p:nvPicPr>
          <p:cNvPr id="5124" name="Picture 4" descr="https://lh6.googleusercontent.com/RH95r9dah6r6fQOWJ1wYV5-PhvJLqVWfn9DRwDvFgwlfVEOAy3Wa8CDrLcCWWebaKjxv736b66jXSYqWOt70U4vDDPpCKnlaVmDPbBfpHqEr9tGBLcf4X-5WFbEgTuP994UnQt5u">
            <a:extLst>
              <a:ext uri="{FF2B5EF4-FFF2-40B4-BE49-F238E27FC236}">
                <a16:creationId xmlns:a16="http://schemas.microsoft.com/office/drawing/2014/main" id="{1CB4809F-6453-4683-8667-F81D08024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334" y="1437696"/>
            <a:ext cx="4998631" cy="253074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lh3.googleusercontent.com/tjyylkZYNv0YXJcDIdQZtrpjgv0bMz7lI7APq80YDjEsHBTvYOTu7_G7lbp3EkcRYqaAZgogXdhurufACWYPynXU8BxfB6n4oC54azZZGLYQfiKFRQa5RV477htF66neYzLQfqeP">
            <a:extLst>
              <a:ext uri="{FF2B5EF4-FFF2-40B4-BE49-F238E27FC236}">
                <a16:creationId xmlns:a16="http://schemas.microsoft.com/office/drawing/2014/main" id="{69E01077-5378-4E84-A520-CE8016B501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9334" y="4074590"/>
            <a:ext cx="5028035" cy="25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0776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V. Predictive Models</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a:solidFill>
                  <a:schemeClr val="bg1"/>
                </a:solidFill>
              </a:rPr>
              <a:t>Prediction, hyperparameter tuning and model performance evaluation of:</a:t>
            </a:r>
          </a:p>
          <a:p>
            <a:pPr>
              <a:buFont typeface="Wingdings" panose="05000000000000000000" pitchFamily="2" charset="2"/>
              <a:buChar char="v"/>
            </a:pPr>
            <a:r>
              <a:rPr lang="en-US" dirty="0">
                <a:solidFill>
                  <a:schemeClr val="bg1"/>
                </a:solidFill>
              </a:rPr>
              <a:t> Logistic Regression</a:t>
            </a:r>
          </a:p>
          <a:p>
            <a:pPr>
              <a:buFont typeface="Wingdings" panose="05000000000000000000" pitchFamily="2" charset="2"/>
              <a:buChar char="v"/>
            </a:pPr>
            <a:r>
              <a:rPr lang="en-US" dirty="0">
                <a:solidFill>
                  <a:schemeClr val="bg1"/>
                </a:solidFill>
              </a:rPr>
              <a:t> Random Forest </a:t>
            </a:r>
          </a:p>
          <a:p>
            <a:pPr>
              <a:buFont typeface="Wingdings" panose="05000000000000000000" pitchFamily="2" charset="2"/>
              <a:buChar char="v"/>
            </a:pPr>
            <a:r>
              <a:rPr lang="en-US" dirty="0">
                <a:solidFill>
                  <a:schemeClr val="bg1"/>
                </a:solidFill>
              </a:rPr>
              <a:t> Gradient Boosted</a:t>
            </a:r>
          </a:p>
          <a:p>
            <a:endParaRPr lang="en-US" dirty="0">
              <a:solidFill>
                <a:schemeClr val="bg1"/>
              </a:solidFill>
            </a:endParaRPr>
          </a:p>
        </p:txBody>
      </p:sp>
    </p:spTree>
    <p:extLst>
      <p:ext uri="{BB962C8B-B14F-4D97-AF65-F5344CB8AC3E}">
        <p14:creationId xmlns:p14="http://schemas.microsoft.com/office/powerpoint/2010/main" val="407693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3024" y="4608575"/>
            <a:ext cx="5242560" cy="1765715"/>
          </a:xfrm>
        </p:spPr>
        <p:txBody>
          <a:bodyPr>
            <a:normAutofit/>
          </a:bodyPr>
          <a:lstStyle/>
          <a:p>
            <a:pPr algn="r"/>
            <a:r>
              <a:rPr lang="en-US" sz="4400" dirty="0">
                <a:solidFill>
                  <a:srgbClr val="FFFFFF"/>
                </a:solidFill>
              </a:rPr>
              <a:t>Predictive Models overview</a:t>
            </a:r>
          </a:p>
        </p:txBody>
      </p:sp>
      <p:sp>
        <p:nvSpPr>
          <p:cNvPr id="22" name="Rectangle 18">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7B57204-0431-40A5-908E-AF4B4218DE9F}"/>
              </a:ext>
            </a:extLst>
          </p:cNvPr>
          <p:cNvSpPr txBox="1">
            <a:spLocks/>
          </p:cNvSpPr>
          <p:nvPr/>
        </p:nvSpPr>
        <p:spPr>
          <a:xfrm>
            <a:off x="886796" y="321732"/>
            <a:ext cx="4928788" cy="3898639"/>
          </a:xfrm>
          <a:prstGeom prst="rect">
            <a:avLst/>
          </a:prstGeom>
        </p:spPr>
        <p:txBody>
          <a:bodyPr vert="horz" lIns="45720" tIns="45720" rIns="45720" bIns="45720" rtlCol="0" anchor="t">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3200" dirty="0">
                <a:solidFill>
                  <a:schemeClr val="bg1"/>
                </a:solidFill>
              </a:rPr>
              <a:t>Process:</a:t>
            </a:r>
          </a:p>
          <a:p>
            <a:pPr marL="457200" indent="-457200">
              <a:buClr>
                <a:schemeClr val="bg1"/>
              </a:buClr>
              <a:buFont typeface="+mj-lt"/>
              <a:buAutoNum type="arabicPeriod"/>
            </a:pPr>
            <a:r>
              <a:rPr lang="en-US" dirty="0">
                <a:solidFill>
                  <a:schemeClr val="bg1"/>
                </a:solidFill>
              </a:rPr>
              <a:t>Prepare master data set (1-Hot Encoding)</a:t>
            </a:r>
          </a:p>
          <a:p>
            <a:pPr marL="457200" indent="-457200">
              <a:buClr>
                <a:schemeClr val="bg1"/>
              </a:buClr>
              <a:buFont typeface="+mj-lt"/>
              <a:buAutoNum type="arabicPeriod"/>
            </a:pPr>
            <a:r>
              <a:rPr lang="en-US" dirty="0">
                <a:solidFill>
                  <a:schemeClr val="bg1"/>
                </a:solidFill>
              </a:rPr>
              <a:t>Scale data (</a:t>
            </a:r>
            <a:r>
              <a:rPr lang="en-US" dirty="0" err="1">
                <a:solidFill>
                  <a:schemeClr val="bg1"/>
                </a:solidFill>
              </a:rPr>
              <a:t>StandardScaler</a:t>
            </a:r>
            <a:r>
              <a:rPr lang="en-US" dirty="0">
                <a:solidFill>
                  <a:schemeClr val="bg1"/>
                </a:solidFill>
              </a:rPr>
              <a:t>)</a:t>
            </a:r>
          </a:p>
          <a:p>
            <a:pPr marL="457200" indent="-457200">
              <a:buClr>
                <a:schemeClr val="bg1"/>
              </a:buClr>
              <a:buFont typeface="+mj-lt"/>
              <a:buAutoNum type="arabicPeriod"/>
            </a:pPr>
            <a:r>
              <a:rPr lang="en-US" dirty="0">
                <a:solidFill>
                  <a:schemeClr val="bg1"/>
                </a:solidFill>
              </a:rPr>
              <a:t>Train-Test-Split data</a:t>
            </a:r>
          </a:p>
          <a:p>
            <a:pPr marL="457200" indent="-457200">
              <a:buClr>
                <a:schemeClr val="bg1"/>
              </a:buClr>
              <a:buFont typeface="+mj-lt"/>
              <a:buAutoNum type="arabicPeriod"/>
            </a:pPr>
            <a:r>
              <a:rPr lang="en-US" dirty="0">
                <a:solidFill>
                  <a:schemeClr val="bg1"/>
                </a:solidFill>
              </a:rPr>
              <a:t>Evaluate</a:t>
            </a:r>
          </a:p>
          <a:p>
            <a:pPr marL="457200" indent="-457200">
              <a:buClr>
                <a:schemeClr val="bg1"/>
              </a:buClr>
              <a:buFont typeface="+mj-lt"/>
              <a:buAutoNum type="arabicPeriod"/>
            </a:pPr>
            <a:r>
              <a:rPr lang="en-US" dirty="0">
                <a:solidFill>
                  <a:schemeClr val="bg1"/>
                </a:solidFill>
              </a:rPr>
              <a:t>Tune parameters using </a:t>
            </a:r>
            <a:r>
              <a:rPr lang="en-US" dirty="0" err="1">
                <a:solidFill>
                  <a:schemeClr val="bg1"/>
                </a:solidFill>
              </a:rPr>
              <a:t>RandomizedSearchCV</a:t>
            </a:r>
            <a:r>
              <a:rPr lang="en-US" dirty="0">
                <a:solidFill>
                  <a:schemeClr val="bg1"/>
                </a:solidFill>
              </a:rPr>
              <a:t> &amp; </a:t>
            </a:r>
            <a:r>
              <a:rPr lang="en-US" dirty="0" err="1">
                <a:solidFill>
                  <a:schemeClr val="bg1"/>
                </a:solidFill>
              </a:rPr>
              <a:t>GridSearchCV</a:t>
            </a:r>
            <a:endParaRPr lang="en-US" dirty="0">
              <a:solidFill>
                <a:schemeClr val="bg1"/>
              </a:solidFill>
            </a:endParaRPr>
          </a:p>
          <a:p>
            <a:pPr marL="457200" indent="-457200">
              <a:buClr>
                <a:schemeClr val="bg1"/>
              </a:buClr>
              <a:buFont typeface="+mj-lt"/>
              <a:buAutoNum type="arabicPeriod"/>
            </a:pPr>
            <a:r>
              <a:rPr lang="en-US" dirty="0">
                <a:solidFill>
                  <a:schemeClr val="bg1"/>
                </a:solidFill>
              </a:rPr>
              <a:t>Evaluate</a:t>
            </a:r>
          </a:p>
          <a:p>
            <a:pPr marL="457200" indent="-457200">
              <a:buClr>
                <a:schemeClr val="bg1"/>
              </a:buClr>
              <a:buFont typeface="+mj-lt"/>
              <a:buAutoNum type="arabicPeriod"/>
            </a:pPr>
            <a:endParaRPr lang="en-US" dirty="0">
              <a:solidFill>
                <a:schemeClr val="bg1"/>
              </a:solidFill>
            </a:endParaRPr>
          </a:p>
        </p:txBody>
      </p:sp>
      <p:sp>
        <p:nvSpPr>
          <p:cNvPr id="9" name="Content Placeholder 2">
            <a:extLst>
              <a:ext uri="{FF2B5EF4-FFF2-40B4-BE49-F238E27FC236}">
                <a16:creationId xmlns:a16="http://schemas.microsoft.com/office/drawing/2014/main" id="{4035A32B-B8CD-41E4-AB12-3C3FDF288D9C}"/>
              </a:ext>
            </a:extLst>
          </p:cNvPr>
          <p:cNvSpPr txBox="1">
            <a:spLocks/>
          </p:cNvSpPr>
          <p:nvPr/>
        </p:nvSpPr>
        <p:spPr>
          <a:xfrm>
            <a:off x="6176434" y="436837"/>
            <a:ext cx="5688019" cy="6099429"/>
          </a:xfrm>
          <a:prstGeom prst="rect">
            <a:avLst/>
          </a:prstGeom>
        </p:spPr>
        <p:txBody>
          <a:bodyPr vert="horz" lIns="45720" tIns="45720" rIns="45720" bIns="45720" rtlCol="0" anchor="t">
            <a:normAutofit fontScale="5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800" dirty="0">
                <a:solidFill>
                  <a:schemeClr val="bg1"/>
                </a:solidFill>
              </a:rPr>
              <a:t>My goal was to understand what features were important to predicting whether an intro call would be qualified. In order to classify whether intro calls would be classified, I initially built three models: a logistic regression model, a random forests model, and a gradient boosted model. </a:t>
            </a:r>
          </a:p>
          <a:p>
            <a:pPr marL="0" indent="0">
              <a:buNone/>
            </a:pPr>
            <a:r>
              <a:rPr lang="en-US" sz="2800" dirty="0">
                <a:solidFill>
                  <a:schemeClr val="bg1"/>
                </a:solidFill>
              </a:rPr>
              <a:t>Leveraging different feature engineering techniques and hyperparameter tuning, I was able to attain 79.3 % accuracy in classifying Intro Call qualifications (table of results shown below) with the Gradient Boosted 1-Hot Encoded Model with Hyperparameter tuning. </a:t>
            </a:r>
          </a:p>
          <a:p>
            <a:pPr marL="0" indent="0">
              <a:buNone/>
            </a:pPr>
            <a:endParaRPr lang="en-US" sz="2800" dirty="0">
              <a:solidFill>
                <a:schemeClr val="bg1"/>
              </a:solidFill>
            </a:endParaRPr>
          </a:p>
          <a:p>
            <a:pPr marL="0" indent="0">
              <a:buNone/>
            </a:pPr>
            <a:r>
              <a:rPr lang="en-US" sz="2800" dirty="0">
                <a:solidFill>
                  <a:schemeClr val="bg1"/>
                </a:solidFill>
              </a:rPr>
              <a:t>The top 5 features across all three models in determining Intro Call Qualification Status included: </a:t>
            </a:r>
          </a:p>
          <a:p>
            <a:pPr marL="514350" indent="-514350">
              <a:buClr>
                <a:schemeClr val="bg1"/>
              </a:buClr>
              <a:buFont typeface="+mj-lt"/>
              <a:buAutoNum type="arabicPeriod"/>
            </a:pPr>
            <a:r>
              <a:rPr lang="en-US" sz="2800" dirty="0" err="1">
                <a:solidFill>
                  <a:schemeClr val="bg1"/>
                </a:solidFill>
              </a:rPr>
              <a:t>inferScore</a:t>
            </a:r>
            <a:r>
              <a:rPr lang="en-US" sz="2800" dirty="0">
                <a:solidFill>
                  <a:schemeClr val="bg1"/>
                </a:solidFill>
              </a:rPr>
              <a:t>___</a:t>
            </a:r>
            <a:r>
              <a:rPr lang="en-US" sz="2800" dirty="0" err="1">
                <a:solidFill>
                  <a:schemeClr val="bg1"/>
                </a:solidFill>
              </a:rPr>
              <a:t>Lead_AddedInfo</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totalEMails</a:t>
            </a:r>
            <a:r>
              <a:rPr lang="en-US" sz="2800" dirty="0">
                <a:solidFill>
                  <a:schemeClr val="bg1"/>
                </a:solidFill>
              </a:rPr>
              <a:t>___</a:t>
            </a:r>
            <a:r>
              <a:rPr lang="en-US" sz="2800" dirty="0" err="1">
                <a:solidFill>
                  <a:schemeClr val="bg1"/>
                </a:solidFill>
              </a:rPr>
              <a:t>Lead_AddedInfo</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totalCalls</a:t>
            </a:r>
            <a:r>
              <a:rPr lang="en-US" sz="2800" dirty="0">
                <a:solidFill>
                  <a:schemeClr val="bg1"/>
                </a:solidFill>
              </a:rPr>
              <a:t>___</a:t>
            </a:r>
            <a:r>
              <a:rPr lang="en-US" sz="2800" dirty="0" err="1">
                <a:solidFill>
                  <a:schemeClr val="bg1"/>
                </a:solidFill>
              </a:rPr>
              <a:t>Lead_AddedInfo</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introCallCreated_leadCreated_delta</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assignedToRole</a:t>
            </a:r>
            <a:r>
              <a:rPr lang="en-US" sz="2800" dirty="0">
                <a:solidFill>
                  <a:schemeClr val="bg1"/>
                </a:solidFill>
              </a:rPr>
              <a:t>___</a:t>
            </a:r>
            <a:r>
              <a:rPr lang="en-US" sz="2800" dirty="0" err="1">
                <a:solidFill>
                  <a:schemeClr val="bg1"/>
                </a:solidFill>
              </a:rPr>
              <a:t>IntroCall_OtherInfo_map</a:t>
            </a:r>
            <a:endParaRPr lang="en-US" sz="2800" dirty="0">
              <a:solidFill>
                <a:schemeClr val="bg1"/>
              </a:solidFill>
            </a:endParaRPr>
          </a:p>
          <a:p>
            <a:pPr marL="0" indent="0">
              <a:buNone/>
            </a:pPr>
            <a:endParaRPr lang="en-US" sz="2800" dirty="0">
              <a:solidFill>
                <a:schemeClr val="bg1"/>
              </a:solidFill>
            </a:endParaRPr>
          </a:p>
          <a:p>
            <a:pPr marL="0" indent="0">
              <a:buNone/>
            </a:pPr>
            <a:r>
              <a:rPr lang="en-US" sz="2800" dirty="0">
                <a:solidFill>
                  <a:schemeClr val="bg1"/>
                </a:solidFill>
              </a:rPr>
              <a:t>The features I assumed would be highly ranked but weren’t included: </a:t>
            </a:r>
          </a:p>
          <a:p>
            <a:pPr marL="514350" indent="-514350">
              <a:buClr>
                <a:schemeClr val="bg1"/>
              </a:buClr>
              <a:buFont typeface="+mj-lt"/>
              <a:buAutoNum type="arabicPeriod"/>
            </a:pPr>
            <a:r>
              <a:rPr lang="en-US" sz="2800" dirty="0">
                <a:solidFill>
                  <a:schemeClr val="bg1"/>
                </a:solidFill>
              </a:rPr>
              <a:t>country___</a:t>
            </a:r>
            <a:r>
              <a:rPr lang="en-US" sz="2800" dirty="0" err="1">
                <a:solidFill>
                  <a:schemeClr val="bg1"/>
                </a:solidFill>
              </a:rPr>
              <a:t>Lead_LeadCompanyInformation_map</a:t>
            </a:r>
            <a:endParaRPr lang="en-US" sz="2800" dirty="0">
              <a:solidFill>
                <a:schemeClr val="bg1"/>
              </a:solidFill>
            </a:endParaRPr>
          </a:p>
          <a:p>
            <a:pPr marL="514350" indent="-514350">
              <a:buClr>
                <a:schemeClr val="bg1"/>
              </a:buClr>
              <a:buFont typeface="+mj-lt"/>
              <a:buAutoNum type="arabicPeriod"/>
            </a:pPr>
            <a:r>
              <a:rPr lang="en-US" sz="2800" dirty="0" err="1">
                <a:solidFill>
                  <a:schemeClr val="bg1"/>
                </a:solidFill>
              </a:rPr>
              <a:t>trafficChannel</a:t>
            </a:r>
            <a:r>
              <a:rPr lang="en-US" sz="2800" dirty="0">
                <a:solidFill>
                  <a:schemeClr val="bg1"/>
                </a:solidFill>
              </a:rPr>
              <a:t>___</a:t>
            </a:r>
            <a:r>
              <a:rPr lang="en-US" sz="2800" dirty="0" err="1">
                <a:solidFill>
                  <a:schemeClr val="bg1"/>
                </a:solidFill>
              </a:rPr>
              <a:t>Lead_MarketingInformation_map_map</a:t>
            </a:r>
            <a:endParaRPr lang="en-US" sz="2800" dirty="0">
              <a:solidFill>
                <a:schemeClr val="bg1"/>
              </a:solidFill>
            </a:endParaRPr>
          </a:p>
          <a:p>
            <a:pPr marL="514350" indent="-514350">
              <a:buClr>
                <a:schemeClr val="bg1"/>
              </a:buClr>
              <a:buFont typeface="+mj-lt"/>
              <a:buAutoNum type="arabicPeriod"/>
            </a:pPr>
            <a:r>
              <a:rPr lang="en-US" sz="2800" dirty="0">
                <a:solidFill>
                  <a:schemeClr val="bg1"/>
                </a:solidFill>
              </a:rPr>
              <a:t>product2___IntroCall_MeetingDetails_WalkMe</a:t>
            </a:r>
            <a:endParaRPr lang="en-US" dirty="0">
              <a:solidFill>
                <a:schemeClr val="bg1"/>
              </a:solidFill>
            </a:endParaRPr>
          </a:p>
        </p:txBody>
      </p:sp>
    </p:spTree>
    <p:extLst>
      <p:ext uri="{BB962C8B-B14F-4D97-AF65-F5344CB8AC3E}">
        <p14:creationId xmlns:p14="http://schemas.microsoft.com/office/powerpoint/2010/main" val="73781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1: Logistic Regression</a:t>
            </a:r>
          </a:p>
        </p:txBody>
      </p:sp>
      <p:sp>
        <p:nvSpPr>
          <p:cNvPr id="20" name="Text 2"/>
          <p:cNvSpPr/>
          <p:nvPr/>
        </p:nvSpPr>
        <p:spPr>
          <a:xfrm>
            <a:off x="838200" y="1461299"/>
            <a:ext cx="5641428"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834260" y="1955275"/>
            <a:ext cx="5028036" cy="2947450"/>
          </a:xfrm>
          <a:prstGeom prst="rect">
            <a:avLst/>
          </a:prstGeom>
          <a:ln w="57150">
            <a:noFill/>
          </a:ln>
        </p:spPr>
        <p:txBody>
          <a:bodyPr vert="horz" lIns="91440" tIns="45720" rIns="91440" bIns="45720" numCol="1" rtlCol="0" anchor="t">
            <a:normAutofit/>
          </a:bodyPr>
          <a:lstStyle/>
          <a:p>
            <a:pPr>
              <a:lnSpc>
                <a:spcPct val="150000"/>
              </a:lnSpc>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Features: </a:t>
            </a:r>
          </a:p>
          <a:p>
            <a:pPr>
              <a:lnSpc>
                <a:spcPct val="150000"/>
              </a:lnSpc>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Before tuning accuracy: </a:t>
            </a: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Accuracy Score:  0.7307969707897584</a:t>
            </a:r>
          </a:p>
          <a:p>
            <a:pPr>
              <a:lnSpc>
                <a:spcPct val="150000"/>
              </a:lnSpc>
            </a:pPr>
            <a:endPar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With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GridSearchCV</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parameter: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 10,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max_iter</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100}</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score: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0.734551574897812</a:t>
            </a:r>
          </a:p>
          <a:p>
            <a:pPr marL="285750" indent="-285750">
              <a:lnSpc>
                <a:spcPct val="150000"/>
              </a:lnSpc>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Test set accuracy: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0.7311575910566174 </a:t>
            </a:r>
          </a:p>
          <a:p>
            <a:pPr marL="285750"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1028" name="Picture 4" descr="https://lh4.googleusercontent.com/Lpy1dqRpN6_sW9fyogAH6ANdL2O27rW7V1Ykm-0B9MogI9ddIdOhFlrZiJzLERWuK1bTS2I0O-GK7v3AsnjzYRC5C17kwtDiKaTyWTLe-z7Ditl5nVTye-aw3lVgsL6JttZdq2Hl">
            <a:extLst>
              <a:ext uri="{FF2B5EF4-FFF2-40B4-BE49-F238E27FC236}">
                <a16:creationId xmlns:a16="http://schemas.microsoft.com/office/drawing/2014/main" id="{889B83C7-256F-4763-AB97-ECD802F0C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704" y="1361034"/>
            <a:ext cx="4869853" cy="3312156"/>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F1F027F9-C516-4D06-83C9-6E8FA4C098F9}"/>
              </a:ext>
            </a:extLst>
          </p:cNvPr>
          <p:cNvSpPr/>
          <p:nvPr/>
        </p:nvSpPr>
        <p:spPr>
          <a:xfrm>
            <a:off x="838199" y="5021342"/>
            <a:ext cx="9314793"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Logistic model performed the worst of all three at classifying intro call qualifications. Additional parameter tuning provided no significant lift,  </a:t>
            </a:r>
          </a:p>
        </p:txBody>
      </p:sp>
    </p:spTree>
    <p:extLst>
      <p:ext uri="{BB962C8B-B14F-4D97-AF65-F5344CB8AC3E}">
        <p14:creationId xmlns:p14="http://schemas.microsoft.com/office/powerpoint/2010/main" val="117737299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2: Random Forest</a:t>
            </a:r>
          </a:p>
        </p:txBody>
      </p:sp>
      <p:sp>
        <p:nvSpPr>
          <p:cNvPr id="20" name="Text 2"/>
          <p:cNvSpPr/>
          <p:nvPr/>
        </p:nvSpPr>
        <p:spPr>
          <a:xfrm>
            <a:off x="838200" y="1461299"/>
            <a:ext cx="4127938" cy="375360"/>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850250" y="1876797"/>
            <a:ext cx="4115888" cy="2852857"/>
          </a:xfrm>
          <a:prstGeom prst="rect">
            <a:avLst/>
          </a:prstGeom>
          <a:ln w="57150">
            <a:noFill/>
          </a:ln>
        </p:spPr>
        <p:txBody>
          <a:bodyPr vert="horz" lIns="91440" tIns="45720" rIns="91440" bIns="45720" numCol="1" rtlCol="0" anchor="t">
            <a:normAutofit fontScale="92500" lnSpcReduction="20000"/>
          </a:bodyPr>
          <a:lstStyle/>
          <a:p>
            <a:pPr>
              <a:lnSpc>
                <a:spcPct val="150000"/>
              </a:lnSpc>
              <a:spcBef>
                <a:spcPts val="0"/>
              </a:spcBef>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Before tuning:</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Accuracy Score: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0.7370398196844478</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Confusion Matrix (Test Set): </a:t>
            </a:r>
          </a:p>
          <a:p>
            <a:pPr>
              <a:lnSpc>
                <a:spcPct val="150000"/>
              </a:lnSpc>
              <a:spcBef>
                <a:spcPts val="0"/>
              </a:spcBef>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[[2143  835]</a:t>
            </a:r>
          </a:p>
          <a:p>
            <a:pPr>
              <a:lnSpc>
                <a:spcPct val="150000"/>
              </a:lnSpc>
              <a:spcBef>
                <a:spcPts val="0"/>
              </a:spcBef>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[ 915 2762]]</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fr-FR"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Confusion Matrix (Train Set): </a:t>
            </a:r>
          </a:p>
          <a:p>
            <a:pPr>
              <a:lnSpc>
                <a:spcPct val="150000"/>
              </a:lnSpc>
              <a:spcBef>
                <a:spcPts val="0"/>
              </a:spcBef>
            </a:pPr>
            <a:r>
              <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[[6828   51]</a:t>
            </a:r>
          </a:p>
          <a:p>
            <a:pPr>
              <a:lnSpc>
                <a:spcPct val="150000"/>
              </a:lnSpc>
              <a:spcBef>
                <a:spcPts val="0"/>
              </a:spcBef>
            </a:pPr>
            <a:r>
              <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  88 8560]]</a:t>
            </a:r>
          </a:p>
          <a:p>
            <a:pPr marL="285750" indent="-285750">
              <a:lnSpc>
                <a:spcPct val="150000"/>
              </a:lnSpc>
              <a:spcBef>
                <a:spcPts val="0"/>
              </a:spcBef>
              <a:buFont typeface="Arial" panose="020B0604020202020204" pitchFamily="34" charset="0"/>
              <a:buChar char="•"/>
            </a:pPr>
            <a:endPar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1E96E586-B1DF-4C71-8639-0F01F7C0F701}"/>
              </a:ext>
            </a:extLst>
          </p:cNvPr>
          <p:cNvPicPr>
            <a:picLocks noChangeAspect="1"/>
          </p:cNvPicPr>
          <p:nvPr/>
        </p:nvPicPr>
        <p:blipFill>
          <a:blip r:embed="rId4"/>
          <a:stretch>
            <a:fillRect/>
          </a:stretch>
        </p:blipFill>
        <p:spPr>
          <a:xfrm>
            <a:off x="5174954" y="1461298"/>
            <a:ext cx="6829425" cy="2609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6" name="Table 5">
            <a:extLst>
              <a:ext uri="{FF2B5EF4-FFF2-40B4-BE49-F238E27FC236}">
                <a16:creationId xmlns:a16="http://schemas.microsoft.com/office/drawing/2014/main" id="{A7A6A7BA-5DF7-4F66-8B09-A6AD9BB2693B}"/>
              </a:ext>
            </a:extLst>
          </p:cNvPr>
          <p:cNvGraphicFramePr>
            <a:graphicFrameLocks noGrp="1"/>
          </p:cNvGraphicFramePr>
          <p:nvPr>
            <p:extLst>
              <p:ext uri="{D42A27DB-BD31-4B8C-83A1-F6EECF244321}">
                <p14:modId xmlns:p14="http://schemas.microsoft.com/office/powerpoint/2010/main" val="3403415755"/>
              </p:ext>
            </p:extLst>
          </p:nvPr>
        </p:nvGraphicFramePr>
        <p:xfrm>
          <a:off x="6867853" y="4449785"/>
          <a:ext cx="4869853" cy="1893833"/>
        </p:xfrm>
        <a:graphic>
          <a:graphicData uri="http://schemas.openxmlformats.org/drawingml/2006/table">
            <a:tbl>
              <a:tblPr firstRow="1" bandRow="1">
                <a:tableStyleId>{5C22544A-7EE6-4342-B048-85BDC9FD1C3A}</a:tableStyleId>
              </a:tblPr>
              <a:tblGrid>
                <a:gridCol w="3131030">
                  <a:extLst>
                    <a:ext uri="{9D8B030D-6E8A-4147-A177-3AD203B41FA5}">
                      <a16:colId xmlns:a16="http://schemas.microsoft.com/office/drawing/2014/main" val="3453135522"/>
                    </a:ext>
                  </a:extLst>
                </a:gridCol>
                <a:gridCol w="1738823">
                  <a:extLst>
                    <a:ext uri="{9D8B030D-6E8A-4147-A177-3AD203B41FA5}">
                      <a16:colId xmlns:a16="http://schemas.microsoft.com/office/drawing/2014/main" val="3262758083"/>
                    </a:ext>
                  </a:extLst>
                </a:gridCol>
              </a:tblGrid>
              <a:tr h="311393">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Top Features</a:t>
                      </a:r>
                    </a:p>
                  </a:txBody>
                  <a:tcPr>
                    <a:solidFill>
                      <a:srgbClr val="00B0F0"/>
                    </a:solidFill>
                  </a:tcPr>
                </a:tc>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Importance</a:t>
                      </a:r>
                    </a:p>
                  </a:txBody>
                  <a:tcPr>
                    <a:solidFill>
                      <a:srgbClr val="00B0F0"/>
                    </a:solidFill>
                  </a:tcPr>
                </a:tc>
                <a:extLst>
                  <a:ext uri="{0D108BD9-81ED-4DB2-BD59-A6C34878D82A}">
                    <a16:rowId xmlns:a16="http://schemas.microsoft.com/office/drawing/2014/main" val="2501898089"/>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inferScore</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Lead_AddedInfo</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kern="1200" dirty="0">
                          <a:solidFill>
                            <a:schemeClr val="tx1"/>
                          </a:solidFill>
                          <a:latin typeface="+mn-lt"/>
                          <a:ea typeface="+mn-ea"/>
                          <a:cs typeface="Segoe UI Semilight" panose="020B0402040204020203" pitchFamily="34" charset="0"/>
                        </a:rPr>
                        <a:t>0.109808</a:t>
                      </a:r>
                      <a:endParaRPr lang="en-US" sz="1100" b="1" kern="1200" dirty="0">
                        <a:solidFill>
                          <a:schemeClr val="tx1"/>
                        </a:solidFill>
                        <a:latin typeface="+mn-lt"/>
                        <a:cs typeface="Segoe UI Semilight" panose="020B0402040204020203" pitchFamily="34" charset="0"/>
                      </a:endParaRPr>
                    </a:p>
                  </a:txBody>
                  <a:tcPr/>
                </a:tc>
                <a:extLst>
                  <a:ext uri="{0D108BD9-81ED-4DB2-BD59-A6C34878D82A}">
                    <a16:rowId xmlns:a16="http://schemas.microsoft.com/office/drawing/2014/main" val="3309545629"/>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totalEMails</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Lead_AddedInfo</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kern="1200" dirty="0">
                          <a:solidFill>
                            <a:schemeClr val="tx1"/>
                          </a:solidFill>
                          <a:latin typeface="+mn-lt"/>
                          <a:ea typeface="+mn-ea"/>
                          <a:cs typeface="Segoe UI Semilight" panose="020B0402040204020203" pitchFamily="34" charset="0"/>
                        </a:rPr>
                        <a:t>0.101876</a:t>
                      </a:r>
                      <a:endParaRPr lang="en-US" sz="1100" b="1" kern="1200" dirty="0">
                        <a:solidFill>
                          <a:schemeClr val="tx1"/>
                        </a:solidFill>
                        <a:latin typeface="+mn-lt"/>
                        <a:cs typeface="Segoe UI Semilight" panose="020B0402040204020203" pitchFamily="34" charset="0"/>
                      </a:endParaRPr>
                    </a:p>
                  </a:txBody>
                  <a:tcPr/>
                </a:tc>
                <a:extLst>
                  <a:ext uri="{0D108BD9-81ED-4DB2-BD59-A6C34878D82A}">
                    <a16:rowId xmlns:a16="http://schemas.microsoft.com/office/drawing/2014/main" val="367825149"/>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totalCalls</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Lead_AddedInfo</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kern="1200" dirty="0">
                          <a:solidFill>
                            <a:schemeClr val="tx1"/>
                          </a:solidFill>
                          <a:latin typeface="+mn-lt"/>
                          <a:ea typeface="+mn-ea"/>
                          <a:cs typeface="Segoe UI Semilight" panose="020B0402040204020203" pitchFamily="34" charset="0"/>
                        </a:rPr>
                        <a:t>0.079746</a:t>
                      </a:r>
                      <a:endParaRPr lang="en-US" sz="1100" b="1" kern="1200" dirty="0">
                        <a:solidFill>
                          <a:schemeClr val="tx1"/>
                        </a:solidFill>
                        <a:latin typeface="+mn-lt"/>
                        <a:cs typeface="Segoe UI Semilight" panose="020B0402040204020203" pitchFamily="34" charset="0"/>
                      </a:endParaRPr>
                    </a:p>
                  </a:txBody>
                  <a:tcPr/>
                </a:tc>
                <a:extLst>
                  <a:ext uri="{0D108BD9-81ED-4DB2-BD59-A6C34878D82A}">
                    <a16:rowId xmlns:a16="http://schemas.microsoft.com/office/drawing/2014/main" val="2305752688"/>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introCallCreated_leadCreated_delta</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i="0" u="none" strike="noStrike" kern="1200" dirty="0">
                          <a:solidFill>
                            <a:schemeClr val="tx1"/>
                          </a:solidFill>
                          <a:effectLst/>
                          <a:latin typeface="+mn-lt"/>
                          <a:ea typeface="+mn-ea"/>
                          <a:cs typeface="+mn-cs"/>
                        </a:rPr>
                        <a:t>0.071043</a:t>
                      </a:r>
                      <a:endParaRPr lang="en-US" sz="1100" b="1" kern="1200" dirty="0">
                        <a:solidFill>
                          <a:schemeClr val="tx1"/>
                        </a:solidFill>
                        <a:latin typeface="+mn-lt"/>
                        <a:cs typeface="Segoe UI Semilight" panose="020B0402040204020203" pitchFamily="34" charset="0"/>
                      </a:endParaRPr>
                    </a:p>
                  </a:txBody>
                  <a:tcPr/>
                </a:tc>
                <a:extLst>
                  <a:ext uri="{0D108BD9-81ED-4DB2-BD59-A6C34878D82A}">
                    <a16:rowId xmlns:a16="http://schemas.microsoft.com/office/drawing/2014/main" val="3338643910"/>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assignedToRole</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IntroCall_OtherInfo_map</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i="0" u="none" strike="noStrike" kern="1200" dirty="0">
                          <a:solidFill>
                            <a:schemeClr val="tx1"/>
                          </a:solidFill>
                          <a:effectLst/>
                          <a:latin typeface="+mn-lt"/>
                          <a:ea typeface="+mn-ea"/>
                          <a:cs typeface="+mn-cs"/>
                        </a:rPr>
                        <a:t>0.060582</a:t>
                      </a:r>
                      <a:endParaRPr lang="en-US" sz="1100" b="1" kern="1200" dirty="0">
                        <a:solidFill>
                          <a:schemeClr val="tx1"/>
                        </a:solidFill>
                        <a:latin typeface="+mn-lt"/>
                        <a:cs typeface="Segoe UI Semilight" panose="020B0402040204020203" pitchFamily="34" charset="0"/>
                      </a:endParaRPr>
                    </a:p>
                  </a:txBody>
                  <a:tcPr/>
                </a:tc>
                <a:extLst>
                  <a:ext uri="{0D108BD9-81ED-4DB2-BD59-A6C34878D82A}">
                    <a16:rowId xmlns:a16="http://schemas.microsoft.com/office/drawing/2014/main" val="3109287127"/>
                  </a:ext>
                </a:extLst>
              </a:tr>
            </a:tbl>
          </a:graphicData>
        </a:graphic>
      </p:graphicFrame>
      <p:sp>
        <p:nvSpPr>
          <p:cNvPr id="9" name="Text 2">
            <a:extLst>
              <a:ext uri="{FF2B5EF4-FFF2-40B4-BE49-F238E27FC236}">
                <a16:creationId xmlns:a16="http://schemas.microsoft.com/office/drawing/2014/main" id="{E924F432-6844-4D6C-8F07-9F849DF934EB}"/>
              </a:ext>
            </a:extLst>
          </p:cNvPr>
          <p:cNvSpPr/>
          <p:nvPr/>
        </p:nvSpPr>
        <p:spPr>
          <a:xfrm>
            <a:off x="850250" y="5021340"/>
            <a:ext cx="5676674" cy="698525"/>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Random Forest might suffer from  overfitting (see Confusion Matrix on Train Set) – Random Forest accuracy was #2 of all models</a:t>
            </a:r>
          </a:p>
        </p:txBody>
      </p:sp>
    </p:spTree>
    <p:extLst>
      <p:ext uri="{BB962C8B-B14F-4D97-AF65-F5344CB8AC3E}">
        <p14:creationId xmlns:p14="http://schemas.microsoft.com/office/powerpoint/2010/main" val="27210264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Contents</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a:solidFill>
                  <a:schemeClr val="bg1"/>
                </a:solidFill>
              </a:rPr>
              <a:t>I. Background</a:t>
            </a:r>
          </a:p>
          <a:p>
            <a:r>
              <a:rPr lang="en-US" dirty="0">
                <a:solidFill>
                  <a:schemeClr val="bg1"/>
                </a:solidFill>
              </a:rPr>
              <a:t>II. Description of Data Set</a:t>
            </a:r>
          </a:p>
          <a:p>
            <a:r>
              <a:rPr lang="en-US" dirty="0">
                <a:solidFill>
                  <a:schemeClr val="bg1"/>
                </a:solidFill>
              </a:rPr>
              <a:t>III. Data Exploration</a:t>
            </a:r>
          </a:p>
          <a:p>
            <a:r>
              <a:rPr lang="en-US" dirty="0">
                <a:solidFill>
                  <a:schemeClr val="bg1"/>
                </a:solidFill>
              </a:rPr>
              <a:t>IV. Data Analysis</a:t>
            </a:r>
          </a:p>
          <a:p>
            <a:r>
              <a:rPr lang="en-US" dirty="0">
                <a:solidFill>
                  <a:schemeClr val="bg1"/>
                </a:solidFill>
              </a:rPr>
              <a:t>V. Predictive Models</a:t>
            </a:r>
          </a:p>
          <a:p>
            <a:r>
              <a:rPr lang="en-US" dirty="0">
                <a:solidFill>
                  <a:schemeClr val="bg1"/>
                </a:solidFill>
              </a:rPr>
              <a:t>VI. Recommendations &amp; Future Work</a:t>
            </a:r>
          </a:p>
          <a:p>
            <a:endParaRPr lang="en-US" dirty="0">
              <a:solidFill>
                <a:schemeClr val="bg1"/>
              </a:solidFill>
            </a:endParaRPr>
          </a:p>
          <a:p>
            <a:r>
              <a:rPr lang="en-US" sz="2000" i="1" dirty="0">
                <a:solidFill>
                  <a:schemeClr val="bg1"/>
                </a:solidFill>
              </a:rPr>
              <a:t>A1. Appendix: Additional Resources</a:t>
            </a:r>
          </a:p>
          <a:p>
            <a:r>
              <a:rPr lang="en-US" sz="2000" i="1" dirty="0">
                <a:solidFill>
                  <a:schemeClr val="bg1"/>
                </a:solidFill>
              </a:rPr>
              <a:t>A2. Appendix: About Me</a:t>
            </a:r>
          </a:p>
        </p:txBody>
      </p:sp>
    </p:spTree>
    <p:extLst>
      <p:ext uri="{BB962C8B-B14F-4D97-AF65-F5344CB8AC3E}">
        <p14:creationId xmlns:p14="http://schemas.microsoft.com/office/powerpoint/2010/main" val="152348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2: Random Forest</a:t>
            </a:r>
          </a:p>
        </p:txBody>
      </p:sp>
      <p:sp>
        <p:nvSpPr>
          <p:cNvPr id="20" name="Text 2"/>
          <p:cNvSpPr/>
          <p:nvPr/>
        </p:nvSpPr>
        <p:spPr>
          <a:xfrm>
            <a:off x="838200" y="1461299"/>
            <a:ext cx="4127938" cy="375360"/>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850250" y="1876797"/>
            <a:ext cx="10499610" cy="2726733"/>
          </a:xfrm>
          <a:prstGeom prst="rect">
            <a:avLst/>
          </a:prstGeom>
          <a:ln w="57150">
            <a:noFill/>
          </a:ln>
        </p:spPr>
        <p:txBody>
          <a:bodyPr vert="horz" lIns="91440" tIns="45720" rIns="91440" bIns="45720" numCol="1" rtlCol="0" anchor="t">
            <a:normAutofit/>
          </a:bodyPr>
          <a:lstStyle/>
          <a:p>
            <a:pPr>
              <a:lnSpc>
                <a:spcPct val="150000"/>
              </a:lnSpc>
              <a:spcBef>
                <a:spcPts val="0"/>
              </a:spcBef>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After tuning:</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parameter: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{'bootstrap': False,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max_depth</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50,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max_features</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'sqrt',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min_samples_leaf</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min_samples_split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13,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n_estimators</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400}</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score: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0.79113801764668</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Test set accuracy:</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0.7873779113448535</a:t>
            </a:r>
          </a:p>
        </p:txBody>
      </p:sp>
      <p:pic>
        <p:nvPicPr>
          <p:cNvPr id="2050" name="Picture 2">
            <a:extLst>
              <a:ext uri="{FF2B5EF4-FFF2-40B4-BE49-F238E27FC236}">
                <a16:creationId xmlns:a16="http://schemas.microsoft.com/office/drawing/2014/main" id="{B2FF66A6-81FB-4055-8F6F-097704345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66" y="5009921"/>
            <a:ext cx="11636267" cy="148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24365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Model 3: Gradient Boosted</a:t>
            </a:r>
          </a:p>
        </p:txBody>
      </p:sp>
      <p:sp>
        <p:nvSpPr>
          <p:cNvPr id="20" name="Text 2"/>
          <p:cNvSpPr/>
          <p:nvPr/>
        </p:nvSpPr>
        <p:spPr>
          <a:xfrm>
            <a:off x="454293" y="1490398"/>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Model Performance &amp; Features</a:t>
            </a:r>
          </a:p>
        </p:txBody>
      </p:sp>
      <p:sp>
        <p:nvSpPr>
          <p:cNvPr id="21" name="Content Placeholder 2"/>
          <p:cNvSpPr txBox="1">
            <a:spLocks/>
          </p:cNvSpPr>
          <p:nvPr/>
        </p:nvSpPr>
        <p:spPr>
          <a:xfrm>
            <a:off x="454293" y="1876798"/>
            <a:ext cx="5423993" cy="4632490"/>
          </a:xfrm>
          <a:prstGeom prst="rect">
            <a:avLst/>
          </a:prstGeom>
          <a:ln w="57150">
            <a:noFill/>
          </a:ln>
        </p:spPr>
        <p:txBody>
          <a:bodyPr vert="horz" lIns="91440" tIns="45720" rIns="91440" bIns="45720" numCol="1" rtlCol="0" anchor="t">
            <a:normAutofit fontScale="92500" lnSpcReduction="10000"/>
          </a:bodyPr>
          <a:lstStyle/>
          <a:p>
            <a:pPr marL="0" indent="0">
              <a:lnSpc>
                <a:spcPct val="150000"/>
              </a:lnSpc>
              <a:spcBef>
                <a:spcPts val="0"/>
              </a:spcBef>
              <a:buFont typeface="Arial" panose="020B0604020202020204" pitchFamily="34" charset="0"/>
              <a:buNone/>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Before tuning:</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Accuracy Score:  </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0.7767092411720511</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Confusion Matrix (Test Set): </a:t>
            </a:r>
          </a:p>
          <a:p>
            <a:pPr>
              <a:lnSpc>
                <a:spcPct val="150000"/>
              </a:lnSpc>
              <a:spcBef>
                <a:spcPts val="0"/>
              </a:spcBef>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[[1923 1050]</a:t>
            </a:r>
          </a:p>
          <a:p>
            <a:pPr>
              <a:lnSpc>
                <a:spcPct val="150000"/>
              </a:lnSpc>
              <a:spcBef>
                <a:spcPts val="0"/>
              </a:spcBef>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[ 436 3246]]</a:t>
            </a:r>
          </a:p>
          <a:p>
            <a:pPr>
              <a:lnSpc>
                <a:spcPct val="150000"/>
              </a:lnSpc>
              <a:spcBef>
                <a:spcPts val="0"/>
              </a:spcBef>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fr-FR"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Confusion Matrix (Train Set): </a:t>
            </a:r>
          </a:p>
          <a:p>
            <a:pPr>
              <a:lnSpc>
                <a:spcPct val="150000"/>
              </a:lnSpc>
              <a:spcBef>
                <a:spcPts val="0"/>
              </a:spcBef>
            </a:pPr>
            <a:r>
              <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[[4499 2385]</a:t>
            </a:r>
          </a:p>
          <a:p>
            <a:pPr>
              <a:lnSpc>
                <a:spcPct val="150000"/>
              </a:lnSpc>
              <a:spcBef>
                <a:spcPts val="0"/>
              </a:spcBef>
            </a:pPr>
            <a:r>
              <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[ 894 7749]]</a:t>
            </a:r>
          </a:p>
          <a:p>
            <a:pPr>
              <a:lnSpc>
                <a:spcPct val="150000"/>
              </a:lnSpc>
              <a:spcBef>
                <a:spcPts val="0"/>
              </a:spcBef>
            </a:pPr>
            <a:endParaRPr lang="fr-FR"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a:lnSpc>
                <a:spcPct val="150000"/>
              </a:lnSpc>
              <a:spcBef>
                <a:spcPts val="0"/>
              </a:spcBef>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With </a:t>
            </a:r>
            <a:r>
              <a:rPr lang="en-US" sz="1400" b="1"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GridSearchCV</a:t>
            </a: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parameters:</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colsample_bytree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1.0, 'gamma': 2,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max_depth</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6,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min_child_weight</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10, 'subsample': 1.0}</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Best score: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0.7919108649449347</a:t>
            </a:r>
          </a:p>
          <a:p>
            <a:pPr marL="285750" indent="-285750">
              <a:lnSpc>
                <a:spcPct val="150000"/>
              </a:lnSpc>
              <a:spcBef>
                <a:spcPts val="0"/>
              </a:spcBef>
              <a:buFont typeface="Arial" panose="020B0604020202020204" pitchFamily="34" charset="0"/>
              <a:buChar char="•"/>
            </a:pPr>
            <a:r>
              <a:rPr lang="en-US" sz="1400" b="1"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Test set accuracy:</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0.7912847483095417</a:t>
            </a:r>
          </a:p>
        </p:txBody>
      </p:sp>
      <p:pic>
        <p:nvPicPr>
          <p:cNvPr id="9" name="Picture 8" descr="A screenshot of a cell phone&#10;&#10;Description automatically generated">
            <a:extLst>
              <a:ext uri="{FF2B5EF4-FFF2-40B4-BE49-F238E27FC236}">
                <a16:creationId xmlns:a16="http://schemas.microsoft.com/office/drawing/2014/main" id="{D4E01C92-E062-41A4-9A13-89CBBB67959A}"/>
              </a:ext>
            </a:extLst>
          </p:cNvPr>
          <p:cNvPicPr>
            <a:picLocks noChangeAspect="1"/>
          </p:cNvPicPr>
          <p:nvPr/>
        </p:nvPicPr>
        <p:blipFill>
          <a:blip r:embed="rId4"/>
          <a:stretch>
            <a:fillRect/>
          </a:stretch>
        </p:blipFill>
        <p:spPr>
          <a:xfrm>
            <a:off x="5265441" y="1461298"/>
            <a:ext cx="6648450" cy="2609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6" name="Table 5">
            <a:extLst>
              <a:ext uri="{FF2B5EF4-FFF2-40B4-BE49-F238E27FC236}">
                <a16:creationId xmlns:a16="http://schemas.microsoft.com/office/drawing/2014/main" id="{56A87966-85B9-4AA5-91C3-391CC76D9E98}"/>
              </a:ext>
            </a:extLst>
          </p:cNvPr>
          <p:cNvGraphicFramePr>
            <a:graphicFrameLocks noGrp="1"/>
          </p:cNvGraphicFramePr>
          <p:nvPr>
            <p:extLst>
              <p:ext uri="{D42A27DB-BD31-4B8C-83A1-F6EECF244321}">
                <p14:modId xmlns:p14="http://schemas.microsoft.com/office/powerpoint/2010/main" val="1466361611"/>
              </p:ext>
            </p:extLst>
          </p:nvPr>
        </p:nvGraphicFramePr>
        <p:xfrm>
          <a:off x="6313717" y="4449785"/>
          <a:ext cx="5423990" cy="2345213"/>
        </p:xfrm>
        <a:graphic>
          <a:graphicData uri="http://schemas.openxmlformats.org/drawingml/2006/table">
            <a:tbl>
              <a:tblPr firstRow="1" bandRow="1">
                <a:tableStyleId>{5C22544A-7EE6-4342-B048-85BDC9FD1C3A}</a:tableStyleId>
              </a:tblPr>
              <a:tblGrid>
                <a:gridCol w="3487308">
                  <a:extLst>
                    <a:ext uri="{9D8B030D-6E8A-4147-A177-3AD203B41FA5}">
                      <a16:colId xmlns:a16="http://schemas.microsoft.com/office/drawing/2014/main" val="3453135522"/>
                    </a:ext>
                  </a:extLst>
                </a:gridCol>
                <a:gridCol w="1936682">
                  <a:extLst>
                    <a:ext uri="{9D8B030D-6E8A-4147-A177-3AD203B41FA5}">
                      <a16:colId xmlns:a16="http://schemas.microsoft.com/office/drawing/2014/main" val="3262758083"/>
                    </a:ext>
                  </a:extLst>
                </a:gridCol>
              </a:tblGrid>
              <a:tr h="311393">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Top Features</a:t>
                      </a:r>
                    </a:p>
                  </a:txBody>
                  <a:tcPr>
                    <a:solidFill>
                      <a:srgbClr val="00B0F0"/>
                    </a:solidFill>
                  </a:tcPr>
                </a:tc>
                <a:tc>
                  <a:txBody>
                    <a:bodyPr/>
                    <a:lstStyle/>
                    <a:p>
                      <a:pPr marL="0" algn="l" defTabSz="457200" rtl="0" eaLnBrk="1" latinLnBrk="0" hangingPunct="1">
                        <a:lnSpc>
                          <a:spcPct val="140000"/>
                        </a:lnSpc>
                      </a:pPr>
                      <a:r>
                        <a:rPr lang="en-US" sz="1300" kern="1200" dirty="0">
                          <a:solidFill>
                            <a:schemeClr val="bg1"/>
                          </a:solidFill>
                          <a:latin typeface="Segoe UI Semilight" panose="020B0402040204020203" pitchFamily="34" charset="0"/>
                          <a:cs typeface="Segoe UI Semilight" panose="020B0402040204020203" pitchFamily="34" charset="0"/>
                        </a:rPr>
                        <a:t>Importance</a:t>
                      </a:r>
                    </a:p>
                  </a:txBody>
                  <a:tcPr>
                    <a:solidFill>
                      <a:srgbClr val="00B0F0"/>
                    </a:solidFill>
                  </a:tcPr>
                </a:tc>
                <a:extLst>
                  <a:ext uri="{0D108BD9-81ED-4DB2-BD59-A6C34878D82A}">
                    <a16:rowId xmlns:a16="http://schemas.microsoft.com/office/drawing/2014/main" val="2501898089"/>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totalEMails</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Lead_AddedInfo</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i="0" u="none" strike="noStrike" kern="1200" dirty="0">
                          <a:solidFill>
                            <a:schemeClr val="tx1"/>
                          </a:solidFill>
                          <a:effectLst/>
                          <a:latin typeface="+mn-lt"/>
                          <a:ea typeface="+mn-ea"/>
                          <a:cs typeface="+mn-cs"/>
                        </a:rPr>
                        <a:t>0.106646</a:t>
                      </a:r>
                    </a:p>
                  </a:txBody>
                  <a:tcPr/>
                </a:tc>
                <a:extLst>
                  <a:ext uri="{0D108BD9-81ED-4DB2-BD59-A6C34878D82A}">
                    <a16:rowId xmlns:a16="http://schemas.microsoft.com/office/drawing/2014/main" val="3309545629"/>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totalCalls</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Lead_AddedInfo</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i="0" u="none" strike="noStrike" kern="1200" dirty="0">
                          <a:solidFill>
                            <a:schemeClr val="tx1"/>
                          </a:solidFill>
                          <a:effectLst/>
                          <a:latin typeface="+mn-lt"/>
                          <a:ea typeface="+mn-ea"/>
                          <a:cs typeface="+mn-cs"/>
                        </a:rPr>
                        <a:t>0.075734</a:t>
                      </a:r>
                    </a:p>
                  </a:txBody>
                  <a:tcPr/>
                </a:tc>
                <a:extLst>
                  <a:ext uri="{0D108BD9-81ED-4DB2-BD59-A6C34878D82A}">
                    <a16:rowId xmlns:a16="http://schemas.microsoft.com/office/drawing/2014/main" val="367825149"/>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customerType</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Lead_LeadCompanyInformation_map</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i="0" u="none" strike="noStrike" kern="1200" dirty="0">
                          <a:solidFill>
                            <a:schemeClr val="tx1"/>
                          </a:solidFill>
                          <a:effectLst/>
                          <a:latin typeface="+mn-lt"/>
                          <a:ea typeface="+mn-ea"/>
                          <a:cs typeface="+mn-cs"/>
                        </a:rPr>
                        <a:t>0.074189</a:t>
                      </a:r>
                    </a:p>
                  </a:txBody>
                  <a:tcPr/>
                </a:tc>
                <a:extLst>
                  <a:ext uri="{0D108BD9-81ED-4DB2-BD59-A6C34878D82A}">
                    <a16:rowId xmlns:a16="http://schemas.microsoft.com/office/drawing/2014/main" val="2305752688"/>
                  </a:ext>
                </a:extLst>
              </a:tr>
              <a:tr h="311393">
                <a:tc>
                  <a:txBody>
                    <a:bodyPr/>
                    <a:lstStyle/>
                    <a:p>
                      <a:pPr marL="0" algn="l" defTabSz="457200" rtl="0" eaLnBrk="1" latinLnBrk="0" hangingPunct="1">
                        <a:lnSpc>
                          <a:spcPct val="140000"/>
                        </a:lnSpc>
                      </a:pP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year_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createddate</a:t>
                      </a:r>
                      <a:r>
                        <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rPr>
                        <a:t>___</a:t>
                      </a: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Lead_ImportantSystemInfo_clean</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i="0" u="none" strike="noStrike" kern="1200" dirty="0">
                          <a:solidFill>
                            <a:schemeClr val="tx1"/>
                          </a:solidFill>
                          <a:effectLst/>
                          <a:latin typeface="+mn-lt"/>
                          <a:ea typeface="+mn-ea"/>
                          <a:cs typeface="+mn-cs"/>
                        </a:rPr>
                        <a:t>0.071097</a:t>
                      </a:r>
                    </a:p>
                  </a:txBody>
                  <a:tcPr/>
                </a:tc>
                <a:extLst>
                  <a:ext uri="{0D108BD9-81ED-4DB2-BD59-A6C34878D82A}">
                    <a16:rowId xmlns:a16="http://schemas.microsoft.com/office/drawing/2014/main" val="3338643910"/>
                  </a:ext>
                </a:extLst>
              </a:tr>
              <a:tr h="311393">
                <a:tc>
                  <a:txBody>
                    <a:bodyPr/>
                    <a:lstStyle/>
                    <a:p>
                      <a:pPr marL="0" algn="l" defTabSz="457200" rtl="0" eaLnBrk="1" latinLnBrk="0" hangingPunct="1">
                        <a:lnSpc>
                          <a:spcPct val="140000"/>
                        </a:lnSpc>
                      </a:pPr>
                      <a:r>
                        <a:rPr lang="en-US" sz="1100" b="1" kern="1200" dirty="0" err="1">
                          <a:solidFill>
                            <a:schemeClr val="tx1"/>
                          </a:solidFill>
                          <a:latin typeface="Roboto" panose="02000000000000000000" pitchFamily="2" charset="0"/>
                          <a:ea typeface="Roboto" panose="02000000000000000000" pitchFamily="2" charset="0"/>
                          <a:cs typeface="Segoe UI Semilight" panose="020B0402040204020203" pitchFamily="34" charset="0"/>
                        </a:rPr>
                        <a:t>introCallCreated_leadCreated_delt</a:t>
                      </a:r>
                      <a:endParaRPr lang="en-US" sz="1100" b="1" kern="1200" dirty="0">
                        <a:solidFill>
                          <a:schemeClr val="tx1"/>
                        </a:solidFill>
                        <a:latin typeface="Roboto" panose="02000000000000000000" pitchFamily="2" charset="0"/>
                        <a:ea typeface="Roboto" panose="02000000000000000000" pitchFamily="2" charset="0"/>
                        <a:cs typeface="Segoe UI Semilight" panose="020B0402040204020203" pitchFamily="34" charset="0"/>
                      </a:endParaRPr>
                    </a:p>
                  </a:txBody>
                  <a:tcPr/>
                </a:tc>
                <a:tc>
                  <a:txBody>
                    <a:bodyPr/>
                    <a:lstStyle/>
                    <a:p>
                      <a:pPr marL="0" algn="l" defTabSz="457200" rtl="0" eaLnBrk="1" latinLnBrk="0" hangingPunct="1">
                        <a:lnSpc>
                          <a:spcPct val="140000"/>
                        </a:lnSpc>
                      </a:pPr>
                      <a:r>
                        <a:rPr lang="en-US" sz="1100" b="1" i="0" u="none" strike="noStrike" kern="1200" dirty="0">
                          <a:solidFill>
                            <a:schemeClr val="tx1"/>
                          </a:solidFill>
                          <a:effectLst/>
                          <a:latin typeface="+mn-lt"/>
                          <a:ea typeface="+mn-ea"/>
                          <a:cs typeface="+mn-cs"/>
                        </a:rPr>
                        <a:t>0.071097</a:t>
                      </a:r>
                    </a:p>
                  </a:txBody>
                  <a:tcPr/>
                </a:tc>
                <a:extLst>
                  <a:ext uri="{0D108BD9-81ED-4DB2-BD59-A6C34878D82A}">
                    <a16:rowId xmlns:a16="http://schemas.microsoft.com/office/drawing/2014/main" val="3109287127"/>
                  </a:ext>
                </a:extLst>
              </a:tr>
            </a:tbl>
          </a:graphicData>
        </a:graphic>
      </p:graphicFrame>
    </p:spTree>
    <p:extLst>
      <p:ext uri="{BB962C8B-B14F-4D97-AF65-F5344CB8AC3E}">
        <p14:creationId xmlns:p14="http://schemas.microsoft.com/office/powerpoint/2010/main" val="12027990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0481" y="804333"/>
            <a:ext cx="4186207" cy="5249334"/>
          </a:xfrm>
        </p:spPr>
        <p:txBody>
          <a:bodyPr>
            <a:normAutofit/>
          </a:bodyPr>
          <a:lstStyle/>
          <a:p>
            <a:pPr algn="r"/>
            <a:r>
              <a:rPr lang="en-US" dirty="0">
                <a:solidFill>
                  <a:srgbClr val="FFFFFF"/>
                </a:solidFill>
              </a:rPr>
              <a:t>VI. </a:t>
            </a:r>
            <a:br>
              <a:rPr lang="en-US" dirty="0">
                <a:solidFill>
                  <a:srgbClr val="FFFFFF"/>
                </a:solidFill>
              </a:rPr>
            </a:br>
            <a:r>
              <a:rPr lang="en-US" dirty="0">
                <a:solidFill>
                  <a:srgbClr val="FFFFFF"/>
                </a:solidFill>
              </a:rPr>
              <a:t>Recommendations + </a:t>
            </a:r>
            <a:br>
              <a:rPr lang="en-US" dirty="0">
                <a:solidFill>
                  <a:srgbClr val="FFFFFF"/>
                </a:solidFill>
              </a:rPr>
            </a:br>
            <a:r>
              <a:rPr lang="en-US" dirty="0">
                <a:solidFill>
                  <a:srgbClr val="FFFFFF"/>
                </a:solidFill>
              </a:rPr>
              <a:t>Future </a:t>
            </a:r>
            <a:br>
              <a:rPr lang="en-US" dirty="0">
                <a:solidFill>
                  <a:srgbClr val="FFFFFF"/>
                </a:solidFill>
              </a:rPr>
            </a:br>
            <a:r>
              <a:rPr lang="en-US" dirty="0">
                <a:solidFill>
                  <a:srgbClr val="FFFFFF"/>
                </a:solidFill>
              </a:rPr>
              <a:t>Work</a:t>
            </a:r>
          </a:p>
        </p:txBody>
      </p:sp>
      <p:sp>
        <p:nvSpPr>
          <p:cNvPr id="3" name="Content Placeholder 2"/>
          <p:cNvSpPr>
            <a:spLocks noGrp="1"/>
          </p:cNvSpPr>
          <p:nvPr>
            <p:ph idx="1"/>
          </p:nvPr>
        </p:nvSpPr>
        <p:spPr>
          <a:xfrm>
            <a:off x="4951048" y="804333"/>
            <a:ext cx="6306003" cy="5249334"/>
          </a:xfrm>
        </p:spPr>
        <p:txBody>
          <a:bodyPr anchor="ctr">
            <a:normAutofit/>
          </a:bodyPr>
          <a:lstStyle/>
          <a:p>
            <a:r>
              <a:rPr lang="en-US" dirty="0">
                <a:solidFill>
                  <a:schemeClr val="bg1"/>
                </a:solidFill>
              </a:rPr>
              <a:t>Project Based-Recommendations</a:t>
            </a:r>
          </a:p>
          <a:p>
            <a:r>
              <a:rPr lang="en-US" dirty="0">
                <a:solidFill>
                  <a:schemeClr val="bg1"/>
                </a:solidFill>
              </a:rPr>
              <a:t>Future Work</a:t>
            </a:r>
          </a:p>
          <a:p>
            <a:endParaRPr lang="en-US" dirty="0">
              <a:solidFill>
                <a:schemeClr val="bg1"/>
              </a:solidFill>
            </a:endParaRPr>
          </a:p>
          <a:p>
            <a:r>
              <a:rPr lang="en-US" dirty="0">
                <a:solidFill>
                  <a:schemeClr val="bg1"/>
                </a:solidFill>
              </a:rPr>
              <a:t>General Recommendations</a:t>
            </a:r>
          </a:p>
        </p:txBody>
      </p:sp>
    </p:spTree>
    <p:extLst>
      <p:ext uri="{BB962C8B-B14F-4D97-AF65-F5344CB8AC3E}">
        <p14:creationId xmlns:p14="http://schemas.microsoft.com/office/powerpoint/2010/main" val="3904685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VI. Project Based Recommendations + Future Work</a:t>
            </a:r>
          </a:p>
        </p:txBody>
      </p:sp>
      <p:sp>
        <p:nvSpPr>
          <p:cNvPr id="20" name="Text 2"/>
          <p:cNvSpPr/>
          <p:nvPr/>
        </p:nvSpPr>
        <p:spPr>
          <a:xfrm>
            <a:off x="838200" y="1461299"/>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Recommendations</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Given that disqualified intro calls were correlated with higher calls &amp; emails, one possible suggestion could be to train the sales teams to front load discovery questions for earlier disqualification.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Given also the difference in distributions of lead scores by qualified vs. disqualified, there could be down stream impact from marketing letting in poorer quality leads. Some of their assertions should also be evaluated as it seems their leads aren’t as high quality as expected. </a:t>
            </a:r>
          </a:p>
        </p:txBody>
      </p:sp>
      <p:cxnSp>
        <p:nvCxnSpPr>
          <p:cNvPr id="5" name="Straight Connector 4">
            <a:extLst>
              <a:ext uri="{FF2B5EF4-FFF2-40B4-BE49-F238E27FC236}">
                <a16:creationId xmlns:a16="http://schemas.microsoft.com/office/drawing/2014/main" id="{AF6DCC1E-3D32-40BD-91E9-887DF02E2AD9}"/>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2">
            <a:extLst>
              <a:ext uri="{FF2B5EF4-FFF2-40B4-BE49-F238E27FC236}">
                <a16:creationId xmlns:a16="http://schemas.microsoft.com/office/drawing/2014/main" id="{56878EF6-C8C0-4C7D-9A7E-FFDC972E32D1}"/>
              </a:ext>
            </a:extLst>
          </p:cNvPr>
          <p:cNvSpPr/>
          <p:nvPr/>
        </p:nvSpPr>
        <p:spPr>
          <a:xfrm>
            <a:off x="6319345" y="1461298"/>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Future Work</a:t>
            </a:r>
          </a:p>
        </p:txBody>
      </p:sp>
      <p:sp>
        <p:nvSpPr>
          <p:cNvPr id="7" name="Content Placeholder 2">
            <a:extLst>
              <a:ext uri="{FF2B5EF4-FFF2-40B4-BE49-F238E27FC236}">
                <a16:creationId xmlns:a16="http://schemas.microsoft.com/office/drawing/2014/main" id="{8CAE884D-C252-4C03-B33A-48C24F3D2834}"/>
              </a:ext>
            </a:extLst>
          </p:cNvPr>
          <p:cNvSpPr txBox="1">
            <a:spLocks/>
          </p:cNvSpPr>
          <p:nvPr/>
        </p:nvSpPr>
        <p:spPr>
          <a:xfrm>
            <a:off x="6415574"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Using the model building process developed in this project, working with the sales org to ask similar questions:</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Can we predict what deals will close?</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Can we predict which existing customers are candidates for upsell/cross sell?</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How can we utilize the insights from both the intro call qualification process to improve internal processes around data collection?</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Once these labels are predicted, how can we then improve our forecasts?  </a:t>
            </a:r>
          </a:p>
        </p:txBody>
      </p:sp>
    </p:spTree>
    <p:extLst>
      <p:ext uri="{BB962C8B-B14F-4D97-AF65-F5344CB8AC3E}">
        <p14:creationId xmlns:p14="http://schemas.microsoft.com/office/powerpoint/2010/main" val="171048090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VI. General Recommendations</a:t>
            </a:r>
          </a:p>
        </p:txBody>
      </p:sp>
      <p:sp>
        <p:nvSpPr>
          <p:cNvPr id="20" name="Text 2"/>
          <p:cNvSpPr/>
          <p:nvPr/>
        </p:nvSpPr>
        <p:spPr>
          <a:xfrm>
            <a:off x="838200" y="1461299"/>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For Similar Projects</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Never assume you have as much data as you think you do! Of 200+ fields “available” for analysis a majority ended up being duplicates or poorly populated. ~15 were used for model building across models.</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Don’t assume that just because you have a “data warehouse”, its contents are relevant and useful.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Gantt charts are still around for a reason. Plan ahead as much as possible and under promise!</a:t>
            </a:r>
          </a:p>
        </p:txBody>
      </p:sp>
      <p:cxnSp>
        <p:nvCxnSpPr>
          <p:cNvPr id="5" name="Straight Connector 4">
            <a:extLst>
              <a:ext uri="{FF2B5EF4-FFF2-40B4-BE49-F238E27FC236}">
                <a16:creationId xmlns:a16="http://schemas.microsoft.com/office/drawing/2014/main" id="{AF6DCC1E-3D32-40BD-91E9-887DF02E2AD9}"/>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2">
            <a:extLst>
              <a:ext uri="{FF2B5EF4-FFF2-40B4-BE49-F238E27FC236}">
                <a16:creationId xmlns:a16="http://schemas.microsoft.com/office/drawing/2014/main" id="{56878EF6-C8C0-4C7D-9A7E-FFDC972E32D1}"/>
              </a:ext>
            </a:extLst>
          </p:cNvPr>
          <p:cNvSpPr/>
          <p:nvPr/>
        </p:nvSpPr>
        <p:spPr>
          <a:xfrm>
            <a:off x="6319345" y="1461298"/>
            <a:ext cx="5220495"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For the Organization</a:t>
            </a:r>
          </a:p>
        </p:txBody>
      </p:sp>
      <p:sp>
        <p:nvSpPr>
          <p:cNvPr id="7" name="Content Placeholder 2">
            <a:extLst>
              <a:ext uri="{FF2B5EF4-FFF2-40B4-BE49-F238E27FC236}">
                <a16:creationId xmlns:a16="http://schemas.microsoft.com/office/drawing/2014/main" id="{8CAE884D-C252-4C03-B33A-48C24F3D2834}"/>
              </a:ext>
            </a:extLst>
          </p:cNvPr>
          <p:cNvSpPr txBox="1">
            <a:spLocks/>
          </p:cNvSpPr>
          <p:nvPr/>
        </p:nvSpPr>
        <p:spPr>
          <a:xfrm>
            <a:off x="6415574" y="1876798"/>
            <a:ext cx="5028036" cy="4000000"/>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Create tighter communication with upstream application teams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Constant re-evaluation and assessment of data points being collected should be done</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Significant data cleaning and extraction time could have been saved by the presence of relevant documentation, especially around data owners.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0535084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0481" y="804333"/>
            <a:ext cx="4186207" cy="5249334"/>
          </a:xfrm>
        </p:spPr>
        <p:txBody>
          <a:bodyPr>
            <a:normAutofit/>
          </a:bodyPr>
          <a:lstStyle/>
          <a:p>
            <a:pPr algn="r"/>
            <a:r>
              <a:rPr lang="en-US" dirty="0">
                <a:solidFill>
                  <a:srgbClr val="FFFFFF"/>
                </a:solidFill>
              </a:rPr>
              <a:t>A1.</a:t>
            </a:r>
            <a:br>
              <a:rPr lang="en-US" dirty="0">
                <a:solidFill>
                  <a:srgbClr val="FFFFFF"/>
                </a:solidFill>
              </a:rPr>
            </a:br>
            <a:r>
              <a:rPr lang="en-US" dirty="0">
                <a:solidFill>
                  <a:srgbClr val="FFFFFF"/>
                </a:solidFill>
              </a:rPr>
              <a:t>Appendix:</a:t>
            </a:r>
            <a:br>
              <a:rPr lang="en-US" dirty="0">
                <a:solidFill>
                  <a:srgbClr val="FFFFFF"/>
                </a:solidFill>
              </a:rPr>
            </a:br>
            <a:r>
              <a:rPr lang="en-US" dirty="0">
                <a:solidFill>
                  <a:srgbClr val="FFFFFF"/>
                </a:solidFill>
              </a:rPr>
              <a:t>Additional Resources</a:t>
            </a:r>
          </a:p>
        </p:txBody>
      </p:sp>
      <p:sp>
        <p:nvSpPr>
          <p:cNvPr id="3" name="Content Placeholder 2"/>
          <p:cNvSpPr>
            <a:spLocks noGrp="1"/>
          </p:cNvSpPr>
          <p:nvPr>
            <p:ph idx="1"/>
          </p:nvPr>
        </p:nvSpPr>
        <p:spPr>
          <a:xfrm>
            <a:off x="4951048" y="804332"/>
            <a:ext cx="7070471" cy="5782447"/>
          </a:xfrm>
        </p:spPr>
        <p:txBody>
          <a:bodyPr anchor="ctr">
            <a:normAutofit/>
          </a:bodyPr>
          <a:lstStyle/>
          <a:p>
            <a:pPr marL="0" indent="0">
              <a:buNone/>
            </a:pPr>
            <a:r>
              <a:rPr lang="en-US" sz="2000" dirty="0">
                <a:solidFill>
                  <a:schemeClr val="bg1"/>
                </a:solidFill>
              </a:rPr>
              <a:t>Project Page: </a:t>
            </a:r>
          </a:p>
          <a:p>
            <a:pPr>
              <a:buFont typeface="Wingdings" panose="05000000000000000000" pitchFamily="2" charset="2"/>
              <a:buChar char="v"/>
            </a:pPr>
            <a:r>
              <a:rPr lang="en-US" sz="2000" dirty="0">
                <a:solidFill>
                  <a:schemeClr val="bg1"/>
                </a:solidFill>
              </a:rPr>
              <a:t> List of resources (&amp; links) used for the project: </a:t>
            </a:r>
            <a:r>
              <a:rPr lang="en-US" sz="2000" dirty="0">
                <a:solidFill>
                  <a:schemeClr val="bg1"/>
                </a:solidFill>
                <a:hlinkClick r:id="rId3"/>
              </a:rPr>
              <a:t>https://bit.ly/2T0kmxC</a:t>
            </a:r>
            <a:endParaRPr lang="en-US" sz="2000" dirty="0">
              <a:solidFill>
                <a:schemeClr val="bg1"/>
              </a:solidFill>
            </a:endParaRPr>
          </a:p>
          <a:p>
            <a:pPr>
              <a:buFont typeface="Wingdings" panose="05000000000000000000" pitchFamily="2" charset="2"/>
              <a:buChar char="Ø"/>
            </a:pPr>
            <a:endParaRPr lang="en-US" sz="2000" dirty="0">
              <a:solidFill>
                <a:schemeClr val="bg1"/>
              </a:solidFill>
            </a:endParaRPr>
          </a:p>
          <a:p>
            <a:pPr marL="0" indent="0">
              <a:buNone/>
            </a:pPr>
            <a:r>
              <a:rPr lang="en-US" sz="2000" dirty="0">
                <a:solidFill>
                  <a:schemeClr val="bg1"/>
                </a:solidFill>
              </a:rPr>
              <a:t>Project Repo:</a:t>
            </a:r>
          </a:p>
          <a:p>
            <a:pPr>
              <a:buFont typeface="Wingdings" panose="05000000000000000000" pitchFamily="2" charset="2"/>
              <a:buChar char="v"/>
            </a:pPr>
            <a:r>
              <a:rPr lang="en-US" sz="2000" dirty="0">
                <a:solidFill>
                  <a:schemeClr val="bg1"/>
                </a:solidFill>
              </a:rPr>
              <a:t> </a:t>
            </a:r>
            <a:r>
              <a:rPr lang="en-US" sz="2000" dirty="0" err="1">
                <a:solidFill>
                  <a:schemeClr val="bg1"/>
                </a:solidFill>
              </a:rPr>
              <a:t>Jupyter</a:t>
            </a:r>
            <a:r>
              <a:rPr lang="en-US" sz="2000" dirty="0">
                <a:solidFill>
                  <a:schemeClr val="bg1"/>
                </a:solidFill>
              </a:rPr>
              <a:t> notebook: </a:t>
            </a:r>
          </a:p>
          <a:p>
            <a:pPr>
              <a:buFont typeface="Wingdings" panose="05000000000000000000" pitchFamily="2" charset="2"/>
              <a:buChar char="v"/>
            </a:pPr>
            <a:r>
              <a:rPr lang="en-US" sz="2000" dirty="0">
                <a:solidFill>
                  <a:schemeClr val="bg1"/>
                </a:solidFill>
              </a:rPr>
              <a:t> Supporting Documentation: </a:t>
            </a:r>
          </a:p>
          <a:p>
            <a:pPr>
              <a:buFont typeface="Wingdings" panose="05000000000000000000" pitchFamily="2" charset="2"/>
              <a:buChar char="v"/>
            </a:pPr>
            <a:r>
              <a:rPr lang="en-US" sz="2000" dirty="0">
                <a:solidFill>
                  <a:schemeClr val="bg1"/>
                </a:solidFill>
              </a:rPr>
              <a:t> Presentation deck: </a:t>
            </a:r>
          </a:p>
          <a:p>
            <a:pPr>
              <a:buFont typeface="Wingdings" panose="05000000000000000000" pitchFamily="2" charset="2"/>
              <a:buChar char="Ø"/>
            </a:pPr>
            <a:endParaRPr lang="en-US" sz="2000" dirty="0">
              <a:solidFill>
                <a:schemeClr val="bg1"/>
              </a:solidFill>
            </a:endParaRPr>
          </a:p>
          <a:p>
            <a:pPr marL="0" indent="0">
              <a:buNone/>
            </a:pPr>
            <a:r>
              <a:rPr lang="en-US" sz="2000" dirty="0">
                <a:solidFill>
                  <a:schemeClr val="bg1"/>
                </a:solidFill>
              </a:rPr>
              <a:t>Springboard Program:</a:t>
            </a:r>
          </a:p>
          <a:p>
            <a:pPr>
              <a:buFont typeface="Wingdings" panose="05000000000000000000" pitchFamily="2" charset="2"/>
              <a:buChar char="v"/>
            </a:pPr>
            <a:r>
              <a:rPr lang="en-US" sz="2000" dirty="0">
                <a:solidFill>
                  <a:schemeClr val="bg1"/>
                </a:solidFill>
              </a:rPr>
              <a:t>  Information about program: </a:t>
            </a:r>
            <a:r>
              <a:rPr lang="en-US" sz="2000" dirty="0">
                <a:solidFill>
                  <a:schemeClr val="bg1"/>
                </a:solidFill>
                <a:hlinkClick r:id="rId4"/>
              </a:rPr>
              <a:t>https://www.springboard.com/workshops/data-science-career-track/</a:t>
            </a:r>
            <a:endParaRPr lang="en-US" sz="2000" dirty="0">
              <a:solidFill>
                <a:schemeClr val="bg1"/>
              </a:solidFill>
            </a:endParaRPr>
          </a:p>
        </p:txBody>
      </p:sp>
    </p:spTree>
    <p:extLst>
      <p:ext uri="{BB962C8B-B14F-4D97-AF65-F5344CB8AC3E}">
        <p14:creationId xmlns:p14="http://schemas.microsoft.com/office/powerpoint/2010/main" val="1052259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A2.</a:t>
            </a:r>
            <a:br>
              <a:rPr lang="en-US" dirty="0">
                <a:solidFill>
                  <a:srgbClr val="FFFFFF"/>
                </a:solidFill>
              </a:rPr>
            </a:br>
            <a:r>
              <a:rPr lang="en-US" dirty="0">
                <a:solidFill>
                  <a:srgbClr val="FFFFFF"/>
                </a:solidFill>
              </a:rPr>
              <a:t>Appendix:</a:t>
            </a:r>
            <a:br>
              <a:rPr lang="en-US" dirty="0">
                <a:solidFill>
                  <a:srgbClr val="FFFFFF"/>
                </a:solidFill>
              </a:rPr>
            </a:br>
            <a:r>
              <a:rPr lang="en-US" dirty="0">
                <a:solidFill>
                  <a:srgbClr val="FFFFFF"/>
                </a:solidFill>
              </a:rPr>
              <a:t>About me</a:t>
            </a:r>
          </a:p>
        </p:txBody>
      </p:sp>
      <p:sp>
        <p:nvSpPr>
          <p:cNvPr id="7" name="Content Placeholder 6">
            <a:extLst>
              <a:ext uri="{FF2B5EF4-FFF2-40B4-BE49-F238E27FC236}">
                <a16:creationId xmlns:a16="http://schemas.microsoft.com/office/drawing/2014/main" id="{8B8FC24D-23B0-40CA-BFEE-7E532B62EB5D}"/>
              </a:ext>
            </a:extLst>
          </p:cNvPr>
          <p:cNvSpPr>
            <a:spLocks noGrp="1"/>
          </p:cNvSpPr>
          <p:nvPr>
            <p:ph idx="1"/>
          </p:nvPr>
        </p:nvSpPr>
        <p:spPr>
          <a:xfrm>
            <a:off x="4951048" y="573437"/>
            <a:ext cx="6306003" cy="6075336"/>
          </a:xfrm>
        </p:spPr>
        <p:txBody>
          <a:bodyPr anchor="ctr">
            <a:noAutofit/>
          </a:bodyPr>
          <a:lstStyle/>
          <a:p>
            <a:pPr marL="0" indent="457200" algn="just">
              <a:lnSpc>
                <a:spcPct val="100000"/>
              </a:lnSpc>
              <a:spcBef>
                <a:spcPts val="0"/>
              </a:spcBef>
              <a:spcAft>
                <a:spcPts val="0"/>
              </a:spcAft>
              <a:buNone/>
            </a:pPr>
            <a:r>
              <a:rPr lang="en-US" sz="2000" dirty="0">
                <a:solidFill>
                  <a:schemeClr val="bg1"/>
                </a:solidFill>
              </a:rPr>
              <a:t>Applied analytics and data science evangelist, Mikiko Bazeley is a seasoned analyst with 5+ years of working in high-impact roles for start-ups and enterprise tech companies. </a:t>
            </a:r>
          </a:p>
          <a:p>
            <a:pPr marL="0" indent="457200" algn="just">
              <a:lnSpc>
                <a:spcPct val="100000"/>
              </a:lnSpc>
              <a:spcBef>
                <a:spcPts val="0"/>
              </a:spcBef>
              <a:spcAft>
                <a:spcPts val="0"/>
              </a:spcAft>
              <a:buNone/>
            </a:pPr>
            <a:endParaRPr lang="en-US" sz="2000" dirty="0">
              <a:solidFill>
                <a:schemeClr val="bg1"/>
              </a:solidFill>
            </a:endParaRPr>
          </a:p>
          <a:p>
            <a:pPr marL="0" indent="457200" algn="just">
              <a:lnSpc>
                <a:spcPct val="100000"/>
              </a:lnSpc>
              <a:spcBef>
                <a:spcPts val="0"/>
              </a:spcBef>
              <a:spcAft>
                <a:spcPts val="0"/>
              </a:spcAft>
              <a:buNone/>
            </a:pPr>
            <a:r>
              <a:rPr lang="en-US" sz="2000" dirty="0">
                <a:solidFill>
                  <a:schemeClr val="bg1"/>
                </a:solidFill>
              </a:rPr>
              <a:t>A UCSD Economics &amp; Anthropology graduate, Mikiko aims to strategically leverage data science to drive new insights for sales, marketing, finance &amp; customer success organizations by with her experience in social research &amp; modeling. Mikiko also earned certifications in GIS &amp; Supply Chain Management.  </a:t>
            </a:r>
          </a:p>
          <a:p>
            <a:pPr marL="0" indent="457200" algn="just">
              <a:lnSpc>
                <a:spcPct val="100000"/>
              </a:lnSpc>
              <a:spcBef>
                <a:spcPts val="0"/>
              </a:spcBef>
              <a:spcAft>
                <a:spcPts val="0"/>
              </a:spcAft>
              <a:buNone/>
            </a:pPr>
            <a:endParaRPr lang="en-US" sz="2000" dirty="0">
              <a:solidFill>
                <a:schemeClr val="bg1"/>
              </a:solidFill>
            </a:endParaRPr>
          </a:p>
          <a:p>
            <a:pPr marL="0" indent="457200" algn="just">
              <a:lnSpc>
                <a:spcPct val="100000"/>
              </a:lnSpc>
              <a:spcBef>
                <a:spcPts val="0"/>
              </a:spcBef>
              <a:spcAft>
                <a:spcPts val="0"/>
              </a:spcAft>
              <a:buNone/>
            </a:pPr>
            <a:r>
              <a:rPr lang="en-US" sz="2000" dirty="0">
                <a:solidFill>
                  <a:schemeClr val="bg1"/>
                </a:solidFill>
              </a:rPr>
              <a:t>Prior to joining </a:t>
            </a:r>
            <a:r>
              <a:rPr lang="en-US" sz="2000" dirty="0" err="1">
                <a:solidFill>
                  <a:schemeClr val="bg1"/>
                </a:solidFill>
              </a:rPr>
              <a:t>WalkMe</a:t>
            </a:r>
            <a:r>
              <a:rPr lang="en-US" sz="2000" dirty="0">
                <a:solidFill>
                  <a:schemeClr val="bg1"/>
                </a:solidFill>
              </a:rPr>
              <a:t> (where she leads the global sales analytics effort) Mikiko worked as a Data Scientist at Autodesk (focused on understanding product adoption &amp; user health), as well as assisting with scaling analytics initiatives at Sunrun (the largest residential solar company in the US). </a:t>
            </a:r>
          </a:p>
          <a:p>
            <a:pPr marL="0" indent="0" algn="just">
              <a:lnSpc>
                <a:spcPct val="100000"/>
              </a:lnSpc>
              <a:spcBef>
                <a:spcPts val="0"/>
              </a:spcBef>
              <a:spcAft>
                <a:spcPts val="0"/>
              </a:spcAft>
              <a:buNone/>
            </a:pPr>
            <a:endParaRPr lang="en-US" sz="2000" dirty="0">
              <a:solidFill>
                <a:schemeClr val="bg1"/>
              </a:solidFill>
            </a:endParaRPr>
          </a:p>
          <a:p>
            <a:pPr marL="0" indent="0" algn="just">
              <a:lnSpc>
                <a:spcPct val="100000"/>
              </a:lnSpc>
              <a:spcBef>
                <a:spcPts val="0"/>
              </a:spcBef>
              <a:spcAft>
                <a:spcPts val="0"/>
              </a:spcAft>
              <a:buNone/>
            </a:pPr>
            <a:r>
              <a:rPr lang="en-US" sz="2000" dirty="0">
                <a:solidFill>
                  <a:schemeClr val="bg1"/>
                </a:solidFill>
              </a:rPr>
              <a:t>Please feel free to reach out:</a:t>
            </a:r>
          </a:p>
          <a:p>
            <a:pPr algn="just">
              <a:lnSpc>
                <a:spcPct val="100000"/>
              </a:lnSpc>
              <a:spcBef>
                <a:spcPts val="0"/>
              </a:spcBef>
              <a:spcAft>
                <a:spcPts val="0"/>
              </a:spcAft>
              <a:buFont typeface="Wingdings" panose="05000000000000000000" pitchFamily="2" charset="2"/>
              <a:buChar char="v"/>
            </a:pPr>
            <a:r>
              <a:rPr lang="en-US" sz="2000" dirty="0">
                <a:solidFill>
                  <a:schemeClr val="bg1"/>
                </a:solidFill>
              </a:rPr>
              <a:t> LinkedIn: </a:t>
            </a:r>
            <a:r>
              <a:rPr lang="en-US" sz="2000" dirty="0">
                <a:solidFill>
                  <a:schemeClr val="bg1"/>
                </a:solidFill>
                <a:hlinkClick r:id="rId3"/>
              </a:rPr>
              <a:t>https://www.linkedin.com/in/mikikobazeley/</a:t>
            </a:r>
            <a:endParaRPr lang="en-US" sz="2000" dirty="0">
              <a:solidFill>
                <a:schemeClr val="bg1"/>
              </a:solidFill>
            </a:endParaRPr>
          </a:p>
          <a:p>
            <a:pPr algn="just">
              <a:lnSpc>
                <a:spcPct val="100000"/>
              </a:lnSpc>
              <a:spcBef>
                <a:spcPts val="0"/>
              </a:spcBef>
              <a:spcAft>
                <a:spcPts val="0"/>
              </a:spcAft>
              <a:buFont typeface="Wingdings" panose="05000000000000000000" pitchFamily="2" charset="2"/>
              <a:buChar char="v"/>
            </a:pPr>
            <a:r>
              <a:rPr lang="en-US" sz="2000" dirty="0">
                <a:solidFill>
                  <a:schemeClr val="bg1"/>
                </a:solidFill>
              </a:rPr>
              <a:t> Email:  </a:t>
            </a:r>
            <a:r>
              <a:rPr lang="en-US" sz="2000" dirty="0" err="1">
                <a:solidFill>
                  <a:schemeClr val="bg1"/>
                </a:solidFill>
              </a:rPr>
              <a:t>mmbazel</a:t>
            </a:r>
            <a:r>
              <a:rPr lang="en-US" sz="2000" dirty="0">
                <a:solidFill>
                  <a:schemeClr val="bg1"/>
                </a:solidFill>
              </a:rPr>
              <a:t> (at) </a:t>
            </a:r>
            <a:r>
              <a:rPr lang="en-US" sz="2000" dirty="0" err="1">
                <a:solidFill>
                  <a:schemeClr val="bg1"/>
                </a:solidFill>
              </a:rPr>
              <a:t>gmail</a:t>
            </a:r>
            <a:r>
              <a:rPr lang="en-US" sz="2000" dirty="0">
                <a:solidFill>
                  <a:schemeClr val="bg1"/>
                </a:solidFill>
              </a:rPr>
              <a:t> (dot) com</a:t>
            </a:r>
          </a:p>
        </p:txBody>
      </p:sp>
    </p:spTree>
    <p:extLst>
      <p:ext uri="{BB962C8B-B14F-4D97-AF65-F5344CB8AC3E}">
        <p14:creationId xmlns:p14="http://schemas.microsoft.com/office/powerpoint/2010/main" val="2369977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188" y="942449"/>
            <a:ext cx="6681323" cy="5070893"/>
          </a:xfrm>
        </p:spPr>
        <p:txBody>
          <a:bodyPr>
            <a:normAutofit/>
          </a:bodyPr>
          <a:lstStyle/>
          <a:p>
            <a:r>
              <a:rPr lang="en-US" dirty="0"/>
              <a:t>Thanks!</a:t>
            </a:r>
          </a:p>
        </p:txBody>
      </p:sp>
      <p:cxnSp>
        <p:nvCxnSpPr>
          <p:cNvPr id="28" name="Straight Connector 27">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2439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I. Background </a:t>
            </a:r>
            <a:br>
              <a:rPr lang="en-US" dirty="0">
                <a:solidFill>
                  <a:srgbClr val="FFFFFF"/>
                </a:solidFill>
              </a:rPr>
            </a:br>
            <a:r>
              <a:rPr lang="en-US" dirty="0">
                <a:solidFill>
                  <a:srgbClr val="FFFFFF"/>
                </a:solidFill>
              </a:rPr>
              <a:t>+ </a:t>
            </a:r>
            <a:br>
              <a:rPr lang="en-US" dirty="0">
                <a:solidFill>
                  <a:srgbClr val="FFFFFF"/>
                </a:solidFill>
              </a:rPr>
            </a:br>
            <a:r>
              <a:rPr lang="en-US" dirty="0">
                <a:solidFill>
                  <a:srgbClr val="FFFFFF"/>
                </a:solidFill>
              </a:rPr>
              <a:t>II. data Set description</a:t>
            </a:r>
          </a:p>
        </p:txBody>
      </p:sp>
      <p:pic>
        <p:nvPicPr>
          <p:cNvPr id="4" name="Content Placeholder 3">
            <a:extLst>
              <a:ext uri="{FF2B5EF4-FFF2-40B4-BE49-F238E27FC236}">
                <a16:creationId xmlns:a16="http://schemas.microsoft.com/office/drawing/2014/main" id="{A917A303-7989-40C6-9467-7EB5770F2AD1}"/>
              </a:ext>
            </a:extLst>
          </p:cNvPr>
          <p:cNvPicPr>
            <a:picLocks noGrp="1" noChangeAspect="1"/>
          </p:cNvPicPr>
          <p:nvPr>
            <p:ph idx="1"/>
          </p:nvPr>
        </p:nvPicPr>
        <p:blipFill>
          <a:blip r:embed="rId3">
            <a:alphaModFix amt="85000"/>
            <a:extLst>
              <a:ext uri="{BEBA8EAE-BF5A-486C-A8C5-ECC9F3942E4B}">
                <a14:imgProps xmlns:a14="http://schemas.microsoft.com/office/drawing/2010/main">
                  <a14:imgLayer r:embed="rId4">
                    <a14:imgEffect>
                      <a14:sharpenSoften amount="100000"/>
                    </a14:imgEffect>
                    <a14:imgEffect>
                      <a14:colorTemperature colorTemp="4700"/>
                    </a14:imgEffect>
                    <a14:imgEffect>
                      <a14:saturation sat="0"/>
                    </a14:imgEffect>
                    <a14:imgEffect>
                      <a14:brightnessContrast bright="20000"/>
                    </a14:imgEffect>
                  </a14:imgLayer>
                </a14:imgProps>
              </a:ext>
            </a:extLst>
          </a:blip>
          <a:stretch>
            <a:fillRect/>
          </a:stretch>
        </p:blipFill>
        <p:spPr>
          <a:xfrm>
            <a:off x="5321476" y="308387"/>
            <a:ext cx="6396302" cy="5994441"/>
          </a:xfrm>
          <a:prstGeom prst="rect">
            <a:avLst/>
          </a:prstGeom>
        </p:spPr>
      </p:pic>
      <p:sp>
        <p:nvSpPr>
          <p:cNvPr id="10" name="Footer Placeholder 2">
            <a:extLst>
              <a:ext uri="{FF2B5EF4-FFF2-40B4-BE49-F238E27FC236}">
                <a16:creationId xmlns:a16="http://schemas.microsoft.com/office/drawing/2014/main" id="{2D0A1D5F-F7E4-4623-92BF-EBB69E4EA0C5}"/>
              </a:ext>
            </a:extLst>
          </p:cNvPr>
          <p:cNvSpPr>
            <a:spLocks noGrp="1"/>
          </p:cNvSpPr>
          <p:nvPr>
            <p:ph type="ftr" sz="quarter" idx="11"/>
          </p:nvPr>
        </p:nvSpPr>
        <p:spPr>
          <a:xfrm>
            <a:off x="8805926" y="6433457"/>
            <a:ext cx="3179245" cy="293914"/>
          </a:xfrm>
        </p:spPr>
        <p:txBody>
          <a:bodyPr/>
          <a:lstStyle/>
          <a:p>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Salesforce standard objects schema</a:t>
            </a:r>
          </a:p>
        </p:txBody>
      </p:sp>
    </p:spTree>
    <p:extLst>
      <p:ext uri="{BB962C8B-B14F-4D97-AF65-F5344CB8AC3E}">
        <p14:creationId xmlns:p14="http://schemas.microsoft.com/office/powerpoint/2010/main" val="323008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 Project Background</a:t>
            </a:r>
          </a:p>
        </p:txBody>
      </p:sp>
      <p:sp>
        <p:nvSpPr>
          <p:cNvPr id="20" name="Text 2"/>
          <p:cNvSpPr/>
          <p:nvPr/>
        </p:nvSpPr>
        <p:spPr>
          <a:xfrm>
            <a:off x="838200" y="1461299"/>
            <a:ext cx="5040086" cy="456215"/>
          </a:xfrm>
          <a:prstGeom prst="rect">
            <a:avLst/>
          </a:prstGeom>
        </p:spPr>
        <p:txBody>
          <a:bodyPr wrap="square">
            <a:spAutoFit/>
          </a:bodyPr>
          <a:lstStyle/>
          <a:p>
            <a:pPr>
              <a:lnSpc>
                <a:spcPct val="150000"/>
              </a:lnSpc>
            </a:pPr>
            <a:r>
              <a:rPr lang="en-US"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Context: </a:t>
            </a:r>
          </a:p>
        </p:txBody>
      </p:sp>
      <p:sp>
        <p:nvSpPr>
          <p:cNvPr id="21" name="Content Placeholder 2"/>
          <p:cNvSpPr txBox="1">
            <a:spLocks/>
          </p:cNvSpPr>
          <p:nvPr/>
        </p:nvSpPr>
        <p:spPr>
          <a:xfrm>
            <a:off x="850250" y="1876798"/>
            <a:ext cx="5028036" cy="4833968"/>
          </a:xfrm>
          <a:prstGeom prst="rect">
            <a:avLst/>
          </a:prstGeom>
          <a:ln w="57150">
            <a:noFill/>
          </a:ln>
        </p:spPr>
        <p:txBody>
          <a:bodyPr vert="horz" lIns="91440" tIns="45720" rIns="91440" bIns="45720" numCol="1" rtlCol="0" anchor="t">
            <a:normAutofit fontScale="77500" lnSpcReduction="20000"/>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This project is focused on understanding what are the drivers for demo call qualifications and whether we can create a robust predictive model.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Two data sets are utilized (both internal and derived from the company's Redshift data warehouse) focused on leads and "intro calls" (demo calls). The data warehouse collects the data from Salesforce and processes it via ETL but still requires intense data cleansing and wrangling.  </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Of the 107 variables in the initial lead dataset and 114 variables in the intro call data set, we'll be focusing on the core variables that relate to the demo calls. Demo calls (or intro calls, term are synonymous) occur after a lead has entered the system and before an opportunity can be created. As a result, predicting the outcome of demo calls (which are hosted by a live person and subjective) can be a tricky judgement call</a:t>
            </a:r>
          </a:p>
          <a:p>
            <a:pPr>
              <a:lnSpc>
                <a:spcPct val="150000"/>
              </a:lnSpc>
              <a:spcBef>
                <a:spcPts val="0"/>
              </a:spcBef>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Being able to classify whether an intro calls will be qualified based on lead characteristics helps create consistency and transparency for both forecasting and training.</a:t>
            </a:r>
          </a:p>
        </p:txBody>
      </p:sp>
      <p:cxnSp>
        <p:nvCxnSpPr>
          <p:cNvPr id="5" name="Straight Connector 4">
            <a:extLst>
              <a:ext uri="{FF2B5EF4-FFF2-40B4-BE49-F238E27FC236}">
                <a16:creationId xmlns:a16="http://schemas.microsoft.com/office/drawing/2014/main" id="{6E92BC26-3E8F-4963-A381-DB126E0A210D}"/>
              </a:ext>
            </a:extLst>
          </p:cNvPr>
          <p:cNvCxnSpPr>
            <a:cxnSpLocks/>
          </p:cNvCxnSpPr>
          <p:nvPr/>
        </p:nvCxnSpPr>
        <p:spPr>
          <a:xfrm>
            <a:off x="6133298" y="1876798"/>
            <a:ext cx="0" cy="42494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2">
            <a:extLst>
              <a:ext uri="{FF2B5EF4-FFF2-40B4-BE49-F238E27FC236}">
                <a16:creationId xmlns:a16="http://schemas.microsoft.com/office/drawing/2014/main" id="{4A8926F7-415B-4341-9B43-75DAB5AA784B}"/>
              </a:ext>
            </a:extLst>
          </p:cNvPr>
          <p:cNvSpPr/>
          <p:nvPr/>
        </p:nvSpPr>
        <p:spPr>
          <a:xfrm>
            <a:off x="6388311" y="1461298"/>
            <a:ext cx="5040086" cy="456215"/>
          </a:xfrm>
          <a:prstGeom prst="rect">
            <a:avLst/>
          </a:prstGeom>
        </p:spPr>
        <p:txBody>
          <a:bodyPr wrap="square">
            <a:spAutoFit/>
          </a:bodyPr>
          <a:lstStyle/>
          <a:p>
            <a:pPr>
              <a:lnSpc>
                <a:spcPct val="150000"/>
              </a:lnSpc>
            </a:pPr>
            <a:r>
              <a:rPr lang="en-US"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Goals: </a:t>
            </a:r>
          </a:p>
        </p:txBody>
      </p:sp>
      <p:sp>
        <p:nvSpPr>
          <p:cNvPr id="11" name="Content Placeholder 2">
            <a:extLst>
              <a:ext uri="{FF2B5EF4-FFF2-40B4-BE49-F238E27FC236}">
                <a16:creationId xmlns:a16="http://schemas.microsoft.com/office/drawing/2014/main" id="{DEF67353-B07E-4485-874E-E7A0CB6EC5F1}"/>
              </a:ext>
            </a:extLst>
          </p:cNvPr>
          <p:cNvSpPr txBox="1">
            <a:spLocks/>
          </p:cNvSpPr>
          <p:nvPr/>
        </p:nvSpPr>
        <p:spPr>
          <a:xfrm>
            <a:off x="6400361"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 Determine if correlations between key sales indicators (account level demographics, lead characteristics,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etc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and qualification outcome.</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2) Determine if there a statistically significant difference between qualified and disqualified intro calls in regards to key characteristics.</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3) Create machine learning model that allows us to predict whether an intro call will be qualified and understand the different drivers of qualification across models.</a:t>
            </a:r>
          </a:p>
        </p:txBody>
      </p:sp>
    </p:spTree>
    <p:extLst>
      <p:ext uri="{BB962C8B-B14F-4D97-AF65-F5344CB8AC3E}">
        <p14:creationId xmlns:p14="http://schemas.microsoft.com/office/powerpoint/2010/main" val="37486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II. Detailed Data Set Description</a:t>
            </a:r>
          </a:p>
        </p:txBody>
      </p:sp>
      <p:sp>
        <p:nvSpPr>
          <p:cNvPr id="20" name="Text 2"/>
          <p:cNvSpPr/>
          <p:nvPr/>
        </p:nvSpPr>
        <p:spPr>
          <a:xfrm>
            <a:off x="838200" y="1461299"/>
            <a:ext cx="10462846" cy="456215"/>
          </a:xfrm>
          <a:prstGeom prst="rect">
            <a:avLst/>
          </a:prstGeom>
        </p:spPr>
        <p:txBody>
          <a:bodyPr wrap="square">
            <a:spAutoFit/>
          </a:bodyPr>
          <a:lstStyle/>
          <a:p>
            <a:pPr>
              <a:lnSpc>
                <a:spcPct val="150000"/>
              </a:lnSpc>
            </a:pPr>
            <a:r>
              <a:rPr lang="en-US" b="1"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Datasets</a:t>
            </a:r>
          </a:p>
        </p:txBody>
      </p:sp>
      <p:sp>
        <p:nvSpPr>
          <p:cNvPr id="21" name="Content Placeholder 2"/>
          <p:cNvSpPr txBox="1">
            <a:spLocks/>
          </p:cNvSpPr>
          <p:nvPr/>
        </p:nvSpPr>
        <p:spPr>
          <a:xfrm>
            <a:off x="850250" y="1876798"/>
            <a:ext cx="5028036" cy="463249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Origin: AWS Redshift Database that collects data from all areas of the company (Salesforce, ADP, JIRA, Google Analytics,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etc</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Leads: </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Volume: ~50K</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Columns: ~107</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Examples: id, name, title,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converteddate</a:t>
            </a: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742950" lvl="1" indent="-285750">
              <a:lnSpc>
                <a:spcPct val="150000"/>
              </a:lnSpc>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Intro Calls:</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Volume: ~23K</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Columns: 114</a:t>
            </a:r>
          </a:p>
          <a:p>
            <a:pPr marL="742950" lvl="1" indent="-285750">
              <a:lnSpc>
                <a:spcPct val="150000"/>
              </a:lnSpc>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Examples: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lastactivitydate</a:t>
            </a: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name, </a:t>
            </a:r>
            <a:r>
              <a:rPr lang="en-US" sz="1400" dirty="0" err="1">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systemmodstamp</a:t>
            </a: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9" name="Picture 2" descr="https://lh3.googleusercontent.com/o_q67-zrVl4CEHpQCM-tx0fRE62lidwWD3xrgQa7pHfiplSyEGyebUuOIMLbY3rvH-dIXGn3yR6zbK7029i9VuuFHoWhOqJJ6aKH6TRtpmkgvIQzyZe6tJQXrZafltGIUyt_na7j">
            <a:extLst>
              <a:ext uri="{FF2B5EF4-FFF2-40B4-BE49-F238E27FC236}">
                <a16:creationId xmlns:a16="http://schemas.microsoft.com/office/drawing/2014/main" id="{5B55CE4D-D61F-47FE-B19F-ABEA5CE6D4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92" t="31166"/>
          <a:stretch/>
        </p:blipFill>
        <p:spPr bwMode="auto">
          <a:xfrm>
            <a:off x="7333510" y="1865757"/>
            <a:ext cx="3967536" cy="368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99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III. Data </a:t>
            </a:r>
            <a:br>
              <a:rPr lang="en-US" dirty="0">
                <a:solidFill>
                  <a:srgbClr val="FFFFFF"/>
                </a:solidFill>
              </a:rPr>
            </a:br>
            <a:r>
              <a:rPr lang="en-US" dirty="0">
                <a:solidFill>
                  <a:srgbClr val="FFFFFF"/>
                </a:solidFill>
              </a:rPr>
              <a:t>Exploration + </a:t>
            </a:r>
            <a:br>
              <a:rPr lang="en-US" dirty="0">
                <a:solidFill>
                  <a:srgbClr val="FFFFFF"/>
                </a:solidFill>
              </a:rPr>
            </a:br>
            <a:r>
              <a:rPr lang="en-US" dirty="0">
                <a:solidFill>
                  <a:srgbClr val="FFFFFF"/>
                </a:solidFill>
              </a:rPr>
              <a:t>IV. Analysis</a:t>
            </a:r>
          </a:p>
        </p:txBody>
      </p:sp>
      <p:sp>
        <p:nvSpPr>
          <p:cNvPr id="3" name="Content Placeholder 2"/>
          <p:cNvSpPr>
            <a:spLocks noGrp="1"/>
          </p:cNvSpPr>
          <p:nvPr>
            <p:ph idx="1"/>
          </p:nvPr>
        </p:nvSpPr>
        <p:spPr>
          <a:xfrm>
            <a:off x="4951048" y="804332"/>
            <a:ext cx="6306003" cy="5813443"/>
          </a:xfrm>
        </p:spPr>
        <p:txBody>
          <a:bodyPr anchor="ctr">
            <a:normAutofit/>
          </a:bodyPr>
          <a:lstStyle/>
          <a:p>
            <a:endParaRPr lang="en-US" dirty="0">
              <a:solidFill>
                <a:schemeClr val="bg1"/>
              </a:solidFill>
            </a:endParaRPr>
          </a:p>
          <a:p>
            <a:r>
              <a:rPr lang="en-US" dirty="0">
                <a:solidFill>
                  <a:schemeClr val="bg1"/>
                </a:solidFill>
              </a:rPr>
              <a:t>Data Exploration:</a:t>
            </a:r>
          </a:p>
          <a:p>
            <a:pPr>
              <a:buFont typeface="Wingdings" panose="05000000000000000000" pitchFamily="2" charset="2"/>
              <a:buChar char="v"/>
            </a:pPr>
            <a:r>
              <a:rPr lang="en-US" dirty="0">
                <a:solidFill>
                  <a:schemeClr val="bg1"/>
                </a:solidFill>
              </a:rPr>
              <a:t> Volume Over Time</a:t>
            </a:r>
          </a:p>
          <a:p>
            <a:pPr>
              <a:buFont typeface="Wingdings" panose="05000000000000000000" pitchFamily="2" charset="2"/>
              <a:buChar char="v"/>
            </a:pPr>
            <a:r>
              <a:rPr lang="en-US" dirty="0">
                <a:solidFill>
                  <a:schemeClr val="bg1"/>
                </a:solidFill>
              </a:rPr>
              <a:t> Lead Marketing Channel</a:t>
            </a:r>
          </a:p>
          <a:p>
            <a:pPr>
              <a:buFont typeface="Wingdings" panose="05000000000000000000" pitchFamily="2" charset="2"/>
              <a:buChar char="v"/>
            </a:pPr>
            <a:r>
              <a:rPr lang="en-US" dirty="0">
                <a:solidFill>
                  <a:schemeClr val="bg1"/>
                </a:solidFill>
              </a:rPr>
              <a:t> Customer Types</a:t>
            </a:r>
          </a:p>
          <a:p>
            <a:pPr>
              <a:buFont typeface="Wingdings" panose="05000000000000000000" pitchFamily="2" charset="2"/>
              <a:buChar char="v"/>
            </a:pPr>
            <a:r>
              <a:rPr lang="en-US" dirty="0">
                <a:solidFill>
                  <a:schemeClr val="bg1"/>
                </a:solidFill>
              </a:rPr>
              <a:t> Lead Countries</a:t>
            </a:r>
          </a:p>
          <a:p>
            <a:pPr>
              <a:buFont typeface="Wingdings" panose="05000000000000000000" pitchFamily="2" charset="2"/>
              <a:buChar char="v"/>
            </a:pPr>
            <a:r>
              <a:rPr lang="en-US" dirty="0">
                <a:solidFill>
                  <a:schemeClr val="bg1"/>
                </a:solidFill>
              </a:rPr>
              <a:t> Landing Pages</a:t>
            </a:r>
          </a:p>
          <a:p>
            <a:pPr marL="0" indent="0">
              <a:buNone/>
            </a:pPr>
            <a:endParaRPr lang="en-US" dirty="0">
              <a:solidFill>
                <a:schemeClr val="bg1"/>
              </a:solidFill>
            </a:endParaRPr>
          </a:p>
          <a:p>
            <a:r>
              <a:rPr lang="en-US" dirty="0">
                <a:solidFill>
                  <a:schemeClr val="bg1"/>
                </a:solidFill>
              </a:rPr>
              <a:t>Analysis:</a:t>
            </a:r>
          </a:p>
          <a:p>
            <a:pPr>
              <a:buFont typeface="Wingdings" panose="05000000000000000000" pitchFamily="2" charset="2"/>
              <a:buChar char="v"/>
            </a:pPr>
            <a:r>
              <a:rPr lang="en-US" dirty="0">
                <a:solidFill>
                  <a:schemeClr val="bg1"/>
                </a:solidFill>
              </a:rPr>
              <a:t> Lead Score vs. Intro Call Qualification</a:t>
            </a:r>
          </a:p>
          <a:p>
            <a:pPr>
              <a:buFont typeface="Wingdings" panose="05000000000000000000" pitchFamily="2" charset="2"/>
              <a:buChar char="v"/>
            </a:pPr>
            <a:r>
              <a:rPr lang="en-US" dirty="0">
                <a:solidFill>
                  <a:schemeClr val="bg1"/>
                </a:solidFill>
              </a:rPr>
              <a:t> Total Calls &amp; Emails vs. Intro Call Qualification</a:t>
            </a:r>
          </a:p>
          <a:p>
            <a:pPr>
              <a:buFont typeface="Wingdings" panose="05000000000000000000" pitchFamily="2" charset="2"/>
              <a:buChar char="v"/>
            </a:pPr>
            <a:r>
              <a:rPr lang="en-US" dirty="0">
                <a:solidFill>
                  <a:schemeClr val="bg1"/>
                </a:solidFill>
              </a:rPr>
              <a:t> Lead Intro Call Delta vs. Intro Call Qualification</a:t>
            </a:r>
          </a:p>
          <a:p>
            <a:endParaRPr lang="en-US" dirty="0">
              <a:solidFill>
                <a:schemeClr val="bg1"/>
              </a:solidFill>
            </a:endParaRPr>
          </a:p>
        </p:txBody>
      </p:sp>
    </p:spTree>
    <p:extLst>
      <p:ext uri="{BB962C8B-B14F-4D97-AF65-F5344CB8AC3E}">
        <p14:creationId xmlns:p14="http://schemas.microsoft.com/office/powerpoint/2010/main" val="55160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Data Exploration 1: Trends in Volume &amp; Traffic Channels</a:t>
            </a:r>
          </a:p>
        </p:txBody>
      </p:sp>
      <p:sp>
        <p:nvSpPr>
          <p:cNvPr id="20" name="Text 2"/>
          <p:cNvSpPr/>
          <p:nvPr/>
        </p:nvSpPr>
        <p:spPr>
          <a:xfrm>
            <a:off x="838200" y="1461299"/>
            <a:ext cx="5638613"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Intro Calls Volume Over Time</a:t>
            </a:r>
          </a:p>
        </p:txBody>
      </p:sp>
      <p:sp>
        <p:nvSpPr>
          <p:cNvPr id="21" name="Content Placeholder 2"/>
          <p:cNvSpPr txBox="1">
            <a:spLocks/>
          </p:cNvSpPr>
          <p:nvPr/>
        </p:nvSpPr>
        <p:spPr>
          <a:xfrm>
            <a:off x="850249" y="1876797"/>
            <a:ext cx="6154983" cy="1704441"/>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 Of 22.9K records, 12.8K (56%) were qualified vs 10K (44%) disqualified.</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The first graph below shows the volume of intro calls (min: ~ 0, high: ~50) versus their creation date (from Jan 2016 to Dec 2018). </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One interesting trend to note is that there seemed to be a higher volume of closed intro calls between May 2017 and Jan 2018.</a:t>
            </a:r>
          </a:p>
          <a:p>
            <a:pPr marL="285750" indent="-285750">
              <a:lnSpc>
                <a:spcPct val="150000"/>
              </a:lnSpc>
              <a:spcBef>
                <a:spcPts val="0"/>
              </a:spcBef>
              <a:buFont typeface="Arial" panose="020B0604020202020204" pitchFamily="34" charset="0"/>
              <a:buChar char="•"/>
            </a:pPr>
            <a:endPar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2054" name="Picture 6" descr="https://lh5.googleusercontent.com/ZHtqNDw1KP-xshzweEJe5pBINJT_uQ_I2U7J5SGYU-Ucz1k80HQ3Cq_qxoQUamdhderCbHOpHTp2YR8xKfpMFSAwuXUO4NMrCi88ixsfnmBiHVuldDkKyv4mikjhmuRVpz5rKNQ7">
            <a:extLst>
              <a:ext uri="{FF2B5EF4-FFF2-40B4-BE49-F238E27FC236}">
                <a16:creationId xmlns:a16="http://schemas.microsoft.com/office/drawing/2014/main" id="{BEE60D05-76B4-4531-995B-2A634B46AA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49" y="3769551"/>
            <a:ext cx="6154984" cy="292100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lh3.googleusercontent.com/XwH6HzU9JhnigcgBKeCyRPU4pbvNs9UOQ-u39iCmSELAtWBEyfaXF8f3bAuuvDl7rb_yB4KNXqsoVbYzPQSVrBrHEOXAd58icgnqXm-U8lNVGx8Xewpio1hzPbtiy4dayplQK7MG">
            <a:extLst>
              <a:ext uri="{FF2B5EF4-FFF2-40B4-BE49-F238E27FC236}">
                <a16:creationId xmlns:a16="http://schemas.microsoft.com/office/drawing/2014/main" id="{AE2C00A4-A909-43DA-B12B-09CB38D6B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7971" y="3733478"/>
            <a:ext cx="4443813" cy="2878530"/>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A37AAA02-CB0D-479F-8BE8-3DD52397F905}"/>
              </a:ext>
            </a:extLst>
          </p:cNvPr>
          <p:cNvSpPr/>
          <p:nvPr/>
        </p:nvSpPr>
        <p:spPr>
          <a:xfrm>
            <a:off x="7317971" y="1501439"/>
            <a:ext cx="4131077"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Traffic Channels (Qualified vs. Not Qualified)</a:t>
            </a:r>
          </a:p>
        </p:txBody>
      </p:sp>
      <p:sp>
        <p:nvSpPr>
          <p:cNvPr id="10" name="Content Placeholder 2">
            <a:extLst>
              <a:ext uri="{FF2B5EF4-FFF2-40B4-BE49-F238E27FC236}">
                <a16:creationId xmlns:a16="http://schemas.microsoft.com/office/drawing/2014/main" id="{89BBB5DB-A992-44D2-8E6D-0282E2345131}"/>
              </a:ext>
            </a:extLst>
          </p:cNvPr>
          <p:cNvSpPr txBox="1">
            <a:spLocks/>
          </p:cNvSpPr>
          <p:nvPr/>
        </p:nvSpPr>
        <p:spPr>
          <a:xfrm>
            <a:off x="7317971" y="2029037"/>
            <a:ext cx="4131077" cy="1552202"/>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Note how some traffic channels have a much higher proportion of qualified intro calls.</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For example, lead source 3 &amp; 0 (corresponding to “Brand” and “Affiliate”) have a ratio of 1.9 but are in sixth place and up, with additional intro call sources in between having a ratio of around 0.8~1.6. </a:t>
            </a:r>
          </a:p>
        </p:txBody>
      </p:sp>
    </p:spTree>
    <p:extLst>
      <p:ext uri="{BB962C8B-B14F-4D97-AF65-F5344CB8AC3E}">
        <p14:creationId xmlns:p14="http://schemas.microsoft.com/office/powerpoint/2010/main" val="13987350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Data Exploration 2: Trends in Customer Types &amp; Countries</a:t>
            </a:r>
          </a:p>
        </p:txBody>
      </p:sp>
      <p:pic>
        <p:nvPicPr>
          <p:cNvPr id="7170" name="Picture 2" descr="https://lh6.googleusercontent.com/xytHHHpDZcFuT8l3ZQN2GZkJpNs-2zP_GDcGSO9QEakcRGpswjMEsNqTHLrCK2M2cAFB8tKFz7FJ6PYinTKaR0OD-D4T1EgXey1jYNBdvUm_nO6wGlnH3dgIk9GNN_S1x93hHPjR">
            <a:extLst>
              <a:ext uri="{FF2B5EF4-FFF2-40B4-BE49-F238E27FC236}">
                <a16:creationId xmlns:a16="http://schemas.microsoft.com/office/drawing/2014/main" id="{5CA74240-41DD-4DD8-9D47-C441817A3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260" y="3469140"/>
            <a:ext cx="5638612" cy="323322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3.googleusercontent.com/y4gcG1lqmisYG1actQmOkAkDxLuxm4-9v5m281HR-J-mpaT6n8b7G7QClubhv9b6dhc0nJ2rUk145vryzuAbsiRLtRZlPbqRh_bS1rrNuiIuPbtBhd5zUE5Np-WU1zoXK3q7UsUv">
            <a:extLst>
              <a:ext uri="{FF2B5EF4-FFF2-40B4-BE49-F238E27FC236}">
                <a16:creationId xmlns:a16="http://schemas.microsoft.com/office/drawing/2014/main" id="{98672E2E-064C-4062-B238-0B7468615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0734" y="3469140"/>
            <a:ext cx="5028036" cy="3263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52B3A144-B52C-4ABA-B571-5BF21DE02388}"/>
              </a:ext>
            </a:extLst>
          </p:cNvPr>
          <p:cNvSpPr/>
          <p:nvPr/>
        </p:nvSpPr>
        <p:spPr>
          <a:xfrm>
            <a:off x="838200" y="1461299"/>
            <a:ext cx="5638613"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Customer Type (Qualified vs. Not Qualified)</a:t>
            </a:r>
          </a:p>
        </p:txBody>
      </p:sp>
      <p:sp>
        <p:nvSpPr>
          <p:cNvPr id="10" name="Content Placeholder 2">
            <a:extLst>
              <a:ext uri="{FF2B5EF4-FFF2-40B4-BE49-F238E27FC236}">
                <a16:creationId xmlns:a16="http://schemas.microsoft.com/office/drawing/2014/main" id="{CB4710EB-D7EF-4D96-9C09-726F614CF6C9}"/>
              </a:ext>
            </a:extLst>
          </p:cNvPr>
          <p:cNvSpPr txBox="1">
            <a:spLocks/>
          </p:cNvSpPr>
          <p:nvPr/>
        </p:nvSpPr>
        <p:spPr>
          <a:xfrm>
            <a:off x="850250" y="1876798"/>
            <a:ext cx="5638612" cy="1552202"/>
          </a:xfrm>
          <a:prstGeom prst="rect">
            <a:avLst/>
          </a:prstGeom>
          <a:ln w="57150">
            <a:noFill/>
          </a:ln>
        </p:spPr>
        <p:txBody>
          <a:bodyPr vert="horz" lIns="91440" tIns="45720" rIns="91440" bIns="45720" numCol="1" rtlCol="0" anchor="t">
            <a:normAutofit fontScale="77500" lnSpcReduction="20000"/>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After generating the following charts, it seems that customer type could be a driver (as well as an indicator of the company’s strategic focus on the enterprise space). </a:t>
            </a:r>
          </a:p>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1 corresponds to ‘Enterprise’ (2 is ‘Unknown’, which doesn’t exactly bode the best in terms of our data quality) and 4 corresponds to ‘Nonprofits’ (which makes sense, the company primarily markets to companies willing to invest significant resources in onboarding and digital adoption).</a:t>
            </a:r>
          </a:p>
        </p:txBody>
      </p:sp>
      <p:sp>
        <p:nvSpPr>
          <p:cNvPr id="11" name="Text 2">
            <a:extLst>
              <a:ext uri="{FF2B5EF4-FFF2-40B4-BE49-F238E27FC236}">
                <a16:creationId xmlns:a16="http://schemas.microsoft.com/office/drawing/2014/main" id="{9233139A-A9A7-40D2-94F8-CDA8A56E30F6}"/>
              </a:ext>
            </a:extLst>
          </p:cNvPr>
          <p:cNvSpPr/>
          <p:nvPr/>
        </p:nvSpPr>
        <p:spPr>
          <a:xfrm>
            <a:off x="6830734" y="1459402"/>
            <a:ext cx="502803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Countries (Qualified vs. Not Qualified)</a:t>
            </a:r>
          </a:p>
        </p:txBody>
      </p:sp>
      <p:sp>
        <p:nvSpPr>
          <p:cNvPr id="12" name="Content Placeholder 2">
            <a:extLst>
              <a:ext uri="{FF2B5EF4-FFF2-40B4-BE49-F238E27FC236}">
                <a16:creationId xmlns:a16="http://schemas.microsoft.com/office/drawing/2014/main" id="{5DE42DCE-31DC-471B-AD64-F0CDCD686AA4}"/>
              </a:ext>
            </a:extLst>
          </p:cNvPr>
          <p:cNvSpPr txBox="1">
            <a:spLocks/>
          </p:cNvSpPr>
          <p:nvPr/>
        </p:nvSpPr>
        <p:spPr>
          <a:xfrm>
            <a:off x="6830734" y="1876798"/>
            <a:ext cx="5028036" cy="1377846"/>
          </a:xfrm>
          <a:prstGeom prst="rect">
            <a:avLst/>
          </a:prstGeom>
          <a:ln w="57150">
            <a:noFill/>
          </a:ln>
        </p:spPr>
        <p:txBody>
          <a:bodyPr vert="horz" lIns="91440" tIns="45720" rIns="91440" bIns="45720" numCol="1" rtlCol="0" anchor="t">
            <a:normAutofit fontScale="92500" lnSpcReduction="20000"/>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Countries is a little surprising as we have some EMEA and ANZ/APAC countries listed as the top producers of qualified intro calls. The company started in Israel and has major presence in AMER but it’s interesting to see the UK (#111), Australia (#4), and Germany (#38) up in the top 8. </a:t>
            </a:r>
          </a:p>
        </p:txBody>
      </p:sp>
    </p:spTree>
    <p:extLst>
      <p:ext uri="{BB962C8B-B14F-4D97-AF65-F5344CB8AC3E}">
        <p14:creationId xmlns:p14="http://schemas.microsoft.com/office/powerpoint/2010/main" val="269884747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fontScale="90000"/>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Data Exploration 3: Trends in Landing Pages (Qualified vs. Not Qualified)</a:t>
            </a:r>
          </a:p>
        </p:txBody>
      </p:sp>
      <p:pic>
        <p:nvPicPr>
          <p:cNvPr id="8194" name="Picture 2" descr="https://lh6.googleusercontent.com/Dkg0ob2z7cmsjukpx53-jFTLWoL89oNfEypQaWMg4oKc8vc7QzjMsbP2TVJ4IoMPUeb8JYppdEtWpmhsMNZW-Bjp3dkwGo6w7Gog7-8Yv16A2GZJMf9-NDynAL6b2MEPCno0Svxb">
            <a:extLst>
              <a:ext uri="{FF2B5EF4-FFF2-40B4-BE49-F238E27FC236}">
                <a16:creationId xmlns:a16="http://schemas.microsoft.com/office/drawing/2014/main" id="{C5B176C2-0914-4FA6-8B0B-B9C95C814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374" y="3053342"/>
            <a:ext cx="4784778" cy="334220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lh6.googleusercontent.com/YrX98lOb_0jrdXmha0lDqbyy4gmeX7bthpB7Ro9WkPBQJO0UhF0kyNXfwE--eFt9xowGCtMdAr4onnkw-pu082afcebVxwYmHT0LklsKWm_-M6ZIbIA8Y1r04X7jkg1op2vgKnHa">
            <a:extLst>
              <a:ext uri="{FF2B5EF4-FFF2-40B4-BE49-F238E27FC236}">
                <a16:creationId xmlns:a16="http://schemas.microsoft.com/office/drawing/2014/main" id="{58D30A4F-6F78-4636-88B5-CCCE78704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5082" y="3053342"/>
            <a:ext cx="4784778" cy="3322368"/>
          </a:xfrm>
          <a:prstGeom prst="rect">
            <a:avLst/>
          </a:prstGeom>
          <a:noFill/>
          <a:extLst>
            <a:ext uri="{909E8E84-426E-40DD-AFC4-6F175D3DCCD1}">
              <a14:hiddenFill xmlns:a14="http://schemas.microsoft.com/office/drawing/2010/main">
                <a:solidFill>
                  <a:srgbClr val="FFFFFF"/>
                </a:solidFill>
              </a14:hiddenFill>
            </a:ext>
          </a:extLst>
        </p:spPr>
      </p:pic>
      <p:sp>
        <p:nvSpPr>
          <p:cNvPr id="9" name="Text 2">
            <a:extLst>
              <a:ext uri="{FF2B5EF4-FFF2-40B4-BE49-F238E27FC236}">
                <a16:creationId xmlns:a16="http://schemas.microsoft.com/office/drawing/2014/main" id="{EE249D40-2177-41A0-8100-BB7081C6A8F6}"/>
              </a:ext>
            </a:extLst>
          </p:cNvPr>
          <p:cNvSpPr/>
          <p:nvPr/>
        </p:nvSpPr>
        <p:spPr>
          <a:xfrm>
            <a:off x="838200" y="1461299"/>
            <a:ext cx="5638613"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Qualified</a:t>
            </a:r>
          </a:p>
        </p:txBody>
      </p:sp>
      <p:sp>
        <p:nvSpPr>
          <p:cNvPr id="10" name="Content Placeholder 2">
            <a:extLst>
              <a:ext uri="{FF2B5EF4-FFF2-40B4-BE49-F238E27FC236}">
                <a16:creationId xmlns:a16="http://schemas.microsoft.com/office/drawing/2014/main" id="{8500C4A7-0A9D-4B93-8C6B-B678E9E57F3C}"/>
              </a:ext>
            </a:extLst>
          </p:cNvPr>
          <p:cNvSpPr txBox="1">
            <a:spLocks/>
          </p:cNvSpPr>
          <p:nvPr/>
        </p:nvSpPr>
        <p:spPr>
          <a:xfrm>
            <a:off x="850250" y="1876798"/>
            <a:ext cx="10499610" cy="960122"/>
          </a:xfrm>
          <a:prstGeom prst="rect">
            <a:avLst/>
          </a:prstGeom>
          <a:ln w="57150">
            <a:noFill/>
          </a:ln>
        </p:spPr>
        <p:txBody>
          <a:bodyPr vert="horz" lIns="91440" tIns="45720" rIns="91440" bIns="45720" numCol="1" rtlCol="0" anchor="t">
            <a:normAutofit/>
          </a:bodyPr>
          <a:lstStyle/>
          <a:p>
            <a:pPr marL="285750" indent="-285750">
              <a:lnSpc>
                <a:spcPct val="150000"/>
              </a:lnSpc>
              <a:spcBef>
                <a:spcPts val="0"/>
              </a:spcBef>
              <a:buFont typeface="Arial" panose="020B0604020202020204" pitchFamily="34" charset="0"/>
              <a:buChar char="•"/>
            </a:pPr>
            <a:r>
              <a:rPr lang="en-US" sz="1400" dirty="0">
                <a:solidFill>
                  <a:schemeClr val="bg1"/>
                </a:solidFill>
                <a:latin typeface="Segoe UI Semilight" panose="020B0402040204020203" pitchFamily="34" charset="0"/>
                <a:ea typeface="Segoe UI" panose="020B0502040204020203" pitchFamily="34" charset="0"/>
                <a:cs typeface="Segoe UI Semilight" panose="020B0402040204020203" pitchFamily="34" charset="0"/>
              </a:rPr>
              <a:t>When we look at landing pages and try to create top 30 charts, we see some interesting trends where the top 30 best landing pages by qualified count aren’t the same as the top 30 landing pages by ratio of qualified to disqualified intro calls</a:t>
            </a:r>
          </a:p>
        </p:txBody>
      </p:sp>
      <p:sp>
        <p:nvSpPr>
          <p:cNvPr id="11" name="Text 2">
            <a:extLst>
              <a:ext uri="{FF2B5EF4-FFF2-40B4-BE49-F238E27FC236}">
                <a16:creationId xmlns:a16="http://schemas.microsoft.com/office/drawing/2014/main" id="{692D4507-08FD-43E9-B200-88F79E628BF5}"/>
              </a:ext>
            </a:extLst>
          </p:cNvPr>
          <p:cNvSpPr/>
          <p:nvPr/>
        </p:nvSpPr>
        <p:spPr>
          <a:xfrm>
            <a:off x="6565083" y="1501439"/>
            <a:ext cx="4131077"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Not Qualified</a:t>
            </a:r>
          </a:p>
        </p:txBody>
      </p:sp>
    </p:spTree>
    <p:extLst>
      <p:ext uri="{BB962C8B-B14F-4D97-AF65-F5344CB8AC3E}">
        <p14:creationId xmlns:p14="http://schemas.microsoft.com/office/powerpoint/2010/main" val="8878012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630</TotalTime>
  <Words>2867</Words>
  <Application>Microsoft Office PowerPoint</Application>
  <PresentationFormat>Widescreen</PresentationFormat>
  <Paragraphs>342</Paragraphs>
  <Slides>27</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Arial</vt:lpstr>
      <vt:lpstr>Calibri</vt:lpstr>
      <vt:lpstr>Roboto</vt:lpstr>
      <vt:lpstr>Segoe UI</vt:lpstr>
      <vt:lpstr>Segoe UI Light</vt:lpstr>
      <vt:lpstr>Segoe UI Semibold</vt:lpstr>
      <vt:lpstr>Segoe UI Semilight</vt:lpstr>
      <vt:lpstr>Tw Cen MT</vt:lpstr>
      <vt:lpstr>Tw Cen MT Condensed</vt:lpstr>
      <vt:lpstr>Wingdings</vt:lpstr>
      <vt:lpstr>Wingdings 3</vt:lpstr>
      <vt:lpstr>Integral</vt:lpstr>
      <vt:lpstr>QuickStarter Theme</vt:lpstr>
      <vt:lpstr>Predicting sales success from INTRO callS</vt:lpstr>
      <vt:lpstr>Contents</vt:lpstr>
      <vt:lpstr>I. Background  +  II. data Set description</vt:lpstr>
      <vt:lpstr>I. Project Background</vt:lpstr>
      <vt:lpstr>II. Detailed Data Set Description</vt:lpstr>
      <vt:lpstr>III. Data  Exploration +  IV. Analysis</vt:lpstr>
      <vt:lpstr>Data Exploration 1: Trends in Volume &amp; Traffic Channels</vt:lpstr>
      <vt:lpstr>Data Exploration 2: Trends in Customer Types &amp; Countries</vt:lpstr>
      <vt:lpstr>Data Exploration 3: Trends in Landing Pages (Qualified vs. Not Qualified)</vt:lpstr>
      <vt:lpstr>Data Analysis Takeaways</vt:lpstr>
      <vt:lpstr>Lead Score vs. Intro Call Qualification</vt:lpstr>
      <vt:lpstr>Lead Score vs. Intro Call Qualification</vt:lpstr>
      <vt:lpstr>Total Calls &amp; Emails vs. Intro Call Qualification</vt:lpstr>
      <vt:lpstr>Total Calls &amp; Emails vs. Intro Call Qualification</vt:lpstr>
      <vt:lpstr>Lead Intro Call Delta vs. Intro Call Qualification</vt:lpstr>
      <vt:lpstr>V. Predictive Models</vt:lpstr>
      <vt:lpstr>Predictive Models overview</vt:lpstr>
      <vt:lpstr>Model 1: Logistic Regression</vt:lpstr>
      <vt:lpstr>Model 2: Random Forest</vt:lpstr>
      <vt:lpstr>Model 2: Random Forest</vt:lpstr>
      <vt:lpstr>Model 3: Gradient Boosted</vt:lpstr>
      <vt:lpstr>VI.  Recommendations +  Future  Work</vt:lpstr>
      <vt:lpstr>VI. Project Based Recommendations + Future Work</vt:lpstr>
      <vt:lpstr>VI. General Recommendations</vt:lpstr>
      <vt:lpstr>A1. Appendix: Additional Resources</vt:lpstr>
      <vt:lpstr>A2. Appendix: About me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success from INTRO callS</dc:title>
  <dc:creator>Mikiko Bazeley</dc:creator>
  <cp:lastModifiedBy>Mikiko Bazeley</cp:lastModifiedBy>
  <cp:revision>39</cp:revision>
  <dcterms:created xsi:type="dcterms:W3CDTF">2019-02-26T18:38:55Z</dcterms:created>
  <dcterms:modified xsi:type="dcterms:W3CDTF">2019-03-02T00:59:48Z</dcterms:modified>
</cp:coreProperties>
</file>