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GB" sz="2400" b="1" dirty="0"/>
              <a:t> ANGEL D</a:t>
            </a:r>
            <a:endParaRPr lang="en-US" sz="2400" b="1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</a:t>
            </a:r>
            <a:r>
              <a:rPr lang="en-US" sz="2400" b="1" dirty="0"/>
              <a:t>:</a:t>
            </a:r>
            <a:r>
              <a:rPr lang="en-GB" sz="2400" b="1" dirty="0"/>
              <a:t> 312216906</a:t>
            </a:r>
            <a:endParaRPr lang="en-US" sz="2400" b="1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</a:t>
            </a:r>
            <a:r>
              <a:rPr lang="en-US" sz="2400" b="1" dirty="0"/>
              <a:t>:</a:t>
            </a:r>
            <a:r>
              <a:rPr lang="en-GB" sz="2400" b="1" dirty="0"/>
              <a:t> B.COM (GENERAL)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: SHRI KRISHNASWAMY COLLEGE FOR WOMEN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4D0EF-166B-67DC-607D-D3FAA00A528D}"/>
              </a:ext>
            </a:extLst>
          </p:cNvPr>
          <p:cNvSpPr txBox="1"/>
          <p:nvPr/>
        </p:nvSpPr>
        <p:spPr>
          <a:xfrm>
            <a:off x="739774" y="1126916"/>
            <a:ext cx="1025683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2000" b="1" dirty="0"/>
              <a:t>Descriptive Modelling :</a:t>
            </a:r>
            <a:r>
              <a:rPr lang="en-GB" sz="2000" dirty="0"/>
              <a:t>
</a:t>
            </a:r>
            <a:r>
              <a:rPr lang="en-GB" sz="2000" b="1" dirty="0"/>
              <a:t>Pivot Tables: </a:t>
            </a:r>
            <a:r>
              <a:rPr lang="en-GB" sz="2000" dirty="0"/>
              <a:t>Summarize data to show averages, totals, and distributions across various dimensions (e.g., average salary by department).
</a:t>
            </a:r>
            <a:r>
              <a:rPr lang="en-GB" sz="2000" b="1" dirty="0"/>
              <a:t>Charts: </a:t>
            </a:r>
            <a:r>
              <a:rPr lang="en-GB" sz="2000" dirty="0"/>
              <a:t>Create bar charts, histograms, or pie charts to visualize salary distributions and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Predictive Modelling</a:t>
            </a:r>
            <a:r>
              <a:rPr lang="en-GB" sz="2000" dirty="0"/>
              <a:t>
</a:t>
            </a:r>
            <a:r>
              <a:rPr lang="en-GB" sz="2000" b="1" dirty="0"/>
              <a:t>Regression Analysis:</a:t>
            </a:r>
            <a:r>
              <a:rPr lang="en-GB" sz="2000" dirty="0"/>
              <a:t>
</a:t>
            </a:r>
            <a:r>
              <a:rPr lang="en-GB" sz="2000" b="1" dirty="0"/>
              <a:t>Linear Regression: </a:t>
            </a:r>
            <a:r>
              <a:rPr lang="en-GB" sz="2000" dirty="0"/>
              <a:t>Use to predict future salaries based on variables such as years of experience or education level. Utilize Excel’s LINEST function or Data Analysis </a:t>
            </a:r>
            <a:r>
              <a:rPr lang="en-GB" sz="2000" dirty="0" err="1"/>
              <a:t>Toolpak</a:t>
            </a:r>
            <a:r>
              <a:rPr lang="en-GB" sz="2000" dirty="0"/>
              <a:t>.
</a:t>
            </a:r>
            <a:r>
              <a:rPr lang="en-GB" sz="2000" b="1" dirty="0"/>
              <a:t>Multiple Regression: </a:t>
            </a:r>
            <a:r>
              <a:rPr lang="en-GB" sz="2000" dirty="0" err="1"/>
              <a:t>Analyze</a:t>
            </a:r>
            <a:r>
              <a:rPr lang="en-GB" sz="2000" dirty="0"/>
              <a:t> the impact of multiple variables on salary simultaneously.
</a:t>
            </a:r>
            <a:r>
              <a:rPr lang="en-GB" sz="2000" b="1" dirty="0"/>
              <a:t>Trend Analysis:</a:t>
            </a:r>
            <a:r>
              <a:rPr lang="en-GB" sz="2000" dirty="0"/>
              <a:t>
</a:t>
            </a:r>
            <a:r>
              <a:rPr lang="en-GB" sz="2000" b="1" dirty="0"/>
              <a:t>Time Series Analysis: </a:t>
            </a:r>
            <a:r>
              <a:rPr lang="en-GB" sz="2000" dirty="0"/>
              <a:t>Examine trends over time to forecast future compensation. Use Excel functions like FORECAST.ETS for seasonal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D405E-FF01-A4A4-681A-78DA2F93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3867" r="5639" b="2598"/>
          <a:stretch/>
        </p:blipFill>
        <p:spPr>
          <a:xfrm>
            <a:off x="434778" y="1339452"/>
            <a:ext cx="8405613" cy="47374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FDB9-288C-F082-EDB8-0D052167C0FF}"/>
              </a:ext>
            </a:extLst>
          </p:cNvPr>
          <p:cNvSpPr txBox="1"/>
          <p:nvPr/>
        </p:nvSpPr>
        <p:spPr>
          <a:xfrm>
            <a:off x="755332" y="1397675"/>
            <a:ext cx="90673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Improved Transparency and Reporting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Visualizations:</a:t>
            </a:r>
            <a:r>
              <a:rPr lang="en-GB" dirty="0"/>
              <a:t> Interactive dashboards and clear visualizations simplify data interpretation, making it easier to communicate findings and recommendations to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Benchmarking:</a:t>
            </a:r>
            <a:r>
              <a:rPr lang="en-GB" dirty="0"/>
              <a:t> Comparative analysis against industry standards provides context and helps ensure competitive compensation practices Strategic Compensation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Optimization Opportunities: </a:t>
            </a:r>
            <a:r>
              <a:rPr lang="en-GB" dirty="0"/>
              <a:t>Insights from modelling help identify areas for optimization, ensuring compensation aligns with market rates and organizational goals Enhanced Understanding of Compensation Structures
</a:t>
            </a:r>
            <a:r>
              <a:rPr lang="en-GB" b="1" dirty="0"/>
              <a:t>Comprehensive View: </a:t>
            </a:r>
            <a:r>
              <a:rPr lang="en-GB" dirty="0"/>
              <a:t>Descriptive analysis offers a detailed understanding of salary distributions, departmental differences, and the impact of benefits.
</a:t>
            </a:r>
            <a:r>
              <a:rPr lang="en-GB" b="1" dirty="0"/>
              <a:t>Trend Analysis: </a:t>
            </a:r>
            <a:r>
              <a:rPr lang="en-GB" dirty="0"/>
              <a:t>Predictive modelling reveals compensation trends, helping organizations anticipate future salary needs and market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Final Thoughts</a:t>
            </a:r>
            <a:r>
              <a:rPr lang="en-GB" dirty="0"/>
              <a:t>
Effective use of Excel for salary and compensation modelling equips organizations with the tools to make informed, data-driven decisions. By leveraging predictive analytics, scenario planning, and detailed visualizations, organizations can align their compensation practices with strategic goals, manage budgets more effectively, and stay competitive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</a:t>
            </a:r>
          </a:p>
          <a:p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Excel Data Modelling 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FB07C-02DC-B3F5-5917-60AB36C3E15A}"/>
              </a:ext>
            </a:extLst>
          </p:cNvPr>
          <p:cNvSpPr txBox="1"/>
          <p:nvPr/>
        </p:nvSpPr>
        <p:spPr>
          <a:xfrm>
            <a:off x="265509" y="1695450"/>
            <a:ext cx="8593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is facing challenges in ensuring fair and competitive compensation across various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in-depth analysis of salary distribution, identification of any disparities, and recommendations for improvements to align with industry standards.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17064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analyze the existing salary</a:t>
            </a: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compensation data using Excel data modeling</a:t>
            </a: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</a:p>
          <a:p>
            <a:pPr algn="l"/>
            <a:endParaRPr lang="en-GB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insights that can help in</a:t>
            </a: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data-driven decisions regarding salary</a:t>
            </a: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adjustments, promotions, and benefits allocation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000F-4590-21CE-5338-C2A83F885D0A}"/>
              </a:ext>
            </a:extLst>
          </p:cNvPr>
          <p:cNvSpPr txBox="1"/>
          <p:nvPr/>
        </p:nvSpPr>
        <p:spPr>
          <a:xfrm>
            <a:off x="571500" y="1695450"/>
            <a:ext cx="859035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F</a:t>
            </a:r>
            <a:r>
              <a:rPr lang="en-US" sz="2800" b="1" dirty="0" err="1"/>
              <a:t>inance</a:t>
            </a:r>
            <a:r>
              <a:rPr lang="en-US" sz="2800" b="1" dirty="0"/>
              <a:t> Team</a:t>
            </a:r>
            <a:r>
              <a:rPr lang="en-US" sz="2800" dirty="0"/>
              <a:t>: To allocate budget efficiently and plan</a:t>
            </a:r>
          </a:p>
          <a:p>
            <a:r>
              <a:rPr lang="en-US" sz="2800" dirty="0"/>
              <a:t>for salary adjustments.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Employees</a:t>
            </a:r>
            <a:r>
              <a:rPr lang="en-US" sz="2800" dirty="0"/>
              <a:t>: Indirectly, to ensure fair compensation</a:t>
            </a:r>
          </a:p>
          <a:p>
            <a:r>
              <a:rPr lang="en-US" sz="2800" dirty="0"/>
              <a:t>aligned with industry standards.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HR Department:</a:t>
            </a:r>
            <a:r>
              <a:rPr lang="en-GB" sz="2800" dirty="0"/>
              <a:t> To use the insights for refining</a:t>
            </a:r>
          </a:p>
          <a:p>
            <a:r>
              <a:rPr lang="en-GB" sz="2800" dirty="0"/>
              <a:t>compensation policies.
•  </a:t>
            </a:r>
            <a:r>
              <a:rPr lang="en-GB" sz="2800" b="1" dirty="0"/>
              <a:t>Management</a:t>
            </a:r>
            <a:r>
              <a:rPr lang="en-GB" sz="2800" dirty="0"/>
              <a:t>: To ensure equitable and competitive</a:t>
            </a:r>
          </a:p>
          <a:p>
            <a:r>
              <a:rPr lang="en-GB" sz="2800" dirty="0"/>
              <a:t>salary distribution.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308C5-8AEA-B39E-5DF0-10F3A595EF8F}"/>
              </a:ext>
            </a:extLst>
          </p:cNvPr>
          <p:cNvSpPr txBox="1"/>
          <p:nvPr/>
        </p:nvSpPr>
        <p:spPr>
          <a:xfrm>
            <a:off x="2868213" y="1433195"/>
            <a:ext cx="876562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Analyze current salary distributions</a:t>
            </a:r>
          </a:p>
          <a:p>
            <a:r>
              <a:rPr lang="en-US" sz="2000" dirty="0"/>
              <a:t>• Compare salaries against industry</a:t>
            </a:r>
          </a:p>
          <a:p>
            <a:r>
              <a:rPr lang="en-US" sz="2000" dirty="0"/>
              <a:t>benchmarks.</a:t>
            </a:r>
          </a:p>
          <a:p>
            <a:r>
              <a:rPr lang="en-US" sz="2000" dirty="0"/>
              <a:t>• Identify disparities across departments,</a:t>
            </a:r>
          </a:p>
          <a:p>
            <a:r>
              <a:rPr lang="en-US" sz="2000" dirty="0"/>
              <a:t>genders, and roles.</a:t>
            </a:r>
          </a:p>
          <a:p>
            <a:r>
              <a:rPr lang="en-US" sz="2000" dirty="0"/>
              <a:t>• Forecast the financial impact of</a:t>
            </a:r>
          </a:p>
          <a:p>
            <a:r>
              <a:rPr lang="en-US" sz="2000" dirty="0"/>
              <a:t>proposed salary adjustments</a:t>
            </a:r>
            <a:endParaRPr lang="en-GB" sz="2000" dirty="0"/>
          </a:p>
          <a:p>
            <a:r>
              <a:rPr lang="en-GB" sz="2000" b="1" dirty="0"/>
              <a:t>Value Proposition:</a:t>
            </a:r>
          </a:p>
          <a:p>
            <a:r>
              <a:rPr lang="en-GB" sz="2000" b="1" dirty="0"/>
              <a:t>Enhanced Decision-Making:</a:t>
            </a:r>
            <a:endParaRPr lang="en-GB" sz="2000" dirty="0"/>
          </a:p>
          <a:p>
            <a:r>
              <a:rPr lang="en-GB" sz="2000" b="1" dirty="0"/>
              <a:t>Benefit:</a:t>
            </a:r>
            <a:r>
              <a:rPr lang="en-GB" sz="2000" dirty="0"/>
              <a:t> Enables more informed decisions by providing comprehensive and actionable insights into compensation practices and trends.</a:t>
            </a:r>
          </a:p>
          <a:p>
            <a:r>
              <a:rPr lang="en-GB" sz="2000" b="1" dirty="0"/>
              <a:t>Increased Efficiency:</a:t>
            </a:r>
            <a:endParaRPr lang="en-GB" sz="2000" dirty="0"/>
          </a:p>
          <a:p>
            <a:r>
              <a:rPr lang="en-GB" sz="2000" b="1" dirty="0"/>
              <a:t>Benefit:</a:t>
            </a:r>
            <a:r>
              <a:rPr lang="en-GB" sz="2000" dirty="0"/>
              <a:t> Automates data management and reporting processes, saving time and reducing manual effort in compensation analysis.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D0B7-8439-484A-5D52-7979D48FD6B9}"/>
              </a:ext>
            </a:extLst>
          </p:cNvPr>
          <p:cNvSpPr txBox="1"/>
          <p:nvPr/>
        </p:nvSpPr>
        <p:spPr>
          <a:xfrm>
            <a:off x="755331" y="1524922"/>
            <a:ext cx="1012102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Purpose</a:t>
            </a:r>
          </a:p>
          <a:p>
            <a:r>
              <a:rPr lang="en-GB" sz="2000" dirty="0"/>
              <a:t>This dataset is designed to </a:t>
            </a:r>
            <a:r>
              <a:rPr lang="en-GB" sz="2000" dirty="0" err="1"/>
              <a:t>analyze</a:t>
            </a:r>
            <a:r>
              <a:rPr lang="en-GB" sz="2000" dirty="0"/>
              <a:t> and model salary and compensation data across various dimensions, including job titles, departments, and locations. It aims to provide insights into compensation structures, identify trends, and support strategic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Source</a:t>
            </a:r>
          </a:p>
          <a:p>
            <a:r>
              <a:rPr lang="en-GB" sz="2000" dirty="0"/>
              <a:t>The data is sourced from the company's HR management system and payroll records, capturing detailed compensation information for all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Data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Format: Excel spreadsheet (.</a:t>
            </a:r>
            <a:r>
              <a:rPr lang="en-GB" sz="2000" dirty="0" err="1"/>
              <a:t>xlsx</a:t>
            </a:r>
            <a:r>
              <a:rPr lang="en-GB" sz="2000" dirty="0"/>
              <a:t>) or CSV (.csv).
Granularity: Annual data for each employee.
Time Period: Data covers the fiscal year 2023 (or specify the relevant period).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66555" y="1402128"/>
            <a:ext cx="91106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Advanced Predictive Analytics</a:t>
            </a:r>
          </a:p>
          <a:p>
            <a:r>
              <a:rPr lang="en-GB" sz="1600" b="1" dirty="0"/>
              <a:t>1. Feature:</a:t>
            </a:r>
            <a:r>
              <a:rPr lang="en-GB" sz="1600" dirty="0"/>
              <a:t> Utilizes sophisticated predictive models to forecast future compensation trends and budget impacts.</a:t>
            </a:r>
          </a:p>
          <a:p>
            <a:r>
              <a:rPr lang="en-GB" sz="1600" b="1" dirty="0"/>
              <a:t>Benefit:</a:t>
            </a:r>
            <a:r>
              <a:rPr lang="en-GB" sz="1600" dirty="0"/>
              <a:t> Enables proactive adjustments to compensation strategies, helping organizations stay ahead of market changes and financial planning challenges.</a:t>
            </a:r>
          </a:p>
          <a:p>
            <a:r>
              <a:rPr lang="en-GB" sz="1600" b="1" dirty="0"/>
              <a:t>2. Real-Time Interactive Dashboards</a:t>
            </a:r>
          </a:p>
          <a:p>
            <a:r>
              <a:rPr lang="en-GB" sz="1600" b="1" dirty="0"/>
              <a:t>Feature:</a:t>
            </a:r>
            <a:r>
              <a:rPr lang="en-GB" sz="1600" dirty="0"/>
              <a:t> Provides dynamic dashboards with real-time data visualization and interactive elements like slicers and filters.</a:t>
            </a:r>
          </a:p>
          <a:p>
            <a:r>
              <a:rPr lang="en-GB" sz="1600" b="1" dirty="0"/>
              <a:t>Benefit:</a:t>
            </a:r>
            <a:r>
              <a:rPr lang="en-GB" sz="1600" dirty="0"/>
              <a:t> Offers instant insights and allows users to explore data from multiple perspectives, enhancing decision-making speed and flexibility.</a:t>
            </a:r>
          </a:p>
          <a:p>
            <a:r>
              <a:rPr lang="en-GB" sz="1600" b="1" dirty="0"/>
              <a:t>3. Comprehensive Data Integration</a:t>
            </a:r>
          </a:p>
          <a:p>
            <a:r>
              <a:rPr lang="en-GB" sz="1600" b="1" dirty="0"/>
              <a:t>Feature:</a:t>
            </a:r>
            <a:r>
              <a:rPr lang="en-GB" sz="1600" dirty="0"/>
              <a:t> Seamlessly integrates data from various sources, including payroll systems, HR databases, and external market benchmarks.</a:t>
            </a:r>
          </a:p>
          <a:p>
            <a:r>
              <a:rPr lang="en-GB" sz="1600" b="1" dirty="0"/>
              <a:t>Benefit:</a:t>
            </a:r>
            <a:r>
              <a:rPr lang="en-GB" sz="1600" dirty="0"/>
              <a:t> Delivers a holistic view of compensation practices and trends, ensuring that analysis is based on complete and up-to-date information.</a:t>
            </a:r>
          </a:p>
          <a:p>
            <a:r>
              <a:rPr lang="en-GB" sz="1600" b="1" dirty="0"/>
              <a:t>4. Customizable Scenario Analysis</a:t>
            </a:r>
          </a:p>
          <a:p>
            <a:r>
              <a:rPr lang="en-GB" sz="1600" b="1" dirty="0"/>
              <a:t>Feature:</a:t>
            </a:r>
            <a:r>
              <a:rPr lang="en-GB" sz="1600" dirty="0"/>
              <a:t> Allows users to create and test multiple compensation scenarios based on different variables (e.g., economic conditions, policy changes).</a:t>
            </a:r>
          </a:p>
          <a:p>
            <a:r>
              <a:rPr lang="en-GB" sz="1600" b="1" dirty="0"/>
              <a:t>Benefit:</a:t>
            </a:r>
            <a:r>
              <a:rPr lang="en-GB" sz="1600" dirty="0"/>
              <a:t> Supports strategic planning by evaluating potential outcomes under various conditions, helping to identify the best compensation strategies.</a:t>
            </a:r>
          </a:p>
          <a:p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Angel D</cp:lastModifiedBy>
  <cp:revision>15</cp:revision>
  <dcterms:created xsi:type="dcterms:W3CDTF">2024-03-29T15:07:22Z</dcterms:created>
  <dcterms:modified xsi:type="dcterms:W3CDTF">2024-08-30T14:04:01Z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