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DM Sans Bold" charset="1" panose="00000000000000000000"/>
      <p:regular r:id="rId32"/>
    </p:embeddedFont>
    <p:embeddedFont>
      <p:font typeface="DM Sans" charset="1" panose="00000000000000000000"/>
      <p:regular r:id="rId33"/>
    </p:embeddedFont>
    <p:embeddedFont>
      <p:font typeface="DM Sans Bold Italics" charset="1" panose="00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notesMasters/notesMaster1.xml" Type="http://schemas.openxmlformats.org/officeDocument/2006/relationships/notesMaster"/><Relationship Id="rId3" Target="viewProps.xml" Type="http://schemas.openxmlformats.org/officeDocument/2006/relationships/viewProps"/><Relationship Id="rId30" Target="theme/theme2.xml" Type="http://schemas.openxmlformats.org/officeDocument/2006/relationships/theme"/><Relationship Id="rId31" Target="notesSlides/notesSlide1.xml" Type="http://schemas.openxmlformats.org/officeDocument/2006/relationships/note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notesSlides/notesSlide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leverage hotel dataset with SQL to improve decision-making and customer experience</a:t>
            </a:r>
          </a:p>
          <a:p>
            <a:r>
              <a:rPr lang="en-US"/>
              <a:t/>
            </a:r>
          </a:p>
          <a:p>
            <a:r>
              <a:rPr lang="en-US"/>
              <a:t/>
            </a:r>
          </a:p>
          <a:p>
            <a:r>
              <a:rPr lang="en-US"/>
              <a:t>this image shoz=ws the differents columns that characterize our dataset </a:t>
            </a:r>
          </a:p>
          <a:p>
            <a:r>
              <a:rPr lang="en-US"/>
              <a:t/>
            </a:r>
          </a:p>
          <a:p>
            <a:r>
              <a:rPr lang="en-US"/>
              <a:t/>
            </a:r>
          </a:p>
          <a:p>
            <a:r>
              <a:rPr lang="en-US"/>
              <a:t>this image shows the import of our dataset in csv format into our database mentorness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701768" y="2314682"/>
            <a:ext cx="6557532" cy="6203775"/>
            <a:chOff x="0" y="0"/>
            <a:chExt cx="1856021" cy="1755895"/>
          </a:xfrm>
        </p:grpSpPr>
        <p:sp>
          <p:nvSpPr>
            <p:cNvPr name="Freeform 3" id="3"/>
            <p:cNvSpPr/>
            <p:nvPr/>
          </p:nvSpPr>
          <p:spPr>
            <a:xfrm flipH="false" flipV="false" rot="0">
              <a:off x="0" y="0"/>
              <a:ext cx="1856021" cy="1755895"/>
            </a:xfrm>
            <a:custGeom>
              <a:avLst/>
              <a:gdLst/>
              <a:ahLst/>
              <a:cxnLst/>
              <a:rect r="r" b="b" t="t" l="l"/>
              <a:pathLst>
                <a:path h="1755895" w="1856021">
                  <a:moveTo>
                    <a:pt x="0" y="0"/>
                  </a:moveTo>
                  <a:lnTo>
                    <a:pt x="1856021" y="0"/>
                  </a:lnTo>
                  <a:lnTo>
                    <a:pt x="1856021" y="1755895"/>
                  </a:lnTo>
                  <a:lnTo>
                    <a:pt x="0" y="1755895"/>
                  </a:lnTo>
                  <a:close/>
                </a:path>
              </a:pathLst>
            </a:custGeom>
            <a:solidFill>
              <a:srgbClr val="96E8EE"/>
            </a:solidFill>
          </p:spPr>
        </p:sp>
        <p:sp>
          <p:nvSpPr>
            <p:cNvPr name="TextBox 4" id="4"/>
            <p:cNvSpPr txBox="true"/>
            <p:nvPr/>
          </p:nvSpPr>
          <p:spPr>
            <a:xfrm>
              <a:off x="0" y="-38100"/>
              <a:ext cx="1856021" cy="179399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75639" y="1639064"/>
            <a:ext cx="6403106" cy="640310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3"/>
              <a:stretch>
                <a:fillRect l="0" t="-16666" r="0" b="-16666"/>
              </a:stretch>
            </a:blipFill>
          </p:spPr>
        </p:sp>
      </p:grpSp>
      <p:grpSp>
        <p:nvGrpSpPr>
          <p:cNvPr name="Group 7" id="7"/>
          <p:cNvGrpSpPr/>
          <p:nvPr/>
        </p:nvGrpSpPr>
        <p:grpSpPr>
          <a:xfrm rot="0">
            <a:off x="2597101" y="4931776"/>
            <a:ext cx="4561367" cy="1287453"/>
            <a:chOff x="0" y="0"/>
            <a:chExt cx="1201348" cy="339082"/>
          </a:xfrm>
        </p:grpSpPr>
        <p:sp>
          <p:nvSpPr>
            <p:cNvPr name="Freeform 8" id="8"/>
            <p:cNvSpPr/>
            <p:nvPr/>
          </p:nvSpPr>
          <p:spPr>
            <a:xfrm flipH="false" flipV="false" rot="0">
              <a:off x="0" y="0"/>
              <a:ext cx="1201348" cy="339082"/>
            </a:xfrm>
            <a:custGeom>
              <a:avLst/>
              <a:gdLst/>
              <a:ahLst/>
              <a:cxnLst/>
              <a:rect r="r" b="b" t="t" l="l"/>
              <a:pathLst>
                <a:path h="339082" w="1201348">
                  <a:moveTo>
                    <a:pt x="0" y="0"/>
                  </a:moveTo>
                  <a:lnTo>
                    <a:pt x="1201348" y="0"/>
                  </a:lnTo>
                  <a:lnTo>
                    <a:pt x="1201348" y="339082"/>
                  </a:lnTo>
                  <a:lnTo>
                    <a:pt x="0" y="339082"/>
                  </a:lnTo>
                  <a:close/>
                </a:path>
              </a:pathLst>
            </a:custGeom>
            <a:solidFill>
              <a:srgbClr val="EAFAB2"/>
            </a:solidFill>
          </p:spPr>
        </p:sp>
        <p:sp>
          <p:nvSpPr>
            <p:cNvPr name="TextBox 9" id="9"/>
            <p:cNvSpPr txBox="true"/>
            <p:nvPr/>
          </p:nvSpPr>
          <p:spPr>
            <a:xfrm>
              <a:off x="0" y="-38100"/>
              <a:ext cx="1201348" cy="37718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900182" y="9128994"/>
            <a:ext cx="2359118" cy="661137"/>
            <a:chOff x="0" y="0"/>
            <a:chExt cx="3145491" cy="881516"/>
          </a:xfrm>
        </p:grpSpPr>
        <p:sp>
          <p:nvSpPr>
            <p:cNvPr name="Freeform 11" id="11"/>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2263975" y="0"/>
              <a:ext cx="881516" cy="881516"/>
              <a:chOff x="0" y="0"/>
              <a:chExt cx="140071" cy="140071"/>
            </a:xfrm>
          </p:grpSpPr>
          <p:sp>
            <p:nvSpPr>
              <p:cNvPr name="Freeform 13" id="13"/>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14" id="14"/>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0"/>
              <a:ext cx="881516" cy="881516"/>
              <a:chOff x="0" y="0"/>
              <a:chExt cx="140071" cy="140071"/>
            </a:xfrm>
          </p:grpSpPr>
          <p:sp>
            <p:nvSpPr>
              <p:cNvPr name="Freeform 16" id="16"/>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7" id="17"/>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AutoShape 18" id="18"/>
          <p:cNvSpPr/>
          <p:nvPr/>
        </p:nvSpPr>
        <p:spPr>
          <a:xfrm>
            <a:off x="1028700" y="6668219"/>
            <a:ext cx="8386259" cy="0"/>
          </a:xfrm>
          <a:prstGeom prst="line">
            <a:avLst/>
          </a:prstGeom>
          <a:ln cap="flat" w="95250">
            <a:solidFill>
              <a:srgbClr val="000000"/>
            </a:solidFill>
            <a:prstDash val="solid"/>
            <a:headEnd type="none" len="sm" w="sm"/>
            <a:tailEnd type="none" len="sm" w="sm"/>
          </a:ln>
        </p:spPr>
      </p:sp>
      <p:sp>
        <p:nvSpPr>
          <p:cNvPr name="TextBox 19" id="19"/>
          <p:cNvSpPr txBox="true"/>
          <p:nvPr/>
        </p:nvSpPr>
        <p:spPr>
          <a:xfrm rot="0">
            <a:off x="1028700" y="2520373"/>
            <a:ext cx="9032731" cy="3728085"/>
          </a:xfrm>
          <a:prstGeom prst="rect">
            <a:avLst/>
          </a:prstGeom>
        </p:spPr>
        <p:txBody>
          <a:bodyPr anchor="t" rtlCol="false" tIns="0" lIns="0" bIns="0" rIns="0">
            <a:spAutoFit/>
          </a:bodyPr>
          <a:lstStyle/>
          <a:p>
            <a:pPr algn="l">
              <a:lnSpc>
                <a:spcPts val="9720"/>
              </a:lnSpc>
            </a:pPr>
            <a:r>
              <a:rPr lang="en-US" sz="9000">
                <a:solidFill>
                  <a:srgbClr val="000000"/>
                </a:solidFill>
                <a:latin typeface="DM Sans Bold"/>
              </a:rPr>
              <a:t>HOTEL RESERVATION ANALYSIS SQL</a:t>
            </a:r>
          </a:p>
        </p:txBody>
      </p:sp>
      <p:sp>
        <p:nvSpPr>
          <p:cNvPr name="TextBox 20" id="20"/>
          <p:cNvSpPr txBox="true"/>
          <p:nvPr/>
        </p:nvSpPr>
        <p:spPr>
          <a:xfrm rot="0">
            <a:off x="617052" y="7615450"/>
            <a:ext cx="9032731" cy="426720"/>
          </a:xfrm>
          <a:prstGeom prst="rect">
            <a:avLst/>
          </a:prstGeom>
        </p:spPr>
        <p:txBody>
          <a:bodyPr anchor="t" rtlCol="false" tIns="0" lIns="0" bIns="0" rIns="0">
            <a:spAutoFit/>
          </a:bodyPr>
          <a:lstStyle/>
          <a:p>
            <a:pPr algn="ctr">
              <a:lnSpc>
                <a:spcPts val="3240"/>
              </a:lnSpc>
            </a:pPr>
            <a:r>
              <a:rPr lang="en-US" sz="3000">
                <a:solidFill>
                  <a:srgbClr val="000000"/>
                </a:solidFill>
                <a:latin typeface="DM Sans Bold"/>
              </a:rPr>
              <a:t>PRESENTED BY</a:t>
            </a:r>
          </a:p>
        </p:txBody>
      </p:sp>
      <p:sp>
        <p:nvSpPr>
          <p:cNvPr name="TextBox 21" id="21"/>
          <p:cNvSpPr txBox="true"/>
          <p:nvPr/>
        </p:nvSpPr>
        <p:spPr>
          <a:xfrm rot="0">
            <a:off x="617052" y="8285564"/>
            <a:ext cx="9032731" cy="491490"/>
          </a:xfrm>
          <a:prstGeom prst="rect">
            <a:avLst/>
          </a:prstGeom>
        </p:spPr>
        <p:txBody>
          <a:bodyPr anchor="t" rtlCol="false" tIns="0" lIns="0" bIns="0" rIns="0">
            <a:spAutoFit/>
          </a:bodyPr>
          <a:lstStyle/>
          <a:p>
            <a:pPr algn="ctr">
              <a:lnSpc>
                <a:spcPts val="3779"/>
              </a:lnSpc>
            </a:pPr>
            <a:r>
              <a:rPr lang="en-US" sz="3499">
                <a:solidFill>
                  <a:srgbClr val="000000"/>
                </a:solidFill>
                <a:latin typeface="DM Sans Bold"/>
              </a:rPr>
              <a:t>BONI ACOBE ANGE ULRICH  --  MIP-DA-10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3034968" y="6182238"/>
            <a:ext cx="11064222" cy="3859240"/>
          </a:xfrm>
          <a:custGeom>
            <a:avLst/>
            <a:gdLst/>
            <a:ahLst/>
            <a:cxnLst/>
            <a:rect r="r" b="b" t="t" l="l"/>
            <a:pathLst>
              <a:path h="3859240" w="11064222">
                <a:moveTo>
                  <a:pt x="0" y="0"/>
                </a:moveTo>
                <a:lnTo>
                  <a:pt x="11064222" y="0"/>
                </a:lnTo>
                <a:lnTo>
                  <a:pt x="11064222" y="3859240"/>
                </a:lnTo>
                <a:lnTo>
                  <a:pt x="0" y="3859240"/>
                </a:lnTo>
                <a:lnTo>
                  <a:pt x="0" y="0"/>
                </a:lnTo>
                <a:close/>
              </a:path>
            </a:pathLst>
          </a:custGeom>
          <a:blipFill>
            <a:blip r:embed="rId4"/>
            <a:stretch>
              <a:fillRect l="-4238" t="-21481" r="0" b="-12329"/>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6579985" cy="89649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3. WHAT IS THE AVERAGE PRICE PER ROOM FOR RESERVATIONS INVOLVING CHILDREN?</a:t>
            </a:r>
          </a:p>
        </p:txBody>
      </p:sp>
      <p:sp>
        <p:nvSpPr>
          <p:cNvPr name="TextBox 17" id="17"/>
          <p:cNvSpPr txBox="true"/>
          <p:nvPr/>
        </p:nvSpPr>
        <p:spPr>
          <a:xfrm rot="0">
            <a:off x="983698" y="4097945"/>
            <a:ext cx="16857469" cy="2329815"/>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ROOM_TYPE_RESERVED, AVG(AVG_PRICE_PER_ROOM) AS AVG_PRICE_PER_ROOM </a:t>
            </a:r>
          </a:p>
          <a:p>
            <a:pPr algn="l">
              <a:lnSpc>
                <a:spcPts val="3240"/>
              </a:lnSpc>
            </a:pPr>
            <a:r>
              <a:rPr lang="en-US" sz="3000">
                <a:solidFill>
                  <a:srgbClr val="000000"/>
                </a:solidFill>
                <a:latin typeface="DM Sans Bold"/>
              </a:rPr>
              <a:t>FROM hotels </a:t>
            </a:r>
          </a:p>
          <a:p>
            <a:pPr algn="l">
              <a:lnSpc>
                <a:spcPts val="3780"/>
              </a:lnSpc>
            </a:pPr>
            <a:r>
              <a:rPr lang="en-US" sz="3500">
                <a:solidFill>
                  <a:srgbClr val="000000"/>
                </a:solidFill>
                <a:latin typeface="DM Sans Bold"/>
              </a:rPr>
              <a:t>WHERE no_of_children &gt; 0 GROUP BY room_type_reserved;</a:t>
            </a:r>
          </a:p>
          <a:p>
            <a:pPr algn="l">
              <a:lnSpc>
                <a:spcPts val="378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3034968" y="6182238"/>
            <a:ext cx="11064222" cy="3859240"/>
          </a:xfrm>
          <a:custGeom>
            <a:avLst/>
            <a:gdLst/>
            <a:ahLst/>
            <a:cxnLst/>
            <a:rect r="r" b="b" t="t" l="l"/>
            <a:pathLst>
              <a:path h="3859240" w="11064222">
                <a:moveTo>
                  <a:pt x="0" y="0"/>
                </a:moveTo>
                <a:lnTo>
                  <a:pt x="11064222" y="0"/>
                </a:lnTo>
                <a:lnTo>
                  <a:pt x="11064222" y="3859240"/>
                </a:lnTo>
                <a:lnTo>
                  <a:pt x="0" y="3859240"/>
                </a:lnTo>
                <a:lnTo>
                  <a:pt x="0" y="0"/>
                </a:lnTo>
                <a:close/>
              </a:path>
            </a:pathLst>
          </a:custGeom>
          <a:blipFill>
            <a:blip r:embed="rId4"/>
            <a:stretch>
              <a:fillRect l="-619" t="0" r="-619" b="0"/>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6579985" cy="45834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4. HOW MANY RESERVATIONS WERE MADE FOR THE YEAR 2018</a:t>
            </a:r>
          </a:p>
        </p:txBody>
      </p:sp>
      <p:sp>
        <p:nvSpPr>
          <p:cNvPr name="TextBox 17" id="17"/>
          <p:cNvSpPr txBox="true"/>
          <p:nvPr/>
        </p:nvSpPr>
        <p:spPr>
          <a:xfrm rot="0">
            <a:off x="983698" y="4097945"/>
            <a:ext cx="16857469" cy="1443990"/>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COUNT(*) AS NUM_RESERVATION</a:t>
            </a:r>
          </a:p>
          <a:p>
            <a:pPr algn="l">
              <a:lnSpc>
                <a:spcPts val="3780"/>
              </a:lnSpc>
            </a:pPr>
            <a:r>
              <a:rPr lang="en-US" sz="3500">
                <a:solidFill>
                  <a:srgbClr val="000000"/>
                </a:solidFill>
                <a:latin typeface="DM Sans Bold"/>
              </a:rPr>
              <a:t>FROM hotels WHERE YEAR(arrival_date) = 2018</a:t>
            </a:r>
          </a:p>
          <a:p>
            <a:pPr algn="l">
              <a:lnSpc>
                <a:spcPts val="378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3034968" y="6182238"/>
            <a:ext cx="11064222" cy="3859240"/>
          </a:xfrm>
          <a:custGeom>
            <a:avLst/>
            <a:gdLst/>
            <a:ahLst/>
            <a:cxnLst/>
            <a:rect r="r" b="b" t="t" l="l"/>
            <a:pathLst>
              <a:path h="3859240" w="11064222">
                <a:moveTo>
                  <a:pt x="0" y="0"/>
                </a:moveTo>
                <a:lnTo>
                  <a:pt x="11064222" y="0"/>
                </a:lnTo>
                <a:lnTo>
                  <a:pt x="11064222" y="3859240"/>
                </a:lnTo>
                <a:lnTo>
                  <a:pt x="0" y="3859240"/>
                </a:lnTo>
                <a:lnTo>
                  <a:pt x="0" y="0"/>
                </a:lnTo>
                <a:close/>
              </a:path>
            </a:pathLst>
          </a:custGeom>
          <a:blipFill>
            <a:blip r:embed="rId4"/>
            <a:stretch>
              <a:fillRect l="-13238" t="0" r="-13238" b="0"/>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6579985" cy="45834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5. WHAT IS THE MOST COMMONLY BOOKED ROOM TYPE?</a:t>
            </a:r>
          </a:p>
        </p:txBody>
      </p:sp>
      <p:sp>
        <p:nvSpPr>
          <p:cNvPr name="TextBox 17" id="17"/>
          <p:cNvSpPr txBox="true"/>
          <p:nvPr/>
        </p:nvSpPr>
        <p:spPr>
          <a:xfrm rot="0">
            <a:off x="1430531" y="3785748"/>
            <a:ext cx="16857469" cy="2396490"/>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TOP 1 ROOM_TYPE_RESERVED, COUNT(*) TOTAL_RESERVATION</a:t>
            </a:r>
          </a:p>
          <a:p>
            <a:pPr algn="l">
              <a:lnSpc>
                <a:spcPts val="3780"/>
              </a:lnSpc>
            </a:pPr>
            <a:r>
              <a:rPr lang="en-US" sz="3500">
                <a:solidFill>
                  <a:srgbClr val="000000"/>
                </a:solidFill>
                <a:latin typeface="DM Sans Bold"/>
              </a:rPr>
              <a:t>FROM hotels</a:t>
            </a:r>
          </a:p>
          <a:p>
            <a:pPr algn="l">
              <a:lnSpc>
                <a:spcPts val="3780"/>
              </a:lnSpc>
            </a:pPr>
            <a:r>
              <a:rPr lang="en-US" sz="3500">
                <a:solidFill>
                  <a:srgbClr val="000000"/>
                </a:solidFill>
                <a:latin typeface="DM Sans Bold"/>
              </a:rPr>
              <a:t>GROUP BY room_type_reserved</a:t>
            </a:r>
          </a:p>
          <a:p>
            <a:pPr algn="l">
              <a:lnSpc>
                <a:spcPts val="3780"/>
              </a:lnSpc>
            </a:pPr>
            <a:r>
              <a:rPr lang="en-US" sz="3500">
                <a:solidFill>
                  <a:srgbClr val="000000"/>
                </a:solidFill>
                <a:latin typeface="DM Sans Bold"/>
              </a:rPr>
              <a:t>ORDER BY total_reservation DESC;</a:t>
            </a:r>
          </a:p>
          <a:p>
            <a:pPr algn="l">
              <a:lnSpc>
                <a:spcPts val="378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3034968" y="6182238"/>
            <a:ext cx="11064222" cy="3859240"/>
          </a:xfrm>
          <a:custGeom>
            <a:avLst/>
            <a:gdLst/>
            <a:ahLst/>
            <a:cxnLst/>
            <a:rect r="r" b="b" t="t" l="l"/>
            <a:pathLst>
              <a:path h="3859240" w="11064222">
                <a:moveTo>
                  <a:pt x="0" y="0"/>
                </a:moveTo>
                <a:lnTo>
                  <a:pt x="11064222" y="0"/>
                </a:lnTo>
                <a:lnTo>
                  <a:pt x="11064222" y="3859240"/>
                </a:lnTo>
                <a:lnTo>
                  <a:pt x="0" y="3859240"/>
                </a:lnTo>
                <a:lnTo>
                  <a:pt x="0" y="0"/>
                </a:lnTo>
                <a:close/>
              </a:path>
            </a:pathLst>
          </a:custGeom>
          <a:blipFill>
            <a:blip r:embed="rId4"/>
            <a:stretch>
              <a:fillRect l="0" t="-7245" r="0" b="-7245"/>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7304302" cy="45834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6. HOW MANY RESERVATIONS FALL ON A WEEKEND (NO_OF_WEEKEND_NIGHTS &gt; 0)?</a:t>
            </a:r>
          </a:p>
        </p:txBody>
      </p:sp>
      <p:sp>
        <p:nvSpPr>
          <p:cNvPr name="TextBox 17" id="17"/>
          <p:cNvSpPr txBox="true"/>
          <p:nvPr/>
        </p:nvSpPr>
        <p:spPr>
          <a:xfrm rot="0">
            <a:off x="2450068" y="3843659"/>
            <a:ext cx="14371563" cy="1920240"/>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COUNT(*) AS TOTAL_RESERVATION</a:t>
            </a:r>
          </a:p>
          <a:p>
            <a:pPr algn="l">
              <a:lnSpc>
                <a:spcPts val="3780"/>
              </a:lnSpc>
            </a:pPr>
            <a:r>
              <a:rPr lang="en-US" sz="3500">
                <a:solidFill>
                  <a:srgbClr val="000000"/>
                </a:solidFill>
                <a:latin typeface="DM Sans Bold"/>
              </a:rPr>
              <a:t>FROM hotels</a:t>
            </a:r>
          </a:p>
          <a:p>
            <a:pPr algn="l">
              <a:lnSpc>
                <a:spcPts val="3780"/>
              </a:lnSpc>
            </a:pPr>
            <a:r>
              <a:rPr lang="en-US" sz="3500">
                <a:solidFill>
                  <a:srgbClr val="000000"/>
                </a:solidFill>
                <a:latin typeface="DM Sans Bold"/>
              </a:rPr>
              <a:t>WHERE no_of_weekend_nights &gt; 0</a:t>
            </a:r>
          </a:p>
          <a:p>
            <a:pPr algn="l">
              <a:lnSpc>
                <a:spcPts val="378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3034968" y="6182238"/>
            <a:ext cx="11064222" cy="3859240"/>
          </a:xfrm>
          <a:custGeom>
            <a:avLst/>
            <a:gdLst/>
            <a:ahLst/>
            <a:cxnLst/>
            <a:rect r="r" b="b" t="t" l="l"/>
            <a:pathLst>
              <a:path h="3859240" w="11064222">
                <a:moveTo>
                  <a:pt x="0" y="0"/>
                </a:moveTo>
                <a:lnTo>
                  <a:pt x="11064222" y="0"/>
                </a:lnTo>
                <a:lnTo>
                  <a:pt x="11064222" y="3859240"/>
                </a:lnTo>
                <a:lnTo>
                  <a:pt x="0" y="3859240"/>
                </a:lnTo>
                <a:lnTo>
                  <a:pt x="0" y="0"/>
                </a:lnTo>
                <a:close/>
              </a:path>
            </a:pathLst>
          </a:custGeom>
          <a:blipFill>
            <a:blip r:embed="rId4"/>
            <a:stretch>
              <a:fillRect l="-4500" t="0" r="-4500" b="0"/>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7304302" cy="45834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7. WHAT IS THE HIGHEST AND LOWEST LEAD TIME FOR RESERVATIONS?</a:t>
            </a:r>
          </a:p>
        </p:txBody>
      </p:sp>
      <p:sp>
        <p:nvSpPr>
          <p:cNvPr name="TextBox 17" id="17"/>
          <p:cNvSpPr txBox="true"/>
          <p:nvPr/>
        </p:nvSpPr>
        <p:spPr>
          <a:xfrm rot="0">
            <a:off x="2450068" y="3843659"/>
            <a:ext cx="14371563" cy="1920240"/>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MAX(LEAD_TIME) AS MAX_LEAD_TIME, MIN(LEAD_TIME) AS MIN_LEAD_TIME</a:t>
            </a:r>
          </a:p>
          <a:p>
            <a:pPr algn="l">
              <a:lnSpc>
                <a:spcPts val="3780"/>
              </a:lnSpc>
            </a:pPr>
            <a:r>
              <a:rPr lang="en-US" sz="3500">
                <a:solidFill>
                  <a:srgbClr val="000000"/>
                </a:solidFill>
                <a:latin typeface="DM Sans Bold"/>
              </a:rPr>
              <a:t>FROM hotels</a:t>
            </a:r>
          </a:p>
          <a:p>
            <a:pPr algn="l">
              <a:lnSpc>
                <a:spcPts val="378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3034968" y="6182238"/>
            <a:ext cx="11064222" cy="3859240"/>
          </a:xfrm>
          <a:custGeom>
            <a:avLst/>
            <a:gdLst/>
            <a:ahLst/>
            <a:cxnLst/>
            <a:rect r="r" b="b" t="t" l="l"/>
            <a:pathLst>
              <a:path h="3859240" w="11064222">
                <a:moveTo>
                  <a:pt x="0" y="0"/>
                </a:moveTo>
                <a:lnTo>
                  <a:pt x="11064222" y="0"/>
                </a:lnTo>
                <a:lnTo>
                  <a:pt x="11064222" y="3859240"/>
                </a:lnTo>
                <a:lnTo>
                  <a:pt x="0" y="3859240"/>
                </a:lnTo>
                <a:lnTo>
                  <a:pt x="0" y="0"/>
                </a:lnTo>
                <a:close/>
              </a:path>
            </a:pathLst>
          </a:custGeom>
          <a:blipFill>
            <a:blip r:embed="rId4"/>
            <a:stretch>
              <a:fillRect l="-10168" t="0" r="-10168" b="0"/>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7304302" cy="45834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8. WHAT IS THE MOST COMMON MARKET SEGMENT TYPE FOR RESERVATIONS?</a:t>
            </a:r>
          </a:p>
        </p:txBody>
      </p:sp>
      <p:sp>
        <p:nvSpPr>
          <p:cNvPr name="TextBox 17" id="17"/>
          <p:cNvSpPr txBox="true"/>
          <p:nvPr/>
        </p:nvSpPr>
        <p:spPr>
          <a:xfrm rot="0">
            <a:off x="2450068" y="3801312"/>
            <a:ext cx="13629673" cy="2722477"/>
          </a:xfrm>
          <a:prstGeom prst="rect">
            <a:avLst/>
          </a:prstGeom>
        </p:spPr>
        <p:txBody>
          <a:bodyPr anchor="t" rtlCol="false" tIns="0" lIns="0" bIns="0" rIns="0">
            <a:spAutoFit/>
          </a:bodyPr>
          <a:lstStyle/>
          <a:p>
            <a:pPr algn="l">
              <a:lnSpc>
                <a:spcPts val="3584"/>
              </a:lnSpc>
            </a:pPr>
            <a:r>
              <a:rPr lang="en-US" sz="3319">
                <a:solidFill>
                  <a:srgbClr val="000000"/>
                </a:solidFill>
                <a:latin typeface="DM Sans Bold"/>
              </a:rPr>
              <a:t>SELECT TOP 1 MARKET_SEGMENT_TYPE, COUNT(*) AS TOTAL_RESERVATION</a:t>
            </a:r>
          </a:p>
          <a:p>
            <a:pPr algn="l">
              <a:lnSpc>
                <a:spcPts val="3584"/>
              </a:lnSpc>
            </a:pPr>
            <a:r>
              <a:rPr lang="en-US" sz="3319">
                <a:solidFill>
                  <a:srgbClr val="000000"/>
                </a:solidFill>
                <a:latin typeface="DM Sans Bold"/>
              </a:rPr>
              <a:t>FROM hotels</a:t>
            </a:r>
          </a:p>
          <a:p>
            <a:pPr algn="l">
              <a:lnSpc>
                <a:spcPts val="3584"/>
              </a:lnSpc>
            </a:pPr>
            <a:r>
              <a:rPr lang="en-US" sz="3319">
                <a:solidFill>
                  <a:srgbClr val="000000"/>
                </a:solidFill>
                <a:latin typeface="DM Sans Bold"/>
              </a:rPr>
              <a:t>GROUP BY market_segment_type</a:t>
            </a:r>
          </a:p>
          <a:p>
            <a:pPr algn="l">
              <a:lnSpc>
                <a:spcPts val="3584"/>
              </a:lnSpc>
            </a:pPr>
            <a:r>
              <a:rPr lang="en-US" sz="3319">
                <a:solidFill>
                  <a:srgbClr val="000000"/>
                </a:solidFill>
                <a:latin typeface="DM Sans Bold"/>
              </a:rPr>
              <a:t>ORDER BY total_reservation DESC</a:t>
            </a:r>
          </a:p>
          <a:p>
            <a:pPr algn="l">
              <a:lnSpc>
                <a:spcPts val="3584"/>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3034968" y="6182238"/>
            <a:ext cx="11064222" cy="3859240"/>
          </a:xfrm>
          <a:custGeom>
            <a:avLst/>
            <a:gdLst/>
            <a:ahLst/>
            <a:cxnLst/>
            <a:rect r="r" b="b" t="t" l="l"/>
            <a:pathLst>
              <a:path h="3859240" w="11064222">
                <a:moveTo>
                  <a:pt x="0" y="0"/>
                </a:moveTo>
                <a:lnTo>
                  <a:pt x="11064222" y="0"/>
                </a:lnTo>
                <a:lnTo>
                  <a:pt x="11064222" y="3859240"/>
                </a:lnTo>
                <a:lnTo>
                  <a:pt x="0" y="3859240"/>
                </a:lnTo>
                <a:lnTo>
                  <a:pt x="0" y="0"/>
                </a:lnTo>
                <a:close/>
              </a:path>
            </a:pathLst>
          </a:custGeom>
          <a:blipFill>
            <a:blip r:embed="rId4"/>
            <a:stretch>
              <a:fillRect l="0" t="-8909" r="0" b="-8909"/>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7304302" cy="45834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9. HOW MANY RESERVATIONS HAVE A BOOKING STATUS OF "CONFIRMED"?</a:t>
            </a:r>
          </a:p>
        </p:txBody>
      </p:sp>
      <p:sp>
        <p:nvSpPr>
          <p:cNvPr name="TextBox 17" id="17"/>
          <p:cNvSpPr txBox="true"/>
          <p:nvPr/>
        </p:nvSpPr>
        <p:spPr>
          <a:xfrm rot="0">
            <a:off x="2450068" y="3843659"/>
            <a:ext cx="14371563" cy="1920240"/>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COUNT(*) AS TOTAL_RESERVATION </a:t>
            </a:r>
          </a:p>
          <a:p>
            <a:pPr algn="l">
              <a:lnSpc>
                <a:spcPts val="3780"/>
              </a:lnSpc>
            </a:pPr>
            <a:r>
              <a:rPr lang="en-US" sz="3500">
                <a:solidFill>
                  <a:srgbClr val="000000"/>
                </a:solidFill>
                <a:latin typeface="DM Sans Bold"/>
              </a:rPr>
              <a:t>FROM hotels </a:t>
            </a:r>
          </a:p>
          <a:p>
            <a:pPr algn="l">
              <a:lnSpc>
                <a:spcPts val="3780"/>
              </a:lnSpc>
            </a:pPr>
            <a:r>
              <a:rPr lang="en-US" sz="3500">
                <a:solidFill>
                  <a:srgbClr val="000000"/>
                </a:solidFill>
                <a:latin typeface="DM Sans Bold"/>
              </a:rPr>
              <a:t>WHERE booking_status='Confirmed';</a:t>
            </a:r>
          </a:p>
          <a:p>
            <a:pPr algn="l">
              <a:lnSpc>
                <a:spcPts val="378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3034968" y="6182238"/>
            <a:ext cx="11064222" cy="3859240"/>
          </a:xfrm>
          <a:custGeom>
            <a:avLst/>
            <a:gdLst/>
            <a:ahLst/>
            <a:cxnLst/>
            <a:rect r="r" b="b" t="t" l="l"/>
            <a:pathLst>
              <a:path h="3859240" w="11064222">
                <a:moveTo>
                  <a:pt x="0" y="0"/>
                </a:moveTo>
                <a:lnTo>
                  <a:pt x="11064222" y="0"/>
                </a:lnTo>
                <a:lnTo>
                  <a:pt x="11064222" y="3859240"/>
                </a:lnTo>
                <a:lnTo>
                  <a:pt x="0" y="3859240"/>
                </a:lnTo>
                <a:lnTo>
                  <a:pt x="0" y="0"/>
                </a:lnTo>
                <a:close/>
              </a:path>
            </a:pathLst>
          </a:custGeom>
          <a:blipFill>
            <a:blip r:embed="rId4"/>
            <a:stretch>
              <a:fillRect l="-2029" t="0" r="-2029" b="0"/>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7304302" cy="89649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10. WHAT IS THE TOTAL NUMBER OF ADULTS AND CHILDREN ACROSS ALL RESERVATIONS?</a:t>
            </a:r>
          </a:p>
        </p:txBody>
      </p:sp>
      <p:sp>
        <p:nvSpPr>
          <p:cNvPr name="TextBox 17" id="17"/>
          <p:cNvSpPr txBox="true"/>
          <p:nvPr/>
        </p:nvSpPr>
        <p:spPr>
          <a:xfrm rot="0">
            <a:off x="2450068" y="4062734"/>
            <a:ext cx="14371563" cy="2396490"/>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SUM(NO_OF_ADULTS) AS TOTAL_ADULT,</a:t>
            </a:r>
          </a:p>
          <a:p>
            <a:pPr algn="l">
              <a:lnSpc>
                <a:spcPts val="3780"/>
              </a:lnSpc>
            </a:pPr>
            <a:r>
              <a:rPr lang="en-US" sz="3500">
                <a:solidFill>
                  <a:srgbClr val="000000"/>
                </a:solidFill>
                <a:latin typeface="DM Sans Bold"/>
              </a:rPr>
              <a:t> SUM(no_of_children) AS total_children </a:t>
            </a:r>
          </a:p>
          <a:p>
            <a:pPr algn="l">
              <a:lnSpc>
                <a:spcPts val="3780"/>
              </a:lnSpc>
            </a:pPr>
            <a:r>
              <a:rPr lang="en-US" sz="3500">
                <a:solidFill>
                  <a:srgbClr val="000000"/>
                </a:solidFill>
                <a:latin typeface="DM Sans Bold"/>
              </a:rPr>
              <a:t>FROM hotels </a:t>
            </a:r>
          </a:p>
          <a:p>
            <a:pPr algn="l">
              <a:lnSpc>
                <a:spcPts val="3780"/>
              </a:lnSpc>
            </a:pPr>
            <a:r>
              <a:rPr lang="en-US" sz="3500">
                <a:solidFill>
                  <a:srgbClr val="000000"/>
                </a:solidFill>
                <a:latin typeface="DM Sans Bold"/>
              </a:rPr>
              <a:t>WHERE no_of_adults &gt; 0 AND no_of_children &gt; 0</a:t>
            </a:r>
          </a:p>
          <a:p>
            <a:pPr algn="l">
              <a:lnSpc>
                <a:spcPts val="378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3034968" y="6182238"/>
            <a:ext cx="11064222" cy="3859240"/>
          </a:xfrm>
          <a:custGeom>
            <a:avLst/>
            <a:gdLst/>
            <a:ahLst/>
            <a:cxnLst/>
            <a:rect r="r" b="b" t="t" l="l"/>
            <a:pathLst>
              <a:path h="3859240" w="11064222">
                <a:moveTo>
                  <a:pt x="0" y="0"/>
                </a:moveTo>
                <a:lnTo>
                  <a:pt x="11064222" y="0"/>
                </a:lnTo>
                <a:lnTo>
                  <a:pt x="11064222" y="3859240"/>
                </a:lnTo>
                <a:lnTo>
                  <a:pt x="0" y="3859240"/>
                </a:lnTo>
                <a:lnTo>
                  <a:pt x="0" y="0"/>
                </a:lnTo>
                <a:close/>
              </a:path>
            </a:pathLst>
          </a:custGeom>
          <a:blipFill>
            <a:blip r:embed="rId4"/>
            <a:stretch>
              <a:fillRect l="0" t="-15906" r="0" b="-15906"/>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7304302" cy="89649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11. WHAT IS THE AVERAGE NUMBER OF WEEKEND NIGHTS FOR RESERVATIONS INVOLVING CHILDREN?</a:t>
            </a:r>
          </a:p>
        </p:txBody>
      </p:sp>
      <p:sp>
        <p:nvSpPr>
          <p:cNvPr name="TextBox 17" id="17"/>
          <p:cNvSpPr txBox="true"/>
          <p:nvPr/>
        </p:nvSpPr>
        <p:spPr>
          <a:xfrm rot="0">
            <a:off x="2450068" y="4062734"/>
            <a:ext cx="14371563" cy="1920240"/>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AVG(NO_OF_WEEK_NIGHTS) AS AVG_WEEK_NIGHT </a:t>
            </a:r>
          </a:p>
          <a:p>
            <a:pPr algn="l">
              <a:lnSpc>
                <a:spcPts val="3780"/>
              </a:lnSpc>
            </a:pPr>
            <a:r>
              <a:rPr lang="en-US" sz="3500">
                <a:solidFill>
                  <a:srgbClr val="000000"/>
                </a:solidFill>
                <a:latin typeface="DM Sans Bold"/>
              </a:rPr>
              <a:t>FROM hotels </a:t>
            </a:r>
          </a:p>
          <a:p>
            <a:pPr algn="l">
              <a:lnSpc>
                <a:spcPts val="3780"/>
              </a:lnSpc>
            </a:pPr>
            <a:r>
              <a:rPr lang="en-US" sz="3500">
                <a:solidFill>
                  <a:srgbClr val="000000"/>
                </a:solidFill>
                <a:latin typeface="DM Sans Bold"/>
              </a:rPr>
              <a:t>WHERE no_of_children &gt; 0</a:t>
            </a:r>
          </a:p>
          <a:p>
            <a:pPr algn="l">
              <a:lnSpc>
                <a:spcPts val="378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8911739" y="3177670"/>
            <a:ext cx="10481108" cy="7352789"/>
          </a:xfrm>
          <a:custGeom>
            <a:avLst/>
            <a:gdLst/>
            <a:ahLst/>
            <a:cxnLst/>
            <a:rect r="r" b="b" t="t" l="l"/>
            <a:pathLst>
              <a:path h="7352789" w="10481108">
                <a:moveTo>
                  <a:pt x="0" y="0"/>
                </a:moveTo>
                <a:lnTo>
                  <a:pt x="10481108" y="0"/>
                </a:lnTo>
                <a:lnTo>
                  <a:pt x="10481108" y="7352789"/>
                </a:lnTo>
                <a:lnTo>
                  <a:pt x="0" y="7352789"/>
                </a:lnTo>
                <a:lnTo>
                  <a:pt x="0" y="0"/>
                </a:lnTo>
                <a:close/>
              </a:path>
            </a:pathLst>
          </a:custGeom>
          <a:blipFill>
            <a:blip r:embed="rId4"/>
            <a:stretch>
              <a:fillRect l="-5563" t="-12173" r="0" b="-464"/>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719327"/>
            <a:ext cx="17304302" cy="45834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12. HOW MANY RESERVATIONS WERE MADE IN EACH MONTH OF THE YEAR?</a:t>
            </a:r>
          </a:p>
        </p:txBody>
      </p:sp>
      <p:sp>
        <p:nvSpPr>
          <p:cNvPr name="TextBox 17" id="17"/>
          <p:cNvSpPr txBox="true"/>
          <p:nvPr/>
        </p:nvSpPr>
        <p:spPr>
          <a:xfrm rot="0">
            <a:off x="726178" y="4467160"/>
            <a:ext cx="8185560" cy="4759913"/>
          </a:xfrm>
          <a:prstGeom prst="rect">
            <a:avLst/>
          </a:prstGeom>
        </p:spPr>
        <p:txBody>
          <a:bodyPr anchor="t" rtlCol="false" tIns="0" lIns="0" bIns="0" rIns="0">
            <a:spAutoFit/>
          </a:bodyPr>
          <a:lstStyle/>
          <a:p>
            <a:pPr algn="l">
              <a:lnSpc>
                <a:spcPts val="4195"/>
              </a:lnSpc>
            </a:pPr>
            <a:r>
              <a:rPr lang="en-US" sz="3885">
                <a:solidFill>
                  <a:srgbClr val="000000"/>
                </a:solidFill>
                <a:latin typeface="DM Sans Bold"/>
              </a:rPr>
              <a:t>SELECT MONTH(ARRIVAL_DATE) AS MONTH, </a:t>
            </a:r>
          </a:p>
          <a:p>
            <a:pPr algn="l">
              <a:lnSpc>
                <a:spcPts val="4195"/>
              </a:lnSpc>
            </a:pPr>
            <a:r>
              <a:rPr lang="en-US" sz="3885">
                <a:solidFill>
                  <a:srgbClr val="000000"/>
                </a:solidFill>
                <a:latin typeface="DM Sans Bold"/>
              </a:rPr>
              <a:t> YEAR(arrival_date) AS Year, </a:t>
            </a:r>
          </a:p>
          <a:p>
            <a:pPr algn="l">
              <a:lnSpc>
                <a:spcPts val="4195"/>
              </a:lnSpc>
            </a:pPr>
            <a:r>
              <a:rPr lang="en-US" sz="3885">
                <a:solidFill>
                  <a:srgbClr val="000000"/>
                </a:solidFill>
                <a:latin typeface="DM Sans Bold"/>
              </a:rPr>
              <a:t> COUNT(*) AS Total </a:t>
            </a:r>
          </a:p>
          <a:p>
            <a:pPr algn="l">
              <a:lnSpc>
                <a:spcPts val="4195"/>
              </a:lnSpc>
            </a:pPr>
            <a:r>
              <a:rPr lang="en-US" sz="3885">
                <a:solidFill>
                  <a:srgbClr val="000000"/>
                </a:solidFill>
                <a:latin typeface="DM Sans Bold"/>
              </a:rPr>
              <a:t>FROM hotels</a:t>
            </a:r>
          </a:p>
          <a:p>
            <a:pPr algn="l">
              <a:lnSpc>
                <a:spcPts val="4195"/>
              </a:lnSpc>
            </a:pPr>
            <a:r>
              <a:rPr lang="en-US" sz="3885">
                <a:solidFill>
                  <a:srgbClr val="000000"/>
                </a:solidFill>
                <a:latin typeface="DM Sans Bold"/>
              </a:rPr>
              <a:t>GROUP BY YEAR(arrival_date), </a:t>
            </a:r>
          </a:p>
          <a:p>
            <a:pPr algn="l">
              <a:lnSpc>
                <a:spcPts val="4195"/>
              </a:lnSpc>
            </a:pPr>
            <a:r>
              <a:rPr lang="en-US" sz="3885">
                <a:solidFill>
                  <a:srgbClr val="000000"/>
                </a:solidFill>
                <a:latin typeface="DM Sans Bold"/>
              </a:rPr>
              <a:t> MONTH(arrival_date) </a:t>
            </a:r>
          </a:p>
          <a:p>
            <a:pPr algn="l">
              <a:lnSpc>
                <a:spcPts val="4195"/>
              </a:lnSpc>
            </a:pPr>
            <a:r>
              <a:rPr lang="en-US" sz="3885">
                <a:solidFill>
                  <a:srgbClr val="000000"/>
                </a:solidFill>
                <a:latin typeface="DM Sans Bold"/>
              </a:rPr>
              <a:t>ORDER BY [Year], [Month]</a:t>
            </a:r>
          </a:p>
          <a:p>
            <a:pPr algn="l">
              <a:lnSpc>
                <a:spcPts val="419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6235995" cy="1287453"/>
            <a:chOff x="0" y="0"/>
            <a:chExt cx="1642402" cy="339082"/>
          </a:xfrm>
        </p:grpSpPr>
        <p:sp>
          <p:nvSpPr>
            <p:cNvPr name="Freeform 3" id="3"/>
            <p:cNvSpPr/>
            <p:nvPr/>
          </p:nvSpPr>
          <p:spPr>
            <a:xfrm flipH="false" flipV="false" rot="0">
              <a:off x="0" y="0"/>
              <a:ext cx="1642402" cy="339082"/>
            </a:xfrm>
            <a:custGeom>
              <a:avLst/>
              <a:gdLst/>
              <a:ahLst/>
              <a:cxnLst/>
              <a:rect r="r" b="b" t="t" l="l"/>
              <a:pathLst>
                <a:path h="339082" w="1642402">
                  <a:moveTo>
                    <a:pt x="0" y="0"/>
                  </a:moveTo>
                  <a:lnTo>
                    <a:pt x="1642402" y="0"/>
                  </a:lnTo>
                  <a:lnTo>
                    <a:pt x="1642402" y="339082"/>
                  </a:lnTo>
                  <a:lnTo>
                    <a:pt x="0" y="339082"/>
                  </a:lnTo>
                  <a:close/>
                </a:path>
              </a:pathLst>
            </a:custGeom>
            <a:solidFill>
              <a:srgbClr val="96E8EE"/>
            </a:solidFill>
          </p:spPr>
        </p:sp>
        <p:sp>
          <p:nvSpPr>
            <p:cNvPr name="TextBox 4" id="4"/>
            <p:cNvSpPr txBox="true"/>
            <p:nvPr/>
          </p:nvSpPr>
          <p:spPr>
            <a:xfrm>
              <a:off x="0" y="-38100"/>
              <a:ext cx="1642402"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14350" y="2963880"/>
            <a:ext cx="19473531" cy="7996556"/>
            <a:chOff x="0" y="0"/>
            <a:chExt cx="5128831" cy="2106089"/>
          </a:xfrm>
        </p:grpSpPr>
        <p:sp>
          <p:nvSpPr>
            <p:cNvPr name="Freeform 6" id="6"/>
            <p:cNvSpPr/>
            <p:nvPr/>
          </p:nvSpPr>
          <p:spPr>
            <a:xfrm flipH="false" flipV="false" rot="0">
              <a:off x="0" y="0"/>
              <a:ext cx="5128831" cy="2106089"/>
            </a:xfrm>
            <a:custGeom>
              <a:avLst/>
              <a:gdLst/>
              <a:ahLst/>
              <a:cxnLst/>
              <a:rect r="r" b="b" t="t" l="l"/>
              <a:pathLst>
                <a:path h="2106089" w="5128831">
                  <a:moveTo>
                    <a:pt x="0" y="0"/>
                  </a:moveTo>
                  <a:lnTo>
                    <a:pt x="5128831" y="0"/>
                  </a:lnTo>
                  <a:lnTo>
                    <a:pt x="5128831" y="2106089"/>
                  </a:lnTo>
                  <a:lnTo>
                    <a:pt x="0" y="2106089"/>
                  </a:lnTo>
                  <a:close/>
                </a:path>
              </a:pathLst>
            </a:custGeom>
            <a:solidFill>
              <a:srgbClr val="FAFAFA"/>
            </a:solidFill>
          </p:spPr>
        </p:sp>
        <p:sp>
          <p:nvSpPr>
            <p:cNvPr name="TextBox 7" id="7"/>
            <p:cNvSpPr txBox="true"/>
            <p:nvPr/>
          </p:nvSpPr>
          <p:spPr>
            <a:xfrm>
              <a:off x="0" y="-38100"/>
              <a:ext cx="5128831" cy="214418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900182" y="9128994"/>
            <a:ext cx="2359118" cy="661137"/>
            <a:chOff x="0" y="0"/>
            <a:chExt cx="3145491" cy="881516"/>
          </a:xfrm>
        </p:grpSpPr>
        <p:sp>
          <p:nvSpPr>
            <p:cNvPr name="Freeform 9" id="9"/>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263975"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0"/>
              <a:ext cx="881516" cy="881516"/>
              <a:chOff x="0" y="0"/>
              <a:chExt cx="140071" cy="140071"/>
            </a:xfrm>
          </p:grpSpPr>
          <p:sp>
            <p:nvSpPr>
              <p:cNvPr name="Freeform 14" id="14"/>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5" id="15"/>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TextBox 16" id="16"/>
          <p:cNvSpPr txBox="true"/>
          <p:nvPr/>
        </p:nvSpPr>
        <p:spPr>
          <a:xfrm rot="0">
            <a:off x="1028700" y="1143000"/>
            <a:ext cx="9032731"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CONTENT</a:t>
            </a:r>
          </a:p>
        </p:txBody>
      </p:sp>
      <p:grpSp>
        <p:nvGrpSpPr>
          <p:cNvPr name="Group 17" id="17"/>
          <p:cNvGrpSpPr/>
          <p:nvPr/>
        </p:nvGrpSpPr>
        <p:grpSpPr>
          <a:xfrm rot="0">
            <a:off x="983698" y="3394133"/>
            <a:ext cx="7231149" cy="1675003"/>
            <a:chOff x="0" y="0"/>
            <a:chExt cx="1904500" cy="441153"/>
          </a:xfrm>
        </p:grpSpPr>
        <p:sp>
          <p:nvSpPr>
            <p:cNvPr name="Freeform 18" id="18"/>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19" id="19"/>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318983" y="3516592"/>
            <a:ext cx="1355291" cy="126148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01</a:t>
            </a:r>
          </a:p>
        </p:txBody>
      </p:sp>
      <p:sp>
        <p:nvSpPr>
          <p:cNvPr name="TextBox 21" id="21"/>
          <p:cNvSpPr txBox="true"/>
          <p:nvPr/>
        </p:nvSpPr>
        <p:spPr>
          <a:xfrm rot="0">
            <a:off x="2982433" y="3841926"/>
            <a:ext cx="4516365" cy="679450"/>
          </a:xfrm>
          <a:prstGeom prst="rect">
            <a:avLst/>
          </a:prstGeom>
        </p:spPr>
        <p:txBody>
          <a:bodyPr anchor="t" rtlCol="false" tIns="0" lIns="0" bIns="0" rIns="0">
            <a:spAutoFit/>
          </a:bodyPr>
          <a:lstStyle/>
          <a:p>
            <a:pPr algn="l">
              <a:lnSpc>
                <a:spcPts val="5599"/>
              </a:lnSpc>
            </a:pPr>
            <a:r>
              <a:rPr lang="en-US" sz="3999">
                <a:solidFill>
                  <a:srgbClr val="000000"/>
                </a:solidFill>
                <a:latin typeface="DM Sans Bold"/>
              </a:rPr>
              <a:t>About Project</a:t>
            </a:r>
          </a:p>
        </p:txBody>
      </p:sp>
      <p:grpSp>
        <p:nvGrpSpPr>
          <p:cNvPr name="Group 22" id="22"/>
          <p:cNvGrpSpPr/>
          <p:nvPr/>
        </p:nvGrpSpPr>
        <p:grpSpPr>
          <a:xfrm rot="0">
            <a:off x="1028700" y="5877760"/>
            <a:ext cx="7231149" cy="1675003"/>
            <a:chOff x="0" y="0"/>
            <a:chExt cx="1904500" cy="441153"/>
          </a:xfrm>
        </p:grpSpPr>
        <p:sp>
          <p:nvSpPr>
            <p:cNvPr name="Freeform 23" id="23"/>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24" id="24"/>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647087" y="6000219"/>
            <a:ext cx="1355291" cy="126148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02</a:t>
            </a:r>
          </a:p>
        </p:txBody>
      </p:sp>
      <p:sp>
        <p:nvSpPr>
          <p:cNvPr name="TextBox 26" id="26"/>
          <p:cNvSpPr txBox="true"/>
          <p:nvPr/>
        </p:nvSpPr>
        <p:spPr>
          <a:xfrm rot="0">
            <a:off x="3310537" y="6351277"/>
            <a:ext cx="4516365" cy="677492"/>
          </a:xfrm>
          <a:prstGeom prst="rect">
            <a:avLst/>
          </a:prstGeom>
        </p:spPr>
        <p:txBody>
          <a:bodyPr anchor="t" rtlCol="false" tIns="0" lIns="0" bIns="0" rIns="0">
            <a:spAutoFit/>
          </a:bodyPr>
          <a:lstStyle/>
          <a:p>
            <a:pPr algn="l">
              <a:lnSpc>
                <a:spcPts val="5556"/>
              </a:lnSpc>
            </a:pPr>
            <a:r>
              <a:rPr lang="en-US" sz="3968">
                <a:solidFill>
                  <a:srgbClr val="000000"/>
                </a:solidFill>
                <a:latin typeface="DM Sans Bold"/>
              </a:rPr>
              <a:t>About Dataset</a:t>
            </a:r>
          </a:p>
        </p:txBody>
      </p:sp>
      <p:grpSp>
        <p:nvGrpSpPr>
          <p:cNvPr name="Group 27" id="27"/>
          <p:cNvGrpSpPr/>
          <p:nvPr/>
        </p:nvGrpSpPr>
        <p:grpSpPr>
          <a:xfrm rot="0">
            <a:off x="9975967" y="3381271"/>
            <a:ext cx="7231149" cy="1675003"/>
            <a:chOff x="0" y="0"/>
            <a:chExt cx="1904500" cy="441153"/>
          </a:xfrm>
        </p:grpSpPr>
        <p:sp>
          <p:nvSpPr>
            <p:cNvPr name="Freeform 28" id="28"/>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29" id="29"/>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10382796" y="3516592"/>
            <a:ext cx="1355291" cy="126148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03</a:t>
            </a:r>
          </a:p>
        </p:txBody>
      </p:sp>
      <p:sp>
        <p:nvSpPr>
          <p:cNvPr name="TextBox 31" id="31"/>
          <p:cNvSpPr txBox="true"/>
          <p:nvPr/>
        </p:nvSpPr>
        <p:spPr>
          <a:xfrm rot="0">
            <a:off x="12195323" y="3811926"/>
            <a:ext cx="4516365" cy="677492"/>
          </a:xfrm>
          <a:prstGeom prst="rect">
            <a:avLst/>
          </a:prstGeom>
        </p:spPr>
        <p:txBody>
          <a:bodyPr anchor="t" rtlCol="false" tIns="0" lIns="0" bIns="0" rIns="0">
            <a:spAutoFit/>
          </a:bodyPr>
          <a:lstStyle/>
          <a:p>
            <a:pPr algn="l">
              <a:lnSpc>
                <a:spcPts val="5556"/>
              </a:lnSpc>
            </a:pPr>
            <a:r>
              <a:rPr lang="en-US" sz="3968">
                <a:solidFill>
                  <a:srgbClr val="000000"/>
                </a:solidFill>
                <a:latin typeface="DM Sans Bold"/>
              </a:rPr>
              <a:t>Analysis Tools </a:t>
            </a:r>
          </a:p>
        </p:txBody>
      </p:sp>
      <p:grpSp>
        <p:nvGrpSpPr>
          <p:cNvPr name="Group 32" id="32"/>
          <p:cNvGrpSpPr/>
          <p:nvPr/>
        </p:nvGrpSpPr>
        <p:grpSpPr>
          <a:xfrm rot="0">
            <a:off x="10061431" y="5877760"/>
            <a:ext cx="7231149" cy="1675003"/>
            <a:chOff x="0" y="0"/>
            <a:chExt cx="1904500" cy="441153"/>
          </a:xfrm>
        </p:grpSpPr>
        <p:sp>
          <p:nvSpPr>
            <p:cNvPr name="Freeform 33" id="33"/>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34" id="34"/>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10468260" y="6025943"/>
            <a:ext cx="1355291" cy="126148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04</a:t>
            </a:r>
          </a:p>
        </p:txBody>
      </p:sp>
      <p:sp>
        <p:nvSpPr>
          <p:cNvPr name="TextBox 36" id="36"/>
          <p:cNvSpPr txBox="true"/>
          <p:nvPr/>
        </p:nvSpPr>
        <p:spPr>
          <a:xfrm rot="0">
            <a:off x="12280787" y="6334138"/>
            <a:ext cx="4516365" cy="677492"/>
          </a:xfrm>
          <a:prstGeom prst="rect">
            <a:avLst/>
          </a:prstGeom>
        </p:spPr>
        <p:txBody>
          <a:bodyPr anchor="t" rtlCol="false" tIns="0" lIns="0" bIns="0" rIns="0">
            <a:spAutoFit/>
          </a:bodyPr>
          <a:lstStyle/>
          <a:p>
            <a:pPr algn="l">
              <a:lnSpc>
                <a:spcPts val="5556"/>
              </a:lnSpc>
            </a:pPr>
            <a:r>
              <a:rPr lang="en-US" sz="3968">
                <a:solidFill>
                  <a:srgbClr val="000000"/>
                </a:solidFill>
                <a:latin typeface="DM Sans Bold"/>
              </a:rPr>
              <a:t>Analysis Results</a:t>
            </a:r>
          </a:p>
        </p:txBody>
      </p:sp>
      <p:sp>
        <p:nvSpPr>
          <p:cNvPr name="TextBox 37" id="37"/>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1</a:t>
            </a:r>
          </a:p>
        </p:txBody>
      </p:sp>
    </p:spTree>
  </p:cSld>
  <p:clrMapOvr>
    <a:masterClrMapping/>
  </p:clrMapOvr>
  <p:transition spd="slow">
    <p:cover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8021723" y="3707838"/>
            <a:ext cx="10266277" cy="6389194"/>
          </a:xfrm>
          <a:custGeom>
            <a:avLst/>
            <a:gdLst/>
            <a:ahLst/>
            <a:cxnLst/>
            <a:rect r="r" b="b" t="t" l="l"/>
            <a:pathLst>
              <a:path h="6389194" w="10266277">
                <a:moveTo>
                  <a:pt x="0" y="0"/>
                </a:moveTo>
                <a:lnTo>
                  <a:pt x="10266277" y="0"/>
                </a:lnTo>
                <a:lnTo>
                  <a:pt x="10266277" y="6389194"/>
                </a:lnTo>
                <a:lnTo>
                  <a:pt x="0" y="6389194"/>
                </a:lnTo>
                <a:lnTo>
                  <a:pt x="0" y="0"/>
                </a:lnTo>
                <a:close/>
              </a:path>
            </a:pathLst>
          </a:custGeom>
          <a:blipFill>
            <a:blip r:embed="rId4"/>
            <a:stretch>
              <a:fillRect l="-7772" t="-14809" r="0" b="-7727"/>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747902"/>
            <a:ext cx="17304302" cy="133464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13. WHAT IS THE AVERAGE NUMBER OF NIGHTS (BOTH WEEKEND AND WEEKDAY) SPENT BY GUESTS FOR EACH ROOM</a:t>
            </a:r>
          </a:p>
          <a:p>
            <a:pPr algn="l">
              <a:lnSpc>
                <a:spcPts val="3456"/>
              </a:lnSpc>
            </a:pPr>
            <a:r>
              <a:rPr lang="en-US" sz="3200">
                <a:solidFill>
                  <a:srgbClr val="000000"/>
                </a:solidFill>
                <a:latin typeface="DM Sans Bold Italics"/>
              </a:rPr>
              <a:t>TYPE?</a:t>
            </a:r>
          </a:p>
        </p:txBody>
      </p:sp>
      <p:sp>
        <p:nvSpPr>
          <p:cNvPr name="TextBox 17" id="17"/>
          <p:cNvSpPr txBox="true"/>
          <p:nvPr/>
        </p:nvSpPr>
        <p:spPr>
          <a:xfrm rot="0">
            <a:off x="368282" y="4650475"/>
            <a:ext cx="8386975" cy="3348990"/>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ROOM_TYPE_RESERVED, AVG(NO_OF_WEEK_NIGHTS + NO_OF_WEEKEND_NIGHTS) AS AVG_NIGHT </a:t>
            </a:r>
          </a:p>
          <a:p>
            <a:pPr algn="l">
              <a:lnSpc>
                <a:spcPts val="3780"/>
              </a:lnSpc>
            </a:pPr>
            <a:r>
              <a:rPr lang="en-US" sz="3500">
                <a:solidFill>
                  <a:srgbClr val="000000"/>
                </a:solidFill>
                <a:latin typeface="DM Sans Bold"/>
              </a:rPr>
              <a:t>FROM hotels</a:t>
            </a:r>
          </a:p>
          <a:p>
            <a:pPr algn="l">
              <a:lnSpc>
                <a:spcPts val="3780"/>
              </a:lnSpc>
            </a:pPr>
            <a:r>
              <a:rPr lang="en-US" sz="3500">
                <a:solidFill>
                  <a:srgbClr val="000000"/>
                </a:solidFill>
                <a:latin typeface="DM Sans Bold"/>
              </a:rPr>
              <a:t>GROUP BY room_type_reserved</a:t>
            </a:r>
          </a:p>
          <a:p>
            <a:pPr algn="l">
              <a:lnSpc>
                <a:spcPts val="378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2114262" y="7195015"/>
            <a:ext cx="12414591" cy="2846464"/>
          </a:xfrm>
          <a:custGeom>
            <a:avLst/>
            <a:gdLst/>
            <a:ahLst/>
            <a:cxnLst/>
            <a:rect r="r" b="b" t="t" l="l"/>
            <a:pathLst>
              <a:path h="2846464" w="12414591">
                <a:moveTo>
                  <a:pt x="0" y="0"/>
                </a:moveTo>
                <a:lnTo>
                  <a:pt x="12414591" y="0"/>
                </a:lnTo>
                <a:lnTo>
                  <a:pt x="12414591" y="2846463"/>
                </a:lnTo>
                <a:lnTo>
                  <a:pt x="0" y="2846463"/>
                </a:lnTo>
                <a:lnTo>
                  <a:pt x="0" y="0"/>
                </a:lnTo>
                <a:close/>
              </a:path>
            </a:pathLst>
          </a:custGeom>
          <a:blipFill>
            <a:blip r:embed="rId4"/>
            <a:stretch>
              <a:fillRect l="0" t="-36116" r="-3353" b="-313"/>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766952"/>
            <a:ext cx="17304302" cy="133464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14. FOR RESERVATIONS INVOLVING CHILDREN, WHAT IS THE MOST COMMON ROOM TYPE, AND WHAT IS THE AVERAGE</a:t>
            </a:r>
          </a:p>
          <a:p>
            <a:pPr algn="l">
              <a:lnSpc>
                <a:spcPts val="3456"/>
              </a:lnSpc>
            </a:pPr>
            <a:r>
              <a:rPr lang="en-US" sz="3200">
                <a:solidFill>
                  <a:srgbClr val="000000"/>
                </a:solidFill>
                <a:latin typeface="DM Sans Bold Italics"/>
              </a:rPr>
              <a:t>PRICE FOR THAT ROOM TYPE?</a:t>
            </a:r>
          </a:p>
        </p:txBody>
      </p:sp>
      <p:sp>
        <p:nvSpPr>
          <p:cNvPr name="TextBox 17" id="17"/>
          <p:cNvSpPr txBox="true"/>
          <p:nvPr/>
        </p:nvSpPr>
        <p:spPr>
          <a:xfrm rot="0">
            <a:off x="2621952" y="4248158"/>
            <a:ext cx="13044096" cy="3045658"/>
          </a:xfrm>
          <a:prstGeom prst="rect">
            <a:avLst/>
          </a:prstGeom>
        </p:spPr>
        <p:txBody>
          <a:bodyPr anchor="t" rtlCol="false" tIns="0" lIns="0" bIns="0" rIns="0">
            <a:spAutoFit/>
          </a:bodyPr>
          <a:lstStyle/>
          <a:p>
            <a:pPr algn="l">
              <a:lnSpc>
                <a:spcPts val="3430"/>
              </a:lnSpc>
            </a:pPr>
            <a:r>
              <a:rPr lang="en-US" sz="3176">
                <a:solidFill>
                  <a:srgbClr val="000000"/>
                </a:solidFill>
                <a:latin typeface="DM Sans Bold"/>
              </a:rPr>
              <a:t>SELECT TOP 1 ROOM_TYPE_RESERVED, AVG(AVG_PRICE_PER_ROOM) AS AVG_PRICE</a:t>
            </a:r>
          </a:p>
          <a:p>
            <a:pPr algn="l">
              <a:lnSpc>
                <a:spcPts val="3430"/>
              </a:lnSpc>
            </a:pPr>
            <a:r>
              <a:rPr lang="en-US" sz="3176">
                <a:solidFill>
                  <a:srgbClr val="000000"/>
                </a:solidFill>
                <a:latin typeface="DM Sans Bold"/>
              </a:rPr>
              <a:t>FROM hotels </a:t>
            </a:r>
          </a:p>
          <a:p>
            <a:pPr algn="l">
              <a:lnSpc>
                <a:spcPts val="3430"/>
              </a:lnSpc>
            </a:pPr>
            <a:r>
              <a:rPr lang="en-US" sz="3176">
                <a:solidFill>
                  <a:srgbClr val="000000"/>
                </a:solidFill>
                <a:latin typeface="DM Sans Bold"/>
              </a:rPr>
              <a:t>WHERE no_of_children &gt; 0</a:t>
            </a:r>
          </a:p>
          <a:p>
            <a:pPr algn="l">
              <a:lnSpc>
                <a:spcPts val="3430"/>
              </a:lnSpc>
            </a:pPr>
            <a:r>
              <a:rPr lang="en-US" sz="3176">
                <a:solidFill>
                  <a:srgbClr val="000000"/>
                </a:solidFill>
                <a:latin typeface="DM Sans Bold"/>
              </a:rPr>
              <a:t>GROUP BY room_type_reserved</a:t>
            </a:r>
          </a:p>
          <a:p>
            <a:pPr algn="l">
              <a:lnSpc>
                <a:spcPts val="3430"/>
              </a:lnSpc>
            </a:pPr>
            <a:r>
              <a:rPr lang="en-US" sz="3176">
                <a:solidFill>
                  <a:srgbClr val="000000"/>
                </a:solidFill>
                <a:latin typeface="DM Sans Bold"/>
              </a:rPr>
              <a:t>ORDER BY COUNT(*) DESC</a:t>
            </a:r>
          </a:p>
          <a:p>
            <a:pPr algn="l">
              <a:lnSpc>
                <a:spcPts val="343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028700" y="6912524"/>
            <a:ext cx="16495407" cy="3129715"/>
          </a:xfrm>
          <a:custGeom>
            <a:avLst/>
            <a:gdLst/>
            <a:ahLst/>
            <a:cxnLst/>
            <a:rect r="r" b="b" t="t" l="l"/>
            <a:pathLst>
              <a:path h="3129715" w="16495407">
                <a:moveTo>
                  <a:pt x="0" y="0"/>
                </a:moveTo>
                <a:lnTo>
                  <a:pt x="16495407" y="0"/>
                </a:lnTo>
                <a:lnTo>
                  <a:pt x="16495407" y="3129715"/>
                </a:lnTo>
                <a:lnTo>
                  <a:pt x="0" y="3129715"/>
                </a:lnTo>
                <a:lnTo>
                  <a:pt x="0" y="0"/>
                </a:lnTo>
                <a:close/>
              </a:path>
            </a:pathLst>
          </a:custGeom>
          <a:blipFill>
            <a:blip r:embed="rId4"/>
            <a:stretch>
              <a:fillRect l="0" t="-28473" r="0" b="-5164"/>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928877"/>
            <a:ext cx="17304302" cy="896493"/>
          </a:xfrm>
          <a:prstGeom prst="rect">
            <a:avLst/>
          </a:prstGeom>
        </p:spPr>
        <p:txBody>
          <a:bodyPr anchor="t" rtlCol="false" tIns="0" lIns="0" bIns="0" rIns="0">
            <a:spAutoFit/>
          </a:bodyPr>
          <a:lstStyle/>
          <a:p>
            <a:pPr algn="l">
              <a:lnSpc>
                <a:spcPts val="3456"/>
              </a:lnSpc>
            </a:pPr>
            <a:r>
              <a:rPr lang="en-US" sz="3200">
                <a:solidFill>
                  <a:srgbClr val="000000"/>
                </a:solidFill>
                <a:latin typeface="DM Sans Bold Italics"/>
              </a:rPr>
              <a:t>15. FIND THE MARKET SEGMENT TYPE THAT GENERATES THE HIGHEST AVERAGE PRICE PER ROOM.</a:t>
            </a:r>
          </a:p>
        </p:txBody>
      </p:sp>
      <p:sp>
        <p:nvSpPr>
          <p:cNvPr name="TextBox 17" id="17"/>
          <p:cNvSpPr txBox="true"/>
          <p:nvPr/>
        </p:nvSpPr>
        <p:spPr>
          <a:xfrm rot="0">
            <a:off x="2689754" y="4142848"/>
            <a:ext cx="13923805" cy="2480773"/>
          </a:xfrm>
          <a:prstGeom prst="rect">
            <a:avLst/>
          </a:prstGeom>
        </p:spPr>
        <p:txBody>
          <a:bodyPr anchor="t" rtlCol="false" tIns="0" lIns="0" bIns="0" rIns="0">
            <a:spAutoFit/>
          </a:bodyPr>
          <a:lstStyle/>
          <a:p>
            <a:pPr algn="l">
              <a:lnSpc>
                <a:spcPts val="3258"/>
              </a:lnSpc>
            </a:pPr>
            <a:r>
              <a:rPr lang="en-US" sz="3017">
                <a:solidFill>
                  <a:srgbClr val="000000"/>
                </a:solidFill>
                <a:latin typeface="DM Sans Bold"/>
              </a:rPr>
              <a:t>SELECT TOP 1 MARKET_SEGMENT_TYPE, AVG(AVG_PRICE_PER_ROOM) AS AVG_PRICE_PER_ROOM</a:t>
            </a:r>
          </a:p>
          <a:p>
            <a:pPr algn="l">
              <a:lnSpc>
                <a:spcPts val="3258"/>
              </a:lnSpc>
            </a:pPr>
            <a:r>
              <a:rPr lang="en-US" sz="3017">
                <a:solidFill>
                  <a:srgbClr val="000000"/>
                </a:solidFill>
                <a:latin typeface="DM Sans Bold"/>
              </a:rPr>
              <a:t>FROM hotels</a:t>
            </a:r>
          </a:p>
          <a:p>
            <a:pPr algn="l">
              <a:lnSpc>
                <a:spcPts val="3258"/>
              </a:lnSpc>
            </a:pPr>
            <a:r>
              <a:rPr lang="en-US" sz="3017">
                <a:solidFill>
                  <a:srgbClr val="000000"/>
                </a:solidFill>
                <a:latin typeface="DM Sans Bold"/>
              </a:rPr>
              <a:t>GROUP BY market_segment_type</a:t>
            </a:r>
          </a:p>
          <a:p>
            <a:pPr algn="l">
              <a:lnSpc>
                <a:spcPts val="3258"/>
              </a:lnSpc>
            </a:pPr>
            <a:r>
              <a:rPr lang="en-US" sz="3017">
                <a:solidFill>
                  <a:srgbClr val="000000"/>
                </a:solidFill>
                <a:latin typeface="DM Sans Bold"/>
              </a:rPr>
              <a:t>ORDER BY avg_price_per_room DESC</a:t>
            </a:r>
          </a:p>
          <a:p>
            <a:pPr algn="l">
              <a:lnSpc>
                <a:spcPts val="3258"/>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701768" y="2314682"/>
            <a:ext cx="6557532" cy="6203775"/>
            <a:chOff x="0" y="0"/>
            <a:chExt cx="1856021" cy="1755895"/>
          </a:xfrm>
        </p:grpSpPr>
        <p:sp>
          <p:nvSpPr>
            <p:cNvPr name="Freeform 3" id="3"/>
            <p:cNvSpPr/>
            <p:nvPr/>
          </p:nvSpPr>
          <p:spPr>
            <a:xfrm flipH="false" flipV="false" rot="0">
              <a:off x="0" y="0"/>
              <a:ext cx="1856021" cy="1755895"/>
            </a:xfrm>
            <a:custGeom>
              <a:avLst/>
              <a:gdLst/>
              <a:ahLst/>
              <a:cxnLst/>
              <a:rect r="r" b="b" t="t" l="l"/>
              <a:pathLst>
                <a:path h="1755895" w="1856021">
                  <a:moveTo>
                    <a:pt x="0" y="0"/>
                  </a:moveTo>
                  <a:lnTo>
                    <a:pt x="1856021" y="0"/>
                  </a:lnTo>
                  <a:lnTo>
                    <a:pt x="1856021" y="1755895"/>
                  </a:lnTo>
                  <a:lnTo>
                    <a:pt x="0" y="1755895"/>
                  </a:lnTo>
                  <a:close/>
                </a:path>
              </a:pathLst>
            </a:custGeom>
            <a:solidFill>
              <a:srgbClr val="96E8EE"/>
            </a:solidFill>
          </p:spPr>
        </p:sp>
        <p:sp>
          <p:nvSpPr>
            <p:cNvPr name="TextBox 4" id="4"/>
            <p:cNvSpPr txBox="true"/>
            <p:nvPr/>
          </p:nvSpPr>
          <p:spPr>
            <a:xfrm>
              <a:off x="0" y="-38100"/>
              <a:ext cx="1856021" cy="179399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75639" y="1639064"/>
            <a:ext cx="6403106" cy="640310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3"/>
              <a:stretch>
                <a:fillRect l="0" t="-16666" r="0" b="-16666"/>
              </a:stretch>
            </a:blipFill>
          </p:spPr>
        </p:sp>
      </p:grpSp>
      <p:grpSp>
        <p:nvGrpSpPr>
          <p:cNvPr name="Group 7" id="7"/>
          <p:cNvGrpSpPr/>
          <p:nvPr/>
        </p:nvGrpSpPr>
        <p:grpSpPr>
          <a:xfrm rot="0">
            <a:off x="2597101" y="4931776"/>
            <a:ext cx="4561367" cy="1287453"/>
            <a:chOff x="0" y="0"/>
            <a:chExt cx="1201348" cy="339082"/>
          </a:xfrm>
        </p:grpSpPr>
        <p:sp>
          <p:nvSpPr>
            <p:cNvPr name="Freeform 8" id="8"/>
            <p:cNvSpPr/>
            <p:nvPr/>
          </p:nvSpPr>
          <p:spPr>
            <a:xfrm flipH="false" flipV="false" rot="0">
              <a:off x="0" y="0"/>
              <a:ext cx="1201348" cy="339082"/>
            </a:xfrm>
            <a:custGeom>
              <a:avLst/>
              <a:gdLst/>
              <a:ahLst/>
              <a:cxnLst/>
              <a:rect r="r" b="b" t="t" l="l"/>
              <a:pathLst>
                <a:path h="339082" w="1201348">
                  <a:moveTo>
                    <a:pt x="0" y="0"/>
                  </a:moveTo>
                  <a:lnTo>
                    <a:pt x="1201348" y="0"/>
                  </a:lnTo>
                  <a:lnTo>
                    <a:pt x="1201348" y="339082"/>
                  </a:lnTo>
                  <a:lnTo>
                    <a:pt x="0" y="339082"/>
                  </a:lnTo>
                  <a:close/>
                </a:path>
              </a:pathLst>
            </a:custGeom>
            <a:solidFill>
              <a:srgbClr val="EAFAB2"/>
            </a:solidFill>
          </p:spPr>
        </p:sp>
        <p:sp>
          <p:nvSpPr>
            <p:cNvPr name="TextBox 9" id="9"/>
            <p:cNvSpPr txBox="true"/>
            <p:nvPr/>
          </p:nvSpPr>
          <p:spPr>
            <a:xfrm>
              <a:off x="0" y="-38100"/>
              <a:ext cx="1201348" cy="37718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900182" y="9128994"/>
            <a:ext cx="2359118" cy="661137"/>
            <a:chOff x="0" y="0"/>
            <a:chExt cx="3145491" cy="881516"/>
          </a:xfrm>
        </p:grpSpPr>
        <p:sp>
          <p:nvSpPr>
            <p:cNvPr name="Freeform 11" id="11"/>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2263975" y="0"/>
              <a:ext cx="881516" cy="881516"/>
              <a:chOff x="0" y="0"/>
              <a:chExt cx="140071" cy="140071"/>
            </a:xfrm>
          </p:grpSpPr>
          <p:sp>
            <p:nvSpPr>
              <p:cNvPr name="Freeform 13" id="13"/>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14" id="14"/>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0"/>
              <a:ext cx="881516" cy="881516"/>
              <a:chOff x="0" y="0"/>
              <a:chExt cx="140071" cy="140071"/>
            </a:xfrm>
          </p:grpSpPr>
          <p:sp>
            <p:nvSpPr>
              <p:cNvPr name="Freeform 16" id="16"/>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7" id="17"/>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AutoShape 18" id="18"/>
          <p:cNvSpPr/>
          <p:nvPr/>
        </p:nvSpPr>
        <p:spPr>
          <a:xfrm>
            <a:off x="1028700" y="6668219"/>
            <a:ext cx="8386259" cy="0"/>
          </a:xfrm>
          <a:prstGeom prst="line">
            <a:avLst/>
          </a:prstGeom>
          <a:ln cap="flat" w="95250">
            <a:solidFill>
              <a:srgbClr val="000000"/>
            </a:solidFill>
            <a:prstDash val="solid"/>
            <a:headEnd type="none" len="sm" w="sm"/>
            <a:tailEnd type="none" len="sm" w="sm"/>
          </a:ln>
        </p:spPr>
      </p:sp>
      <p:sp>
        <p:nvSpPr>
          <p:cNvPr name="TextBox 19" id="19"/>
          <p:cNvSpPr txBox="true"/>
          <p:nvPr/>
        </p:nvSpPr>
        <p:spPr>
          <a:xfrm rot="0">
            <a:off x="1028700" y="2520373"/>
            <a:ext cx="9032731" cy="1270635"/>
          </a:xfrm>
          <a:prstGeom prst="rect">
            <a:avLst/>
          </a:prstGeom>
        </p:spPr>
        <p:txBody>
          <a:bodyPr anchor="t" rtlCol="false" tIns="0" lIns="0" bIns="0" rIns="0">
            <a:spAutoFit/>
          </a:bodyPr>
          <a:lstStyle/>
          <a:p>
            <a:pPr algn="l">
              <a:lnSpc>
                <a:spcPts val="9720"/>
              </a:lnSpc>
            </a:pPr>
            <a:r>
              <a:rPr lang="en-US" sz="9000">
                <a:solidFill>
                  <a:srgbClr val="000000"/>
                </a:solidFill>
                <a:latin typeface="DM Sans Bold"/>
              </a:rPr>
              <a:t>THANK YOU</a:t>
            </a:r>
          </a:p>
        </p:txBody>
      </p:sp>
      <p:sp>
        <p:nvSpPr>
          <p:cNvPr name="TextBox 20" id="20"/>
          <p:cNvSpPr txBox="true"/>
          <p:nvPr/>
        </p:nvSpPr>
        <p:spPr>
          <a:xfrm rot="0">
            <a:off x="617052" y="7615450"/>
            <a:ext cx="9032731" cy="426720"/>
          </a:xfrm>
          <a:prstGeom prst="rect">
            <a:avLst/>
          </a:prstGeom>
        </p:spPr>
        <p:txBody>
          <a:bodyPr anchor="t" rtlCol="false" tIns="0" lIns="0" bIns="0" rIns="0">
            <a:spAutoFit/>
          </a:bodyPr>
          <a:lstStyle/>
          <a:p>
            <a:pPr algn="ctr">
              <a:lnSpc>
                <a:spcPts val="3240"/>
              </a:lnSpc>
            </a:pPr>
            <a:r>
              <a:rPr lang="en-US" sz="3000">
                <a:solidFill>
                  <a:srgbClr val="000000"/>
                </a:solidFill>
                <a:latin typeface="DM Sans Bold"/>
              </a:rPr>
              <a:t>PRESENTED BY</a:t>
            </a:r>
          </a:p>
        </p:txBody>
      </p:sp>
      <p:sp>
        <p:nvSpPr>
          <p:cNvPr name="TextBox 21" id="21"/>
          <p:cNvSpPr txBox="true"/>
          <p:nvPr/>
        </p:nvSpPr>
        <p:spPr>
          <a:xfrm rot="0">
            <a:off x="617052" y="8285564"/>
            <a:ext cx="9032731" cy="491490"/>
          </a:xfrm>
          <a:prstGeom prst="rect">
            <a:avLst/>
          </a:prstGeom>
        </p:spPr>
        <p:txBody>
          <a:bodyPr anchor="t" rtlCol="false" tIns="0" lIns="0" bIns="0" rIns="0">
            <a:spAutoFit/>
          </a:bodyPr>
          <a:lstStyle/>
          <a:p>
            <a:pPr algn="ctr">
              <a:lnSpc>
                <a:spcPts val="3779"/>
              </a:lnSpc>
            </a:pPr>
            <a:r>
              <a:rPr lang="en-US" sz="3499">
                <a:solidFill>
                  <a:srgbClr val="000000"/>
                </a:solidFill>
                <a:latin typeface="DM Sans Bold"/>
              </a:rPr>
              <a:t>BONI ACOBE ANGE ULRICH  --  MIP-DA-10</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897083" cy="1287453"/>
            <a:chOff x="0" y="0"/>
            <a:chExt cx="1553141" cy="339082"/>
          </a:xfrm>
        </p:grpSpPr>
        <p:sp>
          <p:nvSpPr>
            <p:cNvPr name="Freeform 3" id="3"/>
            <p:cNvSpPr/>
            <p:nvPr/>
          </p:nvSpPr>
          <p:spPr>
            <a:xfrm flipH="false" flipV="false" rot="0">
              <a:off x="0" y="0"/>
              <a:ext cx="1553141" cy="339082"/>
            </a:xfrm>
            <a:custGeom>
              <a:avLst/>
              <a:gdLst/>
              <a:ahLst/>
              <a:cxnLst/>
              <a:rect r="r" b="b" t="t" l="l"/>
              <a:pathLst>
                <a:path h="339082" w="1553141">
                  <a:moveTo>
                    <a:pt x="0" y="0"/>
                  </a:moveTo>
                  <a:lnTo>
                    <a:pt x="1553141" y="0"/>
                  </a:lnTo>
                  <a:lnTo>
                    <a:pt x="1553141" y="339082"/>
                  </a:lnTo>
                  <a:lnTo>
                    <a:pt x="0" y="339082"/>
                  </a:lnTo>
                  <a:close/>
                </a:path>
              </a:pathLst>
            </a:custGeom>
            <a:solidFill>
              <a:srgbClr val="EAFAB2"/>
            </a:solidFill>
          </p:spPr>
        </p:sp>
        <p:sp>
          <p:nvSpPr>
            <p:cNvPr name="TextBox 4" id="4"/>
            <p:cNvSpPr txBox="true"/>
            <p:nvPr/>
          </p:nvSpPr>
          <p:spPr>
            <a:xfrm>
              <a:off x="0" y="-38100"/>
              <a:ext cx="1553141"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1028700" y="1143000"/>
            <a:ext cx="9215145"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ABOUT PROJECT</a:t>
            </a:r>
          </a:p>
        </p:txBody>
      </p:sp>
      <p:sp>
        <p:nvSpPr>
          <p:cNvPr name="TextBox 14" id="14"/>
          <p:cNvSpPr txBox="true"/>
          <p:nvPr/>
        </p:nvSpPr>
        <p:spPr>
          <a:xfrm rot="0">
            <a:off x="7256401" y="3877099"/>
            <a:ext cx="10785215" cy="3702050"/>
          </a:xfrm>
          <a:prstGeom prst="rect">
            <a:avLst/>
          </a:prstGeom>
        </p:spPr>
        <p:txBody>
          <a:bodyPr anchor="t" rtlCol="false" tIns="0" lIns="0" bIns="0" rIns="0">
            <a:spAutoFit/>
          </a:bodyPr>
          <a:lstStyle/>
          <a:p>
            <a:pPr algn="l">
              <a:lnSpc>
                <a:spcPts val="4900"/>
              </a:lnSpc>
            </a:pPr>
            <a:r>
              <a:rPr lang="en-US" sz="3500">
                <a:solidFill>
                  <a:srgbClr val="000000"/>
                </a:solidFill>
                <a:latin typeface="DM Sans"/>
              </a:rPr>
              <a:t>In this internship, we leverage data from a hotel reservation dataset to enhance decision-making and improve guest experiences. By using SQL to query and analyze the data, we uncover insights into guest preferences, booking trends, and key operational factors impacting the hotel industry.</a:t>
            </a:r>
          </a:p>
        </p:txBody>
      </p:sp>
      <p:grpSp>
        <p:nvGrpSpPr>
          <p:cNvPr name="Group 15" id="15"/>
          <p:cNvGrpSpPr/>
          <p:nvPr/>
        </p:nvGrpSpPr>
        <p:grpSpPr>
          <a:xfrm rot="0">
            <a:off x="983698" y="3056456"/>
            <a:ext cx="5897083" cy="5769729"/>
            <a:chOff x="0" y="0"/>
            <a:chExt cx="748566" cy="732400"/>
          </a:xfrm>
        </p:grpSpPr>
        <p:sp>
          <p:nvSpPr>
            <p:cNvPr name="Freeform 16" id="16"/>
            <p:cNvSpPr/>
            <p:nvPr/>
          </p:nvSpPr>
          <p:spPr>
            <a:xfrm flipH="false" flipV="false" rot="0">
              <a:off x="0" y="0"/>
              <a:ext cx="748566" cy="732400"/>
            </a:xfrm>
            <a:custGeom>
              <a:avLst/>
              <a:gdLst/>
              <a:ahLst/>
              <a:cxnLst/>
              <a:rect r="r" b="b" t="t" l="l"/>
              <a:pathLst>
                <a:path h="732400" w="748566">
                  <a:moveTo>
                    <a:pt x="0" y="0"/>
                  </a:moveTo>
                  <a:lnTo>
                    <a:pt x="748566" y="0"/>
                  </a:lnTo>
                  <a:lnTo>
                    <a:pt x="748566" y="732400"/>
                  </a:lnTo>
                  <a:lnTo>
                    <a:pt x="0" y="732400"/>
                  </a:lnTo>
                  <a:close/>
                </a:path>
              </a:pathLst>
            </a:custGeom>
            <a:blipFill>
              <a:blip r:embed="rId4"/>
              <a:stretch>
                <a:fillRect l="-23380" t="0" r="-23380" b="0"/>
              </a:stretch>
            </a:blipFill>
          </p:spPr>
        </p:sp>
      </p:grpSp>
      <p:sp>
        <p:nvSpPr>
          <p:cNvPr name="TextBox 17" id="17"/>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2</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7861634" cy="1287453"/>
            <a:chOff x="0" y="0"/>
            <a:chExt cx="2070554" cy="339082"/>
          </a:xfrm>
        </p:grpSpPr>
        <p:sp>
          <p:nvSpPr>
            <p:cNvPr name="Freeform 3" id="3"/>
            <p:cNvSpPr/>
            <p:nvPr/>
          </p:nvSpPr>
          <p:spPr>
            <a:xfrm flipH="false" flipV="false" rot="0">
              <a:off x="0" y="0"/>
              <a:ext cx="2070554" cy="339082"/>
            </a:xfrm>
            <a:custGeom>
              <a:avLst/>
              <a:gdLst/>
              <a:ahLst/>
              <a:cxnLst/>
              <a:rect r="r" b="b" t="t" l="l"/>
              <a:pathLst>
                <a:path h="339082" w="2070554">
                  <a:moveTo>
                    <a:pt x="0" y="0"/>
                  </a:moveTo>
                  <a:lnTo>
                    <a:pt x="2070554" y="0"/>
                  </a:lnTo>
                  <a:lnTo>
                    <a:pt x="2070554" y="339082"/>
                  </a:lnTo>
                  <a:lnTo>
                    <a:pt x="0" y="339082"/>
                  </a:lnTo>
                  <a:close/>
                </a:path>
              </a:pathLst>
            </a:custGeom>
            <a:solidFill>
              <a:srgbClr val="96E8EE"/>
            </a:solidFill>
          </p:spPr>
        </p:sp>
        <p:sp>
          <p:nvSpPr>
            <p:cNvPr name="TextBox 4" id="4"/>
            <p:cNvSpPr txBox="true"/>
            <p:nvPr/>
          </p:nvSpPr>
          <p:spPr>
            <a:xfrm>
              <a:off x="0" y="-38100"/>
              <a:ext cx="2070554"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14350" y="2963880"/>
            <a:ext cx="19473531" cy="7996556"/>
            <a:chOff x="0" y="0"/>
            <a:chExt cx="5128831" cy="2106089"/>
          </a:xfrm>
        </p:grpSpPr>
        <p:sp>
          <p:nvSpPr>
            <p:cNvPr name="Freeform 6" id="6"/>
            <p:cNvSpPr/>
            <p:nvPr/>
          </p:nvSpPr>
          <p:spPr>
            <a:xfrm flipH="false" flipV="false" rot="0">
              <a:off x="0" y="0"/>
              <a:ext cx="5128831" cy="2106089"/>
            </a:xfrm>
            <a:custGeom>
              <a:avLst/>
              <a:gdLst/>
              <a:ahLst/>
              <a:cxnLst/>
              <a:rect r="r" b="b" t="t" l="l"/>
              <a:pathLst>
                <a:path h="2106089" w="5128831">
                  <a:moveTo>
                    <a:pt x="0" y="0"/>
                  </a:moveTo>
                  <a:lnTo>
                    <a:pt x="5128831" y="0"/>
                  </a:lnTo>
                  <a:lnTo>
                    <a:pt x="5128831" y="2106089"/>
                  </a:lnTo>
                  <a:lnTo>
                    <a:pt x="0" y="2106089"/>
                  </a:lnTo>
                  <a:close/>
                </a:path>
              </a:pathLst>
            </a:custGeom>
            <a:solidFill>
              <a:srgbClr val="FAFAFA"/>
            </a:solidFill>
          </p:spPr>
        </p:sp>
        <p:sp>
          <p:nvSpPr>
            <p:cNvPr name="TextBox 7" id="7"/>
            <p:cNvSpPr txBox="true"/>
            <p:nvPr/>
          </p:nvSpPr>
          <p:spPr>
            <a:xfrm>
              <a:off x="0" y="-38100"/>
              <a:ext cx="5128831" cy="214418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83698" y="4064295"/>
            <a:ext cx="5162532" cy="4820593"/>
            <a:chOff x="0" y="0"/>
            <a:chExt cx="1359679" cy="1269621"/>
          </a:xfrm>
        </p:grpSpPr>
        <p:sp>
          <p:nvSpPr>
            <p:cNvPr name="Freeform 9" id="9"/>
            <p:cNvSpPr/>
            <p:nvPr/>
          </p:nvSpPr>
          <p:spPr>
            <a:xfrm flipH="false" flipV="false" rot="0">
              <a:off x="0" y="0"/>
              <a:ext cx="1359679" cy="1269621"/>
            </a:xfrm>
            <a:custGeom>
              <a:avLst/>
              <a:gdLst/>
              <a:ahLst/>
              <a:cxnLst/>
              <a:rect r="r" b="b" t="t" l="l"/>
              <a:pathLst>
                <a:path h="1269621" w="1359679">
                  <a:moveTo>
                    <a:pt x="0" y="0"/>
                  </a:moveTo>
                  <a:lnTo>
                    <a:pt x="1359679" y="0"/>
                  </a:lnTo>
                  <a:lnTo>
                    <a:pt x="1359679" y="1269621"/>
                  </a:lnTo>
                  <a:lnTo>
                    <a:pt x="0" y="1269621"/>
                  </a:lnTo>
                  <a:close/>
                </a:path>
              </a:pathLst>
            </a:custGeom>
            <a:solidFill>
              <a:srgbClr val="FFFFFF"/>
            </a:solidFill>
          </p:spPr>
        </p:sp>
        <p:sp>
          <p:nvSpPr>
            <p:cNvPr name="TextBox 10" id="10"/>
            <p:cNvSpPr txBox="true"/>
            <p:nvPr/>
          </p:nvSpPr>
          <p:spPr>
            <a:xfrm>
              <a:off x="0" y="-38100"/>
              <a:ext cx="1359679" cy="130772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900182" y="9128994"/>
            <a:ext cx="2359118" cy="661137"/>
            <a:chOff x="0" y="0"/>
            <a:chExt cx="3145491" cy="881516"/>
          </a:xfrm>
        </p:grpSpPr>
        <p:sp>
          <p:nvSpPr>
            <p:cNvPr name="Freeform 12" id="12"/>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63975" y="0"/>
              <a:ext cx="881516" cy="881516"/>
              <a:chOff x="0" y="0"/>
              <a:chExt cx="140071" cy="140071"/>
            </a:xfrm>
          </p:grpSpPr>
          <p:sp>
            <p:nvSpPr>
              <p:cNvPr name="Freeform 14" id="14"/>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15" id="15"/>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0"/>
              <a:ext cx="881516" cy="881516"/>
              <a:chOff x="0" y="0"/>
              <a:chExt cx="140071" cy="140071"/>
            </a:xfrm>
          </p:grpSpPr>
          <p:sp>
            <p:nvSpPr>
              <p:cNvPr name="Freeform 17" id="17"/>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8" id="18"/>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grpSp>
        <p:nvGrpSpPr>
          <p:cNvPr name="Group 19" id="19"/>
          <p:cNvGrpSpPr/>
          <p:nvPr/>
        </p:nvGrpSpPr>
        <p:grpSpPr>
          <a:xfrm rot="0">
            <a:off x="6514099" y="4064295"/>
            <a:ext cx="5162532" cy="4820593"/>
            <a:chOff x="0" y="0"/>
            <a:chExt cx="1359679" cy="1269621"/>
          </a:xfrm>
        </p:grpSpPr>
        <p:sp>
          <p:nvSpPr>
            <p:cNvPr name="Freeform 20" id="20"/>
            <p:cNvSpPr/>
            <p:nvPr/>
          </p:nvSpPr>
          <p:spPr>
            <a:xfrm flipH="false" flipV="false" rot="0">
              <a:off x="0" y="0"/>
              <a:ext cx="1359679" cy="1269621"/>
            </a:xfrm>
            <a:custGeom>
              <a:avLst/>
              <a:gdLst/>
              <a:ahLst/>
              <a:cxnLst/>
              <a:rect r="r" b="b" t="t" l="l"/>
              <a:pathLst>
                <a:path h="1269621" w="1359679">
                  <a:moveTo>
                    <a:pt x="0" y="0"/>
                  </a:moveTo>
                  <a:lnTo>
                    <a:pt x="1359679" y="0"/>
                  </a:lnTo>
                  <a:lnTo>
                    <a:pt x="1359679" y="1269621"/>
                  </a:lnTo>
                  <a:lnTo>
                    <a:pt x="0" y="1269621"/>
                  </a:lnTo>
                  <a:close/>
                </a:path>
              </a:pathLst>
            </a:custGeom>
            <a:solidFill>
              <a:srgbClr val="FFFFFF"/>
            </a:solidFill>
          </p:spPr>
        </p:sp>
        <p:sp>
          <p:nvSpPr>
            <p:cNvPr name="TextBox 21" id="21"/>
            <p:cNvSpPr txBox="true"/>
            <p:nvPr/>
          </p:nvSpPr>
          <p:spPr>
            <a:xfrm>
              <a:off x="0" y="-38100"/>
              <a:ext cx="1359679" cy="130772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2096768" y="4064295"/>
            <a:ext cx="5162532" cy="4820593"/>
            <a:chOff x="0" y="0"/>
            <a:chExt cx="1359679" cy="1269621"/>
          </a:xfrm>
        </p:grpSpPr>
        <p:sp>
          <p:nvSpPr>
            <p:cNvPr name="Freeform 23" id="23"/>
            <p:cNvSpPr/>
            <p:nvPr/>
          </p:nvSpPr>
          <p:spPr>
            <a:xfrm flipH="false" flipV="false" rot="0">
              <a:off x="0" y="0"/>
              <a:ext cx="1359679" cy="1269621"/>
            </a:xfrm>
            <a:custGeom>
              <a:avLst/>
              <a:gdLst/>
              <a:ahLst/>
              <a:cxnLst/>
              <a:rect r="r" b="b" t="t" l="l"/>
              <a:pathLst>
                <a:path h="1269621" w="1359679">
                  <a:moveTo>
                    <a:pt x="0" y="0"/>
                  </a:moveTo>
                  <a:lnTo>
                    <a:pt x="1359679" y="0"/>
                  </a:lnTo>
                  <a:lnTo>
                    <a:pt x="1359679" y="1269621"/>
                  </a:lnTo>
                  <a:lnTo>
                    <a:pt x="0" y="1269621"/>
                  </a:lnTo>
                  <a:close/>
                </a:path>
              </a:pathLst>
            </a:custGeom>
            <a:solidFill>
              <a:srgbClr val="FFFFFF"/>
            </a:solidFill>
          </p:spPr>
        </p:sp>
        <p:sp>
          <p:nvSpPr>
            <p:cNvPr name="TextBox 24" id="24"/>
            <p:cNvSpPr txBox="true"/>
            <p:nvPr/>
          </p:nvSpPr>
          <p:spPr>
            <a:xfrm>
              <a:off x="0" y="-38100"/>
              <a:ext cx="1359679" cy="1307721"/>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1315487" y="2568209"/>
            <a:ext cx="10647931" cy="7288596"/>
          </a:xfrm>
          <a:custGeom>
            <a:avLst/>
            <a:gdLst/>
            <a:ahLst/>
            <a:cxnLst/>
            <a:rect r="r" b="b" t="t" l="l"/>
            <a:pathLst>
              <a:path h="7288596" w="10647931">
                <a:moveTo>
                  <a:pt x="0" y="0"/>
                </a:moveTo>
                <a:lnTo>
                  <a:pt x="10647931" y="0"/>
                </a:lnTo>
                <a:lnTo>
                  <a:pt x="10647931" y="7288596"/>
                </a:lnTo>
                <a:lnTo>
                  <a:pt x="0" y="7288596"/>
                </a:lnTo>
                <a:lnTo>
                  <a:pt x="0" y="0"/>
                </a:lnTo>
                <a:close/>
              </a:path>
            </a:pathLst>
          </a:custGeom>
          <a:blipFill>
            <a:blip r:embed="rId4"/>
            <a:stretch>
              <a:fillRect l="-4859" t="0" r="-9979" b="0"/>
            </a:stretch>
          </a:blipFill>
        </p:spPr>
      </p:sp>
      <p:sp>
        <p:nvSpPr>
          <p:cNvPr name="TextBox 26" id="26"/>
          <p:cNvSpPr txBox="true"/>
          <p:nvPr/>
        </p:nvSpPr>
        <p:spPr>
          <a:xfrm rot="0">
            <a:off x="1028700" y="1143000"/>
            <a:ext cx="9243341"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ABOUT DATASET</a:t>
            </a:r>
          </a:p>
        </p:txBody>
      </p:sp>
      <p:sp>
        <p:nvSpPr>
          <p:cNvPr name="TextBox 27" id="27"/>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3</a:t>
            </a: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7662274" cy="1287453"/>
            <a:chOff x="0" y="0"/>
            <a:chExt cx="2018047" cy="339082"/>
          </a:xfrm>
        </p:grpSpPr>
        <p:sp>
          <p:nvSpPr>
            <p:cNvPr name="Freeform 3" id="3"/>
            <p:cNvSpPr/>
            <p:nvPr/>
          </p:nvSpPr>
          <p:spPr>
            <a:xfrm flipH="false" flipV="false" rot="0">
              <a:off x="0" y="0"/>
              <a:ext cx="2018047" cy="339082"/>
            </a:xfrm>
            <a:custGeom>
              <a:avLst/>
              <a:gdLst/>
              <a:ahLst/>
              <a:cxnLst/>
              <a:rect r="r" b="b" t="t" l="l"/>
              <a:pathLst>
                <a:path h="339082" w="2018047">
                  <a:moveTo>
                    <a:pt x="0" y="0"/>
                  </a:moveTo>
                  <a:lnTo>
                    <a:pt x="2018047" y="0"/>
                  </a:lnTo>
                  <a:lnTo>
                    <a:pt x="2018047" y="339082"/>
                  </a:lnTo>
                  <a:lnTo>
                    <a:pt x="0" y="339082"/>
                  </a:lnTo>
                  <a:close/>
                </a:path>
              </a:pathLst>
            </a:custGeom>
            <a:solidFill>
              <a:srgbClr val="EAFAB2"/>
            </a:solidFill>
          </p:spPr>
        </p:sp>
        <p:sp>
          <p:nvSpPr>
            <p:cNvPr name="TextBox 4" id="4"/>
            <p:cNvSpPr txBox="true"/>
            <p:nvPr/>
          </p:nvSpPr>
          <p:spPr>
            <a:xfrm>
              <a:off x="0" y="-38100"/>
              <a:ext cx="2018047"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1028700" y="1143000"/>
            <a:ext cx="9734895"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TOOLS</a:t>
            </a:r>
            <a:r>
              <a:rPr lang="en-US" sz="8957">
                <a:solidFill>
                  <a:srgbClr val="000000"/>
                </a:solidFill>
                <a:latin typeface="DM Sans Bold"/>
              </a:rPr>
              <a:t> </a:t>
            </a:r>
          </a:p>
        </p:txBody>
      </p:sp>
      <p:sp>
        <p:nvSpPr>
          <p:cNvPr name="TextBox 14" id="14"/>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4</a:t>
            </a:r>
          </a:p>
        </p:txBody>
      </p:sp>
      <p:grpSp>
        <p:nvGrpSpPr>
          <p:cNvPr name="Group 15" id="15"/>
          <p:cNvGrpSpPr/>
          <p:nvPr/>
        </p:nvGrpSpPr>
        <p:grpSpPr>
          <a:xfrm rot="0">
            <a:off x="1379620" y="3437302"/>
            <a:ext cx="15556809" cy="5483225"/>
            <a:chOff x="0" y="0"/>
            <a:chExt cx="20742412" cy="7310967"/>
          </a:xfrm>
        </p:grpSpPr>
        <p:sp>
          <p:nvSpPr>
            <p:cNvPr name="Freeform 16" id="16"/>
            <p:cNvSpPr/>
            <p:nvPr/>
          </p:nvSpPr>
          <p:spPr>
            <a:xfrm flipH="false" flipV="false" rot="0">
              <a:off x="0" y="0"/>
              <a:ext cx="7555622" cy="7164096"/>
            </a:xfrm>
            <a:custGeom>
              <a:avLst/>
              <a:gdLst/>
              <a:ahLst/>
              <a:cxnLst/>
              <a:rect r="r" b="b" t="t" l="l"/>
              <a:pathLst>
                <a:path h="7164096" w="7555622">
                  <a:moveTo>
                    <a:pt x="0" y="0"/>
                  </a:moveTo>
                  <a:lnTo>
                    <a:pt x="7555622" y="0"/>
                  </a:lnTo>
                  <a:lnTo>
                    <a:pt x="7555622" y="7164096"/>
                  </a:lnTo>
                  <a:lnTo>
                    <a:pt x="0" y="7164096"/>
                  </a:lnTo>
                  <a:lnTo>
                    <a:pt x="0" y="0"/>
                  </a:lnTo>
                  <a:close/>
                </a:path>
              </a:pathLst>
            </a:custGeom>
            <a:blipFill>
              <a:blip r:embed="rId4"/>
              <a:stretch>
                <a:fillRect l="-512" t="-1414" r="0" b="-4590"/>
              </a:stretch>
            </a:blipFill>
          </p:spPr>
        </p:sp>
        <p:sp>
          <p:nvSpPr>
            <p:cNvPr name="TextBox 17" id="17"/>
            <p:cNvSpPr txBox="true"/>
            <p:nvPr/>
          </p:nvSpPr>
          <p:spPr>
            <a:xfrm rot="0">
              <a:off x="7927560" y="-76200"/>
              <a:ext cx="12814852" cy="7387167"/>
            </a:xfrm>
            <a:prstGeom prst="rect">
              <a:avLst/>
            </a:prstGeom>
          </p:spPr>
          <p:txBody>
            <a:bodyPr anchor="t" rtlCol="false" tIns="0" lIns="0" bIns="0" rIns="0">
              <a:spAutoFit/>
            </a:bodyPr>
            <a:lstStyle/>
            <a:p>
              <a:pPr algn="l">
                <a:lnSpc>
                  <a:spcPts val="4900"/>
                </a:lnSpc>
              </a:pPr>
              <a:r>
                <a:rPr lang="en-US" sz="3500">
                  <a:solidFill>
                    <a:srgbClr val="000000"/>
                  </a:solidFill>
                  <a:latin typeface="DM Sans"/>
                </a:rPr>
                <a:t>SQL Server is a relational database management system developed by Microsoft. It supports a wide range of transaction processing, business intelligence, and analytics applications. With SQL Server, users can store, retrieve, and manipulate data efficiently, making it an essential tool for data management and analysis in various industries.</a:t>
              </a:r>
            </a:p>
          </p:txBody>
        </p:sp>
      </p:gr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7662274" cy="1287453"/>
            <a:chOff x="0" y="0"/>
            <a:chExt cx="2018047" cy="339082"/>
          </a:xfrm>
        </p:grpSpPr>
        <p:sp>
          <p:nvSpPr>
            <p:cNvPr name="Freeform 3" id="3"/>
            <p:cNvSpPr/>
            <p:nvPr/>
          </p:nvSpPr>
          <p:spPr>
            <a:xfrm flipH="false" flipV="false" rot="0">
              <a:off x="0" y="0"/>
              <a:ext cx="2018047" cy="339082"/>
            </a:xfrm>
            <a:custGeom>
              <a:avLst/>
              <a:gdLst/>
              <a:ahLst/>
              <a:cxnLst/>
              <a:rect r="r" b="b" t="t" l="l"/>
              <a:pathLst>
                <a:path h="339082" w="2018047">
                  <a:moveTo>
                    <a:pt x="0" y="0"/>
                  </a:moveTo>
                  <a:lnTo>
                    <a:pt x="2018047" y="0"/>
                  </a:lnTo>
                  <a:lnTo>
                    <a:pt x="2018047" y="339082"/>
                  </a:lnTo>
                  <a:lnTo>
                    <a:pt x="0" y="339082"/>
                  </a:lnTo>
                  <a:close/>
                </a:path>
              </a:pathLst>
            </a:custGeom>
            <a:solidFill>
              <a:srgbClr val="EAFAB2"/>
            </a:solidFill>
          </p:spPr>
        </p:sp>
        <p:sp>
          <p:nvSpPr>
            <p:cNvPr name="TextBox 4" id="4"/>
            <p:cNvSpPr txBox="true"/>
            <p:nvPr/>
          </p:nvSpPr>
          <p:spPr>
            <a:xfrm>
              <a:off x="0" y="-38100"/>
              <a:ext cx="2018047"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1028700" y="1143000"/>
            <a:ext cx="9734895"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TOOLS</a:t>
            </a:r>
            <a:r>
              <a:rPr lang="en-US" sz="8957">
                <a:solidFill>
                  <a:srgbClr val="000000"/>
                </a:solidFill>
                <a:latin typeface="DM Sans Bold"/>
              </a:rPr>
              <a:t> </a:t>
            </a:r>
          </a:p>
        </p:txBody>
      </p:sp>
      <p:sp>
        <p:nvSpPr>
          <p:cNvPr name="TextBox 14" id="14"/>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4</a:t>
            </a:r>
          </a:p>
        </p:txBody>
      </p:sp>
      <p:grpSp>
        <p:nvGrpSpPr>
          <p:cNvPr name="Group 15" id="15"/>
          <p:cNvGrpSpPr/>
          <p:nvPr/>
        </p:nvGrpSpPr>
        <p:grpSpPr>
          <a:xfrm rot="0">
            <a:off x="1379620" y="3437302"/>
            <a:ext cx="16109233" cy="5483225"/>
            <a:chOff x="0" y="0"/>
            <a:chExt cx="21478977" cy="7310967"/>
          </a:xfrm>
        </p:grpSpPr>
        <p:sp>
          <p:nvSpPr>
            <p:cNvPr name="Freeform 16" id="16"/>
            <p:cNvSpPr/>
            <p:nvPr/>
          </p:nvSpPr>
          <p:spPr>
            <a:xfrm flipH="false" flipV="false" rot="0">
              <a:off x="0" y="0"/>
              <a:ext cx="7555622" cy="7164096"/>
            </a:xfrm>
            <a:custGeom>
              <a:avLst/>
              <a:gdLst/>
              <a:ahLst/>
              <a:cxnLst/>
              <a:rect r="r" b="b" t="t" l="l"/>
              <a:pathLst>
                <a:path h="7164096" w="7555622">
                  <a:moveTo>
                    <a:pt x="0" y="0"/>
                  </a:moveTo>
                  <a:lnTo>
                    <a:pt x="7555622" y="0"/>
                  </a:lnTo>
                  <a:lnTo>
                    <a:pt x="7555622" y="7164096"/>
                  </a:lnTo>
                  <a:lnTo>
                    <a:pt x="0" y="7164096"/>
                  </a:lnTo>
                  <a:lnTo>
                    <a:pt x="0" y="0"/>
                  </a:lnTo>
                  <a:close/>
                </a:path>
              </a:pathLst>
            </a:custGeom>
            <a:blipFill>
              <a:blip r:embed="rId4"/>
              <a:stretch>
                <a:fillRect l="0" t="-2732" r="0" b="-2732"/>
              </a:stretch>
            </a:blipFill>
          </p:spPr>
        </p:sp>
        <p:sp>
          <p:nvSpPr>
            <p:cNvPr name="TextBox 17" id="17"/>
            <p:cNvSpPr txBox="true"/>
            <p:nvPr/>
          </p:nvSpPr>
          <p:spPr>
            <a:xfrm rot="0">
              <a:off x="7927560" y="-76200"/>
              <a:ext cx="13551417" cy="7387167"/>
            </a:xfrm>
            <a:prstGeom prst="rect">
              <a:avLst/>
            </a:prstGeom>
          </p:spPr>
          <p:txBody>
            <a:bodyPr anchor="t" rtlCol="false" tIns="0" lIns="0" bIns="0" rIns="0">
              <a:spAutoFit/>
            </a:bodyPr>
            <a:lstStyle/>
            <a:p>
              <a:pPr algn="l">
                <a:lnSpc>
                  <a:spcPts val="4900"/>
                </a:lnSpc>
              </a:pPr>
              <a:r>
                <a:rPr lang="en-US" sz="3500">
                  <a:solidFill>
                    <a:srgbClr val="000000"/>
                  </a:solidFill>
                  <a:latin typeface="DM Sans"/>
                </a:rPr>
                <a:t>Azure Data Studio is a cross-platform database tool developed by Microsoft for data professionals. It offers a modern editor experience with built-in Git support, integrated terminal, and customizable dashboards. Azure Data Studio is designed for managing SQL Server and Azure SQL databases, providing a seamless experience for querying, developing, and administering databases.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7662274" cy="1287453"/>
            <a:chOff x="0" y="0"/>
            <a:chExt cx="2018047" cy="339082"/>
          </a:xfrm>
        </p:grpSpPr>
        <p:sp>
          <p:nvSpPr>
            <p:cNvPr name="Freeform 3" id="3"/>
            <p:cNvSpPr/>
            <p:nvPr/>
          </p:nvSpPr>
          <p:spPr>
            <a:xfrm flipH="false" flipV="false" rot="0">
              <a:off x="0" y="0"/>
              <a:ext cx="2018047" cy="339082"/>
            </a:xfrm>
            <a:custGeom>
              <a:avLst/>
              <a:gdLst/>
              <a:ahLst/>
              <a:cxnLst/>
              <a:rect r="r" b="b" t="t" l="l"/>
              <a:pathLst>
                <a:path h="339082" w="2018047">
                  <a:moveTo>
                    <a:pt x="0" y="0"/>
                  </a:moveTo>
                  <a:lnTo>
                    <a:pt x="2018047" y="0"/>
                  </a:lnTo>
                  <a:lnTo>
                    <a:pt x="2018047" y="339082"/>
                  </a:lnTo>
                  <a:lnTo>
                    <a:pt x="0" y="339082"/>
                  </a:lnTo>
                  <a:close/>
                </a:path>
              </a:pathLst>
            </a:custGeom>
            <a:solidFill>
              <a:srgbClr val="EAFAB2"/>
            </a:solidFill>
          </p:spPr>
        </p:sp>
        <p:sp>
          <p:nvSpPr>
            <p:cNvPr name="TextBox 4" id="4"/>
            <p:cNvSpPr txBox="true"/>
            <p:nvPr/>
          </p:nvSpPr>
          <p:spPr>
            <a:xfrm>
              <a:off x="0" y="-38100"/>
              <a:ext cx="2018047"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2583205" y="2601267"/>
            <a:ext cx="13121589" cy="7188864"/>
          </a:xfrm>
          <a:custGeom>
            <a:avLst/>
            <a:gdLst/>
            <a:ahLst/>
            <a:cxnLst/>
            <a:rect r="r" b="b" t="t" l="l"/>
            <a:pathLst>
              <a:path h="7188864" w="13121589">
                <a:moveTo>
                  <a:pt x="0" y="0"/>
                </a:moveTo>
                <a:lnTo>
                  <a:pt x="13121590" y="0"/>
                </a:lnTo>
                <a:lnTo>
                  <a:pt x="13121590" y="7188863"/>
                </a:lnTo>
                <a:lnTo>
                  <a:pt x="0" y="7188863"/>
                </a:lnTo>
                <a:lnTo>
                  <a:pt x="0" y="0"/>
                </a:lnTo>
                <a:close/>
              </a:path>
            </a:pathLst>
          </a:custGeom>
          <a:blipFill>
            <a:blip r:embed="rId4"/>
            <a:stretch>
              <a:fillRect l="0" t="-6085" r="0" b="-6085"/>
            </a:stretch>
          </a:blipFill>
        </p:spPr>
      </p:sp>
      <p:sp>
        <p:nvSpPr>
          <p:cNvPr name="TextBox 14" id="14"/>
          <p:cNvSpPr txBox="true"/>
          <p:nvPr/>
        </p:nvSpPr>
        <p:spPr>
          <a:xfrm rot="0">
            <a:off x="1028700" y="1143000"/>
            <a:ext cx="9734895"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TOOLS</a:t>
            </a:r>
            <a:r>
              <a:rPr lang="en-US" sz="8957">
                <a:solidFill>
                  <a:srgbClr val="000000"/>
                </a:solidFill>
                <a:latin typeface="DM Sans Bold"/>
              </a:rPr>
              <a:t> </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4</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688728" y="5415522"/>
            <a:ext cx="14391013" cy="3713472"/>
          </a:xfrm>
          <a:custGeom>
            <a:avLst/>
            <a:gdLst/>
            <a:ahLst/>
            <a:cxnLst/>
            <a:rect r="r" b="b" t="t" l="l"/>
            <a:pathLst>
              <a:path h="3713472" w="14391013">
                <a:moveTo>
                  <a:pt x="0" y="0"/>
                </a:moveTo>
                <a:lnTo>
                  <a:pt x="14391013" y="0"/>
                </a:lnTo>
                <a:lnTo>
                  <a:pt x="14391013" y="3713472"/>
                </a:lnTo>
                <a:lnTo>
                  <a:pt x="0" y="3713472"/>
                </a:lnTo>
                <a:lnTo>
                  <a:pt x="0" y="0"/>
                </a:lnTo>
                <a:close/>
              </a:path>
            </a:pathLst>
          </a:custGeom>
          <a:blipFill>
            <a:blip r:embed="rId4"/>
            <a:stretch>
              <a:fillRect l="0" t="-19730" r="-6069" b="-16398"/>
            </a:stretch>
          </a:blipFill>
        </p:spPr>
      </p:sp>
      <p:sp>
        <p:nvSpPr>
          <p:cNvPr name="TextBox 14" id="14"/>
          <p:cNvSpPr txBox="true"/>
          <p:nvPr/>
        </p:nvSpPr>
        <p:spPr>
          <a:xfrm rot="0">
            <a:off x="1028700" y="114300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983698" y="2742498"/>
            <a:ext cx="16273083" cy="491490"/>
          </a:xfrm>
          <a:prstGeom prst="rect">
            <a:avLst/>
          </a:prstGeom>
        </p:spPr>
        <p:txBody>
          <a:bodyPr anchor="t" rtlCol="false" tIns="0" lIns="0" bIns="0" rIns="0">
            <a:spAutoFit/>
          </a:bodyPr>
          <a:lstStyle/>
          <a:p>
            <a:pPr algn="l" marL="755651" indent="-377825" lvl="1">
              <a:lnSpc>
                <a:spcPts val="3780"/>
              </a:lnSpc>
              <a:buAutoNum type="arabicPeriod" startAt="1"/>
            </a:pPr>
            <a:r>
              <a:rPr lang="en-US" sz="3500">
                <a:solidFill>
                  <a:srgbClr val="000000"/>
                </a:solidFill>
                <a:latin typeface="DM Sans Bold Italics"/>
              </a:rPr>
              <a:t>WHAT IS THE TOTAL NUMBER OF RESERVATIONS IN THE DATASET?</a:t>
            </a:r>
          </a:p>
        </p:txBody>
      </p:sp>
      <p:sp>
        <p:nvSpPr>
          <p:cNvPr name="TextBox 17" id="17"/>
          <p:cNvSpPr txBox="true"/>
          <p:nvPr/>
        </p:nvSpPr>
        <p:spPr>
          <a:xfrm rot="0">
            <a:off x="1940392" y="3640426"/>
            <a:ext cx="14407216" cy="1651635"/>
          </a:xfrm>
          <a:prstGeom prst="rect">
            <a:avLst/>
          </a:prstGeom>
        </p:spPr>
        <p:txBody>
          <a:bodyPr anchor="t" rtlCol="false" tIns="0" lIns="0" bIns="0" rIns="0">
            <a:spAutoFit/>
          </a:bodyPr>
          <a:lstStyle/>
          <a:p>
            <a:pPr algn="l">
              <a:lnSpc>
                <a:spcPts val="4319"/>
              </a:lnSpc>
            </a:pPr>
            <a:r>
              <a:rPr lang="en-US" sz="3999">
                <a:solidFill>
                  <a:srgbClr val="000000"/>
                </a:solidFill>
                <a:latin typeface="DM Sans Bold"/>
              </a:rPr>
              <a:t>SELECT COUNT(*) TOTAL_RESERVATION </a:t>
            </a:r>
          </a:p>
          <a:p>
            <a:pPr algn="l">
              <a:lnSpc>
                <a:spcPts val="4319"/>
              </a:lnSpc>
            </a:pPr>
            <a:r>
              <a:rPr lang="en-US" sz="3999">
                <a:solidFill>
                  <a:srgbClr val="000000"/>
                </a:solidFill>
                <a:latin typeface="DM Sans Bold"/>
              </a:rPr>
              <a:t>FROM hotels;</a:t>
            </a:r>
          </a:p>
          <a:p>
            <a:pPr algn="l">
              <a:lnSpc>
                <a:spcPts val="4319"/>
              </a:lnSpc>
            </a:pPr>
          </a:p>
        </p:txBody>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028700" y="6122670"/>
            <a:ext cx="14509927" cy="3336892"/>
          </a:xfrm>
          <a:custGeom>
            <a:avLst/>
            <a:gdLst/>
            <a:ahLst/>
            <a:cxnLst/>
            <a:rect r="r" b="b" t="t" l="l"/>
            <a:pathLst>
              <a:path h="3336892" w="14509927">
                <a:moveTo>
                  <a:pt x="0" y="0"/>
                </a:moveTo>
                <a:lnTo>
                  <a:pt x="14509927" y="0"/>
                </a:lnTo>
                <a:lnTo>
                  <a:pt x="14509927" y="3336892"/>
                </a:lnTo>
                <a:lnTo>
                  <a:pt x="0" y="3336892"/>
                </a:lnTo>
                <a:lnTo>
                  <a:pt x="0" y="0"/>
                </a:lnTo>
                <a:close/>
              </a:path>
            </a:pathLst>
          </a:custGeom>
          <a:blipFill>
            <a:blip r:embed="rId4"/>
            <a:stretch>
              <a:fillRect l="-1005" t="0" r="-1005" b="-11180"/>
            </a:stretch>
          </a:blipFill>
        </p:spPr>
      </p:sp>
      <p:sp>
        <p:nvSpPr>
          <p:cNvPr name="TextBox 14" id="14"/>
          <p:cNvSpPr txBox="true"/>
          <p:nvPr/>
        </p:nvSpPr>
        <p:spPr>
          <a:xfrm rot="0">
            <a:off x="1028700" y="112395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RESULTS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6" id="16"/>
          <p:cNvSpPr txBox="true"/>
          <p:nvPr/>
        </p:nvSpPr>
        <p:spPr>
          <a:xfrm rot="0">
            <a:off x="2014917" y="2809547"/>
            <a:ext cx="16273083" cy="491490"/>
          </a:xfrm>
          <a:prstGeom prst="rect">
            <a:avLst/>
          </a:prstGeom>
        </p:spPr>
        <p:txBody>
          <a:bodyPr anchor="t" rtlCol="false" tIns="0" lIns="0" bIns="0" rIns="0">
            <a:spAutoFit/>
          </a:bodyPr>
          <a:lstStyle/>
          <a:p>
            <a:pPr algn="ctr">
              <a:lnSpc>
                <a:spcPts val="3780"/>
              </a:lnSpc>
            </a:pPr>
            <a:r>
              <a:rPr lang="en-US" sz="3500">
                <a:solidFill>
                  <a:srgbClr val="000000"/>
                </a:solidFill>
                <a:latin typeface="DM Sans Bold Italics"/>
              </a:rPr>
              <a:t>2. WHICH MEAL PLAN IS THE MOST POPULAR AMONG GUESTS?</a:t>
            </a:r>
          </a:p>
        </p:txBody>
      </p:sp>
      <p:sp>
        <p:nvSpPr>
          <p:cNvPr name="TextBox 17" id="17"/>
          <p:cNvSpPr txBox="true"/>
          <p:nvPr/>
        </p:nvSpPr>
        <p:spPr>
          <a:xfrm rot="0">
            <a:off x="983698" y="3729663"/>
            <a:ext cx="15629861" cy="2396490"/>
          </a:xfrm>
          <a:prstGeom prst="rect">
            <a:avLst/>
          </a:prstGeom>
        </p:spPr>
        <p:txBody>
          <a:bodyPr anchor="t" rtlCol="false" tIns="0" lIns="0" bIns="0" rIns="0">
            <a:spAutoFit/>
          </a:bodyPr>
          <a:lstStyle/>
          <a:p>
            <a:pPr algn="l">
              <a:lnSpc>
                <a:spcPts val="3780"/>
              </a:lnSpc>
            </a:pPr>
            <a:r>
              <a:rPr lang="en-US" sz="3500">
                <a:solidFill>
                  <a:srgbClr val="000000"/>
                </a:solidFill>
                <a:latin typeface="DM Sans Bold"/>
              </a:rPr>
              <a:t>SELECT TOP 1 TYPE_OF_MEAL_PLAN, COUNT(*) AS TOTAL_ORDER </a:t>
            </a:r>
          </a:p>
          <a:p>
            <a:pPr algn="l">
              <a:lnSpc>
                <a:spcPts val="3780"/>
              </a:lnSpc>
            </a:pPr>
            <a:r>
              <a:rPr lang="en-US" sz="3500">
                <a:solidFill>
                  <a:srgbClr val="000000"/>
                </a:solidFill>
                <a:latin typeface="DM Sans Bold"/>
              </a:rPr>
              <a:t>FROM hotels</a:t>
            </a:r>
          </a:p>
          <a:p>
            <a:pPr algn="l">
              <a:lnSpc>
                <a:spcPts val="3780"/>
              </a:lnSpc>
            </a:pPr>
            <a:r>
              <a:rPr lang="en-US" sz="3500">
                <a:solidFill>
                  <a:srgbClr val="000000"/>
                </a:solidFill>
                <a:latin typeface="DM Sans Bold"/>
              </a:rPr>
              <a:t>GROUP BY type_of_meal_plan</a:t>
            </a:r>
          </a:p>
          <a:p>
            <a:pPr algn="l">
              <a:lnSpc>
                <a:spcPts val="3780"/>
              </a:lnSpc>
            </a:pPr>
            <a:r>
              <a:rPr lang="en-US" sz="3500">
                <a:solidFill>
                  <a:srgbClr val="000000"/>
                </a:solidFill>
                <a:latin typeface="DM Sans Bold"/>
              </a:rPr>
              <a:t>ORDER BY total_order DESC;</a:t>
            </a:r>
          </a:p>
          <a:p>
            <a:pPr algn="l">
              <a:lnSpc>
                <a:spcPts val="378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DAGIgPa4voM</dc:identifier>
  <dcterms:modified xsi:type="dcterms:W3CDTF">2011-08-01T06:04:30Z</dcterms:modified>
  <cp:revision>1</cp:revision>
  <dc:title>hotel_analysis_sql_task2</dc:title>
</cp:coreProperties>
</file>