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DM Sans Bold" charset="1" panose="00000000000000000000"/>
      <p:regular r:id="rId17"/>
    </p:embeddedFont>
    <p:embeddedFont>
      <p:font typeface="DM San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701768" y="2314682"/>
            <a:ext cx="6557532" cy="6203775"/>
            <a:chOff x="0" y="0"/>
            <a:chExt cx="1856021" cy="1755895"/>
          </a:xfrm>
        </p:grpSpPr>
        <p:sp>
          <p:nvSpPr>
            <p:cNvPr name="Freeform 3" id="3"/>
            <p:cNvSpPr/>
            <p:nvPr/>
          </p:nvSpPr>
          <p:spPr>
            <a:xfrm flipH="false" flipV="false" rot="0">
              <a:off x="0" y="0"/>
              <a:ext cx="1856021" cy="1755895"/>
            </a:xfrm>
            <a:custGeom>
              <a:avLst/>
              <a:gdLst/>
              <a:ahLst/>
              <a:cxnLst/>
              <a:rect r="r" b="b" t="t" l="l"/>
              <a:pathLst>
                <a:path h="1755895" w="1856021">
                  <a:moveTo>
                    <a:pt x="0" y="0"/>
                  </a:moveTo>
                  <a:lnTo>
                    <a:pt x="1856021" y="0"/>
                  </a:lnTo>
                  <a:lnTo>
                    <a:pt x="1856021" y="1755895"/>
                  </a:lnTo>
                  <a:lnTo>
                    <a:pt x="0" y="1755895"/>
                  </a:lnTo>
                  <a:close/>
                </a:path>
              </a:pathLst>
            </a:custGeom>
            <a:solidFill>
              <a:srgbClr val="96E8EE"/>
            </a:solidFill>
          </p:spPr>
        </p:sp>
        <p:sp>
          <p:nvSpPr>
            <p:cNvPr name="TextBox 4" id="4"/>
            <p:cNvSpPr txBox="true"/>
            <p:nvPr/>
          </p:nvSpPr>
          <p:spPr>
            <a:xfrm>
              <a:off x="0" y="-38100"/>
              <a:ext cx="1856021" cy="179399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375639" y="1639064"/>
            <a:ext cx="6403106" cy="640310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25000" t="0" r="-25000" b="0"/>
              </a:stretch>
            </a:blipFill>
          </p:spPr>
        </p:sp>
      </p:grpSp>
      <p:grpSp>
        <p:nvGrpSpPr>
          <p:cNvPr name="Group 7" id="7"/>
          <p:cNvGrpSpPr/>
          <p:nvPr/>
        </p:nvGrpSpPr>
        <p:grpSpPr>
          <a:xfrm rot="0">
            <a:off x="2597101" y="4931776"/>
            <a:ext cx="4561367" cy="1287453"/>
            <a:chOff x="0" y="0"/>
            <a:chExt cx="1201348" cy="339082"/>
          </a:xfrm>
        </p:grpSpPr>
        <p:sp>
          <p:nvSpPr>
            <p:cNvPr name="Freeform 8" id="8"/>
            <p:cNvSpPr/>
            <p:nvPr/>
          </p:nvSpPr>
          <p:spPr>
            <a:xfrm flipH="false" flipV="false" rot="0">
              <a:off x="0" y="0"/>
              <a:ext cx="1201348" cy="339082"/>
            </a:xfrm>
            <a:custGeom>
              <a:avLst/>
              <a:gdLst/>
              <a:ahLst/>
              <a:cxnLst/>
              <a:rect r="r" b="b" t="t" l="l"/>
              <a:pathLst>
                <a:path h="339082" w="1201348">
                  <a:moveTo>
                    <a:pt x="0" y="0"/>
                  </a:moveTo>
                  <a:lnTo>
                    <a:pt x="1201348" y="0"/>
                  </a:lnTo>
                  <a:lnTo>
                    <a:pt x="1201348" y="339082"/>
                  </a:lnTo>
                  <a:lnTo>
                    <a:pt x="0" y="339082"/>
                  </a:lnTo>
                  <a:close/>
                </a:path>
              </a:pathLst>
            </a:custGeom>
            <a:solidFill>
              <a:srgbClr val="EAFAB2"/>
            </a:solidFill>
          </p:spPr>
        </p:sp>
        <p:sp>
          <p:nvSpPr>
            <p:cNvPr name="TextBox 9" id="9"/>
            <p:cNvSpPr txBox="true"/>
            <p:nvPr/>
          </p:nvSpPr>
          <p:spPr>
            <a:xfrm>
              <a:off x="0" y="-38100"/>
              <a:ext cx="1201348" cy="37718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4900182" y="9128994"/>
            <a:ext cx="2359118" cy="661137"/>
            <a:chOff x="0" y="0"/>
            <a:chExt cx="3145491" cy="881516"/>
          </a:xfrm>
        </p:grpSpPr>
        <p:sp>
          <p:nvSpPr>
            <p:cNvPr name="Freeform 11" id="11"/>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2263975" y="0"/>
              <a:ext cx="881516" cy="881516"/>
              <a:chOff x="0" y="0"/>
              <a:chExt cx="140071" cy="140071"/>
            </a:xfrm>
          </p:grpSpPr>
          <p:sp>
            <p:nvSpPr>
              <p:cNvPr name="Freeform 13" id="13"/>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14" id="14"/>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0" y="0"/>
              <a:ext cx="881516" cy="881516"/>
              <a:chOff x="0" y="0"/>
              <a:chExt cx="140071" cy="140071"/>
            </a:xfrm>
          </p:grpSpPr>
          <p:sp>
            <p:nvSpPr>
              <p:cNvPr name="Freeform 16" id="16"/>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7" id="17"/>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AutoShape 18" id="18"/>
          <p:cNvSpPr/>
          <p:nvPr/>
        </p:nvSpPr>
        <p:spPr>
          <a:xfrm>
            <a:off x="1028700" y="6668219"/>
            <a:ext cx="8386259" cy="0"/>
          </a:xfrm>
          <a:prstGeom prst="line">
            <a:avLst/>
          </a:prstGeom>
          <a:ln cap="flat" w="95250">
            <a:solidFill>
              <a:srgbClr val="000000"/>
            </a:solidFill>
            <a:prstDash val="solid"/>
            <a:headEnd type="none" len="sm" w="sm"/>
            <a:tailEnd type="none" len="sm" w="sm"/>
          </a:ln>
        </p:spPr>
      </p:sp>
      <p:sp>
        <p:nvSpPr>
          <p:cNvPr name="TextBox 19" id="19"/>
          <p:cNvSpPr txBox="true"/>
          <p:nvPr/>
        </p:nvSpPr>
        <p:spPr>
          <a:xfrm rot="0">
            <a:off x="1028700" y="2520373"/>
            <a:ext cx="9032731" cy="3728085"/>
          </a:xfrm>
          <a:prstGeom prst="rect">
            <a:avLst/>
          </a:prstGeom>
        </p:spPr>
        <p:txBody>
          <a:bodyPr anchor="t" rtlCol="false" tIns="0" lIns="0" bIns="0" rIns="0">
            <a:spAutoFit/>
          </a:bodyPr>
          <a:lstStyle/>
          <a:p>
            <a:pPr algn="l">
              <a:lnSpc>
                <a:spcPts val="9720"/>
              </a:lnSpc>
            </a:pPr>
            <a:r>
              <a:rPr lang="en-US" sz="9000">
                <a:solidFill>
                  <a:srgbClr val="000000"/>
                </a:solidFill>
                <a:latin typeface="DM Sans Bold"/>
              </a:rPr>
              <a:t>YOUTUBE SONG ANALYSIS WITH POWER BI</a:t>
            </a:r>
          </a:p>
        </p:txBody>
      </p:sp>
      <p:sp>
        <p:nvSpPr>
          <p:cNvPr name="TextBox 20" id="20"/>
          <p:cNvSpPr txBox="true"/>
          <p:nvPr/>
        </p:nvSpPr>
        <p:spPr>
          <a:xfrm rot="0">
            <a:off x="617052" y="7615450"/>
            <a:ext cx="9032731" cy="426720"/>
          </a:xfrm>
          <a:prstGeom prst="rect">
            <a:avLst/>
          </a:prstGeom>
        </p:spPr>
        <p:txBody>
          <a:bodyPr anchor="t" rtlCol="false" tIns="0" lIns="0" bIns="0" rIns="0">
            <a:spAutoFit/>
          </a:bodyPr>
          <a:lstStyle/>
          <a:p>
            <a:pPr algn="ctr">
              <a:lnSpc>
                <a:spcPts val="3240"/>
              </a:lnSpc>
            </a:pPr>
            <a:r>
              <a:rPr lang="en-US" sz="3000">
                <a:solidFill>
                  <a:srgbClr val="000000"/>
                </a:solidFill>
                <a:latin typeface="DM Sans Bold"/>
              </a:rPr>
              <a:t>PRESENTED BY</a:t>
            </a:r>
          </a:p>
        </p:txBody>
      </p:sp>
      <p:sp>
        <p:nvSpPr>
          <p:cNvPr name="TextBox 21" id="21"/>
          <p:cNvSpPr txBox="true"/>
          <p:nvPr/>
        </p:nvSpPr>
        <p:spPr>
          <a:xfrm rot="0">
            <a:off x="617052" y="8285564"/>
            <a:ext cx="9032731" cy="491490"/>
          </a:xfrm>
          <a:prstGeom prst="rect">
            <a:avLst/>
          </a:prstGeom>
        </p:spPr>
        <p:txBody>
          <a:bodyPr anchor="t" rtlCol="false" tIns="0" lIns="0" bIns="0" rIns="0">
            <a:spAutoFit/>
          </a:bodyPr>
          <a:lstStyle/>
          <a:p>
            <a:pPr algn="ctr">
              <a:lnSpc>
                <a:spcPts val="3779"/>
              </a:lnSpc>
            </a:pPr>
            <a:r>
              <a:rPr lang="en-US" sz="3499">
                <a:solidFill>
                  <a:srgbClr val="000000"/>
                </a:solidFill>
                <a:latin typeface="DM Sans Bold"/>
              </a:rPr>
              <a:t>BONI ACOBE ANGE ULRICH  --  MIP-DA-10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750463" y="3628705"/>
            <a:ext cx="15329278" cy="6658295"/>
          </a:xfrm>
          <a:custGeom>
            <a:avLst/>
            <a:gdLst/>
            <a:ahLst/>
            <a:cxnLst/>
            <a:rect r="r" b="b" t="t" l="l"/>
            <a:pathLst>
              <a:path h="6658295" w="15329278">
                <a:moveTo>
                  <a:pt x="0" y="0"/>
                </a:moveTo>
                <a:lnTo>
                  <a:pt x="15329278" y="0"/>
                </a:lnTo>
                <a:lnTo>
                  <a:pt x="15329278" y="6658295"/>
                </a:lnTo>
                <a:lnTo>
                  <a:pt x="0" y="6658295"/>
                </a:lnTo>
                <a:lnTo>
                  <a:pt x="0" y="0"/>
                </a:lnTo>
                <a:close/>
              </a:path>
            </a:pathLst>
          </a:custGeom>
          <a:blipFill>
            <a:blip r:embed="rId4"/>
            <a:stretch>
              <a:fillRect l="-2063" t="-36043" r="-3799" b="0"/>
            </a:stretch>
          </a:blipFill>
        </p:spPr>
      </p:sp>
      <p:sp>
        <p:nvSpPr>
          <p:cNvPr name="TextBox 14" id="14"/>
          <p:cNvSpPr txBox="true"/>
          <p:nvPr/>
        </p:nvSpPr>
        <p:spPr>
          <a:xfrm rot="0">
            <a:off x="1028700" y="114300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9</a:t>
            </a:r>
          </a:p>
        </p:txBody>
      </p:sp>
      <p:sp>
        <p:nvSpPr>
          <p:cNvPr name="TextBox 16" id="16"/>
          <p:cNvSpPr txBox="true"/>
          <p:nvPr/>
        </p:nvSpPr>
        <p:spPr>
          <a:xfrm rot="0">
            <a:off x="1028700" y="2260580"/>
            <a:ext cx="16571144" cy="1038225"/>
          </a:xfrm>
          <a:prstGeom prst="rect">
            <a:avLst/>
          </a:prstGeom>
        </p:spPr>
        <p:txBody>
          <a:bodyPr anchor="t" rtlCol="false" tIns="0" lIns="0" bIns="0" rIns="0">
            <a:spAutoFit/>
          </a:bodyPr>
          <a:lstStyle/>
          <a:p>
            <a:pPr algn="l">
              <a:lnSpc>
                <a:spcPts val="8400"/>
              </a:lnSpc>
            </a:pPr>
            <a:r>
              <a:rPr lang="en-US" sz="6000">
                <a:solidFill>
                  <a:srgbClr val="000000"/>
                </a:solidFill>
                <a:latin typeface="DM Sans"/>
              </a:rPr>
              <a:t>User Engagement and Insights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TextBox 13" id="13"/>
          <p:cNvSpPr txBox="true"/>
          <p:nvPr/>
        </p:nvSpPr>
        <p:spPr>
          <a:xfrm rot="0">
            <a:off x="1028700" y="1143000"/>
            <a:ext cx="11867013"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RECOMMANDATION</a:t>
            </a:r>
          </a:p>
        </p:txBody>
      </p:sp>
      <p:sp>
        <p:nvSpPr>
          <p:cNvPr name="TextBox 14" id="14"/>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10</a:t>
            </a:r>
          </a:p>
        </p:txBody>
      </p:sp>
      <p:sp>
        <p:nvSpPr>
          <p:cNvPr name="TextBox 15" id="15"/>
          <p:cNvSpPr txBox="true"/>
          <p:nvPr/>
        </p:nvSpPr>
        <p:spPr>
          <a:xfrm rot="0">
            <a:off x="1028700" y="4105275"/>
            <a:ext cx="16571144" cy="4238625"/>
          </a:xfrm>
          <a:prstGeom prst="rect">
            <a:avLst/>
          </a:prstGeom>
        </p:spPr>
        <p:txBody>
          <a:bodyPr anchor="t" rtlCol="false" tIns="0" lIns="0" bIns="0" rIns="0">
            <a:spAutoFit/>
          </a:bodyPr>
          <a:lstStyle/>
          <a:p>
            <a:pPr algn="l">
              <a:lnSpc>
                <a:spcPts val="8400"/>
              </a:lnSpc>
            </a:pPr>
            <a:r>
              <a:rPr lang="en-US" sz="6000">
                <a:solidFill>
                  <a:srgbClr val="000000"/>
                </a:solidFill>
                <a:latin typeface="DM Sans"/>
              </a:rPr>
              <a:t>We can advise youtubers to post shorter videos (under 10 min) in HD quality. Because these days, nobody likes videos with a degraded display.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6235995" cy="1287453"/>
            <a:chOff x="0" y="0"/>
            <a:chExt cx="1642402" cy="339082"/>
          </a:xfrm>
        </p:grpSpPr>
        <p:sp>
          <p:nvSpPr>
            <p:cNvPr name="Freeform 3" id="3"/>
            <p:cNvSpPr/>
            <p:nvPr/>
          </p:nvSpPr>
          <p:spPr>
            <a:xfrm flipH="false" flipV="false" rot="0">
              <a:off x="0" y="0"/>
              <a:ext cx="1642402" cy="339082"/>
            </a:xfrm>
            <a:custGeom>
              <a:avLst/>
              <a:gdLst/>
              <a:ahLst/>
              <a:cxnLst/>
              <a:rect r="r" b="b" t="t" l="l"/>
              <a:pathLst>
                <a:path h="339082" w="1642402">
                  <a:moveTo>
                    <a:pt x="0" y="0"/>
                  </a:moveTo>
                  <a:lnTo>
                    <a:pt x="1642402" y="0"/>
                  </a:lnTo>
                  <a:lnTo>
                    <a:pt x="1642402" y="339082"/>
                  </a:lnTo>
                  <a:lnTo>
                    <a:pt x="0" y="339082"/>
                  </a:lnTo>
                  <a:close/>
                </a:path>
              </a:pathLst>
            </a:custGeom>
            <a:solidFill>
              <a:srgbClr val="96E8EE"/>
            </a:solidFill>
          </p:spPr>
        </p:sp>
        <p:sp>
          <p:nvSpPr>
            <p:cNvPr name="TextBox 4" id="4"/>
            <p:cNvSpPr txBox="true"/>
            <p:nvPr/>
          </p:nvSpPr>
          <p:spPr>
            <a:xfrm>
              <a:off x="0" y="-38100"/>
              <a:ext cx="1642402"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9050" y="2963880"/>
            <a:ext cx="18288000" cy="7323120"/>
            <a:chOff x="0" y="0"/>
            <a:chExt cx="4816593" cy="1928723"/>
          </a:xfrm>
        </p:grpSpPr>
        <p:sp>
          <p:nvSpPr>
            <p:cNvPr name="Freeform 6" id="6"/>
            <p:cNvSpPr/>
            <p:nvPr/>
          </p:nvSpPr>
          <p:spPr>
            <a:xfrm flipH="false" flipV="false" rot="0">
              <a:off x="0" y="0"/>
              <a:ext cx="4816592" cy="1928723"/>
            </a:xfrm>
            <a:custGeom>
              <a:avLst/>
              <a:gdLst/>
              <a:ahLst/>
              <a:cxnLst/>
              <a:rect r="r" b="b" t="t" l="l"/>
              <a:pathLst>
                <a:path h="1928723" w="4816592">
                  <a:moveTo>
                    <a:pt x="0" y="0"/>
                  </a:moveTo>
                  <a:lnTo>
                    <a:pt x="4816592" y="0"/>
                  </a:lnTo>
                  <a:lnTo>
                    <a:pt x="4816592" y="1928723"/>
                  </a:lnTo>
                  <a:lnTo>
                    <a:pt x="0" y="1928723"/>
                  </a:lnTo>
                  <a:close/>
                </a:path>
              </a:pathLst>
            </a:custGeom>
            <a:solidFill>
              <a:srgbClr val="FAFAFA"/>
            </a:solidFill>
          </p:spPr>
        </p:sp>
        <p:sp>
          <p:nvSpPr>
            <p:cNvPr name="TextBox 7" id="7"/>
            <p:cNvSpPr txBox="true"/>
            <p:nvPr/>
          </p:nvSpPr>
          <p:spPr>
            <a:xfrm>
              <a:off x="0" y="-38100"/>
              <a:ext cx="4816593" cy="196682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900182" y="9128994"/>
            <a:ext cx="2359118" cy="661137"/>
            <a:chOff x="0" y="0"/>
            <a:chExt cx="3145491" cy="881516"/>
          </a:xfrm>
        </p:grpSpPr>
        <p:sp>
          <p:nvSpPr>
            <p:cNvPr name="Freeform 9" id="9"/>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2263975"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0"/>
              <a:ext cx="881516" cy="881516"/>
              <a:chOff x="0" y="0"/>
              <a:chExt cx="140071" cy="140071"/>
            </a:xfrm>
          </p:grpSpPr>
          <p:sp>
            <p:nvSpPr>
              <p:cNvPr name="Freeform 14" id="14"/>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5" id="15"/>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TextBox 16" id="16"/>
          <p:cNvSpPr txBox="true"/>
          <p:nvPr/>
        </p:nvSpPr>
        <p:spPr>
          <a:xfrm rot="0">
            <a:off x="1028700" y="1143000"/>
            <a:ext cx="9032731"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CONTENT</a:t>
            </a:r>
          </a:p>
        </p:txBody>
      </p:sp>
      <p:grpSp>
        <p:nvGrpSpPr>
          <p:cNvPr name="Group 17" id="17"/>
          <p:cNvGrpSpPr/>
          <p:nvPr/>
        </p:nvGrpSpPr>
        <p:grpSpPr>
          <a:xfrm rot="0">
            <a:off x="983698" y="3394133"/>
            <a:ext cx="7231149" cy="1675003"/>
            <a:chOff x="0" y="0"/>
            <a:chExt cx="1904500" cy="441153"/>
          </a:xfrm>
        </p:grpSpPr>
        <p:sp>
          <p:nvSpPr>
            <p:cNvPr name="Freeform 18" id="18"/>
            <p:cNvSpPr/>
            <p:nvPr/>
          </p:nvSpPr>
          <p:spPr>
            <a:xfrm flipH="false" flipV="false" rot="0">
              <a:off x="0" y="0"/>
              <a:ext cx="1904500" cy="441153"/>
            </a:xfrm>
            <a:custGeom>
              <a:avLst/>
              <a:gdLst/>
              <a:ahLst/>
              <a:cxnLst/>
              <a:rect r="r" b="b" t="t" l="l"/>
              <a:pathLst>
                <a:path h="441153" w="1904500">
                  <a:moveTo>
                    <a:pt x="0" y="0"/>
                  </a:moveTo>
                  <a:lnTo>
                    <a:pt x="1904500" y="0"/>
                  </a:lnTo>
                  <a:lnTo>
                    <a:pt x="1904500" y="441153"/>
                  </a:lnTo>
                  <a:lnTo>
                    <a:pt x="0" y="441153"/>
                  </a:lnTo>
                  <a:close/>
                </a:path>
              </a:pathLst>
            </a:custGeom>
            <a:solidFill>
              <a:srgbClr val="FFFFFF"/>
            </a:solidFill>
          </p:spPr>
        </p:sp>
        <p:sp>
          <p:nvSpPr>
            <p:cNvPr name="TextBox 19" id="19"/>
            <p:cNvSpPr txBox="true"/>
            <p:nvPr/>
          </p:nvSpPr>
          <p:spPr>
            <a:xfrm>
              <a:off x="0" y="-38100"/>
              <a:ext cx="1904500" cy="479253"/>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318983" y="3516592"/>
            <a:ext cx="1355291" cy="1261486"/>
          </a:xfrm>
          <a:prstGeom prst="rect">
            <a:avLst/>
          </a:prstGeom>
        </p:spPr>
        <p:txBody>
          <a:bodyPr anchor="t" rtlCol="false" tIns="0" lIns="0" bIns="0" rIns="0">
            <a:spAutoFit/>
          </a:bodyPr>
          <a:lstStyle/>
          <a:p>
            <a:pPr algn="l">
              <a:lnSpc>
                <a:spcPts val="10336"/>
              </a:lnSpc>
            </a:pPr>
            <a:r>
              <a:rPr lang="en-US" sz="7383">
                <a:solidFill>
                  <a:srgbClr val="000000"/>
                </a:solidFill>
                <a:latin typeface="DM Sans Bold"/>
              </a:rPr>
              <a:t>01</a:t>
            </a:r>
          </a:p>
        </p:txBody>
      </p:sp>
      <p:sp>
        <p:nvSpPr>
          <p:cNvPr name="TextBox 21" id="21"/>
          <p:cNvSpPr txBox="true"/>
          <p:nvPr/>
        </p:nvSpPr>
        <p:spPr>
          <a:xfrm rot="0">
            <a:off x="2982433" y="3841926"/>
            <a:ext cx="4516365" cy="679450"/>
          </a:xfrm>
          <a:prstGeom prst="rect">
            <a:avLst/>
          </a:prstGeom>
        </p:spPr>
        <p:txBody>
          <a:bodyPr anchor="t" rtlCol="false" tIns="0" lIns="0" bIns="0" rIns="0">
            <a:spAutoFit/>
          </a:bodyPr>
          <a:lstStyle/>
          <a:p>
            <a:pPr algn="l">
              <a:lnSpc>
                <a:spcPts val="5599"/>
              </a:lnSpc>
            </a:pPr>
            <a:r>
              <a:rPr lang="en-US" sz="3999">
                <a:solidFill>
                  <a:srgbClr val="000000"/>
                </a:solidFill>
                <a:latin typeface="DM Sans Bold"/>
              </a:rPr>
              <a:t>Problem</a:t>
            </a:r>
          </a:p>
        </p:txBody>
      </p:sp>
      <p:grpSp>
        <p:nvGrpSpPr>
          <p:cNvPr name="Group 22" id="22"/>
          <p:cNvGrpSpPr/>
          <p:nvPr/>
        </p:nvGrpSpPr>
        <p:grpSpPr>
          <a:xfrm rot="0">
            <a:off x="983698" y="5143500"/>
            <a:ext cx="7231149" cy="1675003"/>
            <a:chOff x="0" y="0"/>
            <a:chExt cx="1904500" cy="441153"/>
          </a:xfrm>
        </p:grpSpPr>
        <p:sp>
          <p:nvSpPr>
            <p:cNvPr name="Freeform 23" id="23"/>
            <p:cNvSpPr/>
            <p:nvPr/>
          </p:nvSpPr>
          <p:spPr>
            <a:xfrm flipH="false" flipV="false" rot="0">
              <a:off x="0" y="0"/>
              <a:ext cx="1904500" cy="441153"/>
            </a:xfrm>
            <a:custGeom>
              <a:avLst/>
              <a:gdLst/>
              <a:ahLst/>
              <a:cxnLst/>
              <a:rect r="r" b="b" t="t" l="l"/>
              <a:pathLst>
                <a:path h="441153" w="1904500">
                  <a:moveTo>
                    <a:pt x="0" y="0"/>
                  </a:moveTo>
                  <a:lnTo>
                    <a:pt x="1904500" y="0"/>
                  </a:lnTo>
                  <a:lnTo>
                    <a:pt x="1904500" y="441153"/>
                  </a:lnTo>
                  <a:lnTo>
                    <a:pt x="0" y="441153"/>
                  </a:lnTo>
                  <a:close/>
                </a:path>
              </a:pathLst>
            </a:custGeom>
            <a:solidFill>
              <a:srgbClr val="FFFFFF"/>
            </a:solidFill>
          </p:spPr>
        </p:sp>
        <p:sp>
          <p:nvSpPr>
            <p:cNvPr name="TextBox 24" id="24"/>
            <p:cNvSpPr txBox="true"/>
            <p:nvPr/>
          </p:nvSpPr>
          <p:spPr>
            <a:xfrm>
              <a:off x="0" y="-38100"/>
              <a:ext cx="1904500" cy="479253"/>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1318983" y="5000625"/>
            <a:ext cx="1355291" cy="1261486"/>
          </a:xfrm>
          <a:prstGeom prst="rect">
            <a:avLst/>
          </a:prstGeom>
        </p:spPr>
        <p:txBody>
          <a:bodyPr anchor="t" rtlCol="false" tIns="0" lIns="0" bIns="0" rIns="0">
            <a:spAutoFit/>
          </a:bodyPr>
          <a:lstStyle/>
          <a:p>
            <a:pPr algn="l">
              <a:lnSpc>
                <a:spcPts val="10336"/>
              </a:lnSpc>
            </a:pPr>
            <a:r>
              <a:rPr lang="en-US" sz="7383">
                <a:solidFill>
                  <a:srgbClr val="000000"/>
                </a:solidFill>
                <a:latin typeface="DM Sans Bold"/>
              </a:rPr>
              <a:t>02</a:t>
            </a:r>
          </a:p>
        </p:txBody>
      </p:sp>
      <p:sp>
        <p:nvSpPr>
          <p:cNvPr name="TextBox 26" id="26"/>
          <p:cNvSpPr txBox="true"/>
          <p:nvPr/>
        </p:nvSpPr>
        <p:spPr>
          <a:xfrm rot="0">
            <a:off x="2982433" y="5351683"/>
            <a:ext cx="4516365" cy="677492"/>
          </a:xfrm>
          <a:prstGeom prst="rect">
            <a:avLst/>
          </a:prstGeom>
        </p:spPr>
        <p:txBody>
          <a:bodyPr anchor="t" rtlCol="false" tIns="0" lIns="0" bIns="0" rIns="0">
            <a:spAutoFit/>
          </a:bodyPr>
          <a:lstStyle/>
          <a:p>
            <a:pPr algn="l">
              <a:lnSpc>
                <a:spcPts val="5556"/>
              </a:lnSpc>
            </a:pPr>
            <a:r>
              <a:rPr lang="en-US" sz="3968">
                <a:solidFill>
                  <a:srgbClr val="000000"/>
                </a:solidFill>
                <a:latin typeface="DM Sans Bold"/>
              </a:rPr>
              <a:t>About Dataset</a:t>
            </a:r>
          </a:p>
        </p:txBody>
      </p:sp>
      <p:grpSp>
        <p:nvGrpSpPr>
          <p:cNvPr name="Group 27" id="27"/>
          <p:cNvGrpSpPr/>
          <p:nvPr/>
        </p:nvGrpSpPr>
        <p:grpSpPr>
          <a:xfrm rot="0">
            <a:off x="9705280" y="3381271"/>
            <a:ext cx="7231149" cy="1675003"/>
            <a:chOff x="0" y="0"/>
            <a:chExt cx="9641532" cy="2233337"/>
          </a:xfrm>
        </p:grpSpPr>
        <p:grpSp>
          <p:nvGrpSpPr>
            <p:cNvPr name="Group 28" id="28"/>
            <p:cNvGrpSpPr/>
            <p:nvPr/>
          </p:nvGrpSpPr>
          <p:grpSpPr>
            <a:xfrm rot="0">
              <a:off x="0" y="0"/>
              <a:ext cx="9641532" cy="2233337"/>
              <a:chOff x="0" y="0"/>
              <a:chExt cx="1904500" cy="441153"/>
            </a:xfrm>
          </p:grpSpPr>
          <p:sp>
            <p:nvSpPr>
              <p:cNvPr name="Freeform 29" id="29"/>
              <p:cNvSpPr/>
              <p:nvPr/>
            </p:nvSpPr>
            <p:spPr>
              <a:xfrm flipH="false" flipV="false" rot="0">
                <a:off x="0" y="0"/>
                <a:ext cx="1904500" cy="441153"/>
              </a:xfrm>
              <a:custGeom>
                <a:avLst/>
                <a:gdLst/>
                <a:ahLst/>
                <a:cxnLst/>
                <a:rect r="r" b="b" t="t" l="l"/>
                <a:pathLst>
                  <a:path h="441153" w="1904500">
                    <a:moveTo>
                      <a:pt x="0" y="0"/>
                    </a:moveTo>
                    <a:lnTo>
                      <a:pt x="1904500" y="0"/>
                    </a:lnTo>
                    <a:lnTo>
                      <a:pt x="1904500" y="441153"/>
                    </a:lnTo>
                    <a:lnTo>
                      <a:pt x="0" y="441153"/>
                    </a:lnTo>
                    <a:close/>
                  </a:path>
                </a:pathLst>
              </a:custGeom>
              <a:solidFill>
                <a:srgbClr val="FFFFFF"/>
              </a:solidFill>
            </p:spPr>
          </p:sp>
          <p:sp>
            <p:nvSpPr>
              <p:cNvPr name="TextBox 30" id="30"/>
              <p:cNvSpPr txBox="true"/>
              <p:nvPr/>
            </p:nvSpPr>
            <p:spPr>
              <a:xfrm>
                <a:off x="0" y="-38100"/>
                <a:ext cx="1904500" cy="479253"/>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0" y="245202"/>
              <a:ext cx="1807055" cy="1634356"/>
            </a:xfrm>
            <a:prstGeom prst="rect">
              <a:avLst/>
            </a:prstGeom>
          </p:spPr>
          <p:txBody>
            <a:bodyPr anchor="t" rtlCol="false" tIns="0" lIns="0" bIns="0" rIns="0">
              <a:spAutoFit/>
            </a:bodyPr>
            <a:lstStyle/>
            <a:p>
              <a:pPr algn="l">
                <a:lnSpc>
                  <a:spcPts val="10336"/>
                </a:lnSpc>
              </a:pPr>
              <a:r>
                <a:rPr lang="en-US" sz="7383">
                  <a:solidFill>
                    <a:srgbClr val="000000"/>
                  </a:solidFill>
                  <a:latin typeface="DM Sans Bold"/>
                </a:rPr>
                <a:t>04</a:t>
              </a:r>
            </a:p>
          </p:txBody>
        </p:sp>
        <p:sp>
          <p:nvSpPr>
            <p:cNvPr name="TextBox 32" id="32"/>
            <p:cNvSpPr txBox="true"/>
            <p:nvPr/>
          </p:nvSpPr>
          <p:spPr>
            <a:xfrm rot="0">
              <a:off x="2416702" y="633904"/>
              <a:ext cx="6321475" cy="877923"/>
            </a:xfrm>
            <a:prstGeom prst="rect">
              <a:avLst/>
            </a:prstGeom>
          </p:spPr>
          <p:txBody>
            <a:bodyPr anchor="t" rtlCol="false" tIns="0" lIns="0" bIns="0" rIns="0">
              <a:spAutoFit/>
            </a:bodyPr>
            <a:lstStyle/>
            <a:p>
              <a:pPr algn="l">
                <a:lnSpc>
                  <a:spcPts val="5556"/>
                </a:lnSpc>
              </a:pPr>
              <a:r>
                <a:rPr lang="en-US" sz="3968">
                  <a:solidFill>
                    <a:srgbClr val="000000"/>
                  </a:solidFill>
                  <a:latin typeface="DM Sans Bold"/>
                </a:rPr>
                <a:t>Project Objectives</a:t>
              </a:r>
            </a:p>
          </p:txBody>
        </p:sp>
      </p:grpSp>
      <p:sp>
        <p:nvSpPr>
          <p:cNvPr name="TextBox 33" id="33"/>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1</a:t>
            </a:r>
          </a:p>
        </p:txBody>
      </p:sp>
      <p:grpSp>
        <p:nvGrpSpPr>
          <p:cNvPr name="Group 34" id="34"/>
          <p:cNvGrpSpPr/>
          <p:nvPr/>
        </p:nvGrpSpPr>
        <p:grpSpPr>
          <a:xfrm rot="0">
            <a:off x="9705280" y="5143500"/>
            <a:ext cx="7231149" cy="1675003"/>
            <a:chOff x="0" y="0"/>
            <a:chExt cx="9641532" cy="2233337"/>
          </a:xfrm>
        </p:grpSpPr>
        <p:grpSp>
          <p:nvGrpSpPr>
            <p:cNvPr name="Group 35" id="35"/>
            <p:cNvGrpSpPr/>
            <p:nvPr/>
          </p:nvGrpSpPr>
          <p:grpSpPr>
            <a:xfrm rot="0">
              <a:off x="0" y="0"/>
              <a:ext cx="9641532" cy="2233337"/>
              <a:chOff x="0" y="0"/>
              <a:chExt cx="1904500" cy="441153"/>
            </a:xfrm>
          </p:grpSpPr>
          <p:sp>
            <p:nvSpPr>
              <p:cNvPr name="Freeform 36" id="36"/>
              <p:cNvSpPr/>
              <p:nvPr/>
            </p:nvSpPr>
            <p:spPr>
              <a:xfrm flipH="false" flipV="false" rot="0">
                <a:off x="0" y="0"/>
                <a:ext cx="1904500" cy="441153"/>
              </a:xfrm>
              <a:custGeom>
                <a:avLst/>
                <a:gdLst/>
                <a:ahLst/>
                <a:cxnLst/>
                <a:rect r="r" b="b" t="t" l="l"/>
                <a:pathLst>
                  <a:path h="441153" w="1904500">
                    <a:moveTo>
                      <a:pt x="0" y="0"/>
                    </a:moveTo>
                    <a:lnTo>
                      <a:pt x="1904500" y="0"/>
                    </a:lnTo>
                    <a:lnTo>
                      <a:pt x="1904500" y="441153"/>
                    </a:lnTo>
                    <a:lnTo>
                      <a:pt x="0" y="441153"/>
                    </a:lnTo>
                    <a:close/>
                  </a:path>
                </a:pathLst>
              </a:custGeom>
              <a:solidFill>
                <a:srgbClr val="FFFFFF"/>
              </a:solidFill>
            </p:spPr>
          </p:sp>
          <p:sp>
            <p:nvSpPr>
              <p:cNvPr name="TextBox 37" id="37"/>
              <p:cNvSpPr txBox="true"/>
              <p:nvPr/>
            </p:nvSpPr>
            <p:spPr>
              <a:xfrm>
                <a:off x="0" y="-38100"/>
                <a:ext cx="1904500" cy="479253"/>
              </a:xfrm>
              <a:prstGeom prst="rect">
                <a:avLst/>
              </a:prstGeom>
            </p:spPr>
            <p:txBody>
              <a:bodyPr anchor="ctr" rtlCol="false" tIns="50800" lIns="50800" bIns="50800" rIns="50800"/>
              <a:lstStyle/>
              <a:p>
                <a:pPr algn="ctr">
                  <a:lnSpc>
                    <a:spcPts val="2659"/>
                  </a:lnSpc>
                </a:pPr>
              </a:p>
            </p:txBody>
          </p:sp>
        </p:grpSp>
        <p:sp>
          <p:nvSpPr>
            <p:cNvPr name="TextBox 38" id="38"/>
            <p:cNvSpPr txBox="true"/>
            <p:nvPr/>
          </p:nvSpPr>
          <p:spPr>
            <a:xfrm rot="0">
              <a:off x="542439" y="193755"/>
              <a:ext cx="1807055" cy="1634356"/>
            </a:xfrm>
            <a:prstGeom prst="rect">
              <a:avLst/>
            </a:prstGeom>
          </p:spPr>
          <p:txBody>
            <a:bodyPr anchor="t" rtlCol="false" tIns="0" lIns="0" bIns="0" rIns="0">
              <a:spAutoFit/>
            </a:bodyPr>
            <a:lstStyle/>
            <a:p>
              <a:pPr algn="l">
                <a:lnSpc>
                  <a:spcPts val="10336"/>
                </a:lnSpc>
              </a:pPr>
              <a:r>
                <a:rPr lang="en-US" sz="7383">
                  <a:solidFill>
                    <a:srgbClr val="000000"/>
                  </a:solidFill>
                  <a:latin typeface="DM Sans Bold"/>
                </a:rPr>
                <a:t>05</a:t>
              </a:r>
            </a:p>
          </p:txBody>
        </p:sp>
        <p:sp>
          <p:nvSpPr>
            <p:cNvPr name="TextBox 39" id="39"/>
            <p:cNvSpPr txBox="true"/>
            <p:nvPr/>
          </p:nvSpPr>
          <p:spPr>
            <a:xfrm rot="0">
              <a:off x="2959141" y="582457"/>
              <a:ext cx="6362595" cy="877923"/>
            </a:xfrm>
            <a:prstGeom prst="rect">
              <a:avLst/>
            </a:prstGeom>
          </p:spPr>
          <p:txBody>
            <a:bodyPr anchor="t" rtlCol="false" tIns="0" lIns="0" bIns="0" rIns="0">
              <a:spAutoFit/>
            </a:bodyPr>
            <a:lstStyle/>
            <a:p>
              <a:pPr algn="l">
                <a:lnSpc>
                  <a:spcPts val="5556"/>
                </a:lnSpc>
              </a:pPr>
              <a:r>
                <a:rPr lang="en-US" sz="3968">
                  <a:solidFill>
                    <a:srgbClr val="000000"/>
                  </a:solidFill>
                  <a:latin typeface="DM Sans Bold"/>
                </a:rPr>
                <a:t>Analysis</a:t>
              </a:r>
            </a:p>
          </p:txBody>
        </p:sp>
      </p:grpSp>
      <p:grpSp>
        <p:nvGrpSpPr>
          <p:cNvPr name="Group 40" id="40"/>
          <p:cNvGrpSpPr/>
          <p:nvPr/>
        </p:nvGrpSpPr>
        <p:grpSpPr>
          <a:xfrm rot="0">
            <a:off x="1318983" y="6894703"/>
            <a:ext cx="7231149" cy="1675003"/>
            <a:chOff x="0" y="0"/>
            <a:chExt cx="9641532" cy="2233337"/>
          </a:xfrm>
        </p:grpSpPr>
        <p:grpSp>
          <p:nvGrpSpPr>
            <p:cNvPr name="Group 41" id="41"/>
            <p:cNvGrpSpPr/>
            <p:nvPr/>
          </p:nvGrpSpPr>
          <p:grpSpPr>
            <a:xfrm rot="0">
              <a:off x="0" y="0"/>
              <a:ext cx="9641532" cy="2233337"/>
              <a:chOff x="0" y="0"/>
              <a:chExt cx="1904500" cy="441153"/>
            </a:xfrm>
          </p:grpSpPr>
          <p:sp>
            <p:nvSpPr>
              <p:cNvPr name="Freeform 42" id="42"/>
              <p:cNvSpPr/>
              <p:nvPr/>
            </p:nvSpPr>
            <p:spPr>
              <a:xfrm flipH="false" flipV="false" rot="0">
                <a:off x="0" y="0"/>
                <a:ext cx="1904500" cy="441153"/>
              </a:xfrm>
              <a:custGeom>
                <a:avLst/>
                <a:gdLst/>
                <a:ahLst/>
                <a:cxnLst/>
                <a:rect r="r" b="b" t="t" l="l"/>
                <a:pathLst>
                  <a:path h="441153" w="1904500">
                    <a:moveTo>
                      <a:pt x="0" y="0"/>
                    </a:moveTo>
                    <a:lnTo>
                      <a:pt x="1904500" y="0"/>
                    </a:lnTo>
                    <a:lnTo>
                      <a:pt x="1904500" y="441153"/>
                    </a:lnTo>
                    <a:lnTo>
                      <a:pt x="0" y="441153"/>
                    </a:lnTo>
                    <a:close/>
                  </a:path>
                </a:pathLst>
              </a:custGeom>
              <a:solidFill>
                <a:srgbClr val="FFFFFF"/>
              </a:solidFill>
            </p:spPr>
          </p:sp>
          <p:sp>
            <p:nvSpPr>
              <p:cNvPr name="TextBox 43" id="43"/>
              <p:cNvSpPr txBox="true"/>
              <p:nvPr/>
            </p:nvSpPr>
            <p:spPr>
              <a:xfrm>
                <a:off x="0" y="-38100"/>
                <a:ext cx="1904500" cy="479253"/>
              </a:xfrm>
              <a:prstGeom prst="rect">
                <a:avLst/>
              </a:prstGeom>
            </p:spPr>
            <p:txBody>
              <a:bodyPr anchor="ctr" rtlCol="false" tIns="50800" lIns="50800" bIns="50800" rIns="50800"/>
              <a:lstStyle/>
              <a:p>
                <a:pPr algn="ctr">
                  <a:lnSpc>
                    <a:spcPts val="2659"/>
                  </a:lnSpc>
                </a:pPr>
              </a:p>
            </p:txBody>
          </p:sp>
        </p:grpSp>
        <p:sp>
          <p:nvSpPr>
            <p:cNvPr name="TextBox 44" id="44"/>
            <p:cNvSpPr txBox="true"/>
            <p:nvPr/>
          </p:nvSpPr>
          <p:spPr>
            <a:xfrm rot="0">
              <a:off x="542439" y="193755"/>
              <a:ext cx="1807055" cy="1634356"/>
            </a:xfrm>
            <a:prstGeom prst="rect">
              <a:avLst/>
            </a:prstGeom>
          </p:spPr>
          <p:txBody>
            <a:bodyPr anchor="t" rtlCol="false" tIns="0" lIns="0" bIns="0" rIns="0">
              <a:spAutoFit/>
            </a:bodyPr>
            <a:lstStyle/>
            <a:p>
              <a:pPr algn="l">
                <a:lnSpc>
                  <a:spcPts val="10336"/>
                </a:lnSpc>
              </a:pPr>
              <a:r>
                <a:rPr lang="en-US" sz="7383">
                  <a:solidFill>
                    <a:srgbClr val="000000"/>
                  </a:solidFill>
                  <a:latin typeface="DM Sans Bold"/>
                </a:rPr>
                <a:t>03</a:t>
              </a:r>
            </a:p>
          </p:txBody>
        </p:sp>
        <p:sp>
          <p:nvSpPr>
            <p:cNvPr name="TextBox 45" id="45"/>
            <p:cNvSpPr txBox="true"/>
            <p:nvPr/>
          </p:nvSpPr>
          <p:spPr>
            <a:xfrm rot="0">
              <a:off x="2959141" y="582457"/>
              <a:ext cx="6362595" cy="877923"/>
            </a:xfrm>
            <a:prstGeom prst="rect">
              <a:avLst/>
            </a:prstGeom>
          </p:spPr>
          <p:txBody>
            <a:bodyPr anchor="t" rtlCol="false" tIns="0" lIns="0" bIns="0" rIns="0">
              <a:spAutoFit/>
            </a:bodyPr>
            <a:lstStyle/>
            <a:p>
              <a:pPr algn="l">
                <a:lnSpc>
                  <a:spcPts val="5556"/>
                </a:lnSpc>
              </a:pPr>
              <a:r>
                <a:rPr lang="en-US" sz="3968">
                  <a:solidFill>
                    <a:srgbClr val="000000"/>
                  </a:solidFill>
                  <a:latin typeface="DM Sans Bold"/>
                </a:rPr>
                <a:t>Analysis Tools</a:t>
              </a:r>
            </a:p>
          </p:txBody>
        </p:sp>
      </p:grpSp>
      <p:grpSp>
        <p:nvGrpSpPr>
          <p:cNvPr name="Group 46" id="46"/>
          <p:cNvGrpSpPr/>
          <p:nvPr/>
        </p:nvGrpSpPr>
        <p:grpSpPr>
          <a:xfrm rot="0">
            <a:off x="9705280" y="6937505"/>
            <a:ext cx="7231149" cy="1675003"/>
            <a:chOff x="0" y="0"/>
            <a:chExt cx="9641532" cy="2233337"/>
          </a:xfrm>
        </p:grpSpPr>
        <p:grpSp>
          <p:nvGrpSpPr>
            <p:cNvPr name="Group 47" id="47"/>
            <p:cNvGrpSpPr/>
            <p:nvPr/>
          </p:nvGrpSpPr>
          <p:grpSpPr>
            <a:xfrm rot="0">
              <a:off x="0" y="0"/>
              <a:ext cx="9641532" cy="2233337"/>
              <a:chOff x="0" y="0"/>
              <a:chExt cx="1904500" cy="441153"/>
            </a:xfrm>
          </p:grpSpPr>
          <p:sp>
            <p:nvSpPr>
              <p:cNvPr name="Freeform 48" id="48"/>
              <p:cNvSpPr/>
              <p:nvPr/>
            </p:nvSpPr>
            <p:spPr>
              <a:xfrm flipH="false" flipV="false" rot="0">
                <a:off x="0" y="0"/>
                <a:ext cx="1904500" cy="441153"/>
              </a:xfrm>
              <a:custGeom>
                <a:avLst/>
                <a:gdLst/>
                <a:ahLst/>
                <a:cxnLst/>
                <a:rect r="r" b="b" t="t" l="l"/>
                <a:pathLst>
                  <a:path h="441153" w="1904500">
                    <a:moveTo>
                      <a:pt x="0" y="0"/>
                    </a:moveTo>
                    <a:lnTo>
                      <a:pt x="1904500" y="0"/>
                    </a:lnTo>
                    <a:lnTo>
                      <a:pt x="1904500" y="441153"/>
                    </a:lnTo>
                    <a:lnTo>
                      <a:pt x="0" y="441153"/>
                    </a:lnTo>
                    <a:close/>
                  </a:path>
                </a:pathLst>
              </a:custGeom>
              <a:solidFill>
                <a:srgbClr val="FFFFFF"/>
              </a:solidFill>
            </p:spPr>
          </p:sp>
          <p:sp>
            <p:nvSpPr>
              <p:cNvPr name="TextBox 49" id="49"/>
              <p:cNvSpPr txBox="true"/>
              <p:nvPr/>
            </p:nvSpPr>
            <p:spPr>
              <a:xfrm>
                <a:off x="0" y="-38100"/>
                <a:ext cx="1904500" cy="479253"/>
              </a:xfrm>
              <a:prstGeom prst="rect">
                <a:avLst/>
              </a:prstGeom>
            </p:spPr>
            <p:txBody>
              <a:bodyPr anchor="ctr" rtlCol="false" tIns="50800" lIns="50800" bIns="50800" rIns="50800"/>
              <a:lstStyle/>
              <a:p>
                <a:pPr algn="ctr">
                  <a:lnSpc>
                    <a:spcPts val="2659"/>
                  </a:lnSpc>
                </a:pPr>
              </a:p>
            </p:txBody>
          </p:sp>
        </p:grpSp>
        <p:sp>
          <p:nvSpPr>
            <p:cNvPr name="TextBox 50" id="50"/>
            <p:cNvSpPr txBox="true"/>
            <p:nvPr/>
          </p:nvSpPr>
          <p:spPr>
            <a:xfrm rot="0">
              <a:off x="542439" y="193755"/>
              <a:ext cx="1807055" cy="1634356"/>
            </a:xfrm>
            <a:prstGeom prst="rect">
              <a:avLst/>
            </a:prstGeom>
          </p:spPr>
          <p:txBody>
            <a:bodyPr anchor="t" rtlCol="false" tIns="0" lIns="0" bIns="0" rIns="0">
              <a:spAutoFit/>
            </a:bodyPr>
            <a:lstStyle/>
            <a:p>
              <a:pPr algn="l">
                <a:lnSpc>
                  <a:spcPts val="10336"/>
                </a:lnSpc>
              </a:pPr>
              <a:r>
                <a:rPr lang="en-US" sz="7383">
                  <a:solidFill>
                    <a:srgbClr val="000000"/>
                  </a:solidFill>
                  <a:latin typeface="DM Sans Bold"/>
                </a:rPr>
                <a:t>06</a:t>
              </a:r>
            </a:p>
          </p:txBody>
        </p:sp>
        <p:sp>
          <p:nvSpPr>
            <p:cNvPr name="TextBox 51" id="51"/>
            <p:cNvSpPr txBox="true"/>
            <p:nvPr/>
          </p:nvSpPr>
          <p:spPr>
            <a:xfrm rot="0">
              <a:off x="2959141" y="582457"/>
              <a:ext cx="6362595" cy="877923"/>
            </a:xfrm>
            <a:prstGeom prst="rect">
              <a:avLst/>
            </a:prstGeom>
          </p:spPr>
          <p:txBody>
            <a:bodyPr anchor="t" rtlCol="false" tIns="0" lIns="0" bIns="0" rIns="0">
              <a:spAutoFit/>
            </a:bodyPr>
            <a:lstStyle/>
            <a:p>
              <a:pPr algn="l">
                <a:lnSpc>
                  <a:spcPts val="5556"/>
                </a:lnSpc>
              </a:pPr>
              <a:r>
                <a:rPr lang="en-US" sz="3968">
                  <a:solidFill>
                    <a:srgbClr val="000000"/>
                  </a:solidFill>
                  <a:latin typeface="DM Sans Bold"/>
                </a:rPr>
                <a:t>Recommandation</a:t>
              </a:r>
            </a:p>
          </p:txBody>
        </p:sp>
      </p:gr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897083" cy="1287453"/>
            <a:chOff x="0" y="0"/>
            <a:chExt cx="1553141" cy="339082"/>
          </a:xfrm>
        </p:grpSpPr>
        <p:sp>
          <p:nvSpPr>
            <p:cNvPr name="Freeform 3" id="3"/>
            <p:cNvSpPr/>
            <p:nvPr/>
          </p:nvSpPr>
          <p:spPr>
            <a:xfrm flipH="false" flipV="false" rot="0">
              <a:off x="0" y="0"/>
              <a:ext cx="1553141" cy="339082"/>
            </a:xfrm>
            <a:custGeom>
              <a:avLst/>
              <a:gdLst/>
              <a:ahLst/>
              <a:cxnLst/>
              <a:rect r="r" b="b" t="t" l="l"/>
              <a:pathLst>
                <a:path h="339082" w="1553141">
                  <a:moveTo>
                    <a:pt x="0" y="0"/>
                  </a:moveTo>
                  <a:lnTo>
                    <a:pt x="1553141" y="0"/>
                  </a:lnTo>
                  <a:lnTo>
                    <a:pt x="1553141" y="339082"/>
                  </a:lnTo>
                  <a:lnTo>
                    <a:pt x="0" y="339082"/>
                  </a:lnTo>
                  <a:close/>
                </a:path>
              </a:pathLst>
            </a:custGeom>
            <a:solidFill>
              <a:srgbClr val="EAFAB2"/>
            </a:solidFill>
          </p:spPr>
        </p:sp>
        <p:sp>
          <p:nvSpPr>
            <p:cNvPr name="TextBox 4" id="4"/>
            <p:cNvSpPr txBox="true"/>
            <p:nvPr/>
          </p:nvSpPr>
          <p:spPr>
            <a:xfrm>
              <a:off x="0" y="-38100"/>
              <a:ext cx="1553141"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TextBox 13" id="13"/>
          <p:cNvSpPr txBox="true"/>
          <p:nvPr/>
        </p:nvSpPr>
        <p:spPr>
          <a:xfrm rot="0">
            <a:off x="1028700" y="1143000"/>
            <a:ext cx="5852081"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PROBLEM</a:t>
            </a:r>
          </a:p>
        </p:txBody>
      </p:sp>
      <p:sp>
        <p:nvSpPr>
          <p:cNvPr name="TextBox 14" id="14"/>
          <p:cNvSpPr txBox="true"/>
          <p:nvPr/>
        </p:nvSpPr>
        <p:spPr>
          <a:xfrm rot="0">
            <a:off x="7141508" y="2373330"/>
            <a:ext cx="10785215" cy="7416800"/>
          </a:xfrm>
          <a:prstGeom prst="rect">
            <a:avLst/>
          </a:prstGeom>
        </p:spPr>
        <p:txBody>
          <a:bodyPr anchor="t" rtlCol="false" tIns="0" lIns="0" bIns="0" rIns="0">
            <a:spAutoFit/>
          </a:bodyPr>
          <a:lstStyle/>
          <a:p>
            <a:pPr algn="l">
              <a:lnSpc>
                <a:spcPts val="4900"/>
              </a:lnSpc>
            </a:pPr>
            <a:r>
              <a:rPr lang="en-US" sz="3500">
                <a:solidFill>
                  <a:srgbClr val="000000"/>
                </a:solidFill>
                <a:latin typeface="DM Sans"/>
              </a:rPr>
              <a:t>This internship project focuses on analyzing YouTube songs data using Power BI. The dataset includes attributes like video ID, channel title, title, description, tags, published date, view count, like count, favorite count, comment count, video duration, video definition, and caption details. The objective is to create insightful visualizations and reports to understand the performance, popularity, and user engagement of YouTube songs. The analysis aims to uncover trends, preferences, and patterns to help content creators and stakeholders optimize their YouTube song content.</a:t>
            </a:r>
          </a:p>
        </p:txBody>
      </p:sp>
      <p:grpSp>
        <p:nvGrpSpPr>
          <p:cNvPr name="Group 15" id="15"/>
          <p:cNvGrpSpPr/>
          <p:nvPr/>
        </p:nvGrpSpPr>
        <p:grpSpPr>
          <a:xfrm rot="0">
            <a:off x="983698" y="3056456"/>
            <a:ext cx="5897083" cy="5769729"/>
            <a:chOff x="0" y="0"/>
            <a:chExt cx="748566" cy="732400"/>
          </a:xfrm>
        </p:grpSpPr>
        <p:sp>
          <p:nvSpPr>
            <p:cNvPr name="Freeform 16" id="16"/>
            <p:cNvSpPr/>
            <p:nvPr/>
          </p:nvSpPr>
          <p:spPr>
            <a:xfrm flipH="false" flipV="false" rot="0">
              <a:off x="0" y="0"/>
              <a:ext cx="748566" cy="732400"/>
            </a:xfrm>
            <a:custGeom>
              <a:avLst/>
              <a:gdLst/>
              <a:ahLst/>
              <a:cxnLst/>
              <a:rect r="r" b="b" t="t" l="l"/>
              <a:pathLst>
                <a:path h="732400" w="748566">
                  <a:moveTo>
                    <a:pt x="0" y="0"/>
                  </a:moveTo>
                  <a:lnTo>
                    <a:pt x="748566" y="0"/>
                  </a:lnTo>
                  <a:lnTo>
                    <a:pt x="748566" y="732400"/>
                  </a:lnTo>
                  <a:lnTo>
                    <a:pt x="0" y="732400"/>
                  </a:lnTo>
                  <a:close/>
                </a:path>
              </a:pathLst>
            </a:custGeom>
            <a:blipFill>
              <a:blip r:embed="rId4"/>
              <a:stretch>
                <a:fillRect l="-23357" t="0" r="-23357" b="0"/>
              </a:stretch>
            </a:blipFill>
          </p:spPr>
        </p:sp>
      </p:grpSp>
      <p:sp>
        <p:nvSpPr>
          <p:cNvPr name="TextBox 17" id="17"/>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2</a:t>
            </a:r>
          </a:p>
        </p:txBody>
      </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7861634" cy="1287453"/>
            <a:chOff x="0" y="0"/>
            <a:chExt cx="2070554" cy="339082"/>
          </a:xfrm>
        </p:grpSpPr>
        <p:sp>
          <p:nvSpPr>
            <p:cNvPr name="Freeform 3" id="3"/>
            <p:cNvSpPr/>
            <p:nvPr/>
          </p:nvSpPr>
          <p:spPr>
            <a:xfrm flipH="false" flipV="false" rot="0">
              <a:off x="0" y="0"/>
              <a:ext cx="2070554" cy="339082"/>
            </a:xfrm>
            <a:custGeom>
              <a:avLst/>
              <a:gdLst/>
              <a:ahLst/>
              <a:cxnLst/>
              <a:rect r="r" b="b" t="t" l="l"/>
              <a:pathLst>
                <a:path h="339082" w="2070554">
                  <a:moveTo>
                    <a:pt x="0" y="0"/>
                  </a:moveTo>
                  <a:lnTo>
                    <a:pt x="2070554" y="0"/>
                  </a:lnTo>
                  <a:lnTo>
                    <a:pt x="2070554" y="339082"/>
                  </a:lnTo>
                  <a:lnTo>
                    <a:pt x="0" y="339082"/>
                  </a:lnTo>
                  <a:close/>
                </a:path>
              </a:pathLst>
            </a:custGeom>
            <a:solidFill>
              <a:srgbClr val="96E8EE"/>
            </a:solidFill>
          </p:spPr>
        </p:sp>
        <p:sp>
          <p:nvSpPr>
            <p:cNvPr name="TextBox 4" id="4"/>
            <p:cNvSpPr txBox="true"/>
            <p:nvPr/>
          </p:nvSpPr>
          <p:spPr>
            <a:xfrm>
              <a:off x="0" y="-38100"/>
              <a:ext cx="2070554"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14350" y="2963880"/>
            <a:ext cx="19473531" cy="7996556"/>
            <a:chOff x="0" y="0"/>
            <a:chExt cx="5128831" cy="2106089"/>
          </a:xfrm>
        </p:grpSpPr>
        <p:sp>
          <p:nvSpPr>
            <p:cNvPr name="Freeform 6" id="6"/>
            <p:cNvSpPr/>
            <p:nvPr/>
          </p:nvSpPr>
          <p:spPr>
            <a:xfrm flipH="false" flipV="false" rot="0">
              <a:off x="0" y="0"/>
              <a:ext cx="5128831" cy="2106089"/>
            </a:xfrm>
            <a:custGeom>
              <a:avLst/>
              <a:gdLst/>
              <a:ahLst/>
              <a:cxnLst/>
              <a:rect r="r" b="b" t="t" l="l"/>
              <a:pathLst>
                <a:path h="2106089" w="5128831">
                  <a:moveTo>
                    <a:pt x="0" y="0"/>
                  </a:moveTo>
                  <a:lnTo>
                    <a:pt x="5128831" y="0"/>
                  </a:lnTo>
                  <a:lnTo>
                    <a:pt x="5128831" y="2106089"/>
                  </a:lnTo>
                  <a:lnTo>
                    <a:pt x="0" y="2106089"/>
                  </a:lnTo>
                  <a:close/>
                </a:path>
              </a:pathLst>
            </a:custGeom>
            <a:solidFill>
              <a:srgbClr val="FAFAFA"/>
            </a:solidFill>
          </p:spPr>
        </p:sp>
        <p:sp>
          <p:nvSpPr>
            <p:cNvPr name="TextBox 7" id="7"/>
            <p:cNvSpPr txBox="true"/>
            <p:nvPr/>
          </p:nvSpPr>
          <p:spPr>
            <a:xfrm>
              <a:off x="0" y="-38100"/>
              <a:ext cx="5128831" cy="214418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83698" y="4064295"/>
            <a:ext cx="5162532" cy="4820593"/>
            <a:chOff x="0" y="0"/>
            <a:chExt cx="1359679" cy="1269621"/>
          </a:xfrm>
        </p:grpSpPr>
        <p:sp>
          <p:nvSpPr>
            <p:cNvPr name="Freeform 9" id="9"/>
            <p:cNvSpPr/>
            <p:nvPr/>
          </p:nvSpPr>
          <p:spPr>
            <a:xfrm flipH="false" flipV="false" rot="0">
              <a:off x="0" y="0"/>
              <a:ext cx="1359679" cy="1269621"/>
            </a:xfrm>
            <a:custGeom>
              <a:avLst/>
              <a:gdLst/>
              <a:ahLst/>
              <a:cxnLst/>
              <a:rect r="r" b="b" t="t" l="l"/>
              <a:pathLst>
                <a:path h="1269621" w="1359679">
                  <a:moveTo>
                    <a:pt x="0" y="0"/>
                  </a:moveTo>
                  <a:lnTo>
                    <a:pt x="1359679" y="0"/>
                  </a:lnTo>
                  <a:lnTo>
                    <a:pt x="1359679" y="1269621"/>
                  </a:lnTo>
                  <a:lnTo>
                    <a:pt x="0" y="1269621"/>
                  </a:lnTo>
                  <a:close/>
                </a:path>
              </a:pathLst>
            </a:custGeom>
            <a:solidFill>
              <a:srgbClr val="FFFFFF"/>
            </a:solidFill>
          </p:spPr>
        </p:sp>
        <p:sp>
          <p:nvSpPr>
            <p:cNvPr name="TextBox 10" id="10"/>
            <p:cNvSpPr txBox="true"/>
            <p:nvPr/>
          </p:nvSpPr>
          <p:spPr>
            <a:xfrm>
              <a:off x="0" y="-38100"/>
              <a:ext cx="1359679" cy="130772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900182" y="9128994"/>
            <a:ext cx="2359118" cy="661137"/>
            <a:chOff x="0" y="0"/>
            <a:chExt cx="3145491" cy="881516"/>
          </a:xfrm>
        </p:grpSpPr>
        <p:sp>
          <p:nvSpPr>
            <p:cNvPr name="Freeform 12" id="12"/>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263975" y="0"/>
              <a:ext cx="881516" cy="881516"/>
              <a:chOff x="0" y="0"/>
              <a:chExt cx="140071" cy="140071"/>
            </a:xfrm>
          </p:grpSpPr>
          <p:sp>
            <p:nvSpPr>
              <p:cNvPr name="Freeform 14" id="14"/>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15" id="15"/>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0" y="0"/>
              <a:ext cx="881516" cy="881516"/>
              <a:chOff x="0" y="0"/>
              <a:chExt cx="140071" cy="140071"/>
            </a:xfrm>
          </p:grpSpPr>
          <p:sp>
            <p:nvSpPr>
              <p:cNvPr name="Freeform 17" id="17"/>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8" id="18"/>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grpSp>
        <p:nvGrpSpPr>
          <p:cNvPr name="Group 19" id="19"/>
          <p:cNvGrpSpPr/>
          <p:nvPr/>
        </p:nvGrpSpPr>
        <p:grpSpPr>
          <a:xfrm rot="0">
            <a:off x="6514099" y="4064295"/>
            <a:ext cx="5162532" cy="4820593"/>
            <a:chOff x="0" y="0"/>
            <a:chExt cx="1359679" cy="1269621"/>
          </a:xfrm>
        </p:grpSpPr>
        <p:sp>
          <p:nvSpPr>
            <p:cNvPr name="Freeform 20" id="20"/>
            <p:cNvSpPr/>
            <p:nvPr/>
          </p:nvSpPr>
          <p:spPr>
            <a:xfrm flipH="false" flipV="false" rot="0">
              <a:off x="0" y="0"/>
              <a:ext cx="1359679" cy="1269621"/>
            </a:xfrm>
            <a:custGeom>
              <a:avLst/>
              <a:gdLst/>
              <a:ahLst/>
              <a:cxnLst/>
              <a:rect r="r" b="b" t="t" l="l"/>
              <a:pathLst>
                <a:path h="1269621" w="1359679">
                  <a:moveTo>
                    <a:pt x="0" y="0"/>
                  </a:moveTo>
                  <a:lnTo>
                    <a:pt x="1359679" y="0"/>
                  </a:lnTo>
                  <a:lnTo>
                    <a:pt x="1359679" y="1269621"/>
                  </a:lnTo>
                  <a:lnTo>
                    <a:pt x="0" y="1269621"/>
                  </a:lnTo>
                  <a:close/>
                </a:path>
              </a:pathLst>
            </a:custGeom>
            <a:solidFill>
              <a:srgbClr val="FFFFFF"/>
            </a:solidFill>
          </p:spPr>
        </p:sp>
        <p:sp>
          <p:nvSpPr>
            <p:cNvPr name="TextBox 21" id="21"/>
            <p:cNvSpPr txBox="true"/>
            <p:nvPr/>
          </p:nvSpPr>
          <p:spPr>
            <a:xfrm>
              <a:off x="0" y="-38100"/>
              <a:ext cx="1359679" cy="1307721"/>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1084137" y="2403455"/>
            <a:ext cx="11338196" cy="7646307"/>
          </a:xfrm>
          <a:custGeom>
            <a:avLst/>
            <a:gdLst/>
            <a:ahLst/>
            <a:cxnLst/>
            <a:rect r="r" b="b" t="t" l="l"/>
            <a:pathLst>
              <a:path h="7646307" w="11338196">
                <a:moveTo>
                  <a:pt x="0" y="0"/>
                </a:moveTo>
                <a:lnTo>
                  <a:pt x="11338195" y="0"/>
                </a:lnTo>
                <a:lnTo>
                  <a:pt x="11338195" y="7646307"/>
                </a:lnTo>
                <a:lnTo>
                  <a:pt x="0" y="7646307"/>
                </a:lnTo>
                <a:lnTo>
                  <a:pt x="0" y="0"/>
                </a:lnTo>
                <a:close/>
              </a:path>
            </a:pathLst>
          </a:custGeom>
          <a:blipFill>
            <a:blip r:embed="rId4"/>
            <a:stretch>
              <a:fillRect l="-137" t="-2022" r="0" b="-838"/>
            </a:stretch>
          </a:blipFill>
        </p:spPr>
      </p:sp>
      <p:sp>
        <p:nvSpPr>
          <p:cNvPr name="TextBox 23" id="23"/>
          <p:cNvSpPr txBox="true"/>
          <p:nvPr/>
        </p:nvSpPr>
        <p:spPr>
          <a:xfrm rot="0">
            <a:off x="1028700" y="1143000"/>
            <a:ext cx="9243341"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ABOUT DATASET</a:t>
            </a:r>
          </a:p>
        </p:txBody>
      </p:sp>
      <p:sp>
        <p:nvSpPr>
          <p:cNvPr name="TextBox 24" id="24"/>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3</a:t>
            </a:r>
          </a:p>
        </p:txBody>
      </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7662274" cy="1287453"/>
            <a:chOff x="0" y="0"/>
            <a:chExt cx="2018047" cy="339082"/>
          </a:xfrm>
        </p:grpSpPr>
        <p:sp>
          <p:nvSpPr>
            <p:cNvPr name="Freeform 3" id="3"/>
            <p:cNvSpPr/>
            <p:nvPr/>
          </p:nvSpPr>
          <p:spPr>
            <a:xfrm flipH="false" flipV="false" rot="0">
              <a:off x="0" y="0"/>
              <a:ext cx="2018047" cy="339082"/>
            </a:xfrm>
            <a:custGeom>
              <a:avLst/>
              <a:gdLst/>
              <a:ahLst/>
              <a:cxnLst/>
              <a:rect r="r" b="b" t="t" l="l"/>
              <a:pathLst>
                <a:path h="339082" w="2018047">
                  <a:moveTo>
                    <a:pt x="0" y="0"/>
                  </a:moveTo>
                  <a:lnTo>
                    <a:pt x="2018047" y="0"/>
                  </a:lnTo>
                  <a:lnTo>
                    <a:pt x="2018047" y="339082"/>
                  </a:lnTo>
                  <a:lnTo>
                    <a:pt x="0" y="339082"/>
                  </a:lnTo>
                  <a:close/>
                </a:path>
              </a:pathLst>
            </a:custGeom>
            <a:solidFill>
              <a:srgbClr val="EAFAB2"/>
            </a:solidFill>
          </p:spPr>
        </p:sp>
        <p:sp>
          <p:nvSpPr>
            <p:cNvPr name="TextBox 4" id="4"/>
            <p:cNvSpPr txBox="true"/>
            <p:nvPr/>
          </p:nvSpPr>
          <p:spPr>
            <a:xfrm>
              <a:off x="0" y="-38100"/>
              <a:ext cx="2018047"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TextBox 13" id="13"/>
          <p:cNvSpPr txBox="true"/>
          <p:nvPr/>
        </p:nvSpPr>
        <p:spPr>
          <a:xfrm rot="0">
            <a:off x="1028700" y="1143000"/>
            <a:ext cx="9734895"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 TOOLS</a:t>
            </a:r>
            <a:r>
              <a:rPr lang="en-US" sz="8957">
                <a:solidFill>
                  <a:srgbClr val="000000"/>
                </a:solidFill>
                <a:latin typeface="DM Sans Bold"/>
              </a:rPr>
              <a:t> </a:t>
            </a:r>
          </a:p>
        </p:txBody>
      </p:sp>
      <p:sp>
        <p:nvSpPr>
          <p:cNvPr name="TextBox 14" id="14"/>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4</a:t>
            </a:r>
          </a:p>
        </p:txBody>
      </p:sp>
      <p:grpSp>
        <p:nvGrpSpPr>
          <p:cNvPr name="Group 15" id="15"/>
          <p:cNvGrpSpPr/>
          <p:nvPr/>
        </p:nvGrpSpPr>
        <p:grpSpPr>
          <a:xfrm rot="0">
            <a:off x="1379620" y="3437302"/>
            <a:ext cx="15556809" cy="5483225"/>
            <a:chOff x="0" y="0"/>
            <a:chExt cx="20742412" cy="7310967"/>
          </a:xfrm>
        </p:grpSpPr>
        <p:sp>
          <p:nvSpPr>
            <p:cNvPr name="Freeform 16" id="16"/>
            <p:cNvSpPr/>
            <p:nvPr/>
          </p:nvSpPr>
          <p:spPr>
            <a:xfrm flipH="false" flipV="false" rot="0">
              <a:off x="0" y="0"/>
              <a:ext cx="7555622" cy="7164096"/>
            </a:xfrm>
            <a:custGeom>
              <a:avLst/>
              <a:gdLst/>
              <a:ahLst/>
              <a:cxnLst/>
              <a:rect r="r" b="b" t="t" l="l"/>
              <a:pathLst>
                <a:path h="7164096" w="7555622">
                  <a:moveTo>
                    <a:pt x="0" y="0"/>
                  </a:moveTo>
                  <a:lnTo>
                    <a:pt x="7555622" y="0"/>
                  </a:lnTo>
                  <a:lnTo>
                    <a:pt x="7555622" y="7164096"/>
                  </a:lnTo>
                  <a:lnTo>
                    <a:pt x="0" y="7164096"/>
                  </a:lnTo>
                  <a:lnTo>
                    <a:pt x="0" y="0"/>
                  </a:lnTo>
                  <a:close/>
                </a:path>
              </a:pathLst>
            </a:custGeom>
            <a:blipFill>
              <a:blip r:embed="rId4"/>
              <a:stretch>
                <a:fillRect l="-34659" t="0" r="-34659" b="0"/>
              </a:stretch>
            </a:blipFill>
          </p:spPr>
        </p:sp>
        <p:sp>
          <p:nvSpPr>
            <p:cNvPr name="TextBox 17" id="17"/>
            <p:cNvSpPr txBox="true"/>
            <p:nvPr/>
          </p:nvSpPr>
          <p:spPr>
            <a:xfrm rot="0">
              <a:off x="7927560" y="-76200"/>
              <a:ext cx="12814852" cy="7387167"/>
            </a:xfrm>
            <a:prstGeom prst="rect">
              <a:avLst/>
            </a:prstGeom>
          </p:spPr>
          <p:txBody>
            <a:bodyPr anchor="t" rtlCol="false" tIns="0" lIns="0" bIns="0" rIns="0">
              <a:spAutoFit/>
            </a:bodyPr>
            <a:lstStyle/>
            <a:p>
              <a:pPr algn="l">
                <a:lnSpc>
                  <a:spcPts val="4900"/>
                </a:lnSpc>
              </a:pPr>
              <a:r>
                <a:rPr lang="en-US" sz="3500">
                  <a:solidFill>
                    <a:srgbClr val="000000"/>
                  </a:solidFill>
                  <a:latin typeface="DM Sans"/>
                </a:rPr>
                <a:t>Power BI is a business analytics tool developed by Microsoft that allows users to visualize and share insights from their data. It offers interactive dashboards, customizable reports, and advanced data visualization capabilities. Power BI connects to various data sources, enabling users to create data-driven insights and make informed business decisions.</a:t>
              </a:r>
            </a:p>
          </p:txBody>
        </p:sp>
      </p:gr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TextBox 13" id="13"/>
          <p:cNvSpPr txBox="true"/>
          <p:nvPr/>
        </p:nvSpPr>
        <p:spPr>
          <a:xfrm rot="0">
            <a:off x="1028700" y="1192203"/>
            <a:ext cx="12314279"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PROJECT OBJECTIVES</a:t>
            </a:r>
          </a:p>
        </p:txBody>
      </p:sp>
      <p:sp>
        <p:nvSpPr>
          <p:cNvPr name="TextBox 14" id="14"/>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5</a:t>
            </a:r>
          </a:p>
        </p:txBody>
      </p:sp>
      <p:sp>
        <p:nvSpPr>
          <p:cNvPr name="TextBox 15" id="15"/>
          <p:cNvSpPr txBox="true"/>
          <p:nvPr/>
        </p:nvSpPr>
        <p:spPr>
          <a:xfrm rot="0">
            <a:off x="983698" y="3695523"/>
            <a:ext cx="16571144" cy="3979478"/>
          </a:xfrm>
          <a:prstGeom prst="rect">
            <a:avLst/>
          </a:prstGeom>
        </p:spPr>
        <p:txBody>
          <a:bodyPr anchor="t" rtlCol="false" tIns="0" lIns="0" bIns="0" rIns="0">
            <a:spAutoFit/>
          </a:bodyPr>
          <a:lstStyle/>
          <a:p>
            <a:pPr algn="l" marL="1636009" indent="-818005" lvl="1">
              <a:lnSpc>
                <a:spcPts val="10608"/>
              </a:lnSpc>
              <a:buFont typeface="Arial"/>
              <a:buChar char="•"/>
            </a:pPr>
            <a:r>
              <a:rPr lang="en-US" sz="7577">
                <a:solidFill>
                  <a:srgbClr val="000000"/>
                </a:solidFill>
                <a:latin typeface="DM Sans Bold"/>
              </a:rPr>
              <a:t>Content and Channel Analysis</a:t>
            </a:r>
          </a:p>
          <a:p>
            <a:pPr algn="l" marL="1636009" indent="-818005" lvl="1">
              <a:lnSpc>
                <a:spcPts val="10608"/>
              </a:lnSpc>
              <a:buFont typeface="Arial"/>
              <a:buChar char="•"/>
            </a:pPr>
            <a:r>
              <a:rPr lang="en-US" sz="7577">
                <a:solidFill>
                  <a:srgbClr val="000000"/>
                </a:solidFill>
                <a:latin typeface="DM Sans Bold"/>
              </a:rPr>
              <a:t>Temporal Trends</a:t>
            </a:r>
          </a:p>
          <a:p>
            <a:pPr algn="l" marL="1636009" indent="-818005" lvl="1">
              <a:lnSpc>
                <a:spcPts val="10608"/>
              </a:lnSpc>
              <a:buFont typeface="Arial"/>
              <a:buChar char="•"/>
            </a:pPr>
            <a:r>
              <a:rPr lang="en-US" sz="7577">
                <a:solidFill>
                  <a:srgbClr val="000000"/>
                </a:solidFill>
                <a:latin typeface="DM Sans Bold"/>
              </a:rPr>
              <a:t>User Engagement Insights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766318" y="2583328"/>
            <a:ext cx="16827388" cy="6545665"/>
          </a:xfrm>
          <a:custGeom>
            <a:avLst/>
            <a:gdLst/>
            <a:ahLst/>
            <a:cxnLst/>
            <a:rect r="r" b="b" t="t" l="l"/>
            <a:pathLst>
              <a:path h="6545665" w="16827388">
                <a:moveTo>
                  <a:pt x="0" y="0"/>
                </a:moveTo>
                <a:lnTo>
                  <a:pt x="16827389" y="0"/>
                </a:lnTo>
                <a:lnTo>
                  <a:pt x="16827389" y="6545666"/>
                </a:lnTo>
                <a:lnTo>
                  <a:pt x="0" y="6545666"/>
                </a:lnTo>
                <a:lnTo>
                  <a:pt x="0" y="0"/>
                </a:lnTo>
                <a:close/>
              </a:path>
            </a:pathLst>
          </a:custGeom>
          <a:blipFill>
            <a:blip r:embed="rId4"/>
            <a:stretch>
              <a:fillRect l="0" t="-7038" r="0" b="-12800"/>
            </a:stretch>
          </a:blipFill>
        </p:spPr>
      </p:sp>
      <p:sp>
        <p:nvSpPr>
          <p:cNvPr name="TextBox 14" id="14"/>
          <p:cNvSpPr txBox="true"/>
          <p:nvPr/>
        </p:nvSpPr>
        <p:spPr>
          <a:xfrm rot="0">
            <a:off x="1028700" y="114300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028700" y="3570737"/>
            <a:ext cx="11399376" cy="6426494"/>
          </a:xfrm>
          <a:custGeom>
            <a:avLst/>
            <a:gdLst/>
            <a:ahLst/>
            <a:cxnLst/>
            <a:rect r="r" b="b" t="t" l="l"/>
            <a:pathLst>
              <a:path h="6426494" w="11399376">
                <a:moveTo>
                  <a:pt x="0" y="0"/>
                </a:moveTo>
                <a:lnTo>
                  <a:pt x="11399376" y="0"/>
                </a:lnTo>
                <a:lnTo>
                  <a:pt x="11399376" y="6426494"/>
                </a:lnTo>
                <a:lnTo>
                  <a:pt x="0" y="6426494"/>
                </a:lnTo>
                <a:lnTo>
                  <a:pt x="0" y="0"/>
                </a:lnTo>
                <a:close/>
              </a:path>
            </a:pathLst>
          </a:custGeom>
          <a:blipFill>
            <a:blip r:embed="rId4"/>
            <a:stretch>
              <a:fillRect l="0" t="0" r="0" b="0"/>
            </a:stretch>
          </a:blipFill>
        </p:spPr>
      </p:sp>
      <p:sp>
        <p:nvSpPr>
          <p:cNvPr name="TextBox 14" id="14"/>
          <p:cNvSpPr txBox="true"/>
          <p:nvPr/>
        </p:nvSpPr>
        <p:spPr>
          <a:xfrm rot="0">
            <a:off x="1028700" y="114300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7</a:t>
            </a:r>
          </a:p>
        </p:txBody>
      </p:sp>
      <p:sp>
        <p:nvSpPr>
          <p:cNvPr name="TextBox 16" id="16"/>
          <p:cNvSpPr txBox="true"/>
          <p:nvPr/>
        </p:nvSpPr>
        <p:spPr>
          <a:xfrm rot="0">
            <a:off x="1028700" y="2532512"/>
            <a:ext cx="16571144" cy="1038225"/>
          </a:xfrm>
          <a:prstGeom prst="rect">
            <a:avLst/>
          </a:prstGeom>
        </p:spPr>
        <p:txBody>
          <a:bodyPr anchor="t" rtlCol="false" tIns="0" lIns="0" bIns="0" rIns="0">
            <a:spAutoFit/>
          </a:bodyPr>
          <a:lstStyle/>
          <a:p>
            <a:pPr algn="l">
              <a:lnSpc>
                <a:spcPts val="8400"/>
              </a:lnSpc>
            </a:pPr>
            <a:r>
              <a:rPr lang="en-US" sz="6000">
                <a:solidFill>
                  <a:srgbClr val="000000"/>
                </a:solidFill>
                <a:latin typeface="DM Sans"/>
              </a:rPr>
              <a:t>Content and Channel 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3698" y="1096953"/>
            <a:ext cx="5162532" cy="1287453"/>
            <a:chOff x="0" y="0"/>
            <a:chExt cx="1359679" cy="339082"/>
          </a:xfrm>
        </p:grpSpPr>
        <p:sp>
          <p:nvSpPr>
            <p:cNvPr name="Freeform 3" id="3"/>
            <p:cNvSpPr/>
            <p:nvPr/>
          </p:nvSpPr>
          <p:spPr>
            <a:xfrm flipH="false" flipV="false" rot="0">
              <a:off x="0" y="0"/>
              <a:ext cx="1359679" cy="339082"/>
            </a:xfrm>
            <a:custGeom>
              <a:avLst/>
              <a:gdLst/>
              <a:ahLst/>
              <a:cxnLst/>
              <a:rect r="r" b="b" t="t" l="l"/>
              <a:pathLst>
                <a:path h="339082" w="1359679">
                  <a:moveTo>
                    <a:pt x="0" y="0"/>
                  </a:moveTo>
                  <a:lnTo>
                    <a:pt x="1359679" y="0"/>
                  </a:lnTo>
                  <a:lnTo>
                    <a:pt x="1359679" y="339082"/>
                  </a:lnTo>
                  <a:lnTo>
                    <a:pt x="0" y="339082"/>
                  </a:lnTo>
                  <a:close/>
                </a:path>
              </a:pathLst>
            </a:custGeom>
            <a:solidFill>
              <a:srgbClr val="96E8EE"/>
            </a:solidFill>
          </p:spPr>
        </p:sp>
        <p:sp>
          <p:nvSpPr>
            <p:cNvPr name="TextBox 4" id="4"/>
            <p:cNvSpPr txBox="true"/>
            <p:nvPr/>
          </p:nvSpPr>
          <p:spPr>
            <a:xfrm>
              <a:off x="0" y="-38100"/>
              <a:ext cx="1359679" cy="377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00182" y="9128994"/>
            <a:ext cx="2359118" cy="661137"/>
            <a:chOff x="0" y="0"/>
            <a:chExt cx="3145491" cy="881516"/>
          </a:xfrm>
        </p:grpSpPr>
        <p:sp>
          <p:nvSpPr>
            <p:cNvPr name="Freeform 6" id="6"/>
            <p:cNvSpPr/>
            <p:nvPr/>
          </p:nvSpPr>
          <p:spPr>
            <a:xfrm flipH="false" flipV="false" rot="0">
              <a:off x="1144810" y="0"/>
              <a:ext cx="855872" cy="881516"/>
            </a:xfrm>
            <a:custGeom>
              <a:avLst/>
              <a:gdLst/>
              <a:ahLst/>
              <a:cxnLst/>
              <a:rect r="r" b="b" t="t" l="l"/>
              <a:pathLst>
                <a:path h="881516" w="855872">
                  <a:moveTo>
                    <a:pt x="0" y="0"/>
                  </a:moveTo>
                  <a:lnTo>
                    <a:pt x="855871" y="0"/>
                  </a:lnTo>
                  <a:lnTo>
                    <a:pt x="855871" y="881516"/>
                  </a:lnTo>
                  <a:lnTo>
                    <a:pt x="0" y="8815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263975" y="0"/>
              <a:ext cx="881516" cy="881516"/>
              <a:chOff x="0" y="0"/>
              <a:chExt cx="140071" cy="140071"/>
            </a:xfrm>
          </p:grpSpPr>
          <p:sp>
            <p:nvSpPr>
              <p:cNvPr name="Freeform 8" id="8"/>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EAFAB2"/>
              </a:solidFill>
            </p:spPr>
          </p:sp>
          <p:sp>
            <p:nvSpPr>
              <p:cNvPr name="TextBox 9" id="9"/>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881516" cy="881516"/>
              <a:chOff x="0" y="0"/>
              <a:chExt cx="140071" cy="140071"/>
            </a:xfrm>
          </p:grpSpPr>
          <p:sp>
            <p:nvSpPr>
              <p:cNvPr name="Freeform 11" id="11"/>
              <p:cNvSpPr/>
              <p:nvPr/>
            </p:nvSpPr>
            <p:spPr>
              <a:xfrm flipH="false" flipV="false" rot="0">
                <a:off x="0" y="0"/>
                <a:ext cx="140071" cy="140071"/>
              </a:xfrm>
              <a:custGeom>
                <a:avLst/>
                <a:gdLst/>
                <a:ahLst/>
                <a:cxnLst/>
                <a:rect r="r" b="b" t="t" l="l"/>
                <a:pathLst>
                  <a:path h="140071" w="140071">
                    <a:moveTo>
                      <a:pt x="0" y="0"/>
                    </a:moveTo>
                    <a:lnTo>
                      <a:pt x="140071" y="0"/>
                    </a:lnTo>
                    <a:lnTo>
                      <a:pt x="140071" y="140071"/>
                    </a:lnTo>
                    <a:lnTo>
                      <a:pt x="0" y="140071"/>
                    </a:lnTo>
                    <a:close/>
                  </a:path>
                </a:pathLst>
              </a:custGeom>
              <a:solidFill>
                <a:srgbClr val="96E8EE"/>
              </a:solidFill>
            </p:spPr>
          </p:sp>
          <p:sp>
            <p:nvSpPr>
              <p:cNvPr name="TextBox 12" id="12"/>
              <p:cNvSpPr txBox="true"/>
              <p:nvPr/>
            </p:nvSpPr>
            <p:spPr>
              <a:xfrm>
                <a:off x="0" y="-38100"/>
                <a:ext cx="140071" cy="178171"/>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028700" y="3298805"/>
            <a:ext cx="16187002" cy="6988195"/>
          </a:xfrm>
          <a:custGeom>
            <a:avLst/>
            <a:gdLst/>
            <a:ahLst/>
            <a:cxnLst/>
            <a:rect r="r" b="b" t="t" l="l"/>
            <a:pathLst>
              <a:path h="6988195" w="16187002">
                <a:moveTo>
                  <a:pt x="0" y="0"/>
                </a:moveTo>
                <a:lnTo>
                  <a:pt x="16187002" y="0"/>
                </a:lnTo>
                <a:lnTo>
                  <a:pt x="16187002" y="6988195"/>
                </a:lnTo>
                <a:lnTo>
                  <a:pt x="0" y="6988195"/>
                </a:lnTo>
                <a:lnTo>
                  <a:pt x="0" y="0"/>
                </a:lnTo>
                <a:close/>
              </a:path>
            </a:pathLst>
          </a:custGeom>
          <a:blipFill>
            <a:blip r:embed="rId4"/>
            <a:stretch>
              <a:fillRect l="-565" t="-30111" r="-67" b="0"/>
            </a:stretch>
          </a:blipFill>
        </p:spPr>
      </p:sp>
      <p:sp>
        <p:nvSpPr>
          <p:cNvPr name="TextBox 14" id="14"/>
          <p:cNvSpPr txBox="true"/>
          <p:nvPr/>
        </p:nvSpPr>
        <p:spPr>
          <a:xfrm rot="0">
            <a:off x="1028700" y="1143000"/>
            <a:ext cx="10748847" cy="1260455"/>
          </a:xfrm>
          <a:prstGeom prst="rect">
            <a:avLst/>
          </a:prstGeom>
        </p:spPr>
        <p:txBody>
          <a:bodyPr anchor="t" rtlCol="false" tIns="0" lIns="0" bIns="0" rIns="0">
            <a:spAutoFit/>
          </a:bodyPr>
          <a:lstStyle/>
          <a:p>
            <a:pPr algn="l">
              <a:lnSpc>
                <a:spcPts val="9673"/>
              </a:lnSpc>
            </a:pPr>
            <a:r>
              <a:rPr lang="en-US" sz="8957">
                <a:solidFill>
                  <a:srgbClr val="000000"/>
                </a:solidFill>
                <a:latin typeface="DM Sans Bold"/>
              </a:rPr>
              <a:t>ANALYSIS</a:t>
            </a:r>
          </a:p>
        </p:txBody>
      </p:sp>
      <p:sp>
        <p:nvSpPr>
          <p:cNvPr name="TextBox 15" id="15"/>
          <p:cNvSpPr txBox="true"/>
          <p:nvPr/>
        </p:nvSpPr>
        <p:spPr>
          <a:xfrm rot="0">
            <a:off x="16613559" y="9169923"/>
            <a:ext cx="645741" cy="522129"/>
          </a:xfrm>
          <a:prstGeom prst="rect">
            <a:avLst/>
          </a:prstGeom>
        </p:spPr>
        <p:txBody>
          <a:bodyPr anchor="t" rtlCol="false" tIns="0" lIns="0" bIns="0" rIns="0">
            <a:spAutoFit/>
          </a:bodyPr>
          <a:lstStyle/>
          <a:p>
            <a:pPr algn="ctr">
              <a:lnSpc>
                <a:spcPts val="4296"/>
              </a:lnSpc>
            </a:pPr>
            <a:r>
              <a:rPr lang="en-US" sz="3068">
                <a:solidFill>
                  <a:srgbClr val="000000"/>
                </a:solidFill>
                <a:latin typeface="DM Sans Bold"/>
              </a:rPr>
              <a:t>8</a:t>
            </a:r>
          </a:p>
        </p:txBody>
      </p:sp>
      <p:sp>
        <p:nvSpPr>
          <p:cNvPr name="TextBox 16" id="16"/>
          <p:cNvSpPr txBox="true"/>
          <p:nvPr/>
        </p:nvSpPr>
        <p:spPr>
          <a:xfrm rot="0">
            <a:off x="1028700" y="2260580"/>
            <a:ext cx="16571144" cy="1038225"/>
          </a:xfrm>
          <a:prstGeom prst="rect">
            <a:avLst/>
          </a:prstGeom>
        </p:spPr>
        <p:txBody>
          <a:bodyPr anchor="t" rtlCol="false" tIns="0" lIns="0" bIns="0" rIns="0">
            <a:spAutoFit/>
          </a:bodyPr>
          <a:lstStyle/>
          <a:p>
            <a:pPr algn="l">
              <a:lnSpc>
                <a:spcPts val="8400"/>
              </a:lnSpc>
            </a:pPr>
            <a:r>
              <a:rPr lang="en-US" sz="6000">
                <a:solidFill>
                  <a:srgbClr val="000000"/>
                </a:solidFill>
                <a:latin typeface="DM Sans"/>
              </a:rPr>
              <a:t>Temporal Trends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DAGIfoZ_rQo</dc:identifier>
  <dcterms:modified xsi:type="dcterms:W3CDTF">2011-08-01T06:04:30Z</dcterms:modified>
  <cp:revision>1</cp:revision>
  <dc:title>youtube_song_analysis_bi_task3</dc:title>
</cp:coreProperties>
</file>