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13" r:id="rId2"/>
    <p:sldId id="306" r:id="rId3"/>
    <p:sldId id="316" r:id="rId4"/>
    <p:sldId id="31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21" r:id="rId27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B558"/>
    <a:srgbClr val="2EAA46"/>
    <a:srgbClr val="666666"/>
    <a:srgbClr val="F9F9F9"/>
    <a:srgbClr val="F4F4F4"/>
    <a:srgbClr val="FF5C00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8" autoAdjust="0"/>
    <p:restoredTop sz="94110" autoAdjust="0"/>
  </p:normalViewPr>
  <p:slideViewPr>
    <p:cSldViewPr snapToGrid="0" snapToObjects="1">
      <p:cViewPr varScale="1">
        <p:scale>
          <a:sx n="58" d="100"/>
          <a:sy n="58" d="100"/>
        </p:scale>
        <p:origin x="174" y="126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Regular" panose="020B05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/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algn="l">
              <a:defRPr sz="60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rm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60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OpenGL ES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80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OpenGL ES</a:t>
            </a:r>
            <a:r>
              <a:rPr lang="zh-CN" altLang="en-US" dirty="0" smtClean="0"/>
              <a:t>基本概念和历史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 smtClean="0"/>
              <a:t>OpenGL</a:t>
            </a:r>
            <a:r>
              <a:rPr lang="zh-CN" altLang="en-US" dirty="0" smtClean="0"/>
              <a:t>特点</a:t>
            </a:r>
            <a:endParaRPr lang="en-US" altLang="zh-CN" dirty="0" smtClean="0"/>
          </a:p>
          <a:p>
            <a:pPr marL="914400" indent="914400">
              <a:buClr>
                <a:srgbClr val="666666"/>
              </a:buClr>
              <a:buSzPct val="100000"/>
              <a:buFont typeface="+mj-lt"/>
              <a:buAutoNum type="arabicPeriod"/>
            </a:pPr>
            <a:r>
              <a:rPr lang="zh-CN" altLang="en-US" dirty="0" smtClean="0"/>
              <a:t>隐藏底层硬件信息</a:t>
            </a:r>
            <a:endParaRPr lang="en-US" altLang="zh-CN" dirty="0" smtClean="0"/>
          </a:p>
          <a:p>
            <a:pPr marL="914400" indent="914400">
              <a:buClr>
                <a:srgbClr val="666666"/>
              </a:buClr>
              <a:buSzPct val="100000"/>
              <a:buFont typeface="+mj-lt"/>
              <a:buAutoNum type="arabicPeriod"/>
            </a:pPr>
            <a:r>
              <a:rPr lang="zh-CN" altLang="en-US" dirty="0" smtClean="0"/>
              <a:t>跨操作系统平台运行</a:t>
            </a:r>
            <a:endParaRPr lang="en-US" altLang="zh-CN" dirty="0" smtClean="0"/>
          </a:p>
          <a:p>
            <a:pPr marL="914400" indent="914400">
              <a:buClr>
                <a:srgbClr val="666666"/>
              </a:buClr>
              <a:buSzPct val="100000"/>
              <a:buFont typeface="+mj-lt"/>
              <a:buAutoNum type="arabicPeriod"/>
            </a:pPr>
            <a:r>
              <a:rPr lang="zh-CN" altLang="en-US" dirty="0" smtClean="0"/>
              <a:t>专用渲染接口</a:t>
            </a:r>
            <a:endParaRPr lang="en-US" altLang="zh-CN" dirty="0" smtClean="0"/>
          </a:p>
          <a:p>
            <a:pPr marL="914400" indent="914400">
              <a:buClr>
                <a:srgbClr val="666666"/>
              </a:buClr>
              <a:buSzPct val="100000"/>
              <a:buFont typeface="+mj-lt"/>
              <a:buAutoNum type="arabicPeriod"/>
            </a:pPr>
            <a:r>
              <a:rPr lang="en-US" altLang="zh-CN" dirty="0" smtClean="0"/>
              <a:t>OpenGL</a:t>
            </a:r>
            <a:r>
              <a:rPr lang="zh-CN" altLang="en-US" dirty="0" smtClean="0"/>
              <a:t>与</a:t>
            </a:r>
            <a:r>
              <a:rPr lang="en-US" altLang="zh-CN" dirty="0" smtClean="0"/>
              <a:t>DirectX</a:t>
            </a:r>
            <a:r>
              <a:rPr lang="zh-CN" altLang="en-US" dirty="0" smtClean="0"/>
              <a:t>比较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3191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OpenGL ES</a:t>
            </a:r>
            <a:r>
              <a:rPr lang="zh-CN" altLang="en-US" dirty="0" smtClean="0"/>
              <a:t>基本概念和历史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 smtClean="0"/>
              <a:t>OpenGL ES</a:t>
            </a:r>
            <a:r>
              <a:rPr lang="zh-CN" altLang="en-US" dirty="0" smtClean="0"/>
              <a:t>概念：</a:t>
            </a:r>
            <a:endParaRPr lang="en-US" altLang="zh-CN" dirty="0" smtClean="0"/>
          </a:p>
          <a:p>
            <a:pPr marL="914400" indent="914400">
              <a:buClr>
                <a:srgbClr val="666666"/>
              </a:buClr>
              <a:buSzPct val="100000"/>
              <a:buFont typeface="+mj-lt"/>
              <a:buAutoNum type="arabicPeriod"/>
            </a:pPr>
            <a:r>
              <a:rPr lang="zh-CN" altLang="en-US" dirty="0" smtClean="0"/>
              <a:t>专用图形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marL="914400" indent="914400">
              <a:buClr>
                <a:srgbClr val="666666"/>
              </a:buClr>
              <a:buSzPct val="100000"/>
              <a:buFont typeface="+mj-lt"/>
              <a:buAutoNum type="arabicPeriod"/>
            </a:pPr>
            <a:r>
              <a:rPr lang="en-US" altLang="zh-CN" dirty="0" smtClean="0"/>
              <a:t>OpenGL</a:t>
            </a:r>
            <a:r>
              <a:rPr lang="zh-CN" altLang="en-US" dirty="0" smtClean="0"/>
              <a:t>的子集</a:t>
            </a:r>
            <a:endParaRPr lang="en-US" altLang="zh-CN" dirty="0" smtClean="0"/>
          </a:p>
          <a:p>
            <a:pPr marL="914400" indent="914400">
              <a:buClr>
                <a:srgbClr val="666666"/>
              </a:buClr>
              <a:buSzPct val="100000"/>
              <a:buFont typeface="+mj-lt"/>
              <a:buAutoNum type="arabicPeriod"/>
            </a:pPr>
            <a:r>
              <a:rPr lang="zh-CN" altLang="en-US" dirty="0" smtClean="0"/>
              <a:t>针对嵌入式设备</a:t>
            </a:r>
            <a:endParaRPr lang="en-US" altLang="zh-CN" dirty="0" smtClean="0"/>
          </a:p>
          <a:p>
            <a:pPr marL="914400" indent="914400">
              <a:buClr>
                <a:srgbClr val="666666"/>
              </a:buClr>
              <a:buSzPct val="100000"/>
              <a:buFont typeface="+mj-lt"/>
              <a:buAutoNum type="arabicPeriod"/>
            </a:pPr>
            <a:r>
              <a:rPr lang="zh-CN" altLang="en-US" dirty="0"/>
              <a:t>跨</a:t>
            </a:r>
            <a:r>
              <a:rPr lang="zh-CN" altLang="en-US" dirty="0" smtClean="0"/>
              <a:t>平台特性</a:t>
            </a:r>
            <a:endParaRPr lang="en-US" altLang="zh-CN" dirty="0" smtClean="0"/>
          </a:p>
          <a:p>
            <a:pPr marL="914400" indent="914400">
              <a:buClr>
                <a:srgbClr val="666666"/>
              </a:buClr>
              <a:buSzPct val="100000"/>
              <a:buFont typeface="+mj-lt"/>
              <a:buAutoNum type="arabicPeriod"/>
            </a:pPr>
            <a:r>
              <a:rPr lang="zh-CN" altLang="en-US" dirty="0" smtClean="0"/>
              <a:t>由</a:t>
            </a:r>
            <a:r>
              <a:rPr lang="en-US" altLang="zh-CN" dirty="0" err="1" smtClean="0"/>
              <a:t>Khronos</a:t>
            </a:r>
            <a:r>
              <a:rPr lang="zh-CN" altLang="en-US" dirty="0" smtClean="0"/>
              <a:t>标准组织定义和推广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6644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OpenGL ES</a:t>
            </a:r>
            <a:r>
              <a:rPr lang="zh-CN" altLang="en-US" dirty="0" smtClean="0"/>
              <a:t>基本概念和历史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嵌入式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厂家：</a:t>
            </a:r>
            <a:endParaRPr lang="en-US" altLang="zh-CN" dirty="0" smtClean="0"/>
          </a:p>
          <a:p>
            <a:pPr marL="914400" indent="914400">
              <a:buClr>
                <a:srgbClr val="666666"/>
              </a:buClr>
              <a:buSzPct val="100000"/>
              <a:buFont typeface="+mj-lt"/>
              <a:buAutoNum type="arabicPeriod"/>
            </a:pPr>
            <a:r>
              <a:rPr lang="en-US" altLang="zh-CN" dirty="0" err="1" smtClean="0"/>
              <a:t>PowerVR</a:t>
            </a:r>
            <a:endParaRPr lang="en-US" altLang="zh-CN" dirty="0" smtClean="0"/>
          </a:p>
          <a:p>
            <a:pPr marL="914400" indent="914400">
              <a:buClr>
                <a:srgbClr val="666666"/>
              </a:buClr>
              <a:buSzPct val="100000"/>
              <a:buFont typeface="+mj-lt"/>
              <a:buAutoNum type="arabicPeriod"/>
            </a:pPr>
            <a:r>
              <a:rPr lang="zh-CN" altLang="en-US" dirty="0" smtClean="0"/>
              <a:t>高通</a:t>
            </a:r>
            <a:r>
              <a:rPr lang="en-US" altLang="zh-CN" dirty="0" smtClean="0"/>
              <a:t>Adreno</a:t>
            </a:r>
          </a:p>
          <a:p>
            <a:pPr marL="914400" indent="914400">
              <a:buClr>
                <a:srgbClr val="666666"/>
              </a:buClr>
              <a:buSzPct val="100000"/>
              <a:buFont typeface="+mj-lt"/>
              <a:buAutoNum type="arabicPeriod"/>
            </a:pPr>
            <a:r>
              <a:rPr lang="en-US" altLang="zh-CN" dirty="0" smtClean="0"/>
              <a:t>ARM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Mali</a:t>
            </a:r>
          </a:p>
          <a:p>
            <a:pPr marL="914400" indent="914400">
              <a:buClr>
                <a:srgbClr val="666666"/>
              </a:buClr>
              <a:buSzPct val="100000"/>
              <a:buFont typeface="+mj-lt"/>
              <a:buAutoNum type="arabicPeriod"/>
            </a:pPr>
            <a:r>
              <a:rPr lang="en-US" altLang="zh-CN" dirty="0" err="1" smtClean="0"/>
              <a:t>Nvidia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Tegra</a:t>
            </a:r>
            <a:endParaRPr lang="en-US" altLang="zh-CN" dirty="0" smtClean="0"/>
          </a:p>
          <a:p>
            <a:pPr marL="914400" indent="914400">
              <a:buClr>
                <a:srgbClr val="666666"/>
              </a:buClr>
              <a:buSzPct val="100000"/>
              <a:buFont typeface="+mj-lt"/>
              <a:buAutoNum type="arabicPeriod"/>
            </a:pPr>
            <a:r>
              <a:rPr lang="en-US" altLang="zh-CN" dirty="0" err="1" smtClean="0"/>
              <a:t>Vivante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GC</a:t>
            </a:r>
            <a:r>
              <a:rPr lang="zh-CN" altLang="en-US" dirty="0" smtClean="0"/>
              <a:t>系列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2185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OpenGL ES</a:t>
            </a:r>
            <a:r>
              <a:rPr lang="zh-CN" altLang="en-US" dirty="0" smtClean="0"/>
              <a:t>基本概念和历史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Khronos</a:t>
            </a:r>
            <a:r>
              <a:rPr lang="zh-CN" altLang="en-US" dirty="0" smtClean="0"/>
              <a:t>标准组织：</a:t>
            </a:r>
          </a:p>
          <a:p>
            <a:pPr marL="914400" indent="914400">
              <a:buClr>
                <a:srgbClr val="666666"/>
              </a:buClr>
              <a:buSzPct val="100000"/>
              <a:buFont typeface="+mj-lt"/>
              <a:buAutoNum type="arabicPeriod"/>
            </a:pPr>
            <a:r>
              <a:rPr lang="en-US" altLang="zh-CN" dirty="0" err="1" smtClean="0"/>
              <a:t>Khronos</a:t>
            </a:r>
            <a:r>
              <a:rPr lang="en-US" altLang="zh-CN" dirty="0" smtClean="0"/>
              <a:t> Group</a:t>
            </a:r>
            <a:r>
              <a:rPr lang="zh-CN" altLang="en-US" dirty="0" smtClean="0"/>
              <a:t>的历史</a:t>
            </a:r>
            <a:endParaRPr lang="en-US" altLang="zh-CN" dirty="0" smtClean="0"/>
          </a:p>
          <a:p>
            <a:pPr marL="914400" indent="914400">
              <a:buClr>
                <a:srgbClr val="666666"/>
              </a:buClr>
              <a:buSzPct val="100000"/>
              <a:buFont typeface="+mj-lt"/>
              <a:buAutoNum type="arabicPeriod"/>
            </a:pPr>
            <a:r>
              <a:rPr lang="en-US" altLang="zh-CN" dirty="0" err="1"/>
              <a:t>Khronos</a:t>
            </a:r>
            <a:r>
              <a:rPr lang="en-US" altLang="zh-CN" dirty="0"/>
              <a:t> 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的成员</a:t>
            </a:r>
            <a:endParaRPr lang="en-US" altLang="zh-CN" dirty="0" smtClean="0"/>
          </a:p>
          <a:p>
            <a:pPr marL="914400" indent="914400">
              <a:buClr>
                <a:srgbClr val="666666"/>
              </a:buClr>
              <a:buSzPct val="100000"/>
              <a:buFont typeface="+mj-lt"/>
              <a:buAutoNum type="arabicPeriod"/>
            </a:pPr>
            <a:r>
              <a:rPr lang="en-US" altLang="zh-CN" dirty="0" err="1"/>
              <a:t>Khronos</a:t>
            </a:r>
            <a:r>
              <a:rPr lang="en-US" altLang="zh-CN" dirty="0"/>
              <a:t> 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的使命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474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OpenGL ES</a:t>
            </a:r>
            <a:r>
              <a:rPr lang="zh-CN" altLang="en-US" dirty="0" smtClean="0"/>
              <a:t>基本概念和历史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 smtClean="0"/>
              <a:t>OpenGL ES</a:t>
            </a:r>
            <a:r>
              <a:rPr lang="zh-CN" altLang="en-US" dirty="0" smtClean="0"/>
              <a:t>的版本：</a:t>
            </a:r>
          </a:p>
          <a:p>
            <a:pPr marL="914400" indent="914400">
              <a:buClr>
                <a:srgbClr val="666666"/>
              </a:buClr>
              <a:buSzPct val="100000"/>
              <a:buFont typeface="+mj-lt"/>
              <a:buAutoNum type="arabicPeriod"/>
            </a:pPr>
            <a:r>
              <a:rPr lang="en-US" altLang="zh-CN" dirty="0"/>
              <a:t>OpenGL </a:t>
            </a:r>
            <a:r>
              <a:rPr lang="en-US" altLang="zh-CN" dirty="0" smtClean="0"/>
              <a:t>ES</a:t>
            </a:r>
            <a:r>
              <a:rPr lang="zh-CN" altLang="en-US" dirty="0"/>
              <a:t> </a:t>
            </a:r>
            <a:r>
              <a:rPr lang="en-US" altLang="zh-CN" dirty="0" smtClean="0"/>
              <a:t>1.x: </a:t>
            </a:r>
            <a:r>
              <a:rPr lang="zh-CN" altLang="en-US" dirty="0" smtClean="0"/>
              <a:t>针对固定功能流水管线硬件</a:t>
            </a:r>
            <a:endParaRPr lang="en-US" altLang="zh-CN" dirty="0" smtClean="0"/>
          </a:p>
          <a:p>
            <a:pPr marL="914400" indent="914400">
              <a:buClr>
                <a:srgbClr val="666666"/>
              </a:buClr>
              <a:buSzPct val="100000"/>
              <a:buFont typeface="+mj-lt"/>
              <a:buAutoNum type="arabicPeriod"/>
            </a:pPr>
            <a:r>
              <a:rPr lang="en-US" altLang="zh-CN" dirty="0"/>
              <a:t>OpenGL </a:t>
            </a:r>
            <a:r>
              <a:rPr lang="en-US" altLang="zh-CN" dirty="0" smtClean="0"/>
              <a:t>ES 2.x: </a:t>
            </a:r>
            <a:r>
              <a:rPr lang="zh-CN" altLang="en-US" dirty="0" smtClean="0"/>
              <a:t>针对可编程流水管线硬件</a:t>
            </a:r>
            <a:endParaRPr lang="en-US" altLang="zh-CN" dirty="0" smtClean="0"/>
          </a:p>
          <a:p>
            <a:pPr marL="914400" indent="914400">
              <a:buClr>
                <a:srgbClr val="666666"/>
              </a:buClr>
              <a:buSzPct val="100000"/>
              <a:buFont typeface="+mj-lt"/>
              <a:buAutoNum type="arabicPeriod"/>
            </a:pPr>
            <a:r>
              <a:rPr lang="en-US" altLang="zh-CN" dirty="0"/>
              <a:t>OpenGL </a:t>
            </a:r>
            <a:r>
              <a:rPr lang="en-US" altLang="zh-CN" dirty="0" smtClean="0"/>
              <a:t>ES 3.x: </a:t>
            </a:r>
            <a:r>
              <a:rPr lang="en-US" altLang="zh-CN" dirty="0"/>
              <a:t>OpenGL </a:t>
            </a:r>
            <a:r>
              <a:rPr lang="en-US" altLang="zh-CN" dirty="0" smtClean="0"/>
              <a:t>ES 2.0</a:t>
            </a:r>
            <a:r>
              <a:rPr lang="zh-CN" altLang="en-US" dirty="0" smtClean="0"/>
              <a:t>的扩展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84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OpenGL ES</a:t>
            </a:r>
            <a:r>
              <a:rPr lang="zh-CN" altLang="en-US" dirty="0" smtClean="0"/>
              <a:t>基本概念和历史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 smtClean="0"/>
              <a:t>OpenGL ES 1.0</a:t>
            </a:r>
            <a:r>
              <a:rPr lang="zh-CN" altLang="en-US" dirty="0" smtClean="0"/>
              <a:t>的来历</a:t>
            </a:r>
            <a:endParaRPr lang="en-US" altLang="zh-CN" dirty="0" smtClean="0"/>
          </a:p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OpenGL </a:t>
            </a:r>
            <a:r>
              <a:rPr lang="en-US" altLang="zh-CN" dirty="0" smtClean="0"/>
              <a:t>ES 1.1</a:t>
            </a:r>
            <a:r>
              <a:rPr lang="zh-CN" altLang="en-US" dirty="0" smtClean="0"/>
              <a:t>发布</a:t>
            </a:r>
            <a:endParaRPr lang="en-US" altLang="zh-CN" dirty="0" smtClean="0"/>
          </a:p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OpenGL </a:t>
            </a:r>
            <a:r>
              <a:rPr lang="en-US" altLang="zh-CN" dirty="0" smtClean="0"/>
              <a:t>ES 1.1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profile</a:t>
            </a:r>
          </a:p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OpenGL </a:t>
            </a:r>
            <a:r>
              <a:rPr lang="en-US" altLang="zh-CN" dirty="0" smtClean="0"/>
              <a:t>ES 1.1</a:t>
            </a:r>
            <a:r>
              <a:rPr lang="zh-CN" altLang="en-US" dirty="0" smtClean="0"/>
              <a:t>的特性</a:t>
            </a:r>
            <a:endParaRPr lang="en-US" altLang="zh-CN" dirty="0" smtClean="0"/>
          </a:p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固定功能图形流水线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5507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OpenGL ES</a:t>
            </a:r>
            <a:r>
              <a:rPr lang="zh-CN" altLang="en-US" dirty="0" smtClean="0"/>
              <a:t>基本概念和历史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 smtClean="0"/>
              <a:t>OpenGL ES 2.0</a:t>
            </a:r>
            <a:r>
              <a:rPr lang="zh-CN" altLang="en-US" dirty="0" smtClean="0"/>
              <a:t>的发布</a:t>
            </a:r>
            <a:endParaRPr lang="en-US" altLang="zh-CN" dirty="0"/>
          </a:p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OpenGL </a:t>
            </a:r>
            <a:r>
              <a:rPr lang="en-US" altLang="zh-CN" dirty="0" smtClean="0"/>
              <a:t>ES 2.0</a:t>
            </a:r>
            <a:r>
              <a:rPr lang="zh-CN" altLang="en-US" dirty="0" smtClean="0"/>
              <a:t>的特点</a:t>
            </a:r>
            <a:endParaRPr lang="en-US" altLang="zh-CN" dirty="0"/>
          </a:p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 smtClean="0"/>
              <a:t>GLSL</a:t>
            </a:r>
            <a:r>
              <a:rPr lang="zh-CN" altLang="en-US" dirty="0" smtClean="0"/>
              <a:t>图形编程语言</a:t>
            </a:r>
            <a:endParaRPr lang="en-US" altLang="zh-CN" dirty="0"/>
          </a:p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可编程图形流水线</a:t>
            </a:r>
            <a:endParaRPr lang="en-US" altLang="zh-CN" dirty="0" smtClean="0"/>
          </a:p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 smtClean="0"/>
              <a:t>OpenGL </a:t>
            </a:r>
            <a:r>
              <a:rPr lang="en-US" altLang="zh-CN" dirty="0"/>
              <a:t>ES </a:t>
            </a:r>
            <a:r>
              <a:rPr lang="en-US" altLang="zh-CN" dirty="0" smtClean="0"/>
              <a:t>3.x</a:t>
            </a:r>
            <a:r>
              <a:rPr lang="zh-CN" altLang="en-US" dirty="0" smtClean="0"/>
              <a:t>的发布和特点</a:t>
            </a:r>
            <a:endParaRPr lang="en-US" altLang="zh-CN" dirty="0"/>
          </a:p>
          <a:p>
            <a:pPr marL="914400">
              <a:buClr>
                <a:srgbClr val="666666"/>
              </a:buClr>
              <a:buSzPct val="100000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7681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OpenGL ES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Noto Sans CJK SC Bold" panose="020B0800000000000000" pitchFamily="34" charset="-122"/>
              </a:rPr>
              <a:t>OpenGL ES</a:t>
            </a:r>
            <a:r>
              <a:rPr lang="zh-CN" altLang="en-US" dirty="0" smtClean="0">
                <a:latin typeface="Noto Sans CJK SC Bold" panose="020B0800000000000000" pitchFamily="34" charset="-122"/>
              </a:rPr>
              <a:t>开发运行环境搭建</a:t>
            </a:r>
            <a:endParaRPr lang="zh-CN" altLang="en-US" dirty="0">
              <a:latin typeface="Noto Sans CJK SC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208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OpenGL ES</a:t>
            </a:r>
            <a:r>
              <a:rPr lang="zh-CN" altLang="en-US" dirty="0" smtClean="0"/>
              <a:t>开发环境的搭建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 smtClean="0"/>
              <a:t>OpenGL ES</a:t>
            </a:r>
            <a:r>
              <a:rPr lang="zh-CN" altLang="en-US" dirty="0" smtClean="0"/>
              <a:t>模拟器</a:t>
            </a:r>
            <a:endParaRPr lang="en-US" altLang="zh-CN" dirty="0" smtClean="0"/>
          </a:p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 smtClean="0"/>
              <a:t>Visual Studio 2012</a:t>
            </a:r>
          </a:p>
        </p:txBody>
      </p:sp>
    </p:spTree>
    <p:extLst>
      <p:ext uri="{BB962C8B-B14F-4D97-AF65-F5344CB8AC3E}">
        <p14:creationId xmlns:p14="http://schemas.microsoft.com/office/powerpoint/2010/main" val="193106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OpenGL ES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Noto Sans CJK SC Bold" panose="020B0800000000000000" pitchFamily="34" charset="-122"/>
              </a:rPr>
              <a:t>OpenGL ES</a:t>
            </a:r>
            <a:r>
              <a:rPr lang="zh-CN" altLang="en-US" dirty="0" smtClean="0">
                <a:latin typeface="Noto Sans CJK SC Bold" panose="020B0800000000000000" pitchFamily="34" charset="-122"/>
              </a:rPr>
              <a:t>简单程序实战解析</a:t>
            </a:r>
            <a:endParaRPr lang="zh-CN" altLang="en-US" dirty="0">
              <a:latin typeface="Noto Sans CJK SC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098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OpenGL ES</a:t>
            </a:r>
            <a:r>
              <a:rPr lang="zh-CN" altLang="en-US" dirty="0" smtClean="0"/>
              <a:t>概述 </a:t>
            </a:r>
            <a:r>
              <a:rPr lang="en-US" altLang="zh-CN" dirty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17200" y="3531600"/>
            <a:ext cx="20433600" cy="6958800"/>
          </a:xfrm>
        </p:spPr>
        <p:txBody>
          <a:bodyPr/>
          <a:lstStyle/>
          <a:p>
            <a:r>
              <a:rPr lang="en-US" altLang="zh-CN" dirty="0" smtClean="0"/>
              <a:t>OpenGL ES</a:t>
            </a:r>
            <a:r>
              <a:rPr lang="zh-CN" altLang="en-US" dirty="0" smtClean="0"/>
              <a:t>基本概念和历史</a:t>
            </a:r>
            <a:endParaRPr lang="en-US" altLang="zh-CN" dirty="0" smtClean="0"/>
          </a:p>
          <a:p>
            <a:r>
              <a:rPr lang="en-US" altLang="zh-CN" dirty="0" smtClean="0"/>
              <a:t>OpenGL ES</a:t>
            </a:r>
            <a:r>
              <a:rPr lang="zh-CN" altLang="en-US" dirty="0" smtClean="0"/>
              <a:t>开发运行环境的搭建</a:t>
            </a:r>
            <a:endParaRPr lang="en-US" altLang="zh-CN" dirty="0" smtClean="0"/>
          </a:p>
          <a:p>
            <a:r>
              <a:rPr lang="en-US" altLang="zh-CN" dirty="0" smtClean="0"/>
              <a:t>OpenGL ES</a:t>
            </a:r>
            <a:r>
              <a:rPr lang="zh-CN" altLang="en-US" dirty="0" smtClean="0"/>
              <a:t>简单程序实战解析</a:t>
            </a:r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OpenGL ES</a:t>
            </a:r>
            <a:r>
              <a:rPr lang="zh-CN" altLang="en-US" dirty="0" smtClean="0"/>
              <a:t>简单程序实例解析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 smtClean="0"/>
              <a:t>OpenGL ES</a:t>
            </a:r>
            <a:r>
              <a:rPr lang="zh-CN" altLang="en-US" dirty="0" smtClean="0"/>
              <a:t>程序的基本架构</a:t>
            </a:r>
            <a:endParaRPr lang="en-US" altLang="zh-CN" dirty="0" smtClean="0"/>
          </a:p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 smtClean="0"/>
              <a:t>OpenGL ES</a:t>
            </a:r>
            <a:r>
              <a:rPr lang="zh-CN" altLang="en-US" dirty="0" smtClean="0"/>
              <a:t>程序的编译和调试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5021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OpenGL ES</a:t>
            </a:r>
            <a:r>
              <a:rPr lang="zh-CN" altLang="en-US" dirty="0" smtClean="0"/>
              <a:t>简单程序实例解析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dirty="0" smtClean="0"/>
              <a:t>窗口创建和管理</a:t>
            </a:r>
            <a:endParaRPr lang="en-US" altLang="zh-CN" dirty="0" smtClean="0"/>
          </a:p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渲染数据的创建</a:t>
            </a:r>
            <a:endParaRPr lang="en-US" altLang="zh-CN" dirty="0" smtClean="0"/>
          </a:p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渲染主函数</a:t>
            </a:r>
            <a:endParaRPr lang="en-US" altLang="zh-CN" dirty="0" smtClean="0"/>
          </a:p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dirty="0" smtClean="0"/>
              <a:t>输入事件的处理</a:t>
            </a:r>
            <a:endParaRPr lang="en-US" altLang="zh-CN" dirty="0" smtClean="0"/>
          </a:p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渲染数据的释放</a:t>
            </a:r>
            <a:endParaRPr lang="en-US" altLang="zh-CN" dirty="0" smtClean="0"/>
          </a:p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dirty="0" smtClean="0"/>
              <a:t>窗口销毁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0376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OpenGL ES</a:t>
            </a:r>
            <a:r>
              <a:rPr lang="zh-CN" altLang="en-US" dirty="0" smtClean="0"/>
              <a:t>简单程序实例解析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渲染数据的创建和管理</a:t>
            </a:r>
            <a:endParaRPr lang="en-US" altLang="zh-CN" dirty="0" smtClean="0"/>
          </a:p>
          <a:p>
            <a:pPr marL="914400" indent="914400">
              <a:buClr>
                <a:srgbClr val="666666"/>
              </a:buClr>
              <a:buSzPct val="100000"/>
              <a:buFont typeface="+mj-lt"/>
              <a:buAutoNum type="arabicPeriod"/>
            </a:pPr>
            <a:r>
              <a:rPr lang="zh-CN" altLang="en-US" dirty="0" smtClean="0"/>
              <a:t>顶点数据</a:t>
            </a:r>
            <a:endParaRPr lang="en-US" altLang="zh-CN" dirty="0" smtClean="0"/>
          </a:p>
          <a:p>
            <a:pPr marL="914400" indent="914400">
              <a:buClr>
                <a:srgbClr val="666666"/>
              </a:buClr>
              <a:buSzPct val="100000"/>
              <a:buFont typeface="+mj-lt"/>
              <a:buAutoNum type="arabicPeriod"/>
            </a:pPr>
            <a:r>
              <a:rPr lang="en-US" altLang="zh-CN" dirty="0" smtClean="0"/>
              <a:t>Shader</a:t>
            </a:r>
          </a:p>
          <a:p>
            <a:pPr marL="914400" indent="914400">
              <a:buClr>
                <a:srgbClr val="666666"/>
              </a:buClr>
              <a:buSzPct val="100000"/>
              <a:buFont typeface="+mj-lt"/>
              <a:buAutoNum type="arabicPeriod"/>
            </a:pPr>
            <a:r>
              <a:rPr lang="zh-CN" altLang="en-US" dirty="0" smtClean="0"/>
              <a:t>纹理数据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1478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OpenGL ES</a:t>
            </a:r>
            <a:r>
              <a:rPr lang="zh-CN" altLang="en-US" dirty="0" smtClean="0"/>
              <a:t>简单程序实例解析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渲染主函数</a:t>
            </a:r>
            <a:endParaRPr lang="en-US" altLang="zh-CN" dirty="0" smtClean="0"/>
          </a:p>
          <a:p>
            <a:pPr marL="914400" indent="914400">
              <a:buClr>
                <a:srgbClr val="666666"/>
              </a:buClr>
              <a:buSzPct val="100000"/>
              <a:buFont typeface="+mj-lt"/>
              <a:buAutoNum type="arabicPeriod"/>
            </a:pPr>
            <a:r>
              <a:rPr lang="zh-CN" altLang="en-US" dirty="0" smtClean="0"/>
              <a:t>绑定顶点数据</a:t>
            </a:r>
            <a:endParaRPr lang="en-US" altLang="zh-CN" dirty="0" smtClean="0"/>
          </a:p>
          <a:p>
            <a:pPr marL="914400" indent="914400">
              <a:buClr>
                <a:srgbClr val="666666"/>
              </a:buClr>
              <a:buSzPct val="100000"/>
              <a:buFont typeface="+mj-lt"/>
              <a:buAutoNum type="arabicPeriod"/>
            </a:pPr>
            <a:r>
              <a:rPr lang="zh-CN" altLang="en-US" dirty="0" smtClean="0"/>
              <a:t>指定</a:t>
            </a:r>
            <a:r>
              <a:rPr lang="en-US" altLang="zh-CN" dirty="0" smtClean="0"/>
              <a:t>Shader</a:t>
            </a:r>
            <a:r>
              <a:rPr lang="zh-CN" altLang="en-US" dirty="0" smtClean="0"/>
              <a:t>和初始化</a:t>
            </a:r>
            <a:r>
              <a:rPr lang="en-US" altLang="zh-CN" dirty="0" smtClean="0"/>
              <a:t>Uniform</a:t>
            </a:r>
          </a:p>
          <a:p>
            <a:pPr marL="914400" indent="914400">
              <a:buClr>
                <a:srgbClr val="666666"/>
              </a:buClr>
              <a:buSzPct val="100000"/>
              <a:buFont typeface="+mj-lt"/>
              <a:buAutoNum type="arabicPeriod"/>
            </a:pPr>
            <a:r>
              <a:rPr lang="zh-CN" altLang="en-US" dirty="0" smtClean="0"/>
              <a:t>指定纹理数据</a:t>
            </a:r>
            <a:endParaRPr lang="en-US" altLang="zh-CN" dirty="0" smtClean="0"/>
          </a:p>
          <a:p>
            <a:pPr marL="914400" indent="914400">
              <a:buClr>
                <a:srgbClr val="666666"/>
              </a:buClr>
              <a:buSzPct val="100000"/>
              <a:buFont typeface="+mj-lt"/>
              <a:buAutoNum type="arabicPeriod"/>
            </a:pPr>
            <a:r>
              <a:rPr lang="en-US" altLang="zh-CN" dirty="0" smtClean="0"/>
              <a:t>Draw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pPr marL="914400" indent="914400">
              <a:buClr>
                <a:srgbClr val="666666"/>
              </a:buClr>
              <a:buSzPct val="100000"/>
              <a:buFont typeface="+mj-lt"/>
              <a:buAutoNum type="arabicPeriod"/>
            </a:pPr>
            <a:r>
              <a:rPr lang="zh-CN" altLang="en-US" dirty="0" smtClean="0"/>
              <a:t>调用</a:t>
            </a:r>
            <a:r>
              <a:rPr lang="en-US" altLang="zh-CN" dirty="0" smtClean="0"/>
              <a:t>Draw</a:t>
            </a:r>
          </a:p>
        </p:txBody>
      </p:sp>
    </p:spTree>
    <p:extLst>
      <p:ext uri="{BB962C8B-B14F-4D97-AF65-F5344CB8AC3E}">
        <p14:creationId xmlns:p14="http://schemas.microsoft.com/office/powerpoint/2010/main" val="429279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OpenGL ES</a:t>
            </a:r>
            <a:r>
              <a:rPr lang="zh-CN" altLang="en-US" dirty="0" smtClean="0"/>
              <a:t>简单程序实例解析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dirty="0" smtClean="0"/>
              <a:t>输入事件的处理</a:t>
            </a:r>
            <a:endParaRPr lang="en-US" altLang="zh-CN" dirty="0" smtClean="0"/>
          </a:p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渲染资源的释放</a:t>
            </a:r>
            <a:endParaRPr lang="en-US" altLang="zh-CN" dirty="0" smtClean="0"/>
          </a:p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dirty="0" smtClean="0"/>
              <a:t>窗口的销毁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4311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OpenGL ES</a:t>
            </a:r>
            <a:r>
              <a:rPr lang="zh-CN" altLang="en-US" dirty="0" smtClean="0"/>
              <a:t>简单程序实例解析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Clr>
                <a:srgbClr val="35B558"/>
              </a:buClr>
              <a:buSzPct val="100000"/>
            </a:pPr>
            <a:r>
              <a:rPr lang="zh-CN" altLang="en-US" dirty="0" smtClean="0"/>
              <a:t>在本套课程中我们学习了</a:t>
            </a:r>
            <a:r>
              <a:rPr lang="en-US" altLang="zh-CN" dirty="0" smtClean="0"/>
              <a:t>OpenGL ES</a:t>
            </a:r>
            <a:r>
              <a:rPr lang="zh-CN" altLang="en-US" dirty="0" smtClean="0"/>
              <a:t>基本概念，发展历史和基本的程序结构。你应当掌握了以下知识点：</a:t>
            </a:r>
            <a:endParaRPr lang="en-US" altLang="zh-CN" dirty="0" smtClean="0"/>
          </a:p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 smtClean="0"/>
              <a:t>OpenGL ES</a:t>
            </a:r>
            <a:r>
              <a:rPr lang="zh-CN" altLang="en-US" dirty="0"/>
              <a:t>概念</a:t>
            </a:r>
            <a:endParaRPr lang="en-US" altLang="zh-CN" dirty="0" smtClean="0"/>
          </a:p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OpenGL </a:t>
            </a:r>
            <a:r>
              <a:rPr lang="en-US" altLang="zh-CN" dirty="0" smtClean="0"/>
              <a:t>ES</a:t>
            </a:r>
            <a:r>
              <a:rPr lang="zh-CN" altLang="en-US" dirty="0" smtClean="0"/>
              <a:t>版本的演化和区别</a:t>
            </a:r>
            <a:endParaRPr lang="en-US" altLang="zh-CN" dirty="0" smtClean="0"/>
          </a:p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如何在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上面搭建</a:t>
            </a:r>
            <a:r>
              <a:rPr lang="en-US" altLang="zh-CN" dirty="0"/>
              <a:t>OpenGL </a:t>
            </a:r>
            <a:r>
              <a:rPr lang="en-US" altLang="zh-CN" dirty="0" smtClean="0"/>
              <a:t>ES</a:t>
            </a:r>
            <a:r>
              <a:rPr lang="zh-CN" altLang="en-US" dirty="0" smtClean="0"/>
              <a:t>开发测试环境</a:t>
            </a:r>
            <a:endParaRPr lang="en-US" altLang="zh-CN" dirty="0" smtClean="0"/>
          </a:p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OpenGL </a:t>
            </a:r>
            <a:r>
              <a:rPr lang="en-US" altLang="zh-CN" dirty="0" smtClean="0"/>
              <a:t>ES</a:t>
            </a:r>
            <a:r>
              <a:rPr lang="zh-CN" altLang="en-US" dirty="0" smtClean="0"/>
              <a:t>程序的基本架构</a:t>
            </a:r>
            <a:endParaRPr lang="en-US" altLang="zh-CN" dirty="0" smtClean="0"/>
          </a:p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OpenGL </a:t>
            </a:r>
            <a:r>
              <a:rPr lang="en-US" altLang="zh-CN" dirty="0" smtClean="0"/>
              <a:t>ES</a:t>
            </a:r>
            <a:r>
              <a:rPr lang="zh-CN" altLang="en-US" dirty="0" smtClean="0"/>
              <a:t>程序的编译和调试</a:t>
            </a:r>
            <a:endParaRPr lang="en-US" altLang="zh-CN" dirty="0" smtClean="0"/>
          </a:p>
          <a:p>
            <a:pPr>
              <a:buClr>
                <a:srgbClr val="35B558"/>
              </a:buClr>
              <a:buSzPct val="100000"/>
            </a:pPr>
            <a:r>
              <a:rPr lang="zh-CN" altLang="en-US" dirty="0" smtClean="0"/>
              <a:t>你可以使用这些技巧来制作一个简单的</a:t>
            </a:r>
            <a:r>
              <a:rPr lang="en-US" altLang="zh-CN" dirty="0"/>
              <a:t>OpenGL </a:t>
            </a:r>
            <a:r>
              <a:rPr lang="en-US" altLang="zh-CN" dirty="0" smtClean="0"/>
              <a:t>ES</a:t>
            </a:r>
            <a:r>
              <a:rPr lang="zh-CN" altLang="en-US" dirty="0" smtClean="0"/>
              <a:t>程序并在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上面运行。如果想继续提高，你可以在极客学院学习</a:t>
            </a:r>
            <a:r>
              <a:rPr lang="en-US" altLang="zh-CN" dirty="0"/>
              <a:t>OpenGL </a:t>
            </a:r>
            <a:r>
              <a:rPr lang="en-US" altLang="zh-CN" dirty="0" smtClean="0"/>
              <a:t>ES</a:t>
            </a:r>
            <a:r>
              <a:rPr lang="zh-CN" altLang="en-US" dirty="0" smtClean="0"/>
              <a:t>的后续课程。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6565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79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OpenGL ES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Noto Sans CJK SC Bold" panose="020B0800000000000000" pitchFamily="34" charset="-122"/>
              </a:rPr>
              <a:t>OpenGL ES</a:t>
            </a:r>
            <a:r>
              <a:rPr lang="zh-CN" altLang="en-US" dirty="0" smtClean="0">
                <a:latin typeface="Noto Sans CJK SC Bold" panose="020B0800000000000000" pitchFamily="34" charset="-122"/>
              </a:rPr>
              <a:t>基本概念和历史</a:t>
            </a:r>
            <a:endParaRPr lang="zh-CN" altLang="en-US" dirty="0">
              <a:latin typeface="Noto Sans CJK SC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OpenGL ES</a:t>
            </a:r>
            <a:r>
              <a:rPr lang="zh-CN" altLang="en-US" dirty="0" smtClean="0"/>
              <a:t>基本概念和历史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dirty="0" smtClean="0"/>
              <a:t>什么是图形编程接口？</a:t>
            </a:r>
            <a:endParaRPr lang="en-US" altLang="zh-CN" dirty="0"/>
          </a:p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 smtClean="0"/>
              <a:t>2D</a:t>
            </a:r>
            <a:r>
              <a:rPr lang="zh-CN" altLang="en-US" dirty="0" smtClean="0"/>
              <a:t>图形编程接口：</a:t>
            </a:r>
            <a:r>
              <a:rPr lang="en-US" altLang="zh-CN" dirty="0" smtClean="0"/>
              <a:t>GDI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Skia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OpenVG</a:t>
            </a:r>
            <a:endParaRPr lang="en-US" altLang="zh-CN" dirty="0" smtClean="0"/>
          </a:p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 smtClean="0"/>
              <a:t>3D</a:t>
            </a:r>
            <a:r>
              <a:rPr lang="zh-CN" altLang="en-US" dirty="0" smtClean="0"/>
              <a:t>图形编程接口：</a:t>
            </a:r>
            <a:r>
              <a:rPr lang="en-US" altLang="zh-CN" dirty="0" smtClean="0"/>
              <a:t>DirectX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OpenGL/OpenGL ES</a:t>
            </a:r>
          </a:p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图形编程接口与图形硬件的关系</a:t>
            </a:r>
            <a:endParaRPr lang="en-US" altLang="zh-CN" dirty="0" smtClean="0"/>
          </a:p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dirty="0" smtClean="0"/>
              <a:t>为什么要使用图形编程接口？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0302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OpenGL ES</a:t>
            </a:r>
            <a:r>
              <a:rPr lang="zh-CN" altLang="en-US" dirty="0" smtClean="0"/>
              <a:t>基本概念和历史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 smtClean="0"/>
              <a:t>SGI</a:t>
            </a:r>
            <a:r>
              <a:rPr lang="zh-CN" altLang="en-US" dirty="0" smtClean="0"/>
              <a:t>公司的</a:t>
            </a:r>
            <a:r>
              <a:rPr lang="en-US" altLang="zh-CN" dirty="0" smtClean="0"/>
              <a:t>IRIS GL</a:t>
            </a:r>
            <a:endParaRPr lang="en-US" altLang="zh-CN" dirty="0"/>
          </a:p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 smtClean="0"/>
              <a:t>OpenGL</a:t>
            </a:r>
            <a:r>
              <a:rPr lang="zh-CN" altLang="en-US" dirty="0" smtClean="0"/>
              <a:t>的初始版本</a:t>
            </a:r>
            <a:endParaRPr lang="en-US" altLang="zh-CN" dirty="0" smtClean="0"/>
          </a:p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 smtClean="0"/>
              <a:t>OpenGL</a:t>
            </a:r>
            <a:r>
              <a:rPr lang="zh-CN" altLang="en-US" dirty="0" smtClean="0"/>
              <a:t>初始版本的特点</a:t>
            </a:r>
            <a:endParaRPr lang="en-US" altLang="zh-CN" dirty="0" smtClean="0"/>
          </a:p>
          <a:p>
            <a:pPr>
              <a:buClr>
                <a:srgbClr val="35B558"/>
              </a:buClr>
              <a:buSzPct val="100000"/>
            </a:pPr>
            <a:r>
              <a:rPr lang="en-US" altLang="zh-CN" dirty="0" smtClean="0"/>
              <a:t>	1. </a:t>
            </a:r>
            <a:r>
              <a:rPr lang="zh-CN" altLang="en-US" dirty="0" smtClean="0"/>
              <a:t>独立于操作系统</a:t>
            </a:r>
            <a:endParaRPr lang="en-US" altLang="zh-CN" dirty="0"/>
          </a:p>
          <a:p>
            <a:pPr>
              <a:buClr>
                <a:srgbClr val="35B558"/>
              </a:buClr>
              <a:buSzPct val="100000"/>
            </a:pPr>
            <a:r>
              <a:rPr lang="en-US" altLang="zh-CN" dirty="0" smtClean="0"/>
              <a:t>      2. </a:t>
            </a:r>
            <a:r>
              <a:rPr lang="zh-CN" altLang="en-US" dirty="0" smtClean="0"/>
              <a:t>隐藏底层硬件实现</a:t>
            </a:r>
            <a:endParaRPr lang="en-US" altLang="zh-CN" dirty="0" smtClean="0"/>
          </a:p>
          <a:p>
            <a:pPr>
              <a:buClr>
                <a:srgbClr val="35B558"/>
              </a:buClr>
              <a:buSzPct val="100000"/>
            </a:pPr>
            <a:r>
              <a:rPr lang="en-US" altLang="zh-CN" dirty="0"/>
              <a:t> </a:t>
            </a:r>
            <a:r>
              <a:rPr lang="en-US" altLang="zh-CN" dirty="0" smtClean="0"/>
              <a:t>     3. </a:t>
            </a:r>
            <a:r>
              <a:rPr lang="zh-CN" altLang="en-US" dirty="0" smtClean="0"/>
              <a:t>跨平台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1698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OpenGL ES</a:t>
            </a:r>
            <a:r>
              <a:rPr lang="zh-CN" altLang="en-US" dirty="0" smtClean="0"/>
              <a:t>基本概念和历史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 smtClean="0"/>
              <a:t>1992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SGI</a:t>
            </a:r>
            <a:r>
              <a:rPr lang="zh-CN" altLang="en-US" dirty="0" smtClean="0"/>
              <a:t>发布</a:t>
            </a:r>
            <a:r>
              <a:rPr lang="en-US" altLang="zh-CN" dirty="0" smtClean="0"/>
              <a:t>OpenGL 1.0</a:t>
            </a:r>
          </a:p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 smtClean="0"/>
              <a:t>Window </a:t>
            </a:r>
            <a:r>
              <a:rPr lang="en-US" altLang="zh-CN" dirty="0" smtClean="0"/>
              <a:t>NT</a:t>
            </a:r>
            <a:r>
              <a:rPr lang="zh-CN" altLang="en-US" dirty="0" smtClean="0"/>
              <a:t>版本的</a:t>
            </a:r>
            <a:r>
              <a:rPr lang="en-US" altLang="zh-CN" dirty="0" smtClean="0"/>
              <a:t>OpenGL</a:t>
            </a:r>
          </a:p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 smtClean="0"/>
              <a:t>1995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OpenGL 1.1</a:t>
            </a:r>
            <a:r>
              <a:rPr lang="zh-CN" altLang="en-US" dirty="0" smtClean="0"/>
              <a:t>版本发布</a:t>
            </a:r>
            <a:endParaRPr lang="en-US" altLang="zh-CN" dirty="0" smtClean="0"/>
          </a:p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 smtClean="0"/>
              <a:t>2003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SGI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ARB</a:t>
            </a:r>
            <a:r>
              <a:rPr lang="zh-CN" altLang="en-US" dirty="0" smtClean="0"/>
              <a:t>发布</a:t>
            </a:r>
            <a:r>
              <a:rPr lang="en-US" altLang="zh-CN" dirty="0" smtClean="0"/>
              <a:t>OpenGL 1.5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4972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OpenGL ES</a:t>
            </a:r>
            <a:r>
              <a:rPr lang="zh-CN" altLang="en-US" dirty="0" smtClean="0"/>
              <a:t>基本概念和历史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 smtClean="0"/>
              <a:t>2004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</a:t>
            </a:r>
            <a:r>
              <a:rPr lang="en-US" altLang="zh-CN" dirty="0" smtClean="0"/>
              <a:t>OpenGL 2.0</a:t>
            </a:r>
            <a:r>
              <a:rPr lang="zh-CN" altLang="en-US" dirty="0" smtClean="0"/>
              <a:t>版本发布</a:t>
            </a:r>
            <a:endParaRPr lang="en-US" altLang="zh-CN" dirty="0" smtClean="0"/>
          </a:p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 smtClean="0"/>
              <a:t>3Dlabs</a:t>
            </a:r>
            <a:r>
              <a:rPr lang="zh-CN" altLang="en-US" dirty="0" smtClean="0"/>
              <a:t>取代</a:t>
            </a:r>
            <a:r>
              <a:rPr lang="en-US" altLang="zh-CN" dirty="0" smtClean="0"/>
              <a:t>SGI</a:t>
            </a:r>
          </a:p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 smtClean="0"/>
              <a:t>OpenGL Shading Language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4992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OpenGL ES</a:t>
            </a:r>
            <a:r>
              <a:rPr lang="zh-CN" altLang="en-US" dirty="0" smtClean="0"/>
              <a:t>基本概念和历史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 smtClean="0"/>
              <a:t>OpenGL 3.0</a:t>
            </a:r>
            <a:r>
              <a:rPr lang="zh-CN" altLang="en-US" dirty="0" smtClean="0"/>
              <a:t>发布</a:t>
            </a:r>
            <a:endParaRPr lang="en-US" altLang="zh-CN" dirty="0" smtClean="0"/>
          </a:p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 smtClean="0"/>
              <a:t>OpenGL 3.1</a:t>
            </a:r>
            <a:r>
              <a:rPr lang="zh-CN" altLang="en-US" dirty="0" smtClean="0"/>
              <a:t>发布</a:t>
            </a:r>
            <a:endParaRPr lang="en-US" altLang="zh-CN" dirty="0" smtClean="0"/>
          </a:p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 smtClean="0"/>
              <a:t>OpenGL 3.2</a:t>
            </a:r>
            <a:r>
              <a:rPr lang="zh-CN" altLang="en-US" dirty="0" smtClean="0"/>
              <a:t>发布</a:t>
            </a:r>
            <a:endParaRPr lang="en-US" altLang="zh-CN" dirty="0" smtClean="0"/>
          </a:p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 smtClean="0"/>
              <a:t>OpenGL ES</a:t>
            </a:r>
          </a:p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OpenCL</a:t>
            </a:r>
            <a:endParaRPr lang="en-US" altLang="zh-CN" dirty="0" smtClean="0"/>
          </a:p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WebGL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570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OpenGL ES</a:t>
            </a:r>
            <a:r>
              <a:rPr lang="zh-CN" altLang="en-US" dirty="0" smtClean="0"/>
              <a:t>基本概念和历史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 smtClean="0"/>
              <a:t>OpenGL 4.1</a:t>
            </a:r>
            <a:r>
              <a:rPr lang="zh-CN" altLang="en-US" dirty="0" smtClean="0"/>
              <a:t>发布</a:t>
            </a:r>
            <a:endParaRPr lang="en-US" altLang="zh-CN" dirty="0" smtClean="0"/>
          </a:p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dirty="0" smtClean="0"/>
              <a:t>OpenGL 4.2</a:t>
            </a:r>
            <a:r>
              <a:rPr lang="zh-CN" altLang="en-US" dirty="0" smtClean="0"/>
              <a:t>发布</a:t>
            </a:r>
            <a:endParaRPr lang="en-US" altLang="zh-CN" dirty="0" smtClean="0"/>
          </a:p>
          <a:p>
            <a:pPr marL="685800" indent="-6858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未来</a:t>
            </a:r>
            <a:r>
              <a:rPr lang="en-US" altLang="zh-CN" dirty="0" smtClean="0"/>
              <a:t>OpenGL</a:t>
            </a:r>
            <a:r>
              <a:rPr lang="zh-CN" altLang="en-US" dirty="0" smtClean="0"/>
              <a:t>发展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2675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686</TotalTime>
  <Words>628</Words>
  <Application>Microsoft Office PowerPoint</Application>
  <PresentationFormat>自定义</PresentationFormat>
  <Paragraphs>124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Avenir Roman</vt:lpstr>
      <vt:lpstr>Helvetica Light</vt:lpstr>
      <vt:lpstr>Noto Sans CJK SC Black</vt:lpstr>
      <vt:lpstr>Noto Sans CJK SC Bold</vt:lpstr>
      <vt:lpstr>Noto Sans CJK SC Light</vt:lpstr>
      <vt:lpstr>Noto Sans CJK SC Regular</vt:lpstr>
      <vt:lpstr>宋体</vt:lpstr>
      <vt:lpstr>Arial</vt:lpstr>
      <vt:lpstr>Calibri</vt:lpstr>
      <vt:lpstr>Black</vt:lpstr>
      <vt:lpstr>OpenGL ES概述</vt:lpstr>
      <vt:lpstr>OpenGL ES概述 — 课程概要</vt:lpstr>
      <vt:lpstr>OpenGL ES概述</vt:lpstr>
      <vt:lpstr>OpenGL ES基本概念和历史</vt:lpstr>
      <vt:lpstr>OpenGL ES基本概念和历史</vt:lpstr>
      <vt:lpstr>OpenGL ES基本概念和历史</vt:lpstr>
      <vt:lpstr>OpenGL ES基本概念和历史</vt:lpstr>
      <vt:lpstr>OpenGL ES基本概念和历史</vt:lpstr>
      <vt:lpstr>OpenGL ES基本概念和历史</vt:lpstr>
      <vt:lpstr>OpenGL ES基本概念和历史</vt:lpstr>
      <vt:lpstr>OpenGL ES基本概念和历史</vt:lpstr>
      <vt:lpstr>OpenGL ES基本概念和历史</vt:lpstr>
      <vt:lpstr>OpenGL ES基本概念和历史</vt:lpstr>
      <vt:lpstr>OpenGL ES基本概念和历史</vt:lpstr>
      <vt:lpstr>OpenGL ES基本概念和历史</vt:lpstr>
      <vt:lpstr>OpenGL ES基本概念和历史</vt:lpstr>
      <vt:lpstr>OpenGL ES概述</vt:lpstr>
      <vt:lpstr>OpenGL ES开发环境的搭建</vt:lpstr>
      <vt:lpstr>OpenGL ES概述</vt:lpstr>
      <vt:lpstr>OpenGL ES简单程序实例解析</vt:lpstr>
      <vt:lpstr>OpenGL ES简单程序实例解析</vt:lpstr>
      <vt:lpstr>OpenGL ES简单程序实例解析</vt:lpstr>
      <vt:lpstr>OpenGL ES简单程序实例解析</vt:lpstr>
      <vt:lpstr>OpenGL ES简单程序实例解析</vt:lpstr>
      <vt:lpstr>OpenGL ES简单程序实例解析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黄盈</cp:lastModifiedBy>
  <cp:revision>98</cp:revision>
  <dcterms:created xsi:type="dcterms:W3CDTF">2015-03-23T11:35:35Z</dcterms:created>
  <dcterms:modified xsi:type="dcterms:W3CDTF">2015-04-09T03:19:53Z</dcterms:modified>
</cp:coreProperties>
</file>