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86633c32d6904a8a" Type="http://schemas.microsoft.com/office/2006/relationships/ui/extensibility" Target="customUI/customUI.xml"/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84" r:id="rId4"/>
    <p:sldId id="285" r:id="rId5"/>
    <p:sldId id="291" r:id="rId6"/>
    <p:sldId id="286" r:id="rId7"/>
    <p:sldId id="287" r:id="rId8"/>
    <p:sldId id="288" r:id="rId9"/>
    <p:sldId id="289" r:id="rId10"/>
    <p:sldId id="290" r:id="rId11"/>
  </p:sldIdLst>
  <p:sldSz cx="12192000" cy="6858000"/>
  <p:notesSz cx="9940925" cy="6808788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CK" id="{77C3B0B4-240A-47F7-87D9-1A15FEBC9669}">
          <p14:sldIdLst>
            <p14:sldId id="256"/>
            <p14:sldId id="268"/>
            <p14:sldId id="284"/>
            <p14:sldId id="285"/>
            <p14:sldId id="291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5583" autoAdjust="0"/>
  </p:normalViewPr>
  <p:slideViewPr>
    <p:cSldViewPr showGuides="1">
      <p:cViewPr varScale="1">
        <p:scale>
          <a:sx n="113" d="100"/>
          <a:sy n="113" d="100"/>
        </p:scale>
        <p:origin x="12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00" d="100"/>
          <a:sy n="100" d="100"/>
        </p:scale>
        <p:origin x="2496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0906C7C6-E7E2-4025-9A83-4CA466054B6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2CA671D0-8069-4B2E-8AC6-ECF1F889797B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ACA0CCB3-15BC-4C05-A575-2DCFEA29077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B124BF7B-6A77-4DBF-BE26-28FCB70E2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22D54ED9-8314-4417-B93B-788EB5A4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/>
            </a:lvl1pPr>
          </a:lstStyle>
          <a:p>
            <a:fld id="{ECA1526B-7E83-42A4-A26A-60EA227462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23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5972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CA0CCB3-15BC-4C05-A575-2DCFEA290779}" type="datetimeFigureOut">
              <a:rPr lang="en-US" noProof="0" smtClean="0"/>
              <a:pPr/>
              <a:t>6/8/2021</a:t>
            </a:fld>
            <a:endParaRPr lang="en-US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9425" y="900113"/>
            <a:ext cx="6208713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87562" y="900000"/>
            <a:ext cx="2792987" cy="5567160"/>
          </a:xfrm>
          <a:prstGeom prst="rect">
            <a:avLst/>
          </a:prstGeom>
        </p:spPr>
        <p:txBody>
          <a:bodyPr vert="horz" lIns="180000" tIns="0" rIns="0" bIns="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ECA1526B-7E83-42A4-A26A-60EA22746209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4FBF1DC-63D3-437D-BAD2-B427041D684A}"/>
              </a:ext>
            </a:extLst>
          </p:cNvPr>
          <p:cNvGrpSpPr/>
          <p:nvPr/>
        </p:nvGrpSpPr>
        <p:grpSpPr bwMode="gray">
          <a:xfrm>
            <a:off x="479425" y="4848225"/>
            <a:ext cx="6207555" cy="1181100"/>
            <a:chOff x="479425" y="4829175"/>
            <a:chExt cx="6207555" cy="1181100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2C2A10B-DC34-4455-A91B-FFC3F514E07B}"/>
                </a:ext>
              </a:extLst>
            </p:cNvPr>
            <p:cNvCxnSpPr/>
            <p:nvPr/>
          </p:nvCxnSpPr>
          <p:spPr bwMode="gray">
            <a:xfrm>
              <a:off x="479425" y="48291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7CBCB84-35BA-456B-9F76-B2466D0030A9}"/>
                </a:ext>
              </a:extLst>
            </p:cNvPr>
            <p:cNvCxnSpPr/>
            <p:nvPr/>
          </p:nvCxnSpPr>
          <p:spPr bwMode="gray">
            <a:xfrm>
              <a:off x="479425" y="52228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0EF54C7-E52F-4E5D-A36A-B4A52F282FCE}"/>
                </a:ext>
              </a:extLst>
            </p:cNvPr>
            <p:cNvCxnSpPr/>
            <p:nvPr/>
          </p:nvCxnSpPr>
          <p:spPr bwMode="gray">
            <a:xfrm>
              <a:off x="479425" y="56165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3E8B52-64B0-4F74-9088-B60331271535}"/>
                </a:ext>
              </a:extLst>
            </p:cNvPr>
            <p:cNvCxnSpPr/>
            <p:nvPr/>
          </p:nvCxnSpPr>
          <p:spPr bwMode="gray">
            <a:xfrm>
              <a:off x="479425" y="60102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1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Open Sans" panose="020B0606030504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bg2"/>
        </a:solidFill>
        <a:latin typeface="+mn-lt"/>
        <a:ea typeface="+mn-ea"/>
        <a:cs typeface="+mn-cs"/>
      </a:defRPr>
    </a:lvl8pPr>
    <a:lvl9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800" kern="1200">
        <a:solidFill>
          <a:schemeClr val="accent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203" userDrawn="1">
          <p15:clr>
            <a:srgbClr val="F26B43"/>
          </p15:clr>
        </p15:guide>
        <p15:guide id="2" orient="horz" pos="2772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597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34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gray">
          <a:xfrm>
            <a:off x="479425" y="900113"/>
            <a:ext cx="6208713" cy="3492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gray"/>
        <p:txBody>
          <a:bodyPr/>
          <a:lstStyle/>
          <a:p>
            <a:fld id="{ECA1526B-7E83-42A4-A26A-60EA227462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1526B-7E83-42A4-A26A-60EA22746209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747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250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56F067-0292-4247-A4C5-88AF77577B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1F7D62A1-1022-45FC-8F4C-401AA1E60FB2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1DE10-0E0E-4D8C-BFB6-675248713A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8DBB0-5DC0-4DCC-A17E-B5CBA95E80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48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6BF10034-F058-4431-B808-B9963CE4CF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31836" y="3824569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1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4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943E09-4B36-42CD-8944-38A2E1D3C0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2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4FFA2D0-26CE-4770-A2A3-03F4C8ADA1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4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F42FDC8-1714-41D5-B601-2461BC3EC0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2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56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B171B55-A9F0-4352-B4F6-063BC8274E8D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4330309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7928783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3228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79327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33C8-F682-45BF-B3EC-CBA33BFA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8298CCF3-EE6A-418B-9BED-3C8F59A516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25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34812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7788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40764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438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909C3CB-F559-4548-8DB2-B16CBFBE1B35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9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532065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4332291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132517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533644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35452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7260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A6EFF13-645C-4423-B403-EC08F6E925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932743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5F8C122-6C54-4B37-800F-913C4B5AB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939068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55F41C0D-450D-47B2-B9F7-7C9A13F91E2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9732968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6EA1E65B-46E2-4AB1-87FB-A1FF80AA5A0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740877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F033A-42CD-46F7-BEB2-224140F87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3F0CDF31-C8CC-4738-83C3-5E10D4CCF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122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86108F1C-7FBD-480A-A037-FFF8FF98A5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3183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B20EB520-E859-4FA0-B09A-B4239E0057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343217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662F8AE-719C-4CDF-A810-BFB079907A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613251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27871355-7745-406E-842D-87291C6D426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83285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32972A59-29EA-4F91-BD57-79BE6DC1D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43217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BA81E573-DB8F-4967-BE95-59D39EEB28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13251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105FAB80-8DF6-41BF-92E4-9849DF275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883285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C0502C2-F354-4123-B2CE-ADF0F7E3FB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3183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B4029119-BB94-49EB-818C-71EB5DF09E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3217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71A7CE2D-CA41-496F-9A48-BA223CC31EC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13251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0D22342-AF2A-49B6-85F7-0D40155AE7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83285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309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C6707E2-6AED-4BDE-9798-21D74701382F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632"/>
            <a:ext cx="10728328" cy="4608194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F803-8B29-4CBB-A5C8-C8ED2EB9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E15C0D2-BFEF-476F-9C7A-F34325EF0D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21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B1258-3FD8-4FE0-98CC-C32BE0D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49694-B051-45A3-99EF-B5210B1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4930B-14A5-4DC8-911B-F40F59E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BF11F2F-5703-4A55-8779-469A784449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12192000" cy="6858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Media Placeholder 60">
            <a:extLst>
              <a:ext uri="{FF2B5EF4-FFF2-40B4-BE49-F238E27FC236}">
                <a16:creationId xmlns:a16="http://schemas.microsoft.com/office/drawing/2014/main" id="{561521BA-7005-4E97-A18C-C4E9543123B5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572E8C2C-15DE-4877-864B-91B776A2DDA8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noProof="0"/>
              <a:t>Media / Video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6B6F-4F36-49F4-8DC3-0655391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1C83D-0E55-4602-8E9F-4885D1A0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7BC0-B4E9-4AC7-BFFD-36DEE47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Media Placeholder 60">
            <a:extLst>
              <a:ext uri="{FF2B5EF4-FFF2-40B4-BE49-F238E27FC236}">
                <a16:creationId xmlns:a16="http://schemas.microsoft.com/office/drawing/2014/main" id="{2A25E55A-D05E-4E38-A9D9-78D25F6FCEAA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intergrund neutral">
            <a:extLst>
              <a:ext uri="{FF2B5EF4-FFF2-40B4-BE49-F238E27FC236}">
                <a16:creationId xmlns:a16="http://schemas.microsoft.com/office/drawing/2014/main" id="{B85D4476-4A2A-4A9A-94B9-4070F5369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83F5E6-DBFA-4D94-B9BC-42E27637C3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- Dark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2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D1149F-0AC6-4C31-B391-0EA1232F5368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66E7D378-6DE5-4D5B-B62D-4EA5C8C63254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F782BC-33F1-4F9E-BBF5-FBEBF3CC9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BA1C2F-45A0-4384-B26D-06806E4969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17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D1A3D56-8D4F-4D1B-BAB4-732D8B286584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663A6-094E-4432-B512-5915BBDD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53C4F74-42F5-400E-81FF-DDF3C4E7A4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928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5A8F46B-B604-4C0C-943E-221717FD321A}"/>
              </a:ext>
            </a:extLst>
          </p:cNvPr>
          <p:cNvSpPr/>
          <p:nvPr userDrawn="1"/>
        </p:nvSpPr>
        <p:spPr bwMode="gray">
          <a:xfrm>
            <a:off x="10632955" y="6445250"/>
            <a:ext cx="892295" cy="41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noProof="0">
              <a:noFill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4000500"/>
            <a:ext cx="10728324" cy="1117598"/>
          </a:xfrm>
          <a:prstGeom prst="rect">
            <a:avLst/>
          </a:prstGeom>
        </p:spPr>
        <p:txBody>
          <a:bodyPr tIns="0" bIns="72000" anchor="b">
            <a:normAutofit/>
          </a:bodyPr>
          <a:lstStyle>
            <a:lvl1pPr algn="l"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Chapter slide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5118100"/>
            <a:ext cx="10728325" cy="9747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2"/>
                </a:solidFill>
              </a:defRPr>
            </a:lvl1pPr>
            <a:lvl2pPr marL="0" indent="0" algn="l">
              <a:buNone/>
              <a:defRPr sz="1400" b="0">
                <a:solidFill>
                  <a:schemeClr val="accent2"/>
                </a:solidFill>
              </a:defRPr>
            </a:lvl2pPr>
            <a:lvl3pPr marL="0" indent="0" algn="l"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buNone/>
              <a:tabLst/>
              <a:defRPr sz="1400">
                <a:solidFill>
                  <a:schemeClr val="accent2"/>
                </a:solidFill>
              </a:defRPr>
            </a:lvl4pPr>
            <a:lvl5pPr marL="0" indent="0" algn="l">
              <a:buNone/>
              <a:defRPr sz="1400">
                <a:solidFill>
                  <a:schemeClr val="accent2"/>
                </a:solidFill>
              </a:defRPr>
            </a:lvl5pPr>
            <a:lvl6pPr marL="0" indent="0" algn="l">
              <a:buNone/>
              <a:defRPr sz="1400">
                <a:solidFill>
                  <a:schemeClr val="accent2"/>
                </a:solidFill>
              </a:defRPr>
            </a:lvl6pPr>
            <a:lvl7pPr marL="0" indent="0" algn="l">
              <a:buNone/>
              <a:defRPr sz="1400">
                <a:solidFill>
                  <a:schemeClr val="accent2"/>
                </a:solidFill>
              </a:defRPr>
            </a:lvl7pPr>
            <a:lvl8pPr marL="0" indent="0" algn="l">
              <a:buNone/>
              <a:defRPr sz="1400" b="0">
                <a:solidFill>
                  <a:schemeClr val="accent2"/>
                </a:solidFill>
              </a:defRPr>
            </a:lvl8pPr>
            <a:lvl9pPr marL="0" indent="0" algn="l">
              <a:buNone/>
              <a:defRPr sz="14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40005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F5AE2-661C-4BE3-B77B-36F48352595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99AE3937-712A-4072-A259-118EDAC19726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4CC20-2BB5-4753-B1D1-F43B2DD02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12344-0E44-4270-AFB9-99FA4D1447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CF56A3F-8DBD-4DB7-A870-C39393466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31837" y="476251"/>
            <a:ext cx="2627314" cy="5616574"/>
          </a:xfrm>
        </p:spPr>
        <p:txBody>
          <a:bodyPr tIns="900000">
            <a:no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12EA755-E45C-4268-B479-98BC6F2A4060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0920102" y="6453188"/>
            <a:ext cx="540061" cy="404812"/>
          </a:xfrm>
        </p:spPr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F9342E-20FA-4551-A034-8B556E9E2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455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DF18FE-4241-4659-8EBF-E38750BC02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3500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265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0C5CD5E-89A6-44F3-8B82-118736FA2921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72114F8E-DDF9-4289-97E4-071F7B4C70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32514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F990-4EB2-439F-80F4-2B505D690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B330D06-980F-49AE-BA0D-BF2C00B50B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9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70CBAC5-DBF8-4593-AA00-62DBAF18880A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3631A-DCAD-488F-97E9-5F6E14C51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51987D89-8892-4B38-A793-72BF9D580E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40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FA014BB-C5BD-4055-AF3B-E32DCCB61496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0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C624D5E5-2291-470D-AFC3-574AD88092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BBC13-48DB-49A9-A5D4-63806BC24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98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06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A27ABD-693A-4A89-A00D-42E9A28FA999}"/>
              </a:ext>
            </a:extLst>
          </p:cNvPr>
          <p:cNvGrpSpPr/>
          <p:nvPr userDrawn="1"/>
        </p:nvGrpSpPr>
        <p:grpSpPr bwMode="gray">
          <a:xfrm>
            <a:off x="371475" y="-74381"/>
            <a:ext cx="11450638" cy="72000"/>
            <a:chOff x="371475" y="-74381"/>
            <a:chExt cx="11450638" cy="72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B0C4EE-72D4-4300-95C9-86EF51A610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2495C4-A7F2-4659-AEB5-141A8BCE65A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4B9DB1-486C-4EDA-89BB-ADC124F33CC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771059-633C-4320-BA49-A75F792E7B5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49FFE7E-58B2-4FED-B6C1-E3A47049B1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FE93FB-1D36-4760-9DE5-FC602D2DB1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3FC945-B836-42CE-841A-5E24D0DA32D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6B0972B-21C2-4853-A6C8-0F4E1EA830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A52991-DF8D-43E8-A5A2-C515FB286C1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7C433DC-DA79-48CA-BAD9-6E99F577970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A4CA83-F747-44DE-B71D-6B95D4F2C58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489B002-03A4-4682-ABB7-D9F393F9B5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273820F-AE78-4099-B521-C7C2771FF56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DD1584-2C7C-4097-BE19-5EACCF63192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2F92ED-DE4B-4654-A905-0236BD16AB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2EF5F5-19D1-4193-99D3-1B2A2E016EA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12479F-2783-47DA-9887-E80446D8CF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AB2529-3DFC-44A5-8EDD-975570571F3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71DBEE-7045-4A22-8CA8-40F6C8D1CC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0C0191-0B84-4A51-95AA-8CFD28CD6B2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EB3957-5764-416C-80F6-EA4CD8F2DFB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A68D63-5F35-42E4-AF9C-7AD59A5CF06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897894-1464-4C6F-A67B-2B12B7EF3C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80A0AD-4D11-4441-B574-A04D72FD50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DE13C8-C069-4DAA-947D-34193E5D53F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5B390A-E0A3-4726-92C6-2B2745BF858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71B2F2-07D1-446C-8467-1B9D3E7055BC}"/>
              </a:ext>
            </a:extLst>
          </p:cNvPr>
          <p:cNvGrpSpPr/>
          <p:nvPr userDrawn="1"/>
        </p:nvGrpSpPr>
        <p:grpSpPr bwMode="gray">
          <a:xfrm>
            <a:off x="-74381" y="476250"/>
            <a:ext cx="72003" cy="5976938"/>
            <a:chOff x="-74381" y="476250"/>
            <a:chExt cx="72003" cy="597693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CE64D0-1427-4087-8810-16EB70ACA07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99F3A0-705B-4F10-B040-CBA10718A2CD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913A6CA-2A00-4A86-A329-F88074C75B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1718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F9FE7F-F83C-43CC-9097-784709A46272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A1601F2-FFCE-4503-BAE8-8F6C886A1DB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C4C3E1-3F50-4CD6-A445-4B13F0414D80}"/>
              </a:ext>
            </a:extLst>
          </p:cNvPr>
          <p:cNvGrpSpPr/>
          <p:nvPr userDrawn="1"/>
        </p:nvGrpSpPr>
        <p:grpSpPr bwMode="gray">
          <a:xfrm>
            <a:off x="371475" y="6861175"/>
            <a:ext cx="11450638" cy="72000"/>
            <a:chOff x="371475" y="-74381"/>
            <a:chExt cx="11450638" cy="72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D54A5B-8C8E-40A1-A3B8-DCE23DD237C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A3141D6-4458-414D-B16A-0C9F1BFB056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0C510E-F31A-4CCB-9FB2-68D7BC70753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7814C2-AE9B-4279-8EE4-3856F2C0E36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FF65F6-FF2F-4C40-B29D-48D5995934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1A44435-8565-4B39-8ECB-FDA68F33132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5F5B84-133D-4B10-AED1-3F80207B329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C61327-EAB6-4EAB-BDEB-CE41133300C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27C1FB-A5BA-475C-B8CB-34AAF10BF0F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52F9219-BF7E-4C7F-941A-066E294FD98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037A8D-0A2F-4B06-BAFF-A71D0A7DD60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E8A380-2F66-4F07-9827-7C4124C5A52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AD8E189-15BC-4663-960D-EAF3AC32EE3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905D79F-1937-4398-A580-1DF0A8E6141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B2B837-9E26-4253-9A2C-D979D6A5AE2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FB5AA-8BC3-4414-B4F3-3166862FEBF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D202EE-279D-4EF1-A226-3E0A537C575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BD0DD62-B5DC-4BA8-A06F-A33BFA9D371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56D9D7-B1C3-4DB2-A2FC-7A299782E00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18E4DE-27C6-417A-B4B1-86C274FEBB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EB0953-687E-45EB-8A40-FB50450FC9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1F0F14-9DE4-4B62-9ECA-E894ABB4B7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1B5E5C-34E8-4F77-A62C-A5C098275F5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1B5C35-8CF7-448A-A2A8-8A58EF8ABA5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FE162E-8667-43C8-8ADB-BF93E25FB5B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EF02478-4E38-416E-BE9A-BDD0367F1B0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itle Placeholder 143">
            <a:extLst>
              <a:ext uri="{FF2B5EF4-FFF2-40B4-BE49-F238E27FC236}">
                <a16:creationId xmlns:a16="http://schemas.microsoft.com/office/drawing/2014/main" id="{869E9A08-BAFD-4AF1-AC26-45A9C703A02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31838" y="473074"/>
            <a:ext cx="8027987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A68FFEE6-3BC0-42B4-9453-34D3AE4806C3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731838" y="1483784"/>
            <a:ext cx="10728325" cy="4609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noProof="0"/>
              <a:t>First text layer </a:t>
            </a:r>
          </a:p>
          <a:p>
            <a:pPr lvl="1"/>
            <a:r>
              <a:rPr lang="en-US" noProof="0"/>
              <a:t>Second text layer </a:t>
            </a:r>
          </a:p>
          <a:p>
            <a:pPr lvl="2"/>
            <a:r>
              <a:rPr lang="en-US" noProof="0"/>
              <a:t>Third text layer </a:t>
            </a:r>
          </a:p>
          <a:p>
            <a:pPr lvl="3"/>
            <a:r>
              <a:rPr lang="en-US" noProof="0"/>
              <a:t>Fourth text layer </a:t>
            </a:r>
          </a:p>
          <a:p>
            <a:pPr lvl="4"/>
            <a:r>
              <a:rPr lang="en-US" noProof="0"/>
              <a:t>Fifth text layer </a:t>
            </a:r>
          </a:p>
          <a:p>
            <a:pPr lvl="5"/>
            <a:r>
              <a:rPr lang="en-US" noProof="0"/>
              <a:t>Sixth text layer </a:t>
            </a:r>
          </a:p>
          <a:p>
            <a:pPr lvl="6"/>
            <a:r>
              <a:rPr lang="en-US" noProof="0"/>
              <a:t>Seventh text layer </a:t>
            </a:r>
          </a:p>
          <a:p>
            <a:pPr lvl="7"/>
            <a:r>
              <a:rPr lang="en-US" noProof="0"/>
              <a:t>Eighth text layer </a:t>
            </a:r>
          </a:p>
          <a:p>
            <a:pPr lvl="8"/>
            <a:r>
              <a:rPr lang="en-US" noProof="0"/>
              <a:t>Ninth text layer</a:t>
            </a:r>
          </a:p>
        </p:txBody>
      </p:sp>
      <p:sp>
        <p:nvSpPr>
          <p:cNvPr id="146" name="Date Placeholder 145">
            <a:extLst>
              <a:ext uri="{FF2B5EF4-FFF2-40B4-BE49-F238E27FC236}">
                <a16:creationId xmlns:a16="http://schemas.microsoft.com/office/drawing/2014/main" id="{B74712A8-DE9D-4693-9CA9-778C6AE9E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731838" y="6812281"/>
            <a:ext cx="234948" cy="4571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">
                <a:noFill/>
              </a:defRPr>
            </a:lvl1pPr>
          </a:lstStyle>
          <a:p>
            <a:fld id="{D67A8C11-0CB9-4E68-A82B-2689FA16F007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147" name="Footer Placeholder 146">
            <a:extLst>
              <a:ext uri="{FF2B5EF4-FFF2-40B4-BE49-F238E27FC236}">
                <a16:creationId xmlns:a16="http://schemas.microsoft.com/office/drawing/2014/main" id="{01CD6BE3-FFDB-42F5-AA46-A9E0965A0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731837" y="6453188"/>
            <a:ext cx="8928101" cy="404811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48" name="Slide Number Placeholder 147">
            <a:extLst>
              <a:ext uri="{FF2B5EF4-FFF2-40B4-BE49-F238E27FC236}">
                <a16:creationId xmlns:a16="http://schemas.microsoft.com/office/drawing/2014/main" id="{3D408A59-45F5-4114-9CCA-73CD84EE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920102" y="6453188"/>
            <a:ext cx="540061" cy="404812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 vert="horz" wrap="none" lIns="0" tIns="0" rIns="0" bIns="0" rtlCol="0" anchor="t"/>
          <a:lstStyle>
            <a:lvl1pPr algn="ctr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5A207B-FE03-4CE7-8E1E-7B6344200097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  <p:grpSp>
        <p:nvGrpSpPr>
          <p:cNvPr id="84" name="Group 15">
            <a:extLst>
              <a:ext uri="{FF2B5EF4-FFF2-40B4-BE49-F238E27FC236}">
                <a16:creationId xmlns:a16="http://schemas.microsoft.com/office/drawing/2014/main" id="{7C9340B8-44D7-42B8-BA03-98D132AF3DC6}"/>
              </a:ext>
            </a:extLst>
          </p:cNvPr>
          <p:cNvGrpSpPr/>
          <p:nvPr userDrawn="1"/>
        </p:nvGrpSpPr>
        <p:grpSpPr bwMode="gray">
          <a:xfrm>
            <a:off x="12205523" y="476250"/>
            <a:ext cx="72003" cy="5980113"/>
            <a:chOff x="-74381" y="476250"/>
            <a:chExt cx="72003" cy="5980113"/>
          </a:xfrm>
        </p:grpSpPr>
        <p:cxnSp>
          <p:nvCxnSpPr>
            <p:cNvPr id="85" name="Straight Connector 110">
              <a:extLst>
                <a:ext uri="{FF2B5EF4-FFF2-40B4-BE49-F238E27FC236}">
                  <a16:creationId xmlns:a16="http://schemas.microsoft.com/office/drawing/2014/main" id="{A6FE33AA-E44D-4CB3-B870-8B6A9E34442E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11">
              <a:extLst>
                <a:ext uri="{FF2B5EF4-FFF2-40B4-BE49-F238E27FC236}">
                  <a16:creationId xmlns:a16="http://schemas.microsoft.com/office/drawing/2014/main" id="{BB59A8FE-9136-4D50-AD69-F176635D93A3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3">
              <a:extLst>
                <a:ext uri="{FF2B5EF4-FFF2-40B4-BE49-F238E27FC236}">
                  <a16:creationId xmlns:a16="http://schemas.microsoft.com/office/drawing/2014/main" id="{21C9A2B1-B918-4DB4-ADD3-136005D01C35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20363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0">
              <a:extLst>
                <a:ext uri="{FF2B5EF4-FFF2-40B4-BE49-F238E27FC236}">
                  <a16:creationId xmlns:a16="http://schemas.microsoft.com/office/drawing/2014/main" id="{6D9ED5C3-222C-48C6-A241-088F0C8BC5F8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48">
              <a:extLst>
                <a:ext uri="{FF2B5EF4-FFF2-40B4-BE49-F238E27FC236}">
                  <a16:creationId xmlns:a16="http://schemas.microsoft.com/office/drawing/2014/main" id="{AC703044-6861-4296-9701-9FFDC81A0F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153773-E385-4AF4-A559-5407516B4F72}"/>
              </a:ext>
            </a:extLst>
          </p:cNvPr>
          <p:cNvSpPr/>
          <p:nvPr userDrawn="1"/>
        </p:nvSpPr>
        <p:spPr bwMode="gray">
          <a:xfrm>
            <a:off x="11293165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  <p:sp>
        <p:nvSpPr>
          <p:cNvPr id="164" name="Rechteck 1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007E43-A359-43BA-8699-313CA82C1C7D}"/>
              </a:ext>
            </a:extLst>
          </p:cNvPr>
          <p:cNvSpPr/>
          <p:nvPr userDrawn="1"/>
        </p:nvSpPr>
        <p:spPr bwMode="gray">
          <a:xfrm>
            <a:off x="10824246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6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59" r:id="rId4"/>
    <p:sldLayoutId id="2147483650" r:id="rId5"/>
    <p:sldLayoutId id="2147483660" r:id="rId6"/>
    <p:sldLayoutId id="2147483651" r:id="rId7"/>
    <p:sldLayoutId id="2147483653" r:id="rId8"/>
    <p:sldLayoutId id="2147483680" r:id="rId9"/>
    <p:sldLayoutId id="2147483686" r:id="rId10"/>
    <p:sldLayoutId id="2147483684" r:id="rId11"/>
    <p:sldLayoutId id="2147483654" r:id="rId12"/>
    <p:sldLayoutId id="2147483655" r:id="rId13"/>
    <p:sldLayoutId id="2147483656" r:id="rId14"/>
    <p:sldLayoutId id="2147483685" r:id="rId15"/>
    <p:sldLayoutId id="2147483658" r:id="rId16"/>
    <p:sldLayoutId id="2147483683" r:id="rId17"/>
    <p:sldLayoutId id="2147483681" r:id="rId18"/>
    <p:sldLayoutId id="2147483682" r:id="rId19"/>
    <p:sldLayoutId id="2147483657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200" b="1" kern="1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eaLnBrk="1" hangingPunct="1">
        <a:defRPr sz="2200" b="1" kern="1200" spc="0" baseline="0">
          <a:solidFill>
            <a:schemeClr val="bg2"/>
          </a:solidFill>
          <a:latin typeface="+mj-lt"/>
        </a:defRPr>
      </a:lvl2pPr>
      <a:lvl3pPr algn="l" eaLnBrk="1" hangingPunct="1">
        <a:defRPr sz="2200" b="1" kern="1200" baseline="0">
          <a:solidFill>
            <a:schemeClr val="bg2"/>
          </a:solidFill>
          <a:latin typeface="+mj-lt"/>
        </a:defRPr>
      </a:lvl3pPr>
      <a:lvl4pPr algn="l" eaLnBrk="1" hangingPunct="1">
        <a:defRPr sz="2200" b="1" kern="1200" baseline="0">
          <a:solidFill>
            <a:schemeClr val="bg2"/>
          </a:solidFill>
          <a:latin typeface="+mj-lt"/>
        </a:defRPr>
      </a:lvl4pPr>
      <a:lvl5pPr algn="l" eaLnBrk="1" hangingPunct="1">
        <a:defRPr sz="2200" b="1" kern="1200" baseline="0">
          <a:solidFill>
            <a:schemeClr val="bg2"/>
          </a:solidFill>
          <a:latin typeface="+mj-lt"/>
        </a:defRPr>
      </a:lvl5pPr>
      <a:lvl6pPr algn="l" eaLnBrk="1" hangingPunct="1">
        <a:defRPr sz="2200" b="1" kern="1200" baseline="0">
          <a:solidFill>
            <a:schemeClr val="bg2"/>
          </a:solidFill>
          <a:latin typeface="+mj-lt"/>
        </a:defRPr>
      </a:lvl6pPr>
      <a:lvl7pPr algn="l" eaLnBrk="1" hangingPunct="1">
        <a:defRPr sz="2200" b="1" kern="1200" baseline="0">
          <a:solidFill>
            <a:schemeClr val="bg2"/>
          </a:solidFill>
          <a:latin typeface="+mj-lt"/>
        </a:defRPr>
      </a:lvl7pPr>
      <a:lvl8pPr algn="l" eaLnBrk="1" hangingPunct="1">
        <a:defRPr sz="2200" b="1" kern="1200" baseline="0">
          <a:solidFill>
            <a:schemeClr val="bg2"/>
          </a:solidFill>
          <a:latin typeface="+mj-lt"/>
        </a:defRPr>
      </a:lvl8pPr>
      <a:lvl9pPr algn="l" eaLnBrk="1" hangingPunct="1">
        <a:defRPr sz="2200" b="1" kern="1200" baseline="0">
          <a:solidFill>
            <a:schemeClr val="bg2"/>
          </a:solidFill>
          <a:latin typeface="+mj-lt"/>
        </a:defRPr>
      </a:lvl9pPr>
    </p:titleStyle>
    <p:bodyStyle>
      <a:lvl1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roman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7" pos="7219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982" userDrawn="1">
          <p15:clr>
            <a:srgbClr val="F26B43"/>
          </p15:clr>
        </p15:guide>
        <p15:guide id="10" pos="1028" userDrawn="1">
          <p15:clr>
            <a:srgbClr val="F26B43"/>
          </p15:clr>
        </p15:guide>
        <p15:guide id="11" pos="1549" userDrawn="1">
          <p15:clr>
            <a:srgbClr val="F26B43"/>
          </p15:clr>
        </p15:guide>
        <p15:guide id="12" pos="1595" userDrawn="1">
          <p15:clr>
            <a:srgbClr val="F26B43"/>
          </p15:clr>
        </p15:guide>
        <p15:guide id="13" pos="2116" userDrawn="1">
          <p15:clr>
            <a:srgbClr val="F26B43"/>
          </p15:clr>
        </p15:guide>
        <p15:guide id="14" pos="2162" userDrawn="1">
          <p15:clr>
            <a:srgbClr val="F26B43"/>
          </p15:clr>
        </p15:guide>
        <p15:guide id="15" pos="2683" userDrawn="1">
          <p15:clr>
            <a:srgbClr val="F26B43"/>
          </p15:clr>
        </p15:guide>
        <p15:guide id="16" pos="2729" userDrawn="1">
          <p15:clr>
            <a:srgbClr val="F26B43"/>
          </p15:clr>
        </p15:guide>
        <p15:guide id="17" pos="3250" userDrawn="1">
          <p15:clr>
            <a:srgbClr val="F26B43"/>
          </p15:clr>
        </p15:guide>
        <p15:guide id="18" pos="3296" userDrawn="1">
          <p15:clr>
            <a:srgbClr val="F26B43"/>
          </p15:clr>
        </p15:guide>
        <p15:guide id="19" pos="3817" userDrawn="1">
          <p15:clr>
            <a:srgbClr val="F26B43"/>
          </p15:clr>
        </p15:guide>
        <p15:guide id="20" pos="3863" userDrawn="1">
          <p15:clr>
            <a:srgbClr val="F26B43"/>
          </p15:clr>
        </p15:guide>
        <p15:guide id="21" pos="4384" userDrawn="1">
          <p15:clr>
            <a:srgbClr val="F26B43"/>
          </p15:clr>
        </p15:guide>
        <p15:guide id="22" pos="4430" userDrawn="1">
          <p15:clr>
            <a:srgbClr val="F26B43"/>
          </p15:clr>
        </p15:guide>
        <p15:guide id="23" pos="4951" userDrawn="1">
          <p15:clr>
            <a:srgbClr val="F26B43"/>
          </p15:clr>
        </p15:guide>
        <p15:guide id="24" pos="4997" userDrawn="1">
          <p15:clr>
            <a:srgbClr val="F26B43"/>
          </p15:clr>
        </p15:guide>
        <p15:guide id="25" pos="5518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6085" userDrawn="1">
          <p15:clr>
            <a:srgbClr val="F26B43"/>
          </p15:clr>
        </p15:guide>
        <p15:guide id="28" pos="6131" userDrawn="1">
          <p15:clr>
            <a:srgbClr val="F26B43"/>
          </p15:clr>
        </p15:guide>
        <p15:guide id="29" pos="6652" userDrawn="1">
          <p15:clr>
            <a:srgbClr val="F26B43"/>
          </p15:clr>
        </p15:guide>
        <p15:guide id="30" pos="6698" userDrawn="1">
          <p15:clr>
            <a:srgbClr val="F26B43"/>
          </p15:clr>
        </p15:guide>
        <p15:guide id="33" orient="horz" pos="4065" userDrawn="1">
          <p15:clr>
            <a:srgbClr val="F26B43"/>
          </p15:clr>
        </p15:guide>
        <p15:guide id="34" orient="horz" pos="709" userDrawn="1">
          <p15:clr>
            <a:srgbClr val="F26B43"/>
          </p15:clr>
        </p15:guide>
        <p15:guide id="35" orient="horz" pos="935" userDrawn="1">
          <p15:clr>
            <a:srgbClr val="F26B43"/>
          </p15:clr>
        </p15:guide>
        <p15:guide id="36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0BFAE95-9A30-44D2-88BC-66FD3CBC19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191344" y="738944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B983CF-F336-47D6-BC93-C31EC36CA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24" y="50095"/>
            <a:ext cx="10873208" cy="16561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DevOps-Ansatz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2B65A2-B58C-4752-8CA5-F15E9A14A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408" y="6165304"/>
            <a:ext cx="2195811" cy="43204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Jonas Angene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A1E2BD-81BB-4CE8-BF92-0389E981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408" y="188640"/>
            <a:ext cx="2200275" cy="1285875"/>
          </a:xfrm>
          <a:prstGeom prst="rect">
            <a:avLst/>
          </a:prstGeom>
        </p:spPr>
      </p:pic>
      <p:pic>
        <p:nvPicPr>
          <p:cNvPr id="7" name="Grafik 6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64F5901F-0016-4F96-A640-F27C3CD4F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1736229"/>
            <a:ext cx="8091963" cy="41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Jonas Angene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Fragen?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 flipH="1" flipV="1">
            <a:off x="12504712" y="2492896"/>
            <a:ext cx="4680991" cy="50405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BE2577-E469-4974-AF00-C9C122BA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27" y="-28199"/>
            <a:ext cx="2200275" cy="1285875"/>
          </a:xfrm>
          <a:prstGeom prst="rect">
            <a:avLst/>
          </a:prstGeom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B068E25-FE30-49B2-BC86-6549CD12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 flipV="1">
            <a:off x="14016880" y="4581128"/>
            <a:ext cx="107579" cy="45719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C66951F-F65C-41DB-8CD0-58C4B9E00F27}"/>
              </a:ext>
            </a:extLst>
          </p:cNvPr>
          <p:cNvSpPr txBox="1">
            <a:spLocks/>
          </p:cNvSpPr>
          <p:nvPr/>
        </p:nvSpPr>
        <p:spPr bwMode="gray">
          <a:xfrm>
            <a:off x="839416" y="1556792"/>
            <a:ext cx="11052794" cy="56922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D04F4D6-C151-49E8-AE52-8D57E9CD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48" y="731771"/>
            <a:ext cx="8842853" cy="57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E5AA41-D3C3-4F26-85C1-DCDC544C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656C2-895E-406C-81BE-DE4EB9DE2D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Moritz Knapp &amp; Jonas Angene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947EFAE-05FB-453C-8FFB-A2CF9A9F19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B3F62A-EB35-443C-8B04-FC417CDB9C9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4555" y="1484313"/>
            <a:ext cx="5685781" cy="4606131"/>
          </a:xfrm>
        </p:spPr>
        <p:txBody>
          <a:bodyPr/>
          <a:lstStyle/>
          <a:p>
            <a:r>
              <a:rPr lang="de-DE" sz="1800" dirty="0"/>
              <a:t>Was ist </a:t>
            </a:r>
            <a:r>
              <a:rPr lang="de-DE" sz="1800" dirty="0" err="1"/>
              <a:t>DevOps</a:t>
            </a:r>
            <a:r>
              <a:rPr lang="de-DE" sz="1800" dirty="0"/>
              <a:t>?</a:t>
            </a:r>
          </a:p>
          <a:p>
            <a:endParaRPr lang="de-DE" sz="1800" dirty="0"/>
          </a:p>
          <a:p>
            <a:r>
              <a:rPr lang="de-DE" sz="1800" dirty="0"/>
              <a:t>Wo kommt </a:t>
            </a:r>
            <a:r>
              <a:rPr lang="de-DE" sz="1800" dirty="0" err="1"/>
              <a:t>DevOps</a:t>
            </a:r>
            <a:r>
              <a:rPr lang="de-DE" sz="1800" dirty="0"/>
              <a:t> her?</a:t>
            </a:r>
          </a:p>
          <a:p>
            <a:endParaRPr lang="de-DE" sz="1800" dirty="0"/>
          </a:p>
          <a:p>
            <a:r>
              <a:rPr lang="de-DE" sz="1800" dirty="0" err="1"/>
              <a:t>DevOps</a:t>
            </a:r>
            <a:r>
              <a:rPr lang="de-DE" sz="1800" dirty="0"/>
              <a:t> Loop</a:t>
            </a:r>
          </a:p>
          <a:p>
            <a:endParaRPr lang="de-DE" sz="1800" dirty="0"/>
          </a:p>
          <a:p>
            <a:r>
              <a:rPr lang="de-DE" sz="1800" dirty="0" err="1"/>
              <a:t>DevOps</a:t>
            </a:r>
            <a:r>
              <a:rPr lang="de-DE" sz="1800" dirty="0"/>
              <a:t> Loop der Sick Ag</a:t>
            </a:r>
          </a:p>
          <a:p>
            <a:endParaRPr lang="de-DE" sz="1800" dirty="0"/>
          </a:p>
          <a:p>
            <a:r>
              <a:rPr lang="de-DE" sz="1800" dirty="0"/>
              <a:t>Vorteile</a:t>
            </a:r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816F7E-194F-47F9-893D-9EA05195C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356" y="198438"/>
            <a:ext cx="2200275" cy="12858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220B38D-83D9-42BE-8A93-A086C267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8208" y="993621"/>
            <a:ext cx="2880418" cy="530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Jonas Angene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Was ist </a:t>
            </a:r>
            <a:r>
              <a:rPr lang="de-DE" dirty="0" err="1">
                <a:solidFill>
                  <a:schemeClr val="tx1"/>
                </a:solidFill>
              </a:rPr>
              <a:t>DevOps</a:t>
            </a:r>
            <a:r>
              <a:rPr lang="de-DE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 flipH="1" flipV="1">
            <a:off x="12504712" y="2492896"/>
            <a:ext cx="4680991" cy="50405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BE2577-E469-4974-AF00-C9C122BA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27" y="-28199"/>
            <a:ext cx="2200275" cy="1285875"/>
          </a:xfrm>
          <a:prstGeom prst="rect">
            <a:avLst/>
          </a:prstGeom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B068E25-FE30-49B2-BC86-6549CD12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836" y="908720"/>
            <a:ext cx="10620748" cy="518410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Setzt sich aus Development &amp; IT-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Operations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zusammen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Beschreibt einen Ansatz bei dem mehrere Rollen zusammen arbeiten um das Beste Produkt zu liefern.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Die Abläufe werden zu einer kontinuierlich laufenden  Schleife zusammengefasst 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Unternehmen erhoffen sich dadurch:</a:t>
            </a:r>
          </a:p>
          <a:p>
            <a:pPr marL="717750" lvl="5" indent="-285750">
              <a:buFontTx/>
              <a:buChar char="-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Schneller auf Kundenwünsche eingehen zu können</a:t>
            </a:r>
          </a:p>
          <a:p>
            <a:pPr marL="717750" lvl="5" indent="-285750">
              <a:buFontTx/>
              <a:buChar char="-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Das Vertrauen in die Anwendung zu steigern </a:t>
            </a:r>
          </a:p>
          <a:p>
            <a:pPr marL="717750" lvl="5" indent="-285750">
              <a:buFontTx/>
              <a:buChar char="-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Geschäftsziele schneller zu erreichen</a:t>
            </a:r>
          </a:p>
          <a:p>
            <a:pPr lvl="7"/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 descr="DevOps + agile Softwareentwicklung | ConSol GmbH">
            <a:extLst>
              <a:ext uri="{FF2B5EF4-FFF2-40B4-BE49-F238E27FC236}">
                <a16:creationId xmlns:a16="http://schemas.microsoft.com/office/drawing/2014/main" id="{3AB91B29-F1DD-43FC-8B14-D6431E2D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31" y="2131063"/>
            <a:ext cx="3771170" cy="17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Jonas Angene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Wo kommt </a:t>
            </a:r>
            <a:r>
              <a:rPr lang="de-DE" dirty="0" err="1">
                <a:solidFill>
                  <a:schemeClr val="tx1"/>
                </a:solidFill>
              </a:rPr>
              <a:t>DevOps</a:t>
            </a:r>
            <a:r>
              <a:rPr lang="de-DE" dirty="0">
                <a:solidFill>
                  <a:schemeClr val="tx1"/>
                </a:solidFill>
              </a:rPr>
              <a:t> her?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 flipH="1" flipV="1">
            <a:off x="12504712" y="2492896"/>
            <a:ext cx="4680991" cy="50405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BE2577-E469-4974-AF00-C9C122BA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27" y="-28199"/>
            <a:ext cx="2200275" cy="1285875"/>
          </a:xfrm>
          <a:prstGeom prst="rect">
            <a:avLst/>
          </a:prstGeom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B068E25-FE30-49B2-BC86-6549CD12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836" y="908720"/>
            <a:ext cx="10620748" cy="518410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Der Begriff wurde das erste Mal 2009 von Patrick </a:t>
            </a: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Debois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 geprägt </a:t>
            </a:r>
          </a:p>
          <a:p>
            <a:pPr marL="285750" indent="-285750">
              <a:buFontTx/>
              <a:buChar char="-"/>
            </a:pP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Debois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 erzählte , dass eine verbesserte Zusammenarbeit zwischen </a:t>
            </a: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Dev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 und </a:t>
            </a: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Ops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 zu einer besseren Softwareauslieferung führen könnte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Der Ansatz an sich stammt jedoch nicht nur von ihm 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Der Grundstein für </a:t>
            </a: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DevOps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 existiert schon länger und wurde immer wieder verfeinert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Wichtige Vorläufer:</a:t>
            </a:r>
          </a:p>
          <a:p>
            <a:pPr marL="717750" lvl="3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Enterprise Systems Management</a:t>
            </a:r>
          </a:p>
          <a:p>
            <a:pPr marL="717750" lvl="3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Agile Software Engineering </a:t>
            </a:r>
          </a:p>
        </p:txBody>
      </p:sp>
      <p:pic>
        <p:nvPicPr>
          <p:cNvPr id="6" name="Grafik 5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D5014679-8970-4C9E-A2A3-1BCE683D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806208"/>
            <a:ext cx="1877429" cy="18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Jonas Angene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DevOps</a:t>
            </a:r>
            <a:r>
              <a:rPr lang="de-DE" dirty="0">
                <a:solidFill>
                  <a:schemeClr val="tx1"/>
                </a:solidFill>
              </a:rPr>
              <a:t> Methoden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 flipH="1" flipV="1">
            <a:off x="12504712" y="2492896"/>
            <a:ext cx="4680991" cy="50405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BE2577-E469-4974-AF00-C9C122BA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27" y="-28199"/>
            <a:ext cx="2200275" cy="1285875"/>
          </a:xfrm>
          <a:prstGeom prst="rect">
            <a:avLst/>
          </a:prstGeom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B068E25-FE30-49B2-BC86-6549CD12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836" y="908720"/>
            <a:ext cx="10620748" cy="518410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Continuous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 Integration</a:t>
            </a:r>
          </a:p>
          <a:p>
            <a:pPr marL="717750" lvl="3" indent="-285750">
              <a:buFontTx/>
              <a:buChar char="-"/>
            </a:pPr>
            <a:r>
              <a:rPr lang="de-DE" sz="1600" dirty="0">
                <a:solidFill>
                  <a:schemeClr val="bg2">
                    <a:lumMod val="75000"/>
                  </a:schemeClr>
                </a:solidFill>
              </a:rPr>
              <a:t>Codeänderungen einzelner Entwickler werden regelmäßig in einem zentralen Repository gespeichert </a:t>
            </a:r>
          </a:p>
          <a:p>
            <a:pPr marL="285750" indent="-285750">
              <a:buFontTx/>
              <a:buChar char="-"/>
            </a:pP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Continuous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Delivery</a:t>
            </a: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717750" lvl="3" indent="-285750">
              <a:buFontTx/>
              <a:buChar char="-"/>
            </a:pPr>
            <a:r>
              <a:rPr lang="de-DE" sz="1600" dirty="0">
                <a:solidFill>
                  <a:schemeClr val="bg2">
                    <a:lumMod val="75000"/>
                  </a:schemeClr>
                </a:solidFill>
              </a:rPr>
              <a:t>Codeänderungen werden automatisch gebaut und getestet 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Microservices</a:t>
            </a:r>
          </a:p>
          <a:p>
            <a:pPr marL="717750" lvl="3" indent="-285750">
              <a:buFontTx/>
              <a:buChar char="-"/>
            </a:pPr>
            <a:r>
              <a:rPr lang="de-DE" sz="1600" dirty="0">
                <a:solidFill>
                  <a:schemeClr val="bg2">
                    <a:lumMod val="75000"/>
                  </a:schemeClr>
                </a:solidFill>
              </a:rPr>
              <a:t>Viele kleinere Services werden mit einander Verbunden </a:t>
            </a:r>
          </a:p>
          <a:p>
            <a:pPr marL="717750" lvl="3" indent="-285750">
              <a:buFontTx/>
              <a:buChar char="-"/>
            </a:pPr>
            <a:r>
              <a:rPr lang="de-DE" sz="1600" dirty="0">
                <a:solidFill>
                  <a:schemeClr val="bg2">
                    <a:lumMod val="75000"/>
                  </a:schemeClr>
                </a:solidFill>
              </a:rPr>
              <a:t>Jeder Service dient dabei einem Zweck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Überwachung und Protokollierung</a:t>
            </a:r>
          </a:p>
          <a:p>
            <a:pPr marL="717750" lvl="3" indent="-285750">
              <a:buFontTx/>
              <a:buChar char="-"/>
            </a:pPr>
            <a:r>
              <a:rPr lang="de-DE" sz="1600" dirty="0">
                <a:solidFill>
                  <a:schemeClr val="bg2">
                    <a:lumMod val="75000"/>
                  </a:schemeClr>
                </a:solidFill>
              </a:rPr>
              <a:t>Metriken und Protokolle werden analysiert um die Anwendungsperformance beim Endbenutzer zu ermitteln</a:t>
            </a:r>
          </a:p>
          <a:p>
            <a:pPr marL="717750" lvl="3" indent="-285750">
              <a:buFontTx/>
              <a:buChar char="-"/>
            </a:pPr>
            <a:r>
              <a:rPr lang="de-DE" sz="1600" dirty="0">
                <a:solidFill>
                  <a:schemeClr val="bg2">
                    <a:lumMod val="75000"/>
                  </a:schemeClr>
                </a:solidFill>
              </a:rPr>
              <a:t>Echtzeitanalyse ermöglicht proaktiveren Service 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Kommunikation und Zusammenarbeit</a:t>
            </a:r>
          </a:p>
          <a:p>
            <a:pPr marL="717750" lvl="3" indent="-285750">
              <a:buFontTx/>
              <a:buChar char="-"/>
            </a:pPr>
            <a:r>
              <a:rPr lang="de-DE" sz="1600" dirty="0">
                <a:solidFill>
                  <a:schemeClr val="bg2">
                    <a:lumMod val="75000"/>
                  </a:schemeClr>
                </a:solidFill>
              </a:rPr>
              <a:t>Funktionierende Kommunikation über Team- und Abteilungsstrukturen hinweg</a:t>
            </a:r>
          </a:p>
          <a:p>
            <a:pPr marL="717750" lvl="3" indent="-285750">
              <a:buFontTx/>
              <a:buChar char="-"/>
            </a:pPr>
            <a:r>
              <a:rPr lang="de-DE" sz="1600" dirty="0">
                <a:solidFill>
                  <a:schemeClr val="bg2">
                    <a:lumMod val="75000"/>
                  </a:schemeClr>
                </a:solidFill>
              </a:rPr>
              <a:t>Chat, </a:t>
            </a:r>
            <a:r>
              <a:rPr lang="de-DE" sz="1600" dirty="0" err="1">
                <a:solidFill>
                  <a:schemeClr val="bg2">
                    <a:lumMod val="75000"/>
                  </a:schemeClr>
                </a:solidFill>
              </a:rPr>
              <a:t>Bucktracking</a:t>
            </a:r>
            <a:r>
              <a:rPr lang="de-DE" sz="1600" dirty="0">
                <a:solidFill>
                  <a:schemeClr val="bg2">
                    <a:lumMod val="75000"/>
                  </a:schemeClr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474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Jonas Angene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DevOps</a:t>
            </a:r>
            <a:r>
              <a:rPr lang="de-DE" dirty="0">
                <a:solidFill>
                  <a:schemeClr val="tx1"/>
                </a:solidFill>
              </a:rPr>
              <a:t> Loop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 flipH="1" flipV="1">
            <a:off x="12504712" y="2492896"/>
            <a:ext cx="4680991" cy="50405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BE2577-E469-4974-AF00-C9C122BA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27" y="-28199"/>
            <a:ext cx="2200275" cy="1285875"/>
          </a:xfrm>
          <a:prstGeom prst="rect">
            <a:avLst/>
          </a:prstGeom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B068E25-FE30-49B2-BC86-6549CD12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3795" y="1269581"/>
            <a:ext cx="5868220" cy="108011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Plan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Agile werden Aufgaben verteilt, Use Cases und Sprintziele definiert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Planphase muss dabei nicht zuerst stattfinden	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			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Grafik 9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1602BEF4-ED00-4821-BD77-2E6D8439A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520787"/>
            <a:ext cx="4753926" cy="2448272"/>
          </a:xfrm>
          <a:prstGeom prst="rect">
            <a:avLst/>
          </a:prstGeom>
        </p:spPr>
      </p:pic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3F2B1BF-B49F-4980-A42F-AFBF15D86759}"/>
              </a:ext>
            </a:extLst>
          </p:cNvPr>
          <p:cNvSpPr txBox="1">
            <a:spLocks/>
          </p:cNvSpPr>
          <p:nvPr/>
        </p:nvSpPr>
        <p:spPr bwMode="gray">
          <a:xfrm>
            <a:off x="753795" y="2422535"/>
            <a:ext cx="7740428" cy="10801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Code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„eigentliche“ Entwicklung so wie Code-Review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Tools für Versionierung so wie Benötigte Plugins für die IDE  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1B4BF329-4DAF-4E4A-8AE7-76BA52167B94}"/>
              </a:ext>
            </a:extLst>
          </p:cNvPr>
          <p:cNvSpPr txBox="1">
            <a:spLocks/>
          </p:cNvSpPr>
          <p:nvPr/>
        </p:nvSpPr>
        <p:spPr bwMode="gray">
          <a:xfrm>
            <a:off x="753795" y="3579997"/>
            <a:ext cx="7524404" cy="10801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Build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 (Package) &amp; Test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CI/CD Pipelines 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Statische und dynamische Code-Analyse</a:t>
            </a:r>
          </a:p>
          <a:p>
            <a:pPr marL="501750" lvl="2" indent="-285750">
              <a:buFontTx/>
              <a:buChar char="-"/>
            </a:pP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Testing</a:t>
            </a:r>
            <a:endParaRPr lang="de-DE" sz="1200" dirty="0">
              <a:solidFill>
                <a:schemeClr val="bg2">
                  <a:lumMod val="75000"/>
                </a:schemeClr>
              </a:solidFill>
            </a:endParaRP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Verwaltung von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Repositories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mit Third-Party Komponenten  </a:t>
            </a: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F097C99D-AD68-4EF6-9E64-D243D6A42F19}"/>
              </a:ext>
            </a:extLst>
          </p:cNvPr>
          <p:cNvSpPr txBox="1">
            <a:spLocks/>
          </p:cNvSpPr>
          <p:nvPr/>
        </p:nvSpPr>
        <p:spPr bwMode="gray">
          <a:xfrm>
            <a:off x="753795" y="4728443"/>
            <a:ext cx="3131916" cy="10801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4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Jonas Angene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DevOps</a:t>
            </a:r>
            <a:r>
              <a:rPr lang="de-DE" dirty="0">
                <a:solidFill>
                  <a:schemeClr val="tx1"/>
                </a:solidFill>
              </a:rPr>
              <a:t> Loop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 flipH="1" flipV="1">
            <a:off x="12504712" y="2492896"/>
            <a:ext cx="4680991" cy="50405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BE2577-E469-4974-AF00-C9C122BA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27" y="-28199"/>
            <a:ext cx="2200275" cy="1285875"/>
          </a:xfrm>
          <a:prstGeom prst="rect">
            <a:avLst/>
          </a:prstGeom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B068E25-FE30-49B2-BC86-6549CD12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0953" y="824614"/>
            <a:ext cx="5868220" cy="108011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Release &amp; Deploy </a:t>
            </a:r>
          </a:p>
          <a:p>
            <a:pPr marL="501750" lvl="2" indent="-285750">
              <a:buFontTx/>
              <a:buChar char="-"/>
            </a:pP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Application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-Release-Automation-Tools um nach Anwendungen direkt nach dem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Build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zu veröffentlichen oder Updates bereitzustellen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Code wird direkt der Produktion zur Verfügung gestellt	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			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3F2B1BF-B49F-4980-A42F-AFBF15D86759}"/>
              </a:ext>
            </a:extLst>
          </p:cNvPr>
          <p:cNvSpPr txBox="1">
            <a:spLocks/>
          </p:cNvSpPr>
          <p:nvPr/>
        </p:nvSpPr>
        <p:spPr bwMode="gray">
          <a:xfrm>
            <a:off x="6096000" y="2162451"/>
            <a:ext cx="7740428" cy="10801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1B4BF329-4DAF-4E4A-8AE7-76BA52167B94}"/>
              </a:ext>
            </a:extLst>
          </p:cNvPr>
          <p:cNvSpPr txBox="1">
            <a:spLocks/>
          </p:cNvSpPr>
          <p:nvPr/>
        </p:nvSpPr>
        <p:spPr bwMode="gray">
          <a:xfrm>
            <a:off x="6096000" y="3123647"/>
            <a:ext cx="7524404" cy="28260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Operate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 &amp; Monitoring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Verwaltung, Überwachung und Problembehandlung in der </a:t>
            </a:r>
          </a:p>
          <a:p>
            <a:pPr lvl="2" indent="0">
              <a:buNone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      Produktionsumgebung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Anwendungen und untergeordnete Systeme werden überwacht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Daten werden gesammelt und ausgewertet</a:t>
            </a:r>
          </a:p>
          <a:p>
            <a:pPr marL="501750" lvl="2" indent="-285750">
              <a:buFontTx/>
              <a:buChar char="-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Aktiver Support mit kontinuierlichem Feedback vom Kunden in die </a:t>
            </a:r>
          </a:p>
          <a:p>
            <a:pPr lvl="2" indent="0">
              <a:buNone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      Planung  </a:t>
            </a:r>
          </a:p>
          <a:p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F097C99D-AD68-4EF6-9E64-D243D6A42F19}"/>
              </a:ext>
            </a:extLst>
          </p:cNvPr>
          <p:cNvSpPr txBox="1">
            <a:spLocks/>
          </p:cNvSpPr>
          <p:nvPr/>
        </p:nvSpPr>
        <p:spPr bwMode="gray">
          <a:xfrm>
            <a:off x="6096000" y="4468359"/>
            <a:ext cx="3131916" cy="10801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8E9C8E0-0E82-4BE9-A39A-56B51CDA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4" y="834178"/>
            <a:ext cx="5371282" cy="2996931"/>
          </a:xfrm>
          <a:prstGeom prst="rect">
            <a:avLst/>
          </a:prstGeom>
        </p:spPr>
      </p:pic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4E402B00-7FCC-406D-AD8A-0F35D53FF378}"/>
              </a:ext>
            </a:extLst>
          </p:cNvPr>
          <p:cNvSpPr txBox="1">
            <a:spLocks/>
          </p:cNvSpPr>
          <p:nvPr/>
        </p:nvSpPr>
        <p:spPr bwMode="gray">
          <a:xfrm>
            <a:off x="6096000" y="4536686"/>
            <a:ext cx="7524404" cy="10801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633EB33-B724-4188-BB5A-C1E69DFEB367}"/>
              </a:ext>
            </a:extLst>
          </p:cNvPr>
          <p:cNvSpPr txBox="1"/>
          <p:nvPr/>
        </p:nvSpPr>
        <p:spPr bwMode="gray">
          <a:xfrm>
            <a:off x="193587" y="5548478"/>
            <a:ext cx="1144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750" lvl="2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Dieses zugrundeliegende Modell kann Anwendungs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spezifisch 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erweitert werden bspw. </a:t>
            </a: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DevSecOps</a:t>
            </a: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Jonas Angene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Dev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Biz</a:t>
            </a:r>
            <a:r>
              <a:rPr lang="de-DE" dirty="0">
                <a:solidFill>
                  <a:schemeClr val="tx1"/>
                </a:solidFill>
              </a:rPr>
              <a:t>)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Loop der Sick AG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 flipH="1" flipV="1">
            <a:off x="12504712" y="2492896"/>
            <a:ext cx="4680991" cy="50405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BE2577-E469-4974-AF00-C9C122BA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27" y="-28199"/>
            <a:ext cx="2200275" cy="1285875"/>
          </a:xfrm>
          <a:prstGeom prst="rect">
            <a:avLst/>
          </a:prstGeom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B068E25-FE30-49B2-BC86-6549CD12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 flipV="1">
            <a:off x="14016880" y="4581128"/>
            <a:ext cx="107579" cy="45719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38FAFE-7BD6-47F8-910F-23CFD261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997609"/>
            <a:ext cx="654458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2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Jonas Angene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Vorteile 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 flipH="1" flipV="1">
            <a:off x="12504712" y="2492896"/>
            <a:ext cx="4680991" cy="50405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BE2577-E469-4974-AF00-C9C122BA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27" y="-28199"/>
            <a:ext cx="2200275" cy="1285875"/>
          </a:xfrm>
          <a:prstGeom prst="rect">
            <a:avLst/>
          </a:prstGeom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B068E25-FE30-49B2-BC86-6549CD12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 flipV="1">
            <a:off x="14016880" y="4581128"/>
            <a:ext cx="107579" cy="45719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C66951F-F65C-41DB-8CD0-58C4B9E00F27}"/>
              </a:ext>
            </a:extLst>
          </p:cNvPr>
          <p:cNvSpPr txBox="1">
            <a:spLocks/>
          </p:cNvSpPr>
          <p:nvPr/>
        </p:nvSpPr>
        <p:spPr bwMode="gray">
          <a:xfrm>
            <a:off x="839416" y="1556792"/>
            <a:ext cx="11052794" cy="56922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Open Sans" panose="020B0606030504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-21600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2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/>
              </a:buClr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Hohe Geschwindigkeit des ganzen Produktlebenszyklus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Rasche Bereitstellung von Versionen (schnelle Adaption von Feature Anfragen und schnelle Bugfixes)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Zuverlässigkeit der Anwendung 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Verbesserte Zusammenarbeit sowohl in Teams als auch untereinander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Sicherheit lässt sich besser und leichter auf alle Aspekte gleichzeitig anwenden als auf jeden Aspekt einzeln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SICK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42494C"/>
      </a:accent1>
      <a:accent2>
        <a:srgbClr val="737F85"/>
      </a:accent2>
      <a:accent3>
        <a:srgbClr val="A6B0BA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K_TEMPLATE_GESPERRT_16_EXP.potx" id="{22F3DF4A-AF48-4E2A-AD62-19B442322C38}" vid="{78B3F12A-F5AC-4004-94D3-B68015FDA9FE}"/>
    </a:ext>
  </a:extLst>
</a:theme>
</file>

<file path=ppt/theme/theme2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1BB108-0CB1-4AC7-A16F-92BCCB573263}">
  <we:reference id="wa104380121" version="2.0.0.0" store="de-DE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UI/customUI.xml><?xml version="1.0" encoding="utf-8"?>
<customUI xmlns="http://schemas.microsoft.com/office/2006/01/customui">
  <commands>
    <command idMso="ViewSlideMasterView" enabled="false"/>
  </commands>
  <ribbon startFromScratch="false">
	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439</Words>
  <Application>Microsoft Office PowerPoint</Application>
  <PresentationFormat>Breitbild</PresentationFormat>
  <Paragraphs>128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Open Sans</vt:lpstr>
      <vt:lpstr>SICK</vt:lpstr>
      <vt:lpstr>DevOps-Ansatz</vt:lpstr>
      <vt:lpstr>Agenda</vt:lpstr>
      <vt:lpstr>Was ist DevOps ?</vt:lpstr>
      <vt:lpstr>Wo kommt DevOps her?</vt:lpstr>
      <vt:lpstr>DevOps Methoden</vt:lpstr>
      <vt:lpstr>DevOps Loop</vt:lpstr>
      <vt:lpstr>DevOps Loop</vt:lpstr>
      <vt:lpstr>Dev(Biz)Ops Loop der Sick AG</vt:lpstr>
      <vt:lpstr>Vorteile </vt:lpstr>
      <vt:lpstr>Fragen?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Distribution Service (DDS)</dc:title>
  <dc:creator>Moritz Knapp</dc:creator>
  <cp:lastModifiedBy>Jonas Angene</cp:lastModifiedBy>
  <cp:revision>64</cp:revision>
  <cp:lastPrinted>2019-01-07T10:07:45Z</cp:lastPrinted>
  <dcterms:created xsi:type="dcterms:W3CDTF">2021-03-12T08:40:38Z</dcterms:created>
  <dcterms:modified xsi:type="dcterms:W3CDTF">2021-06-08T23:40:06Z</dcterms:modified>
</cp:coreProperties>
</file>