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86" r:id="rId4"/>
    <p:sldId id="265" r:id="rId5"/>
    <p:sldId id="281" r:id="rId6"/>
    <p:sldId id="267" r:id="rId7"/>
    <p:sldId id="299" r:id="rId8"/>
    <p:sldId id="276" r:id="rId9"/>
    <p:sldId id="29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>
      <p:cViewPr varScale="1">
        <p:scale>
          <a:sx n="165" d="100"/>
          <a:sy n="165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47034436904785"/>
          <c:y val="0.0615843784129853"/>
          <c:w val="0.900659014021159"/>
          <c:h val="0.86726546906187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492-401B-9064-49AB8AA0DEF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492-401B-9064-49AB8AA0DEFE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492-401B-9064-49AB8AA0DEFE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492-401B-9064-49AB8AA0DEFE}"/>
              </c:ext>
            </c:extLst>
          </c:dPt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40.0</c:v>
                </c:pt>
                <c:pt idx="2">
                  <c:v>15.0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492-401B-9064-49AB8AA0D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11A04-C6D4-9B4A-B4DC-9D1EC1F0D2E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E588-11D0-444B-906C-476B3FA3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7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87624" y="2096309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快递路径优化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716016" y="3741829"/>
            <a:ext cx="246314" cy="259576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4211960" y="4406008"/>
            <a:ext cx="246314" cy="256429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5130831" y="3700498"/>
            <a:ext cx="176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Team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: Delivery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Go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迷你简娃娃篆" panose="02010604000101010101" pitchFamily="2" charset="-122"/>
              <a:ea typeface="迷你简娃娃篆" panose="02010604000101010101" pitchFamily="2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4553594" y="4368473"/>
            <a:ext cx="4466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Member: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吴倩倩 仲启露 王雪薇 赵菁菁 李思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C7BA22B-F14D-4921-872E-BE8E64BD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90" y="3429256"/>
            <a:ext cx="1080941" cy="8640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7905A18-F0E0-46BD-AF7A-1E62EE534CB9}"/>
              </a:ext>
            </a:extLst>
          </p:cNvPr>
          <p:cNvSpPr/>
          <p:nvPr/>
        </p:nvSpPr>
        <p:spPr>
          <a:xfrm>
            <a:off x="5334000" y="3070865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charset="0"/>
                <a:ea typeface="Bauhaus 93" charset="0"/>
                <a:cs typeface="Bauhaus 93" charset="0"/>
              </a:rPr>
              <a:t>ya</a:t>
            </a:r>
            <a:endParaRPr lang="zh-CN" alt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charset="0"/>
              <a:ea typeface="Bauhaus 93" charset="0"/>
              <a:cs typeface="Bauhaus 9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1" y="1200018"/>
            <a:ext cx="2024109" cy="161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69" y="3144416"/>
            <a:ext cx="499928" cy="5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/>
          </p:cNvSpPr>
          <p:nvPr/>
        </p:nvSpPr>
        <p:spPr bwMode="auto">
          <a:xfrm>
            <a:off x="3575845" y="1792523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>
            <a:spLocks/>
          </p:cNvSpPr>
          <p:nvPr/>
        </p:nvSpPr>
        <p:spPr bwMode="auto">
          <a:xfrm>
            <a:off x="4588670" y="1792523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>
            <a:spLocks/>
          </p:cNvSpPr>
          <p:nvPr/>
        </p:nvSpPr>
        <p:spPr bwMode="auto">
          <a:xfrm>
            <a:off x="3575845" y="2805661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>
            <a:spLocks/>
          </p:cNvSpPr>
          <p:nvPr/>
        </p:nvSpPr>
        <p:spPr bwMode="auto">
          <a:xfrm>
            <a:off x="4588670" y="2805661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20209" y="2536523"/>
            <a:ext cx="503582" cy="50373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23528" y="1533977"/>
            <a:ext cx="3121866" cy="213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配送中心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  <a:r>
              <a:rPr lang="zh-CN" altLang="zh-CN" dirty="0"/>
              <a:t>起点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一个客户点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  <a:r>
              <a:rPr lang="zh-CN" altLang="zh-CN" dirty="0"/>
              <a:t>必经点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</a:t>
            </a:r>
            <a:r>
              <a:rPr lang="zh-CN" altLang="zh-CN" dirty="0"/>
              <a:t>耗时</a:t>
            </a:r>
            <a:r>
              <a:rPr lang="en-US" altLang="zh-CN" dirty="0"/>
              <a:t>30s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  <a:r>
              <a:rPr lang="zh-CN" altLang="zh-CN" dirty="0"/>
              <a:t>边权</a:t>
            </a:r>
            <a:r>
              <a:rPr lang="en-US" altLang="zh-CN" dirty="0"/>
              <a:t>30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亮灯时间不等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  <a:r>
              <a:rPr lang="zh-CN" altLang="en-US" dirty="0"/>
              <a:t>可变</a:t>
            </a:r>
            <a:r>
              <a:rPr lang="zh-CN" altLang="zh-CN" dirty="0"/>
              <a:t>“点权”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012160" y="1614467"/>
            <a:ext cx="2808312" cy="22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dirty="0"/>
              <a:t>可</a:t>
            </a:r>
            <a:r>
              <a:rPr lang="zh-CN" altLang="zh-CN" dirty="0"/>
              <a:t>抽象成在带边权、点权的无向图</a:t>
            </a:r>
            <a:r>
              <a:rPr lang="en-US" altLang="zh-CN" dirty="0"/>
              <a:t>G(V,E)</a:t>
            </a:r>
            <a:r>
              <a:rPr lang="zh-CN" altLang="zh-CN" dirty="0"/>
              <a:t>中，找到一条回路，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zh-CN" altLang="zh-CN" dirty="0"/>
              <a:t>以</a:t>
            </a:r>
            <a:r>
              <a:rPr lang="en-US" altLang="zh-CN" dirty="0"/>
              <a:t>v₀</a:t>
            </a:r>
            <a:r>
              <a:rPr lang="zh-CN" altLang="zh-CN" dirty="0"/>
              <a:t>为起点，经过必经点集</a:t>
            </a:r>
            <a:r>
              <a:rPr lang="en-US" altLang="zh-CN" dirty="0"/>
              <a:t>S {</a:t>
            </a:r>
            <a:r>
              <a:rPr lang="en-US" altLang="zh-CN" dirty="0" err="1"/>
              <a:t>v₁,v</a:t>
            </a:r>
            <a:r>
              <a:rPr lang="en-US" altLang="zh-CN" dirty="0"/>
              <a:t>₂,...,</a:t>
            </a:r>
            <a:r>
              <a:rPr lang="en-US" altLang="zh-CN" dirty="0" err="1"/>
              <a:t>v</a:t>
            </a:r>
            <a:r>
              <a:rPr lang="en-US" altLang="zh-CN" b="1" baseline="-25000" dirty="0" err="1"/>
              <a:t>k</a:t>
            </a:r>
            <a:r>
              <a:rPr lang="en-US" altLang="zh-CN" dirty="0"/>
              <a:t>}</a:t>
            </a:r>
            <a:r>
              <a:rPr lang="zh-CN" altLang="zh-CN" dirty="0"/>
              <a:t>，回到</a:t>
            </a:r>
            <a:r>
              <a:rPr lang="en-US" altLang="zh-CN" dirty="0"/>
              <a:t>v₀</a:t>
            </a:r>
            <a:r>
              <a:rPr lang="zh-CN" altLang="zh-CN" dirty="0"/>
              <a:t>的权值总和最小。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16159" y="278281"/>
            <a:ext cx="19956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实际问题抽象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941" y="699542"/>
            <a:ext cx="1512168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Freeform 18">
            <a:extLst>
              <a:ext uri="{FF2B5EF4-FFF2-40B4-BE49-F238E27FC236}">
                <a16:creationId xmlns="" xmlns:a16="http://schemas.microsoft.com/office/drawing/2014/main" id="{54319BFE-F3FE-4191-A69F-CE8078CA6FC0}"/>
              </a:ext>
            </a:extLst>
          </p:cNvPr>
          <p:cNvSpPr>
            <a:spLocks noEditPoints="1"/>
          </p:cNvSpPr>
          <p:nvPr/>
        </p:nvSpPr>
        <p:spPr bwMode="auto">
          <a:xfrm>
            <a:off x="4475609" y="2644038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>
            <a:grpSpLocks/>
          </p:cNvGrpSpPr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>
              <a:spLocks/>
            </p:cNvSpPr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>
              <a:spLocks/>
            </p:cNvSpPr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416159" y="1465095"/>
            <a:ext cx="3277955" cy="179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纯暴力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dfs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对必经点集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做全排列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每个排列下求相邻顶点的最小权值（最短时间）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9" y="652334"/>
            <a:ext cx="1101093" cy="4739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Rectangle 68">
            <a:extLst>
              <a:ext uri="{FF2B5EF4-FFF2-40B4-BE49-F238E27FC236}">
                <a16:creationId xmlns="" xmlns:a16="http://schemas.microsoft.com/office/drawing/2014/main" id="{40BFA5AD-9627-4043-B4E5-2A13926B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682" y="1870449"/>
            <a:ext cx="32779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But…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时间</a:t>
            </a:r>
            <a:r>
              <a:rPr lang="zh-CN" altLang="en-US" sz="2000" dirty="0">
                <a:solidFill>
                  <a:srgbClr val="FF0000"/>
                </a:solidFill>
              </a:rPr>
              <a:t>复杂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度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O(K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!*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N*M)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2540305375"/>
              </p:ext>
            </p:extLst>
          </p:nvPr>
        </p:nvGraphicFramePr>
        <p:xfrm>
          <a:off x="3216315" y="1359551"/>
          <a:ext cx="2674276" cy="26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442514" y="1761745"/>
            <a:ext cx="2828142" cy="2829015"/>
            <a:chOff x="3491329" y="1261482"/>
            <a:chExt cx="3006725" cy="3006726"/>
          </a:xfrm>
        </p:grpSpPr>
        <p:grpSp>
          <p:nvGrpSpPr>
            <p:cNvPr id="31" name="组合 30"/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5" name="Freeform 5"/>
                <p:cNvSpPr>
                  <a:spLocks/>
                </p:cNvSpPr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" name="Freeform 6"/>
                <p:cNvSpPr>
                  <a:spLocks/>
                </p:cNvSpPr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9"/>
                <p:cNvSpPr>
                  <a:spLocks/>
                </p:cNvSpPr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10"/>
                <p:cNvSpPr>
                  <a:spLocks/>
                </p:cNvSpPr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11"/>
                <p:cNvSpPr>
                  <a:spLocks/>
                </p:cNvSpPr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14"/>
            <p:cNvSpPr>
              <a:spLocks/>
            </p:cNvSpPr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4330259" y="2093754"/>
            <a:ext cx="440980" cy="404499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824845" y="2645247"/>
            <a:ext cx="1451808" cy="42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slow complexity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50194" y="1050738"/>
            <a:ext cx="2545237" cy="9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方向：减少大量重复或肯定不是最优解的计算过程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641084" y="839449"/>
            <a:ext cx="2954005" cy="25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与纯暴力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相比：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有序选择扩充结点，结果更快向最优解靠近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回溯时记忆化，减少大量重复计算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搜索限定回溯次数，控制运行时间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65195" y="2562600"/>
            <a:ext cx="2991202" cy="164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搜索方式：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dijkstra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算法求出单源最短路径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对路径集合进行排序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贪心进行下一轮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767676" y="3201475"/>
            <a:ext cx="2446233" cy="10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时间复杂度：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A*M*N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log(M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N)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经过剪枝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zh-CN" altLang="en-US" b="1" dirty="0">
                <a:solidFill>
                  <a:srgbClr val="FF0000"/>
                </a:solidFill>
              </a:rPr>
              <a:t>远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&lt; K!</a:t>
            </a: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7" name="矩形 3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0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2046486" y="1595930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655167" y="1373185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>
              <a:spLocks/>
            </p:cNvSpPr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7" name="Freeform 12"/>
            <p:cNvSpPr>
              <a:spLocks/>
            </p:cNvSpPr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8" name="Freeform 13"/>
            <p:cNvSpPr>
              <a:spLocks/>
            </p:cNvSpPr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Freeform 14"/>
            <p:cNvSpPr>
              <a:spLocks/>
            </p:cNvSpPr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0" name="Freeform 15"/>
            <p:cNvSpPr>
              <a:spLocks/>
            </p:cNvSpPr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Freeform 12"/>
          <p:cNvSpPr>
            <a:spLocks/>
          </p:cNvSpPr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4139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基于算法的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 flipV="1">
            <a:off x="416159" y="671731"/>
            <a:ext cx="1373187" cy="4571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4694" y="1802068"/>
            <a:ext cx="4552479" cy="1225675"/>
            <a:chOff x="4268366" y="1946587"/>
            <a:chExt cx="3976042" cy="1057211"/>
          </a:xfrm>
        </p:grpSpPr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4268366" y="1958900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4268366" y="2679848"/>
              <a:ext cx="323850" cy="323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355680" y="2789418"/>
              <a:ext cx="149225" cy="127039"/>
            </a:xfrm>
            <a:custGeom>
              <a:avLst/>
              <a:gdLst>
                <a:gd name="T0" fmla="*/ 52 w 54"/>
                <a:gd name="T1" fmla="*/ 0 h 47"/>
                <a:gd name="T2" fmla="*/ 11 w 54"/>
                <a:gd name="T3" fmla="*/ 0 h 47"/>
                <a:gd name="T4" fmla="*/ 9 w 54"/>
                <a:gd name="T5" fmla="*/ 2 h 47"/>
                <a:gd name="T6" fmla="*/ 9 w 54"/>
                <a:gd name="T7" fmla="*/ 4 h 47"/>
                <a:gd name="T8" fmla="*/ 9 w 54"/>
                <a:gd name="T9" fmla="*/ 5 h 47"/>
                <a:gd name="T10" fmla="*/ 9 w 54"/>
                <a:gd name="T11" fmla="*/ 6 h 47"/>
                <a:gd name="T12" fmla="*/ 9 w 54"/>
                <a:gd name="T13" fmla="*/ 9 h 47"/>
                <a:gd name="T14" fmla="*/ 10 w 54"/>
                <a:gd name="T15" fmla="*/ 9 h 47"/>
                <a:gd name="T16" fmla="*/ 2 w 54"/>
                <a:gd name="T17" fmla="*/ 9 h 47"/>
                <a:gd name="T18" fmla="*/ 0 w 54"/>
                <a:gd name="T19" fmla="*/ 11 h 47"/>
                <a:gd name="T20" fmla="*/ 0 w 54"/>
                <a:gd name="T21" fmla="*/ 45 h 47"/>
                <a:gd name="T22" fmla="*/ 2 w 54"/>
                <a:gd name="T23" fmla="*/ 47 h 47"/>
                <a:gd name="T24" fmla="*/ 43 w 54"/>
                <a:gd name="T25" fmla="*/ 47 h 47"/>
                <a:gd name="T26" fmla="*/ 45 w 54"/>
                <a:gd name="T27" fmla="*/ 45 h 47"/>
                <a:gd name="T28" fmla="*/ 45 w 54"/>
                <a:gd name="T29" fmla="*/ 38 h 47"/>
                <a:gd name="T30" fmla="*/ 52 w 54"/>
                <a:gd name="T31" fmla="*/ 38 h 47"/>
                <a:gd name="T32" fmla="*/ 54 w 54"/>
                <a:gd name="T33" fmla="*/ 36 h 47"/>
                <a:gd name="T34" fmla="*/ 54 w 54"/>
                <a:gd name="T35" fmla="*/ 34 h 47"/>
                <a:gd name="T36" fmla="*/ 54 w 54"/>
                <a:gd name="T37" fmla="*/ 33 h 47"/>
                <a:gd name="T38" fmla="*/ 54 w 54"/>
                <a:gd name="T39" fmla="*/ 31 h 47"/>
                <a:gd name="T40" fmla="*/ 54 w 54"/>
                <a:gd name="T41" fmla="*/ 7 h 47"/>
                <a:gd name="T42" fmla="*/ 54 w 54"/>
                <a:gd name="T43" fmla="*/ 5 h 47"/>
                <a:gd name="T44" fmla="*/ 54 w 54"/>
                <a:gd name="T45" fmla="*/ 4 h 47"/>
                <a:gd name="T46" fmla="*/ 54 w 54"/>
                <a:gd name="T47" fmla="*/ 2 h 47"/>
                <a:gd name="T48" fmla="*/ 52 w 54"/>
                <a:gd name="T49" fmla="*/ 0 h 47"/>
                <a:gd name="T50" fmla="*/ 26 w 54"/>
                <a:gd name="T51" fmla="*/ 22 h 47"/>
                <a:gd name="T52" fmla="*/ 30 w 54"/>
                <a:gd name="T53" fmla="*/ 18 h 47"/>
                <a:gd name="T54" fmla="*/ 34 w 54"/>
                <a:gd name="T55" fmla="*/ 22 h 47"/>
                <a:gd name="T56" fmla="*/ 30 w 54"/>
                <a:gd name="T57" fmla="*/ 26 h 47"/>
                <a:gd name="T58" fmla="*/ 26 w 54"/>
                <a:gd name="T59" fmla="*/ 22 h 47"/>
                <a:gd name="T60" fmla="*/ 38 w 54"/>
                <a:gd name="T61" fmla="*/ 42 h 47"/>
                <a:gd name="T62" fmla="*/ 7 w 54"/>
                <a:gd name="T63" fmla="*/ 42 h 47"/>
                <a:gd name="T64" fmla="*/ 5 w 54"/>
                <a:gd name="T65" fmla="*/ 40 h 47"/>
                <a:gd name="T66" fmla="*/ 5 w 54"/>
                <a:gd name="T67" fmla="*/ 37 h 47"/>
                <a:gd name="T68" fmla="*/ 5 w 54"/>
                <a:gd name="T69" fmla="*/ 36 h 47"/>
                <a:gd name="T70" fmla="*/ 6 w 54"/>
                <a:gd name="T71" fmla="*/ 34 h 47"/>
                <a:gd name="T72" fmla="*/ 20 w 54"/>
                <a:gd name="T73" fmla="*/ 29 h 47"/>
                <a:gd name="T74" fmla="*/ 23 w 54"/>
                <a:gd name="T75" fmla="*/ 30 h 47"/>
                <a:gd name="T76" fmla="*/ 26 w 54"/>
                <a:gd name="T77" fmla="*/ 32 h 47"/>
                <a:gd name="T78" fmla="*/ 38 w 54"/>
                <a:gd name="T79" fmla="*/ 32 h 47"/>
                <a:gd name="T80" fmla="*/ 39 w 54"/>
                <a:gd name="T81" fmla="*/ 32 h 47"/>
                <a:gd name="T82" fmla="*/ 40 w 54"/>
                <a:gd name="T83" fmla="*/ 33 h 47"/>
                <a:gd name="T84" fmla="*/ 40 w 54"/>
                <a:gd name="T85" fmla="*/ 40 h 47"/>
                <a:gd name="T86" fmla="*/ 38 w 54"/>
                <a:gd name="T87" fmla="*/ 42 h 47"/>
                <a:gd name="T88" fmla="*/ 49 w 54"/>
                <a:gd name="T89" fmla="*/ 31 h 47"/>
                <a:gd name="T90" fmla="*/ 48 w 54"/>
                <a:gd name="T91" fmla="*/ 33 h 47"/>
                <a:gd name="T92" fmla="*/ 47 w 54"/>
                <a:gd name="T93" fmla="*/ 33 h 47"/>
                <a:gd name="T94" fmla="*/ 45 w 54"/>
                <a:gd name="T95" fmla="*/ 33 h 47"/>
                <a:gd name="T96" fmla="*/ 45 w 54"/>
                <a:gd name="T97" fmla="*/ 11 h 47"/>
                <a:gd name="T98" fmla="*/ 43 w 54"/>
                <a:gd name="T99" fmla="*/ 9 h 47"/>
                <a:gd name="T100" fmla="*/ 14 w 54"/>
                <a:gd name="T101" fmla="*/ 9 h 47"/>
                <a:gd name="T102" fmla="*/ 14 w 54"/>
                <a:gd name="T103" fmla="*/ 9 h 47"/>
                <a:gd name="T104" fmla="*/ 14 w 54"/>
                <a:gd name="T105" fmla="*/ 7 h 47"/>
                <a:gd name="T106" fmla="*/ 15 w 54"/>
                <a:gd name="T107" fmla="*/ 6 h 47"/>
                <a:gd name="T108" fmla="*/ 16 w 54"/>
                <a:gd name="T109" fmla="*/ 5 h 47"/>
                <a:gd name="T110" fmla="*/ 47 w 54"/>
                <a:gd name="T111" fmla="*/ 5 h 47"/>
                <a:gd name="T112" fmla="*/ 49 w 54"/>
                <a:gd name="T113" fmla="*/ 7 h 47"/>
                <a:gd name="T114" fmla="*/ 49 w 54"/>
                <a:gd name="T115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47">
                  <a:moveTo>
                    <a:pt x="5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1" y="47"/>
                    <a:pt x="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5" y="46"/>
                    <a:pt x="45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4" y="37"/>
                    <a:pt x="54" y="36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4" y="5"/>
                  </a:cubicBezTo>
                  <a:cubicBezTo>
                    <a:pt x="54" y="5"/>
                    <a:pt x="54" y="4"/>
                    <a:pt x="54" y="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26" y="22"/>
                  </a:moveTo>
                  <a:cubicBezTo>
                    <a:pt x="26" y="20"/>
                    <a:pt x="28" y="18"/>
                    <a:pt x="30" y="18"/>
                  </a:cubicBezTo>
                  <a:cubicBezTo>
                    <a:pt x="33" y="18"/>
                    <a:pt x="34" y="20"/>
                    <a:pt x="34" y="22"/>
                  </a:cubicBezTo>
                  <a:cubicBezTo>
                    <a:pt x="34" y="24"/>
                    <a:pt x="33" y="26"/>
                    <a:pt x="30" y="26"/>
                  </a:cubicBezTo>
                  <a:cubicBezTo>
                    <a:pt x="28" y="26"/>
                    <a:pt x="26" y="24"/>
                    <a:pt x="26" y="22"/>
                  </a:cubicBezTo>
                  <a:close/>
                  <a:moveTo>
                    <a:pt x="38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1"/>
                    <a:pt x="5" y="4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6" y="35"/>
                    <a:pt x="6" y="35"/>
                    <a:pt x="6" y="34"/>
                  </a:cubicBezTo>
                  <a:cubicBezTo>
                    <a:pt x="6" y="34"/>
                    <a:pt x="11" y="26"/>
                    <a:pt x="20" y="29"/>
                  </a:cubicBezTo>
                  <a:cubicBezTo>
                    <a:pt x="21" y="29"/>
                    <a:pt x="22" y="30"/>
                    <a:pt x="23" y="30"/>
                  </a:cubicBezTo>
                  <a:cubicBezTo>
                    <a:pt x="24" y="31"/>
                    <a:pt x="25" y="31"/>
                    <a:pt x="26" y="32"/>
                  </a:cubicBezTo>
                  <a:cubicBezTo>
                    <a:pt x="34" y="35"/>
                    <a:pt x="38" y="32"/>
                    <a:pt x="38" y="32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2"/>
                    <a:pt x="40" y="32"/>
                    <a:pt x="40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39" y="42"/>
                    <a:pt x="38" y="42"/>
                  </a:cubicBezTo>
                  <a:close/>
                  <a:moveTo>
                    <a:pt x="49" y="31"/>
                  </a:moveTo>
                  <a:cubicBezTo>
                    <a:pt x="49" y="32"/>
                    <a:pt x="48" y="32"/>
                    <a:pt x="48" y="33"/>
                  </a:cubicBezTo>
                  <a:cubicBezTo>
                    <a:pt x="48" y="33"/>
                    <a:pt x="47" y="33"/>
                    <a:pt x="4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4" y="9"/>
                    <a:pt x="4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5" y="6"/>
                  </a:cubicBezTo>
                  <a:cubicBezTo>
                    <a:pt x="15" y="6"/>
                    <a:pt x="15" y="5"/>
                    <a:pt x="16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6"/>
                    <a:pt x="49" y="7"/>
                  </a:cubicBezTo>
                  <a:lnTo>
                    <a:pt x="4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4365204" y="2070060"/>
              <a:ext cx="133350" cy="107983"/>
              <a:chOff x="0" y="0"/>
              <a:chExt cx="116" cy="94"/>
            </a:xfrm>
          </p:grpSpPr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788024" y="1946587"/>
              <a:ext cx="3456384" cy="775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后端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使用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C++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混编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加速计算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效率，前端</a:t>
              </a:r>
              <a:r>
                <a:rPr lang="en-US" altLang="zh-CN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Vue.js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788024" y="2738675"/>
              <a:ext cx="3456384" cy="24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前后端分离开发，便于维护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4" name="组合 6893"/>
          <p:cNvGrpSpPr/>
          <p:nvPr/>
        </p:nvGrpSpPr>
        <p:grpSpPr>
          <a:xfrm>
            <a:off x="2387518" y="1462933"/>
            <a:ext cx="1613399" cy="1612980"/>
            <a:chOff x="163513" y="1171575"/>
            <a:chExt cx="2795588" cy="2794000"/>
          </a:xfrm>
        </p:grpSpPr>
        <p:sp>
          <p:nvSpPr>
            <p:cNvPr id="3733" name="Freeform 3735"/>
            <p:cNvSpPr>
              <a:spLocks/>
            </p:cNvSpPr>
            <p:nvPr/>
          </p:nvSpPr>
          <p:spPr bwMode="auto">
            <a:xfrm>
              <a:off x="163513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5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8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6" y="794"/>
                    <a:pt x="206" y="794"/>
                    <a:pt x="206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8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5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4" name="Oval 3736"/>
            <p:cNvSpPr>
              <a:spLocks noChangeArrowheads="1"/>
            </p:cNvSpPr>
            <p:nvPr/>
          </p:nvSpPr>
          <p:spPr bwMode="auto">
            <a:xfrm>
              <a:off x="474663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5" name="Freeform 3737"/>
            <p:cNvSpPr>
              <a:spLocks/>
            </p:cNvSpPr>
            <p:nvPr/>
          </p:nvSpPr>
          <p:spPr bwMode="auto">
            <a:xfrm>
              <a:off x="608013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2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4 w 600"/>
                <a:gd name="T37" fmla="*/ 479 h 561"/>
                <a:gd name="T38" fmla="*/ 371 w 600"/>
                <a:gd name="T39" fmla="*/ 484 h 561"/>
                <a:gd name="T40" fmla="*/ 320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5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2 w 600"/>
                <a:gd name="T57" fmla="*/ 267 h 561"/>
                <a:gd name="T58" fmla="*/ 111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6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1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2" y="337"/>
                  </a:moveTo>
                  <a:cubicBezTo>
                    <a:pt x="533" y="341"/>
                    <a:pt x="523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8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5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2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1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4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0" y="21"/>
                    <a:pt x="350" y="21"/>
                  </a:cubicBezTo>
                  <a:cubicBezTo>
                    <a:pt x="350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3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8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3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3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2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5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8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1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7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3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4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2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0" y="437"/>
                    <a:pt x="320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1" y="444"/>
                    <a:pt x="246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1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5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6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2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7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99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6" y="314"/>
                  </a:cubicBezTo>
                  <a:cubicBezTo>
                    <a:pt x="83" y="313"/>
                    <a:pt x="97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2" y="267"/>
                  </a:cubicBezTo>
                  <a:cubicBezTo>
                    <a:pt x="80" y="273"/>
                    <a:pt x="75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1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1" y="176"/>
                    <a:pt x="161" y="176"/>
                  </a:cubicBezTo>
                  <a:cubicBezTo>
                    <a:pt x="161" y="176"/>
                    <a:pt x="145" y="164"/>
                    <a:pt x="120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2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8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2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6" y="105"/>
                    <a:pt x="46" y="105"/>
                  </a:cubicBezTo>
                  <a:cubicBezTo>
                    <a:pt x="46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5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2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1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1" y="495"/>
                    <a:pt x="257" y="498"/>
                    <a:pt x="272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2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4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3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1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6" y="406"/>
                    <a:pt x="566" y="406"/>
                  </a:cubicBezTo>
                  <a:cubicBezTo>
                    <a:pt x="566" y="406"/>
                    <a:pt x="550" y="393"/>
                    <a:pt x="516" y="397"/>
                  </a:cubicBezTo>
                  <a:cubicBezTo>
                    <a:pt x="505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3" y="332"/>
                    <a:pt x="593" y="332"/>
                  </a:cubicBezTo>
                  <a:cubicBezTo>
                    <a:pt x="593" y="332"/>
                    <a:pt x="574" y="324"/>
                    <a:pt x="542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6" name="Freeform 3738"/>
            <p:cNvSpPr>
              <a:spLocks noEditPoints="1"/>
            </p:cNvSpPr>
            <p:nvPr/>
          </p:nvSpPr>
          <p:spPr bwMode="auto">
            <a:xfrm>
              <a:off x="661988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19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4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890" name="组合 6889"/>
            <p:cNvGrpSpPr/>
            <p:nvPr/>
          </p:nvGrpSpPr>
          <p:grpSpPr>
            <a:xfrm>
              <a:off x="1090613" y="2070100"/>
              <a:ext cx="941388" cy="647700"/>
              <a:chOff x="1090613" y="2070100"/>
              <a:chExt cx="941388" cy="647700"/>
            </a:xfrm>
          </p:grpSpPr>
          <p:sp>
            <p:nvSpPr>
              <p:cNvPr id="3737" name="Freeform 3739"/>
              <p:cNvSpPr>
                <a:spLocks/>
              </p:cNvSpPr>
              <p:nvPr/>
            </p:nvSpPr>
            <p:spPr bwMode="auto">
              <a:xfrm>
                <a:off x="1835151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6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8" name="Freeform 3740"/>
              <p:cNvSpPr>
                <a:spLocks/>
              </p:cNvSpPr>
              <p:nvPr/>
            </p:nvSpPr>
            <p:spPr bwMode="auto">
              <a:xfrm>
                <a:off x="1822451" y="2190750"/>
                <a:ext cx="95250" cy="88900"/>
              </a:xfrm>
              <a:custGeom>
                <a:avLst/>
                <a:gdLst>
                  <a:gd name="T0" fmla="*/ 24 w 30"/>
                  <a:gd name="T1" fmla="*/ 28 h 28"/>
                  <a:gd name="T2" fmla="*/ 10 w 30"/>
                  <a:gd name="T3" fmla="*/ 9 h 28"/>
                  <a:gd name="T4" fmla="*/ 25 w 30"/>
                  <a:gd name="T5" fmla="*/ 28 h 28"/>
                  <a:gd name="T6" fmla="*/ 3 w 30"/>
                  <a:gd name="T7" fmla="*/ 0 h 28"/>
                  <a:gd name="T8" fmla="*/ 24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4" y="28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20" y="18"/>
                      <a:pt x="25" y="28"/>
                    </a:cubicBezTo>
                    <a:cubicBezTo>
                      <a:pt x="25" y="25"/>
                      <a:pt x="30" y="2"/>
                      <a:pt x="3" y="0"/>
                    </a:cubicBezTo>
                    <a:cubicBezTo>
                      <a:pt x="3" y="0"/>
                      <a:pt x="0" y="26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9" name="Freeform 3741"/>
              <p:cNvSpPr>
                <a:spLocks/>
              </p:cNvSpPr>
              <p:nvPr/>
            </p:nvSpPr>
            <p:spPr bwMode="auto">
              <a:xfrm>
                <a:off x="1803401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0" name="Freeform 3742"/>
              <p:cNvSpPr>
                <a:spLocks/>
              </p:cNvSpPr>
              <p:nvPr/>
            </p:nvSpPr>
            <p:spPr bwMode="auto">
              <a:xfrm>
                <a:off x="1755776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0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1" name="Freeform 3743"/>
              <p:cNvSpPr>
                <a:spLocks/>
              </p:cNvSpPr>
              <p:nvPr/>
            </p:nvSpPr>
            <p:spPr bwMode="auto">
              <a:xfrm>
                <a:off x="1685926" y="2387600"/>
                <a:ext cx="120650" cy="111125"/>
              </a:xfrm>
              <a:custGeom>
                <a:avLst/>
                <a:gdLst>
                  <a:gd name="T0" fmla="*/ 19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5 w 38"/>
                  <a:gd name="T7" fmla="*/ 0 h 35"/>
                  <a:gd name="T8" fmla="*/ 19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19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5" y="0"/>
                    </a:cubicBezTo>
                    <a:cubicBezTo>
                      <a:pt x="15" y="0"/>
                      <a:pt x="0" y="21"/>
                      <a:pt x="19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2" name="Freeform 3744"/>
              <p:cNvSpPr>
                <a:spLocks/>
              </p:cNvSpPr>
              <p:nvPr/>
            </p:nvSpPr>
            <p:spPr bwMode="auto">
              <a:xfrm>
                <a:off x="1600201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7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3" name="Freeform 3745"/>
              <p:cNvSpPr>
                <a:spLocks/>
              </p:cNvSpPr>
              <p:nvPr/>
            </p:nvSpPr>
            <p:spPr bwMode="auto">
              <a:xfrm>
                <a:off x="1682751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4" name="Freeform 3746"/>
              <p:cNvSpPr>
                <a:spLocks/>
              </p:cNvSpPr>
              <p:nvPr/>
            </p:nvSpPr>
            <p:spPr bwMode="auto">
              <a:xfrm>
                <a:off x="1787526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1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5" name="Freeform 3747"/>
              <p:cNvSpPr>
                <a:spLocks/>
              </p:cNvSpPr>
              <p:nvPr/>
            </p:nvSpPr>
            <p:spPr bwMode="auto">
              <a:xfrm>
                <a:off x="1866901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6" name="Freeform 3748"/>
              <p:cNvSpPr>
                <a:spLocks/>
              </p:cNvSpPr>
              <p:nvPr/>
            </p:nvSpPr>
            <p:spPr bwMode="auto">
              <a:xfrm>
                <a:off x="1920876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7" name="Freeform 3749"/>
              <p:cNvSpPr>
                <a:spLocks/>
              </p:cNvSpPr>
              <p:nvPr/>
            </p:nvSpPr>
            <p:spPr bwMode="auto">
              <a:xfrm>
                <a:off x="1936751" y="2181225"/>
                <a:ext cx="95250" cy="88900"/>
              </a:xfrm>
              <a:custGeom>
                <a:avLst/>
                <a:gdLst>
                  <a:gd name="T0" fmla="*/ 4 w 30"/>
                  <a:gd name="T1" fmla="*/ 27 h 28"/>
                  <a:gd name="T2" fmla="*/ 19 w 30"/>
                  <a:gd name="T3" fmla="*/ 9 h 28"/>
                  <a:gd name="T4" fmla="*/ 5 w 30"/>
                  <a:gd name="T5" fmla="*/ 28 h 28"/>
                  <a:gd name="T6" fmla="*/ 26 w 30"/>
                  <a:gd name="T7" fmla="*/ 0 h 28"/>
                  <a:gd name="T8" fmla="*/ 4 w 30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4" y="27"/>
                    </a:moveTo>
                    <a:cubicBezTo>
                      <a:pt x="8" y="24"/>
                      <a:pt x="14" y="18"/>
                      <a:pt x="19" y="9"/>
                    </a:cubicBezTo>
                    <a:cubicBezTo>
                      <a:pt x="19" y="9"/>
                      <a:pt x="13" y="20"/>
                      <a:pt x="5" y="28"/>
                    </a:cubicBezTo>
                    <a:cubicBezTo>
                      <a:pt x="8" y="28"/>
                      <a:pt x="30" y="27"/>
                      <a:pt x="26" y="0"/>
                    </a:cubicBezTo>
                    <a:cubicBezTo>
                      <a:pt x="26" y="0"/>
                      <a:pt x="0" y="4"/>
                      <a:pt x="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8" name="Freeform 3750"/>
              <p:cNvSpPr>
                <a:spLocks/>
              </p:cNvSpPr>
              <p:nvPr/>
            </p:nvSpPr>
            <p:spPr bwMode="auto">
              <a:xfrm>
                <a:off x="1920876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5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5" y="0"/>
                    </a:cubicBezTo>
                    <a:cubicBezTo>
                      <a:pt x="25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9" name="Freeform 3751"/>
              <p:cNvSpPr>
                <a:spLocks noEditPoints="1"/>
              </p:cNvSpPr>
              <p:nvPr/>
            </p:nvSpPr>
            <p:spPr bwMode="auto">
              <a:xfrm>
                <a:off x="1182688" y="2136775"/>
                <a:ext cx="757238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5 w 238"/>
                  <a:gd name="T35" fmla="*/ 142 h 183"/>
                  <a:gd name="T36" fmla="*/ 86 w 238"/>
                  <a:gd name="T37" fmla="*/ 151 h 183"/>
                  <a:gd name="T38" fmla="*/ 94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19 w 238"/>
                  <a:gd name="T63" fmla="*/ 137 h 183"/>
                  <a:gd name="T64" fmla="*/ 119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3 w 238"/>
                  <a:gd name="T79" fmla="*/ 171 h 183"/>
                  <a:gd name="T80" fmla="*/ 123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4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2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4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3 w 238"/>
                  <a:gd name="T113" fmla="*/ 136 h 183"/>
                  <a:gd name="T114" fmla="*/ 123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7" y="138"/>
                      <a:pt x="85" y="142"/>
                    </a:cubicBezTo>
                    <a:cubicBezTo>
                      <a:pt x="84" y="144"/>
                      <a:pt x="84" y="147"/>
                      <a:pt x="86" y="151"/>
                    </a:cubicBezTo>
                    <a:cubicBezTo>
                      <a:pt x="89" y="154"/>
                      <a:pt x="91" y="155"/>
                      <a:pt x="94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2" y="179"/>
                      <a:pt x="101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71"/>
                      <a:pt x="119" y="171"/>
                      <a:pt x="119" y="171"/>
                    </a:cubicBezTo>
                    <a:cubicBezTo>
                      <a:pt x="119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3" y="174"/>
                      <a:pt x="123" y="171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4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2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4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8" y="142"/>
                      <a:pt x="123" y="136"/>
                    </a:cubicBezTo>
                    <a:cubicBezTo>
                      <a:pt x="123" y="135"/>
                      <a:pt x="123" y="135"/>
                      <a:pt x="123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0" name="Freeform 3752"/>
              <p:cNvSpPr>
                <a:spLocks/>
              </p:cNvSpPr>
              <p:nvPr/>
            </p:nvSpPr>
            <p:spPr bwMode="auto">
              <a:xfrm>
                <a:off x="1195388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1" name="Freeform 3753"/>
              <p:cNvSpPr>
                <a:spLocks/>
              </p:cNvSpPr>
              <p:nvPr/>
            </p:nvSpPr>
            <p:spPr bwMode="auto">
              <a:xfrm>
                <a:off x="1204913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2" name="Freeform 3754"/>
              <p:cNvSpPr>
                <a:spLocks/>
              </p:cNvSpPr>
              <p:nvPr/>
            </p:nvSpPr>
            <p:spPr bwMode="auto">
              <a:xfrm>
                <a:off x="1227138" y="2270125"/>
                <a:ext cx="93663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3" name="Freeform 3755"/>
              <p:cNvSpPr>
                <a:spLocks/>
              </p:cNvSpPr>
              <p:nvPr/>
            </p:nvSpPr>
            <p:spPr bwMode="auto">
              <a:xfrm>
                <a:off x="1258888" y="2333625"/>
                <a:ext cx="112713" cy="101600"/>
              </a:xfrm>
              <a:custGeom>
                <a:avLst/>
                <a:gdLst>
                  <a:gd name="T0" fmla="*/ 12 w 35"/>
                  <a:gd name="T1" fmla="*/ 32 h 32"/>
                  <a:gd name="T2" fmla="*/ 20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0" y="11"/>
                      <a:pt x="20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4" name="Freeform 3756"/>
              <p:cNvSpPr>
                <a:spLocks/>
              </p:cNvSpPr>
              <p:nvPr/>
            </p:nvSpPr>
            <p:spPr bwMode="auto">
              <a:xfrm>
                <a:off x="1320801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5" name="Freeform 3757"/>
              <p:cNvSpPr>
                <a:spLocks/>
              </p:cNvSpPr>
              <p:nvPr/>
            </p:nvSpPr>
            <p:spPr bwMode="auto">
              <a:xfrm>
                <a:off x="1406526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6" name="Freeform 3758"/>
              <p:cNvSpPr>
                <a:spLocks/>
              </p:cNvSpPr>
              <p:nvPr/>
            </p:nvSpPr>
            <p:spPr bwMode="auto">
              <a:xfrm>
                <a:off x="1330326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3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29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7" name="Freeform 3759"/>
              <p:cNvSpPr>
                <a:spLocks/>
              </p:cNvSpPr>
              <p:nvPr/>
            </p:nvSpPr>
            <p:spPr bwMode="auto">
              <a:xfrm>
                <a:off x="1223963" y="2466975"/>
                <a:ext cx="112713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5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8" name="Freeform 3760"/>
              <p:cNvSpPr>
                <a:spLocks/>
              </p:cNvSpPr>
              <p:nvPr/>
            </p:nvSpPr>
            <p:spPr bwMode="auto">
              <a:xfrm>
                <a:off x="1157288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0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0" y="13"/>
                      <a:pt x="10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9" name="Freeform 3761"/>
              <p:cNvSpPr>
                <a:spLocks/>
              </p:cNvSpPr>
              <p:nvPr/>
            </p:nvSpPr>
            <p:spPr bwMode="auto">
              <a:xfrm>
                <a:off x="1112838" y="2286000"/>
                <a:ext cx="88900" cy="95250"/>
              </a:xfrm>
              <a:custGeom>
                <a:avLst/>
                <a:gdLst>
                  <a:gd name="T0" fmla="*/ 28 w 28"/>
                  <a:gd name="T1" fmla="*/ 24 h 30"/>
                  <a:gd name="T2" fmla="*/ 10 w 28"/>
                  <a:gd name="T3" fmla="*/ 10 h 30"/>
                  <a:gd name="T4" fmla="*/ 28 w 28"/>
                  <a:gd name="T5" fmla="*/ 23 h 30"/>
                  <a:gd name="T6" fmla="*/ 0 w 28"/>
                  <a:gd name="T7" fmla="*/ 3 h 30"/>
                  <a:gd name="T8" fmla="*/ 28 w 28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6" y="17"/>
                      <a:pt x="24" y="21"/>
                      <a:pt x="28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5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0" name="Freeform 3762"/>
              <p:cNvSpPr>
                <a:spLocks/>
              </p:cNvSpPr>
              <p:nvPr/>
            </p:nvSpPr>
            <p:spPr bwMode="auto">
              <a:xfrm>
                <a:off x="1090613" y="2181225"/>
                <a:ext cx="95250" cy="88900"/>
              </a:xfrm>
              <a:custGeom>
                <a:avLst/>
                <a:gdLst>
                  <a:gd name="T0" fmla="*/ 25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5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2" y="28"/>
                      <a:pt x="2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1" name="Freeform 3763"/>
              <p:cNvSpPr>
                <a:spLocks/>
              </p:cNvSpPr>
              <p:nvPr/>
            </p:nvSpPr>
            <p:spPr bwMode="auto">
              <a:xfrm>
                <a:off x="1096963" y="2070100"/>
                <a:ext cx="104775" cy="95250"/>
              </a:xfrm>
              <a:custGeom>
                <a:avLst/>
                <a:gdLst>
                  <a:gd name="T0" fmla="*/ 25 w 33"/>
                  <a:gd name="T1" fmla="*/ 30 h 30"/>
                  <a:gd name="T2" fmla="*/ 13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5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5" y="30"/>
                    </a:moveTo>
                    <a:cubicBezTo>
                      <a:pt x="18" y="22"/>
                      <a:pt x="13" y="10"/>
                      <a:pt x="13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95" name="组合 6894"/>
          <p:cNvGrpSpPr/>
          <p:nvPr/>
        </p:nvGrpSpPr>
        <p:grpSpPr>
          <a:xfrm>
            <a:off x="5508104" y="1462933"/>
            <a:ext cx="1613399" cy="1612980"/>
            <a:chOff x="3786188" y="1171575"/>
            <a:chExt cx="2795588" cy="2794000"/>
          </a:xfrm>
        </p:grpSpPr>
        <p:sp>
          <p:nvSpPr>
            <p:cNvPr id="6802" name="Freeform 3764"/>
            <p:cNvSpPr>
              <a:spLocks/>
            </p:cNvSpPr>
            <p:nvPr/>
          </p:nvSpPr>
          <p:spPr bwMode="auto">
            <a:xfrm>
              <a:off x="3786188" y="1171575"/>
              <a:ext cx="2795588" cy="2794000"/>
            </a:xfrm>
            <a:custGeom>
              <a:avLst/>
              <a:gdLst>
                <a:gd name="T0" fmla="*/ 863 w 880"/>
                <a:gd name="T1" fmla="*/ 466 h 880"/>
                <a:gd name="T2" fmla="*/ 863 w 880"/>
                <a:gd name="T3" fmla="*/ 414 h 880"/>
                <a:gd name="T4" fmla="*/ 855 w 880"/>
                <a:gd name="T5" fmla="*/ 356 h 880"/>
                <a:gd name="T6" fmla="*/ 842 w 880"/>
                <a:gd name="T7" fmla="*/ 306 h 880"/>
                <a:gd name="T8" fmla="*/ 819 w 880"/>
                <a:gd name="T9" fmla="*/ 251 h 880"/>
                <a:gd name="T10" fmla="*/ 794 w 880"/>
                <a:gd name="T11" fmla="*/ 206 h 880"/>
                <a:gd name="T12" fmla="*/ 757 w 880"/>
                <a:gd name="T13" fmla="*/ 160 h 880"/>
                <a:gd name="T14" fmla="*/ 721 w 880"/>
                <a:gd name="T15" fmla="*/ 123 h 880"/>
                <a:gd name="T16" fmla="*/ 674 w 880"/>
                <a:gd name="T17" fmla="*/ 87 h 880"/>
                <a:gd name="T18" fmla="*/ 630 w 880"/>
                <a:gd name="T19" fmla="*/ 61 h 880"/>
                <a:gd name="T20" fmla="*/ 575 w 880"/>
                <a:gd name="T21" fmla="*/ 39 h 880"/>
                <a:gd name="T22" fmla="*/ 525 w 880"/>
                <a:gd name="T23" fmla="*/ 25 h 880"/>
                <a:gd name="T24" fmla="*/ 466 w 880"/>
                <a:gd name="T25" fmla="*/ 18 h 880"/>
                <a:gd name="T26" fmla="*/ 415 w 880"/>
                <a:gd name="T27" fmla="*/ 17 h 880"/>
                <a:gd name="T28" fmla="*/ 356 w 880"/>
                <a:gd name="T29" fmla="*/ 25 h 880"/>
                <a:gd name="T30" fmla="*/ 306 w 880"/>
                <a:gd name="T31" fmla="*/ 38 h 880"/>
                <a:gd name="T32" fmla="*/ 251 w 880"/>
                <a:gd name="T33" fmla="*/ 61 h 880"/>
                <a:gd name="T34" fmla="*/ 206 w 880"/>
                <a:gd name="T35" fmla="*/ 86 h 880"/>
                <a:gd name="T36" fmla="*/ 160 w 880"/>
                <a:gd name="T37" fmla="*/ 123 h 880"/>
                <a:gd name="T38" fmla="*/ 123 w 880"/>
                <a:gd name="T39" fmla="*/ 159 h 880"/>
                <a:gd name="T40" fmla="*/ 87 w 880"/>
                <a:gd name="T41" fmla="*/ 206 h 880"/>
                <a:gd name="T42" fmla="*/ 61 w 880"/>
                <a:gd name="T43" fmla="*/ 250 h 880"/>
                <a:gd name="T44" fmla="*/ 39 w 880"/>
                <a:gd name="T45" fmla="*/ 305 h 880"/>
                <a:gd name="T46" fmla="*/ 25 w 880"/>
                <a:gd name="T47" fmla="*/ 355 h 880"/>
                <a:gd name="T48" fmla="*/ 18 w 880"/>
                <a:gd name="T49" fmla="*/ 414 h 880"/>
                <a:gd name="T50" fmla="*/ 17 w 880"/>
                <a:gd name="T51" fmla="*/ 465 h 880"/>
                <a:gd name="T52" fmla="*/ 25 w 880"/>
                <a:gd name="T53" fmla="*/ 524 h 880"/>
                <a:gd name="T54" fmla="*/ 38 w 880"/>
                <a:gd name="T55" fmla="*/ 574 h 880"/>
                <a:gd name="T56" fmla="*/ 61 w 880"/>
                <a:gd name="T57" fmla="*/ 629 h 880"/>
                <a:gd name="T58" fmla="*/ 86 w 880"/>
                <a:gd name="T59" fmla="*/ 674 h 880"/>
                <a:gd name="T60" fmla="*/ 123 w 880"/>
                <a:gd name="T61" fmla="*/ 720 h 880"/>
                <a:gd name="T62" fmla="*/ 159 w 880"/>
                <a:gd name="T63" fmla="*/ 757 h 880"/>
                <a:gd name="T64" fmla="*/ 206 w 880"/>
                <a:gd name="T65" fmla="*/ 793 h 880"/>
                <a:gd name="T66" fmla="*/ 251 w 880"/>
                <a:gd name="T67" fmla="*/ 819 h 880"/>
                <a:gd name="T68" fmla="*/ 306 w 880"/>
                <a:gd name="T69" fmla="*/ 841 h 880"/>
                <a:gd name="T70" fmla="*/ 355 w 880"/>
                <a:gd name="T71" fmla="*/ 855 h 880"/>
                <a:gd name="T72" fmla="*/ 414 w 880"/>
                <a:gd name="T73" fmla="*/ 862 h 880"/>
                <a:gd name="T74" fmla="*/ 466 w 880"/>
                <a:gd name="T75" fmla="*/ 863 h 880"/>
                <a:gd name="T76" fmla="*/ 524 w 880"/>
                <a:gd name="T77" fmla="*/ 855 h 880"/>
                <a:gd name="T78" fmla="*/ 574 w 880"/>
                <a:gd name="T79" fmla="*/ 842 h 880"/>
                <a:gd name="T80" fmla="*/ 629 w 880"/>
                <a:gd name="T81" fmla="*/ 819 h 880"/>
                <a:gd name="T82" fmla="*/ 674 w 880"/>
                <a:gd name="T83" fmla="*/ 794 h 880"/>
                <a:gd name="T84" fmla="*/ 720 w 880"/>
                <a:gd name="T85" fmla="*/ 757 h 880"/>
                <a:gd name="T86" fmla="*/ 757 w 880"/>
                <a:gd name="T87" fmla="*/ 721 h 880"/>
                <a:gd name="T88" fmla="*/ 793 w 880"/>
                <a:gd name="T89" fmla="*/ 674 h 880"/>
                <a:gd name="T90" fmla="*/ 819 w 880"/>
                <a:gd name="T91" fmla="*/ 629 h 880"/>
                <a:gd name="T92" fmla="*/ 841 w 880"/>
                <a:gd name="T93" fmla="*/ 574 h 880"/>
                <a:gd name="T94" fmla="*/ 855 w 880"/>
                <a:gd name="T95" fmla="*/ 52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0" h="880">
                  <a:moveTo>
                    <a:pt x="855" y="524"/>
                  </a:moveTo>
                  <a:cubicBezTo>
                    <a:pt x="842" y="506"/>
                    <a:pt x="846" y="480"/>
                    <a:pt x="863" y="466"/>
                  </a:cubicBezTo>
                  <a:cubicBezTo>
                    <a:pt x="863" y="465"/>
                    <a:pt x="863" y="465"/>
                    <a:pt x="863" y="465"/>
                  </a:cubicBezTo>
                  <a:cubicBezTo>
                    <a:pt x="880" y="451"/>
                    <a:pt x="880" y="428"/>
                    <a:pt x="863" y="414"/>
                  </a:cubicBezTo>
                  <a:cubicBezTo>
                    <a:pt x="863" y="414"/>
                    <a:pt x="863" y="414"/>
                    <a:pt x="863" y="414"/>
                  </a:cubicBezTo>
                  <a:cubicBezTo>
                    <a:pt x="846" y="400"/>
                    <a:pt x="842" y="374"/>
                    <a:pt x="855" y="356"/>
                  </a:cubicBezTo>
                  <a:cubicBezTo>
                    <a:pt x="855" y="355"/>
                    <a:pt x="855" y="355"/>
                    <a:pt x="855" y="355"/>
                  </a:cubicBezTo>
                  <a:cubicBezTo>
                    <a:pt x="868" y="337"/>
                    <a:pt x="862" y="315"/>
                    <a:pt x="842" y="306"/>
                  </a:cubicBezTo>
                  <a:cubicBezTo>
                    <a:pt x="841" y="305"/>
                    <a:pt x="841" y="305"/>
                    <a:pt x="841" y="305"/>
                  </a:cubicBezTo>
                  <a:cubicBezTo>
                    <a:pt x="821" y="296"/>
                    <a:pt x="811" y="272"/>
                    <a:pt x="819" y="251"/>
                  </a:cubicBezTo>
                  <a:cubicBezTo>
                    <a:pt x="819" y="250"/>
                    <a:pt x="819" y="250"/>
                    <a:pt x="819" y="250"/>
                  </a:cubicBezTo>
                  <a:cubicBezTo>
                    <a:pt x="827" y="230"/>
                    <a:pt x="816" y="210"/>
                    <a:pt x="794" y="206"/>
                  </a:cubicBezTo>
                  <a:cubicBezTo>
                    <a:pt x="793" y="206"/>
                    <a:pt x="793" y="206"/>
                    <a:pt x="793" y="206"/>
                  </a:cubicBezTo>
                  <a:cubicBezTo>
                    <a:pt x="771" y="203"/>
                    <a:pt x="755" y="182"/>
                    <a:pt x="757" y="160"/>
                  </a:cubicBezTo>
                  <a:cubicBezTo>
                    <a:pt x="757" y="159"/>
                    <a:pt x="757" y="159"/>
                    <a:pt x="757" y="159"/>
                  </a:cubicBezTo>
                  <a:cubicBezTo>
                    <a:pt x="759" y="137"/>
                    <a:pt x="743" y="121"/>
                    <a:pt x="721" y="123"/>
                  </a:cubicBezTo>
                  <a:cubicBezTo>
                    <a:pt x="720" y="123"/>
                    <a:pt x="720" y="123"/>
                    <a:pt x="720" y="123"/>
                  </a:cubicBezTo>
                  <a:cubicBezTo>
                    <a:pt x="699" y="125"/>
                    <a:pt x="678" y="109"/>
                    <a:pt x="674" y="87"/>
                  </a:cubicBezTo>
                  <a:cubicBezTo>
                    <a:pt x="674" y="86"/>
                    <a:pt x="674" y="86"/>
                    <a:pt x="674" y="86"/>
                  </a:cubicBezTo>
                  <a:cubicBezTo>
                    <a:pt x="670" y="65"/>
                    <a:pt x="650" y="53"/>
                    <a:pt x="630" y="61"/>
                  </a:cubicBezTo>
                  <a:cubicBezTo>
                    <a:pt x="629" y="61"/>
                    <a:pt x="629" y="61"/>
                    <a:pt x="629" y="61"/>
                  </a:cubicBezTo>
                  <a:cubicBezTo>
                    <a:pt x="608" y="69"/>
                    <a:pt x="584" y="59"/>
                    <a:pt x="575" y="39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65" y="18"/>
                    <a:pt x="543" y="12"/>
                    <a:pt x="525" y="25"/>
                  </a:cubicBezTo>
                  <a:cubicBezTo>
                    <a:pt x="524" y="25"/>
                    <a:pt x="524" y="25"/>
                    <a:pt x="524" y="25"/>
                  </a:cubicBezTo>
                  <a:cubicBezTo>
                    <a:pt x="506" y="38"/>
                    <a:pt x="480" y="34"/>
                    <a:pt x="466" y="18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52" y="0"/>
                    <a:pt x="429" y="0"/>
                    <a:pt x="415" y="1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00" y="35"/>
                    <a:pt x="374" y="38"/>
                    <a:pt x="356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37" y="12"/>
                    <a:pt x="315" y="18"/>
                    <a:pt x="306" y="38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296" y="59"/>
                    <a:pt x="272" y="69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30" y="53"/>
                    <a:pt x="210" y="65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3" y="109"/>
                    <a:pt x="182" y="125"/>
                    <a:pt x="160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37" y="121"/>
                    <a:pt x="121" y="137"/>
                    <a:pt x="123" y="159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5" y="182"/>
                    <a:pt x="109" y="203"/>
                    <a:pt x="87" y="206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65" y="210"/>
                    <a:pt x="53" y="230"/>
                    <a:pt x="61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9" y="272"/>
                    <a:pt x="59" y="296"/>
                    <a:pt x="39" y="305"/>
                  </a:cubicBezTo>
                  <a:cubicBezTo>
                    <a:pt x="38" y="306"/>
                    <a:pt x="38" y="306"/>
                    <a:pt x="38" y="306"/>
                  </a:cubicBezTo>
                  <a:cubicBezTo>
                    <a:pt x="18" y="315"/>
                    <a:pt x="12" y="337"/>
                    <a:pt x="25" y="355"/>
                  </a:cubicBezTo>
                  <a:cubicBezTo>
                    <a:pt x="25" y="356"/>
                    <a:pt x="25" y="356"/>
                    <a:pt x="25" y="356"/>
                  </a:cubicBezTo>
                  <a:cubicBezTo>
                    <a:pt x="38" y="374"/>
                    <a:pt x="35" y="400"/>
                    <a:pt x="18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0" y="429"/>
                    <a:pt x="0" y="451"/>
                    <a:pt x="17" y="465"/>
                  </a:cubicBezTo>
                  <a:cubicBezTo>
                    <a:pt x="18" y="466"/>
                    <a:pt x="18" y="466"/>
                    <a:pt x="18" y="466"/>
                  </a:cubicBezTo>
                  <a:cubicBezTo>
                    <a:pt x="35" y="480"/>
                    <a:pt x="38" y="506"/>
                    <a:pt x="25" y="524"/>
                  </a:cubicBezTo>
                  <a:cubicBezTo>
                    <a:pt x="25" y="525"/>
                    <a:pt x="25" y="525"/>
                    <a:pt x="25" y="525"/>
                  </a:cubicBezTo>
                  <a:cubicBezTo>
                    <a:pt x="12" y="543"/>
                    <a:pt x="18" y="565"/>
                    <a:pt x="38" y="574"/>
                  </a:cubicBezTo>
                  <a:cubicBezTo>
                    <a:pt x="39" y="575"/>
                    <a:pt x="39" y="575"/>
                    <a:pt x="39" y="575"/>
                  </a:cubicBezTo>
                  <a:cubicBezTo>
                    <a:pt x="59" y="584"/>
                    <a:pt x="69" y="608"/>
                    <a:pt x="61" y="629"/>
                  </a:cubicBezTo>
                  <a:cubicBezTo>
                    <a:pt x="61" y="629"/>
                    <a:pt x="61" y="629"/>
                    <a:pt x="61" y="629"/>
                  </a:cubicBezTo>
                  <a:cubicBezTo>
                    <a:pt x="53" y="650"/>
                    <a:pt x="65" y="670"/>
                    <a:pt x="86" y="674"/>
                  </a:cubicBezTo>
                  <a:cubicBezTo>
                    <a:pt x="87" y="674"/>
                    <a:pt x="87" y="674"/>
                    <a:pt x="87" y="674"/>
                  </a:cubicBezTo>
                  <a:cubicBezTo>
                    <a:pt x="109" y="677"/>
                    <a:pt x="125" y="698"/>
                    <a:pt x="123" y="720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1" y="743"/>
                    <a:pt x="137" y="759"/>
                    <a:pt x="159" y="757"/>
                  </a:cubicBezTo>
                  <a:cubicBezTo>
                    <a:pt x="160" y="757"/>
                    <a:pt x="160" y="757"/>
                    <a:pt x="160" y="757"/>
                  </a:cubicBezTo>
                  <a:cubicBezTo>
                    <a:pt x="182" y="755"/>
                    <a:pt x="203" y="771"/>
                    <a:pt x="206" y="793"/>
                  </a:cubicBezTo>
                  <a:cubicBezTo>
                    <a:pt x="207" y="794"/>
                    <a:pt x="207" y="794"/>
                    <a:pt x="207" y="794"/>
                  </a:cubicBezTo>
                  <a:cubicBezTo>
                    <a:pt x="210" y="815"/>
                    <a:pt x="230" y="827"/>
                    <a:pt x="251" y="819"/>
                  </a:cubicBezTo>
                  <a:cubicBezTo>
                    <a:pt x="251" y="819"/>
                    <a:pt x="251" y="819"/>
                    <a:pt x="251" y="819"/>
                  </a:cubicBezTo>
                  <a:cubicBezTo>
                    <a:pt x="272" y="811"/>
                    <a:pt x="296" y="821"/>
                    <a:pt x="306" y="841"/>
                  </a:cubicBezTo>
                  <a:cubicBezTo>
                    <a:pt x="306" y="842"/>
                    <a:pt x="306" y="842"/>
                    <a:pt x="306" y="842"/>
                  </a:cubicBezTo>
                  <a:cubicBezTo>
                    <a:pt x="315" y="862"/>
                    <a:pt x="337" y="868"/>
                    <a:pt x="355" y="855"/>
                  </a:cubicBezTo>
                  <a:cubicBezTo>
                    <a:pt x="356" y="855"/>
                    <a:pt x="356" y="855"/>
                    <a:pt x="356" y="855"/>
                  </a:cubicBezTo>
                  <a:cubicBezTo>
                    <a:pt x="374" y="842"/>
                    <a:pt x="400" y="845"/>
                    <a:pt x="414" y="862"/>
                  </a:cubicBezTo>
                  <a:cubicBezTo>
                    <a:pt x="415" y="863"/>
                    <a:pt x="415" y="863"/>
                    <a:pt x="415" y="863"/>
                  </a:cubicBezTo>
                  <a:cubicBezTo>
                    <a:pt x="429" y="880"/>
                    <a:pt x="452" y="880"/>
                    <a:pt x="466" y="863"/>
                  </a:cubicBezTo>
                  <a:cubicBezTo>
                    <a:pt x="466" y="862"/>
                    <a:pt x="466" y="862"/>
                    <a:pt x="466" y="862"/>
                  </a:cubicBezTo>
                  <a:cubicBezTo>
                    <a:pt x="480" y="845"/>
                    <a:pt x="506" y="842"/>
                    <a:pt x="524" y="855"/>
                  </a:cubicBezTo>
                  <a:cubicBezTo>
                    <a:pt x="525" y="855"/>
                    <a:pt x="525" y="855"/>
                    <a:pt x="525" y="855"/>
                  </a:cubicBezTo>
                  <a:cubicBezTo>
                    <a:pt x="543" y="868"/>
                    <a:pt x="565" y="862"/>
                    <a:pt x="574" y="842"/>
                  </a:cubicBezTo>
                  <a:cubicBezTo>
                    <a:pt x="575" y="841"/>
                    <a:pt x="575" y="841"/>
                    <a:pt x="575" y="841"/>
                  </a:cubicBezTo>
                  <a:cubicBezTo>
                    <a:pt x="584" y="821"/>
                    <a:pt x="608" y="811"/>
                    <a:pt x="629" y="819"/>
                  </a:cubicBezTo>
                  <a:cubicBezTo>
                    <a:pt x="630" y="819"/>
                    <a:pt x="630" y="819"/>
                    <a:pt x="630" y="819"/>
                  </a:cubicBezTo>
                  <a:cubicBezTo>
                    <a:pt x="650" y="827"/>
                    <a:pt x="670" y="815"/>
                    <a:pt x="674" y="794"/>
                  </a:cubicBezTo>
                  <a:cubicBezTo>
                    <a:pt x="674" y="793"/>
                    <a:pt x="674" y="793"/>
                    <a:pt x="674" y="793"/>
                  </a:cubicBezTo>
                  <a:cubicBezTo>
                    <a:pt x="678" y="771"/>
                    <a:pt x="699" y="755"/>
                    <a:pt x="720" y="757"/>
                  </a:cubicBezTo>
                  <a:cubicBezTo>
                    <a:pt x="721" y="757"/>
                    <a:pt x="721" y="757"/>
                    <a:pt x="721" y="757"/>
                  </a:cubicBezTo>
                  <a:cubicBezTo>
                    <a:pt x="743" y="759"/>
                    <a:pt x="759" y="743"/>
                    <a:pt x="757" y="721"/>
                  </a:cubicBezTo>
                  <a:cubicBezTo>
                    <a:pt x="757" y="720"/>
                    <a:pt x="757" y="720"/>
                    <a:pt x="757" y="720"/>
                  </a:cubicBezTo>
                  <a:cubicBezTo>
                    <a:pt x="755" y="698"/>
                    <a:pt x="771" y="677"/>
                    <a:pt x="793" y="674"/>
                  </a:cubicBezTo>
                  <a:cubicBezTo>
                    <a:pt x="794" y="674"/>
                    <a:pt x="794" y="674"/>
                    <a:pt x="794" y="674"/>
                  </a:cubicBezTo>
                  <a:cubicBezTo>
                    <a:pt x="816" y="670"/>
                    <a:pt x="827" y="650"/>
                    <a:pt x="819" y="629"/>
                  </a:cubicBezTo>
                  <a:cubicBezTo>
                    <a:pt x="819" y="629"/>
                    <a:pt x="819" y="629"/>
                    <a:pt x="819" y="629"/>
                  </a:cubicBezTo>
                  <a:cubicBezTo>
                    <a:pt x="811" y="608"/>
                    <a:pt x="821" y="584"/>
                    <a:pt x="841" y="574"/>
                  </a:cubicBezTo>
                  <a:cubicBezTo>
                    <a:pt x="842" y="574"/>
                    <a:pt x="842" y="574"/>
                    <a:pt x="842" y="574"/>
                  </a:cubicBezTo>
                  <a:cubicBezTo>
                    <a:pt x="862" y="565"/>
                    <a:pt x="868" y="543"/>
                    <a:pt x="855" y="525"/>
                  </a:cubicBezTo>
                  <a:lnTo>
                    <a:pt x="855" y="52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4" name="Oval 3765"/>
            <p:cNvSpPr>
              <a:spLocks noChangeArrowheads="1"/>
            </p:cNvSpPr>
            <p:nvPr/>
          </p:nvSpPr>
          <p:spPr bwMode="auto">
            <a:xfrm>
              <a:off x="4097338" y="1482725"/>
              <a:ext cx="2173288" cy="2171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5" name="Freeform 3766"/>
            <p:cNvSpPr>
              <a:spLocks/>
            </p:cNvSpPr>
            <p:nvPr/>
          </p:nvSpPr>
          <p:spPr bwMode="auto">
            <a:xfrm>
              <a:off x="4230688" y="1711325"/>
              <a:ext cx="1906588" cy="1781175"/>
            </a:xfrm>
            <a:custGeom>
              <a:avLst/>
              <a:gdLst>
                <a:gd name="T0" fmla="*/ 580 w 600"/>
                <a:gd name="T1" fmla="*/ 303 h 561"/>
                <a:gd name="T2" fmla="*/ 535 w 600"/>
                <a:gd name="T3" fmla="*/ 267 h 561"/>
                <a:gd name="T4" fmla="*/ 545 w 600"/>
                <a:gd name="T5" fmla="*/ 206 h 561"/>
                <a:gd name="T6" fmla="*/ 554 w 600"/>
                <a:gd name="T7" fmla="*/ 105 h 561"/>
                <a:gd name="T8" fmla="*/ 524 w 600"/>
                <a:gd name="T9" fmla="*/ 94 h 561"/>
                <a:gd name="T10" fmla="*/ 456 w 600"/>
                <a:gd name="T11" fmla="*/ 91 h 561"/>
                <a:gd name="T12" fmla="*/ 445 w 600"/>
                <a:gd name="T13" fmla="*/ 82 h 561"/>
                <a:gd name="T14" fmla="*/ 370 w 600"/>
                <a:gd name="T15" fmla="*/ 58 h 561"/>
                <a:gd name="T16" fmla="*/ 374 w 600"/>
                <a:gd name="T17" fmla="*/ 118 h 561"/>
                <a:gd name="T18" fmla="*/ 447 w 600"/>
                <a:gd name="T19" fmla="*/ 120 h 561"/>
                <a:gd name="T20" fmla="*/ 513 w 600"/>
                <a:gd name="T21" fmla="*/ 183 h 561"/>
                <a:gd name="T22" fmla="*/ 517 w 600"/>
                <a:gd name="T23" fmla="*/ 195 h 561"/>
                <a:gd name="T24" fmla="*/ 489 w 600"/>
                <a:gd name="T25" fmla="*/ 246 h 561"/>
                <a:gd name="T26" fmla="*/ 508 w 600"/>
                <a:gd name="T27" fmla="*/ 267 h 561"/>
                <a:gd name="T28" fmla="*/ 510 w 600"/>
                <a:gd name="T29" fmla="*/ 358 h 561"/>
                <a:gd name="T30" fmla="*/ 504 w 600"/>
                <a:gd name="T31" fmla="*/ 370 h 561"/>
                <a:gd name="T32" fmla="*/ 448 w 600"/>
                <a:gd name="T33" fmla="*/ 386 h 561"/>
                <a:gd name="T34" fmla="*/ 447 w 600"/>
                <a:gd name="T35" fmla="*/ 414 h 561"/>
                <a:gd name="T36" fmla="*/ 385 w 600"/>
                <a:gd name="T37" fmla="*/ 479 h 561"/>
                <a:gd name="T38" fmla="*/ 371 w 600"/>
                <a:gd name="T39" fmla="*/ 484 h 561"/>
                <a:gd name="T40" fmla="*/ 321 w 600"/>
                <a:gd name="T41" fmla="*/ 456 h 561"/>
                <a:gd name="T42" fmla="*/ 280 w 600"/>
                <a:gd name="T43" fmla="*/ 456 h 561"/>
                <a:gd name="T44" fmla="*/ 229 w 600"/>
                <a:gd name="T45" fmla="*/ 484 h 561"/>
                <a:gd name="T46" fmla="*/ 216 w 600"/>
                <a:gd name="T47" fmla="*/ 479 h 561"/>
                <a:gd name="T48" fmla="*/ 153 w 600"/>
                <a:gd name="T49" fmla="*/ 414 h 561"/>
                <a:gd name="T50" fmla="*/ 152 w 600"/>
                <a:gd name="T51" fmla="*/ 386 h 561"/>
                <a:gd name="T52" fmla="*/ 96 w 600"/>
                <a:gd name="T53" fmla="*/ 370 h 561"/>
                <a:gd name="T54" fmla="*/ 90 w 600"/>
                <a:gd name="T55" fmla="*/ 357 h 561"/>
                <a:gd name="T56" fmla="*/ 93 w 600"/>
                <a:gd name="T57" fmla="*/ 267 h 561"/>
                <a:gd name="T58" fmla="*/ 112 w 600"/>
                <a:gd name="T59" fmla="*/ 246 h 561"/>
                <a:gd name="T60" fmla="*/ 83 w 600"/>
                <a:gd name="T61" fmla="*/ 196 h 561"/>
                <a:gd name="T62" fmla="*/ 88 w 600"/>
                <a:gd name="T63" fmla="*/ 182 h 561"/>
                <a:gd name="T64" fmla="*/ 154 w 600"/>
                <a:gd name="T65" fmla="*/ 120 h 561"/>
                <a:gd name="T66" fmla="*/ 226 w 600"/>
                <a:gd name="T67" fmla="*/ 118 h 561"/>
                <a:gd name="T68" fmla="*/ 230 w 600"/>
                <a:gd name="T69" fmla="*/ 58 h 561"/>
                <a:gd name="T70" fmla="*/ 155 w 600"/>
                <a:gd name="T71" fmla="*/ 82 h 561"/>
                <a:gd name="T72" fmla="*/ 144 w 600"/>
                <a:gd name="T73" fmla="*/ 92 h 561"/>
                <a:gd name="T74" fmla="*/ 76 w 600"/>
                <a:gd name="T75" fmla="*/ 94 h 561"/>
                <a:gd name="T76" fmla="*/ 47 w 600"/>
                <a:gd name="T77" fmla="*/ 105 h 561"/>
                <a:gd name="T78" fmla="*/ 55 w 600"/>
                <a:gd name="T79" fmla="*/ 206 h 561"/>
                <a:gd name="T80" fmla="*/ 65 w 600"/>
                <a:gd name="T81" fmla="*/ 267 h 561"/>
                <a:gd name="T82" fmla="*/ 20 w 600"/>
                <a:gd name="T83" fmla="*/ 303 h 561"/>
                <a:gd name="T84" fmla="*/ 7 w 600"/>
                <a:gd name="T85" fmla="*/ 332 h 561"/>
                <a:gd name="T86" fmla="*/ 84 w 600"/>
                <a:gd name="T87" fmla="*/ 397 h 561"/>
                <a:gd name="T88" fmla="*/ 159 w 600"/>
                <a:gd name="T89" fmla="*/ 455 h 561"/>
                <a:gd name="T90" fmla="*/ 172 w 600"/>
                <a:gd name="T91" fmla="*/ 464 h 561"/>
                <a:gd name="T92" fmla="*/ 192 w 600"/>
                <a:gd name="T93" fmla="*/ 528 h 561"/>
                <a:gd name="T94" fmla="*/ 210 w 600"/>
                <a:gd name="T95" fmla="*/ 554 h 561"/>
                <a:gd name="T96" fmla="*/ 313 w 600"/>
                <a:gd name="T97" fmla="*/ 502 h 561"/>
                <a:gd name="T98" fmla="*/ 328 w 600"/>
                <a:gd name="T99" fmla="*/ 500 h 561"/>
                <a:gd name="T100" fmla="*/ 422 w 600"/>
                <a:gd name="T101" fmla="*/ 488 h 561"/>
                <a:gd name="T102" fmla="*/ 521 w 600"/>
                <a:gd name="T103" fmla="*/ 470 h 561"/>
                <a:gd name="T104" fmla="*/ 524 w 600"/>
                <a:gd name="T105" fmla="*/ 439 h 561"/>
                <a:gd name="T106" fmla="*/ 510 w 600"/>
                <a:gd name="T107" fmla="*/ 37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561">
                  <a:moveTo>
                    <a:pt x="543" y="337"/>
                  </a:moveTo>
                  <a:cubicBezTo>
                    <a:pt x="533" y="341"/>
                    <a:pt x="524" y="350"/>
                    <a:pt x="517" y="358"/>
                  </a:cubicBezTo>
                  <a:cubicBezTo>
                    <a:pt x="523" y="344"/>
                    <a:pt x="527" y="330"/>
                    <a:pt x="530" y="315"/>
                  </a:cubicBezTo>
                  <a:cubicBezTo>
                    <a:pt x="539" y="316"/>
                    <a:pt x="562" y="318"/>
                    <a:pt x="580" y="303"/>
                  </a:cubicBezTo>
                  <a:cubicBezTo>
                    <a:pt x="599" y="288"/>
                    <a:pt x="600" y="254"/>
                    <a:pt x="600" y="254"/>
                  </a:cubicBezTo>
                  <a:cubicBezTo>
                    <a:pt x="600" y="254"/>
                    <a:pt x="579" y="251"/>
                    <a:pt x="552" y="272"/>
                  </a:cubicBezTo>
                  <a:cubicBezTo>
                    <a:pt x="544" y="278"/>
                    <a:pt x="537" y="290"/>
                    <a:pt x="533" y="299"/>
                  </a:cubicBezTo>
                  <a:cubicBezTo>
                    <a:pt x="534" y="289"/>
                    <a:pt x="535" y="278"/>
                    <a:pt x="535" y="267"/>
                  </a:cubicBezTo>
                  <a:cubicBezTo>
                    <a:pt x="535" y="262"/>
                    <a:pt x="535" y="258"/>
                    <a:pt x="535" y="253"/>
                  </a:cubicBezTo>
                  <a:cubicBezTo>
                    <a:pt x="543" y="253"/>
                    <a:pt x="566" y="249"/>
                    <a:pt x="580" y="230"/>
                  </a:cubicBezTo>
                  <a:cubicBezTo>
                    <a:pt x="594" y="210"/>
                    <a:pt x="587" y="177"/>
                    <a:pt x="587" y="177"/>
                  </a:cubicBezTo>
                  <a:cubicBezTo>
                    <a:pt x="587" y="177"/>
                    <a:pt x="566" y="179"/>
                    <a:pt x="545" y="206"/>
                  </a:cubicBezTo>
                  <a:cubicBezTo>
                    <a:pt x="539" y="215"/>
                    <a:pt x="535" y="227"/>
                    <a:pt x="533" y="238"/>
                  </a:cubicBezTo>
                  <a:cubicBezTo>
                    <a:pt x="531" y="222"/>
                    <a:pt x="528" y="207"/>
                    <a:pt x="523" y="193"/>
                  </a:cubicBezTo>
                  <a:cubicBezTo>
                    <a:pt x="531" y="190"/>
                    <a:pt x="553" y="180"/>
                    <a:pt x="561" y="158"/>
                  </a:cubicBezTo>
                  <a:cubicBezTo>
                    <a:pt x="569" y="136"/>
                    <a:pt x="554" y="105"/>
                    <a:pt x="554" y="105"/>
                  </a:cubicBezTo>
                  <a:cubicBezTo>
                    <a:pt x="554" y="105"/>
                    <a:pt x="534" y="113"/>
                    <a:pt x="521" y="145"/>
                  </a:cubicBezTo>
                  <a:cubicBezTo>
                    <a:pt x="517" y="155"/>
                    <a:pt x="517" y="168"/>
                    <a:pt x="518" y="178"/>
                  </a:cubicBezTo>
                  <a:cubicBezTo>
                    <a:pt x="512" y="164"/>
                    <a:pt x="505" y="150"/>
                    <a:pt x="496" y="138"/>
                  </a:cubicBezTo>
                  <a:cubicBezTo>
                    <a:pt x="503" y="133"/>
                    <a:pt x="521" y="118"/>
                    <a:pt x="524" y="94"/>
                  </a:cubicBezTo>
                  <a:cubicBezTo>
                    <a:pt x="526" y="71"/>
                    <a:pt x="503" y="45"/>
                    <a:pt x="503" y="45"/>
                  </a:cubicBezTo>
                  <a:cubicBezTo>
                    <a:pt x="503" y="45"/>
                    <a:pt x="486" y="58"/>
                    <a:pt x="482" y="92"/>
                  </a:cubicBezTo>
                  <a:cubicBezTo>
                    <a:pt x="480" y="102"/>
                    <a:pt x="484" y="115"/>
                    <a:pt x="487" y="125"/>
                  </a:cubicBezTo>
                  <a:cubicBezTo>
                    <a:pt x="478" y="113"/>
                    <a:pt x="468" y="102"/>
                    <a:pt x="456" y="91"/>
                  </a:cubicBezTo>
                  <a:cubicBezTo>
                    <a:pt x="462" y="85"/>
                    <a:pt x="475" y="66"/>
                    <a:pt x="472" y="42"/>
                  </a:cubicBezTo>
                  <a:cubicBezTo>
                    <a:pt x="468" y="19"/>
                    <a:pt x="439" y="0"/>
                    <a:pt x="439" y="0"/>
                  </a:cubicBezTo>
                  <a:cubicBezTo>
                    <a:pt x="439" y="0"/>
                    <a:pt x="425" y="17"/>
                    <a:pt x="430" y="50"/>
                  </a:cubicBezTo>
                  <a:cubicBezTo>
                    <a:pt x="432" y="61"/>
                    <a:pt x="439" y="73"/>
                    <a:pt x="445" y="82"/>
                  </a:cubicBezTo>
                  <a:cubicBezTo>
                    <a:pt x="435" y="74"/>
                    <a:pt x="424" y="67"/>
                    <a:pt x="412" y="61"/>
                  </a:cubicBezTo>
                  <a:cubicBezTo>
                    <a:pt x="411" y="53"/>
                    <a:pt x="407" y="37"/>
                    <a:pt x="392" y="27"/>
                  </a:cubicBezTo>
                  <a:cubicBezTo>
                    <a:pt x="376" y="16"/>
                    <a:pt x="351" y="21"/>
                    <a:pt x="351" y="21"/>
                  </a:cubicBezTo>
                  <a:cubicBezTo>
                    <a:pt x="351" y="21"/>
                    <a:pt x="355" y="47"/>
                    <a:pt x="370" y="58"/>
                  </a:cubicBezTo>
                  <a:cubicBezTo>
                    <a:pt x="384" y="68"/>
                    <a:pt x="400" y="67"/>
                    <a:pt x="408" y="66"/>
                  </a:cubicBezTo>
                  <a:cubicBezTo>
                    <a:pt x="420" y="72"/>
                    <a:pt x="431" y="79"/>
                    <a:pt x="441" y="87"/>
                  </a:cubicBezTo>
                  <a:cubicBezTo>
                    <a:pt x="430" y="83"/>
                    <a:pt x="415" y="79"/>
                    <a:pt x="404" y="87"/>
                  </a:cubicBezTo>
                  <a:cubicBezTo>
                    <a:pt x="383" y="100"/>
                    <a:pt x="374" y="118"/>
                    <a:pt x="374" y="118"/>
                  </a:cubicBezTo>
                  <a:cubicBezTo>
                    <a:pt x="374" y="118"/>
                    <a:pt x="398" y="125"/>
                    <a:pt x="419" y="119"/>
                  </a:cubicBezTo>
                  <a:cubicBezTo>
                    <a:pt x="438" y="113"/>
                    <a:pt x="448" y="102"/>
                    <a:pt x="452" y="97"/>
                  </a:cubicBezTo>
                  <a:cubicBezTo>
                    <a:pt x="464" y="107"/>
                    <a:pt x="474" y="118"/>
                    <a:pt x="483" y="130"/>
                  </a:cubicBezTo>
                  <a:cubicBezTo>
                    <a:pt x="474" y="123"/>
                    <a:pt x="460" y="115"/>
                    <a:pt x="447" y="120"/>
                  </a:cubicBezTo>
                  <a:cubicBezTo>
                    <a:pt x="424" y="127"/>
                    <a:pt x="410" y="143"/>
                    <a:pt x="410" y="143"/>
                  </a:cubicBezTo>
                  <a:cubicBezTo>
                    <a:pt x="410" y="143"/>
                    <a:pt x="432" y="155"/>
                    <a:pt x="453" y="154"/>
                  </a:cubicBezTo>
                  <a:cubicBezTo>
                    <a:pt x="474" y="154"/>
                    <a:pt x="486" y="145"/>
                    <a:pt x="491" y="142"/>
                  </a:cubicBezTo>
                  <a:cubicBezTo>
                    <a:pt x="500" y="154"/>
                    <a:pt x="507" y="168"/>
                    <a:pt x="513" y="183"/>
                  </a:cubicBezTo>
                  <a:cubicBezTo>
                    <a:pt x="506" y="173"/>
                    <a:pt x="494" y="162"/>
                    <a:pt x="480" y="163"/>
                  </a:cubicBezTo>
                  <a:cubicBezTo>
                    <a:pt x="456" y="164"/>
                    <a:pt x="439" y="176"/>
                    <a:pt x="439" y="176"/>
                  </a:cubicBezTo>
                  <a:cubicBezTo>
                    <a:pt x="439" y="176"/>
                    <a:pt x="456" y="193"/>
                    <a:pt x="477" y="198"/>
                  </a:cubicBezTo>
                  <a:cubicBezTo>
                    <a:pt x="497" y="203"/>
                    <a:pt x="512" y="198"/>
                    <a:pt x="517" y="195"/>
                  </a:cubicBezTo>
                  <a:cubicBezTo>
                    <a:pt x="522" y="210"/>
                    <a:pt x="525" y="225"/>
                    <a:pt x="527" y="241"/>
                  </a:cubicBezTo>
                  <a:cubicBezTo>
                    <a:pt x="523" y="230"/>
                    <a:pt x="515" y="216"/>
                    <a:pt x="501" y="213"/>
                  </a:cubicBezTo>
                  <a:cubicBezTo>
                    <a:pt x="477" y="208"/>
                    <a:pt x="458" y="215"/>
                    <a:pt x="458" y="215"/>
                  </a:cubicBezTo>
                  <a:cubicBezTo>
                    <a:pt x="458" y="215"/>
                    <a:pt x="470" y="236"/>
                    <a:pt x="489" y="246"/>
                  </a:cubicBezTo>
                  <a:cubicBezTo>
                    <a:pt x="507" y="256"/>
                    <a:pt x="522" y="255"/>
                    <a:pt x="528" y="254"/>
                  </a:cubicBezTo>
                  <a:cubicBezTo>
                    <a:pt x="529" y="258"/>
                    <a:pt x="529" y="263"/>
                    <a:pt x="529" y="267"/>
                  </a:cubicBezTo>
                  <a:cubicBezTo>
                    <a:pt x="529" y="278"/>
                    <a:pt x="528" y="290"/>
                    <a:pt x="526" y="301"/>
                  </a:cubicBezTo>
                  <a:cubicBezTo>
                    <a:pt x="525" y="289"/>
                    <a:pt x="521" y="273"/>
                    <a:pt x="508" y="267"/>
                  </a:cubicBezTo>
                  <a:cubicBezTo>
                    <a:pt x="486" y="256"/>
                    <a:pt x="466" y="257"/>
                    <a:pt x="466" y="257"/>
                  </a:cubicBezTo>
                  <a:cubicBezTo>
                    <a:pt x="466" y="257"/>
                    <a:pt x="472" y="281"/>
                    <a:pt x="488" y="296"/>
                  </a:cubicBezTo>
                  <a:cubicBezTo>
                    <a:pt x="503" y="310"/>
                    <a:pt x="518" y="313"/>
                    <a:pt x="524" y="314"/>
                  </a:cubicBezTo>
                  <a:cubicBezTo>
                    <a:pt x="521" y="329"/>
                    <a:pt x="516" y="344"/>
                    <a:pt x="510" y="358"/>
                  </a:cubicBezTo>
                  <a:cubicBezTo>
                    <a:pt x="512" y="347"/>
                    <a:pt x="512" y="330"/>
                    <a:pt x="501" y="321"/>
                  </a:cubicBezTo>
                  <a:cubicBezTo>
                    <a:pt x="483" y="304"/>
                    <a:pt x="463" y="301"/>
                    <a:pt x="463" y="301"/>
                  </a:cubicBezTo>
                  <a:cubicBezTo>
                    <a:pt x="463" y="301"/>
                    <a:pt x="463" y="325"/>
                    <a:pt x="474" y="343"/>
                  </a:cubicBezTo>
                  <a:cubicBezTo>
                    <a:pt x="485" y="361"/>
                    <a:pt x="498" y="368"/>
                    <a:pt x="504" y="370"/>
                  </a:cubicBezTo>
                  <a:cubicBezTo>
                    <a:pt x="497" y="384"/>
                    <a:pt x="489" y="397"/>
                    <a:pt x="479" y="409"/>
                  </a:cubicBezTo>
                  <a:cubicBezTo>
                    <a:pt x="484" y="398"/>
                    <a:pt x="488" y="383"/>
                    <a:pt x="480" y="371"/>
                  </a:cubicBezTo>
                  <a:cubicBezTo>
                    <a:pt x="467" y="350"/>
                    <a:pt x="448" y="342"/>
                    <a:pt x="448" y="342"/>
                  </a:cubicBezTo>
                  <a:cubicBezTo>
                    <a:pt x="448" y="342"/>
                    <a:pt x="442" y="366"/>
                    <a:pt x="448" y="386"/>
                  </a:cubicBezTo>
                  <a:cubicBezTo>
                    <a:pt x="454" y="406"/>
                    <a:pt x="465" y="416"/>
                    <a:pt x="470" y="420"/>
                  </a:cubicBezTo>
                  <a:cubicBezTo>
                    <a:pt x="468" y="423"/>
                    <a:pt x="465" y="426"/>
                    <a:pt x="462" y="429"/>
                  </a:cubicBezTo>
                  <a:cubicBezTo>
                    <a:pt x="454" y="437"/>
                    <a:pt x="445" y="444"/>
                    <a:pt x="436" y="451"/>
                  </a:cubicBezTo>
                  <a:cubicBezTo>
                    <a:pt x="444" y="441"/>
                    <a:pt x="451" y="428"/>
                    <a:pt x="447" y="414"/>
                  </a:cubicBezTo>
                  <a:cubicBezTo>
                    <a:pt x="439" y="391"/>
                    <a:pt x="424" y="378"/>
                    <a:pt x="424" y="378"/>
                  </a:cubicBezTo>
                  <a:cubicBezTo>
                    <a:pt x="424" y="378"/>
                    <a:pt x="412" y="399"/>
                    <a:pt x="412" y="420"/>
                  </a:cubicBezTo>
                  <a:cubicBezTo>
                    <a:pt x="413" y="441"/>
                    <a:pt x="421" y="454"/>
                    <a:pt x="425" y="458"/>
                  </a:cubicBezTo>
                  <a:cubicBezTo>
                    <a:pt x="412" y="467"/>
                    <a:pt x="399" y="474"/>
                    <a:pt x="385" y="479"/>
                  </a:cubicBezTo>
                  <a:cubicBezTo>
                    <a:pt x="394" y="472"/>
                    <a:pt x="405" y="461"/>
                    <a:pt x="404" y="447"/>
                  </a:cubicBezTo>
                  <a:cubicBezTo>
                    <a:pt x="403" y="423"/>
                    <a:pt x="391" y="406"/>
                    <a:pt x="391" y="406"/>
                  </a:cubicBezTo>
                  <a:cubicBezTo>
                    <a:pt x="391" y="406"/>
                    <a:pt x="374" y="424"/>
                    <a:pt x="369" y="444"/>
                  </a:cubicBezTo>
                  <a:cubicBezTo>
                    <a:pt x="364" y="464"/>
                    <a:pt x="369" y="479"/>
                    <a:pt x="371" y="484"/>
                  </a:cubicBezTo>
                  <a:cubicBezTo>
                    <a:pt x="357" y="489"/>
                    <a:pt x="342" y="492"/>
                    <a:pt x="327" y="494"/>
                  </a:cubicBezTo>
                  <a:cubicBezTo>
                    <a:pt x="338" y="490"/>
                    <a:pt x="351" y="482"/>
                    <a:pt x="354" y="468"/>
                  </a:cubicBezTo>
                  <a:cubicBezTo>
                    <a:pt x="359" y="444"/>
                    <a:pt x="352" y="425"/>
                    <a:pt x="352" y="425"/>
                  </a:cubicBezTo>
                  <a:cubicBezTo>
                    <a:pt x="352" y="425"/>
                    <a:pt x="331" y="437"/>
                    <a:pt x="321" y="456"/>
                  </a:cubicBezTo>
                  <a:cubicBezTo>
                    <a:pt x="311" y="474"/>
                    <a:pt x="311" y="489"/>
                    <a:pt x="312" y="495"/>
                  </a:cubicBezTo>
                  <a:cubicBezTo>
                    <a:pt x="308" y="495"/>
                    <a:pt x="304" y="496"/>
                    <a:pt x="300" y="496"/>
                  </a:cubicBezTo>
                  <a:cubicBezTo>
                    <a:pt x="296" y="496"/>
                    <a:pt x="292" y="495"/>
                    <a:pt x="288" y="495"/>
                  </a:cubicBezTo>
                  <a:cubicBezTo>
                    <a:pt x="289" y="489"/>
                    <a:pt x="289" y="474"/>
                    <a:pt x="280" y="456"/>
                  </a:cubicBezTo>
                  <a:cubicBezTo>
                    <a:pt x="270" y="437"/>
                    <a:pt x="248" y="425"/>
                    <a:pt x="248" y="425"/>
                  </a:cubicBezTo>
                  <a:cubicBezTo>
                    <a:pt x="248" y="425"/>
                    <a:pt x="242" y="444"/>
                    <a:pt x="247" y="468"/>
                  </a:cubicBezTo>
                  <a:cubicBezTo>
                    <a:pt x="249" y="481"/>
                    <a:pt x="262" y="489"/>
                    <a:pt x="273" y="494"/>
                  </a:cubicBezTo>
                  <a:cubicBezTo>
                    <a:pt x="258" y="492"/>
                    <a:pt x="243" y="489"/>
                    <a:pt x="229" y="484"/>
                  </a:cubicBezTo>
                  <a:cubicBezTo>
                    <a:pt x="232" y="478"/>
                    <a:pt x="236" y="464"/>
                    <a:pt x="232" y="444"/>
                  </a:cubicBezTo>
                  <a:cubicBezTo>
                    <a:pt x="227" y="424"/>
                    <a:pt x="209" y="406"/>
                    <a:pt x="209" y="406"/>
                  </a:cubicBezTo>
                  <a:cubicBezTo>
                    <a:pt x="209" y="406"/>
                    <a:pt x="198" y="423"/>
                    <a:pt x="196" y="447"/>
                  </a:cubicBezTo>
                  <a:cubicBezTo>
                    <a:pt x="196" y="461"/>
                    <a:pt x="206" y="472"/>
                    <a:pt x="216" y="479"/>
                  </a:cubicBezTo>
                  <a:cubicBezTo>
                    <a:pt x="201" y="474"/>
                    <a:pt x="188" y="467"/>
                    <a:pt x="175" y="458"/>
                  </a:cubicBezTo>
                  <a:cubicBezTo>
                    <a:pt x="179" y="453"/>
                    <a:pt x="187" y="441"/>
                    <a:pt x="188" y="420"/>
                  </a:cubicBezTo>
                  <a:cubicBezTo>
                    <a:pt x="189" y="399"/>
                    <a:pt x="176" y="378"/>
                    <a:pt x="176" y="378"/>
                  </a:cubicBezTo>
                  <a:cubicBezTo>
                    <a:pt x="176" y="378"/>
                    <a:pt x="161" y="391"/>
                    <a:pt x="153" y="414"/>
                  </a:cubicBezTo>
                  <a:cubicBezTo>
                    <a:pt x="149" y="427"/>
                    <a:pt x="157" y="441"/>
                    <a:pt x="164" y="450"/>
                  </a:cubicBezTo>
                  <a:cubicBezTo>
                    <a:pt x="155" y="444"/>
                    <a:pt x="146" y="436"/>
                    <a:pt x="139" y="429"/>
                  </a:cubicBezTo>
                  <a:cubicBezTo>
                    <a:pt x="136" y="426"/>
                    <a:pt x="133" y="423"/>
                    <a:pt x="130" y="420"/>
                  </a:cubicBezTo>
                  <a:cubicBezTo>
                    <a:pt x="135" y="416"/>
                    <a:pt x="146" y="406"/>
                    <a:pt x="152" y="386"/>
                  </a:cubicBezTo>
                  <a:cubicBezTo>
                    <a:pt x="158" y="366"/>
                    <a:pt x="152" y="342"/>
                    <a:pt x="152" y="342"/>
                  </a:cubicBezTo>
                  <a:cubicBezTo>
                    <a:pt x="152" y="342"/>
                    <a:pt x="134" y="350"/>
                    <a:pt x="120" y="371"/>
                  </a:cubicBezTo>
                  <a:cubicBezTo>
                    <a:pt x="113" y="383"/>
                    <a:pt x="116" y="398"/>
                    <a:pt x="121" y="408"/>
                  </a:cubicBezTo>
                  <a:cubicBezTo>
                    <a:pt x="111" y="397"/>
                    <a:pt x="103" y="384"/>
                    <a:pt x="96" y="370"/>
                  </a:cubicBezTo>
                  <a:cubicBezTo>
                    <a:pt x="102" y="368"/>
                    <a:pt x="116" y="361"/>
                    <a:pt x="126" y="343"/>
                  </a:cubicBezTo>
                  <a:cubicBezTo>
                    <a:pt x="138" y="325"/>
                    <a:pt x="138" y="301"/>
                    <a:pt x="138" y="301"/>
                  </a:cubicBezTo>
                  <a:cubicBezTo>
                    <a:pt x="138" y="301"/>
                    <a:pt x="118" y="304"/>
                    <a:pt x="100" y="321"/>
                  </a:cubicBezTo>
                  <a:cubicBezTo>
                    <a:pt x="89" y="330"/>
                    <a:pt x="89" y="346"/>
                    <a:pt x="90" y="357"/>
                  </a:cubicBezTo>
                  <a:cubicBezTo>
                    <a:pt x="84" y="344"/>
                    <a:pt x="80" y="329"/>
                    <a:pt x="77" y="314"/>
                  </a:cubicBezTo>
                  <a:cubicBezTo>
                    <a:pt x="83" y="313"/>
                    <a:pt x="98" y="310"/>
                    <a:pt x="113" y="296"/>
                  </a:cubicBezTo>
                  <a:cubicBezTo>
                    <a:pt x="128" y="281"/>
                    <a:pt x="134" y="257"/>
                    <a:pt x="134" y="257"/>
                  </a:cubicBezTo>
                  <a:cubicBezTo>
                    <a:pt x="134" y="257"/>
                    <a:pt x="114" y="256"/>
                    <a:pt x="93" y="267"/>
                  </a:cubicBezTo>
                  <a:cubicBezTo>
                    <a:pt x="80" y="273"/>
                    <a:pt x="76" y="288"/>
                    <a:pt x="74" y="300"/>
                  </a:cubicBezTo>
                  <a:cubicBezTo>
                    <a:pt x="73" y="289"/>
                    <a:pt x="72" y="278"/>
                    <a:pt x="72" y="267"/>
                  </a:cubicBezTo>
                  <a:cubicBezTo>
                    <a:pt x="72" y="263"/>
                    <a:pt x="72" y="258"/>
                    <a:pt x="72" y="254"/>
                  </a:cubicBezTo>
                  <a:cubicBezTo>
                    <a:pt x="78" y="255"/>
                    <a:pt x="93" y="256"/>
                    <a:pt x="112" y="246"/>
                  </a:cubicBezTo>
                  <a:cubicBezTo>
                    <a:pt x="130" y="236"/>
                    <a:pt x="143" y="215"/>
                    <a:pt x="143" y="215"/>
                  </a:cubicBezTo>
                  <a:cubicBezTo>
                    <a:pt x="143" y="215"/>
                    <a:pt x="123" y="208"/>
                    <a:pt x="100" y="213"/>
                  </a:cubicBezTo>
                  <a:cubicBezTo>
                    <a:pt x="86" y="216"/>
                    <a:pt x="78" y="229"/>
                    <a:pt x="73" y="240"/>
                  </a:cubicBezTo>
                  <a:cubicBezTo>
                    <a:pt x="75" y="225"/>
                    <a:pt x="78" y="210"/>
                    <a:pt x="83" y="196"/>
                  </a:cubicBezTo>
                  <a:cubicBezTo>
                    <a:pt x="89" y="198"/>
                    <a:pt x="103" y="203"/>
                    <a:pt x="123" y="198"/>
                  </a:cubicBezTo>
                  <a:cubicBezTo>
                    <a:pt x="144" y="193"/>
                    <a:pt x="162" y="176"/>
                    <a:pt x="162" y="176"/>
                  </a:cubicBezTo>
                  <a:cubicBezTo>
                    <a:pt x="162" y="176"/>
                    <a:pt x="145" y="164"/>
                    <a:pt x="121" y="163"/>
                  </a:cubicBezTo>
                  <a:cubicBezTo>
                    <a:pt x="106" y="162"/>
                    <a:pt x="95" y="173"/>
                    <a:pt x="88" y="182"/>
                  </a:cubicBezTo>
                  <a:cubicBezTo>
                    <a:pt x="94" y="168"/>
                    <a:pt x="101" y="154"/>
                    <a:pt x="109" y="142"/>
                  </a:cubicBezTo>
                  <a:cubicBezTo>
                    <a:pt x="114" y="146"/>
                    <a:pt x="127" y="154"/>
                    <a:pt x="147" y="154"/>
                  </a:cubicBezTo>
                  <a:cubicBezTo>
                    <a:pt x="168" y="155"/>
                    <a:pt x="190" y="143"/>
                    <a:pt x="190" y="143"/>
                  </a:cubicBezTo>
                  <a:cubicBezTo>
                    <a:pt x="190" y="143"/>
                    <a:pt x="177" y="127"/>
                    <a:pt x="154" y="120"/>
                  </a:cubicBezTo>
                  <a:cubicBezTo>
                    <a:pt x="140" y="115"/>
                    <a:pt x="127" y="123"/>
                    <a:pt x="118" y="130"/>
                  </a:cubicBezTo>
                  <a:cubicBezTo>
                    <a:pt x="127" y="118"/>
                    <a:pt x="137" y="107"/>
                    <a:pt x="148" y="97"/>
                  </a:cubicBezTo>
                  <a:cubicBezTo>
                    <a:pt x="152" y="102"/>
                    <a:pt x="162" y="113"/>
                    <a:pt x="182" y="119"/>
                  </a:cubicBezTo>
                  <a:cubicBezTo>
                    <a:pt x="202" y="125"/>
                    <a:pt x="226" y="118"/>
                    <a:pt x="226" y="118"/>
                  </a:cubicBezTo>
                  <a:cubicBezTo>
                    <a:pt x="226" y="118"/>
                    <a:pt x="217" y="100"/>
                    <a:pt x="197" y="87"/>
                  </a:cubicBezTo>
                  <a:cubicBezTo>
                    <a:pt x="185" y="79"/>
                    <a:pt x="170" y="82"/>
                    <a:pt x="160" y="87"/>
                  </a:cubicBezTo>
                  <a:cubicBezTo>
                    <a:pt x="170" y="79"/>
                    <a:pt x="181" y="72"/>
                    <a:pt x="192" y="66"/>
                  </a:cubicBezTo>
                  <a:cubicBezTo>
                    <a:pt x="200" y="67"/>
                    <a:pt x="216" y="68"/>
                    <a:pt x="230" y="58"/>
                  </a:cubicBezTo>
                  <a:cubicBezTo>
                    <a:pt x="246" y="47"/>
                    <a:pt x="250" y="21"/>
                    <a:pt x="250" y="21"/>
                  </a:cubicBezTo>
                  <a:cubicBezTo>
                    <a:pt x="250" y="21"/>
                    <a:pt x="224" y="16"/>
                    <a:pt x="208" y="27"/>
                  </a:cubicBezTo>
                  <a:cubicBezTo>
                    <a:pt x="193" y="37"/>
                    <a:pt x="189" y="53"/>
                    <a:pt x="188" y="61"/>
                  </a:cubicBezTo>
                  <a:cubicBezTo>
                    <a:pt x="176" y="67"/>
                    <a:pt x="166" y="74"/>
                    <a:pt x="155" y="82"/>
                  </a:cubicBezTo>
                  <a:cubicBezTo>
                    <a:pt x="161" y="74"/>
                    <a:pt x="169" y="61"/>
                    <a:pt x="170" y="50"/>
                  </a:cubicBezTo>
                  <a:cubicBezTo>
                    <a:pt x="175" y="17"/>
                    <a:pt x="161" y="0"/>
                    <a:pt x="161" y="0"/>
                  </a:cubicBezTo>
                  <a:cubicBezTo>
                    <a:pt x="161" y="0"/>
                    <a:pt x="133" y="19"/>
                    <a:pt x="129" y="42"/>
                  </a:cubicBezTo>
                  <a:cubicBezTo>
                    <a:pt x="125" y="66"/>
                    <a:pt x="139" y="85"/>
                    <a:pt x="144" y="92"/>
                  </a:cubicBezTo>
                  <a:cubicBezTo>
                    <a:pt x="133" y="102"/>
                    <a:pt x="122" y="113"/>
                    <a:pt x="113" y="126"/>
                  </a:cubicBezTo>
                  <a:cubicBezTo>
                    <a:pt x="116" y="116"/>
                    <a:pt x="120" y="103"/>
                    <a:pt x="119" y="92"/>
                  </a:cubicBezTo>
                  <a:cubicBezTo>
                    <a:pt x="114" y="58"/>
                    <a:pt x="97" y="45"/>
                    <a:pt x="97" y="45"/>
                  </a:cubicBezTo>
                  <a:cubicBezTo>
                    <a:pt x="97" y="45"/>
                    <a:pt x="74" y="71"/>
                    <a:pt x="76" y="94"/>
                  </a:cubicBezTo>
                  <a:cubicBezTo>
                    <a:pt x="79" y="118"/>
                    <a:pt x="97" y="133"/>
                    <a:pt x="104" y="138"/>
                  </a:cubicBezTo>
                  <a:cubicBezTo>
                    <a:pt x="96" y="151"/>
                    <a:pt x="88" y="164"/>
                    <a:pt x="83" y="179"/>
                  </a:cubicBezTo>
                  <a:cubicBezTo>
                    <a:pt x="83" y="168"/>
                    <a:pt x="83" y="155"/>
                    <a:pt x="79" y="145"/>
                  </a:cubicBezTo>
                  <a:cubicBezTo>
                    <a:pt x="67" y="113"/>
                    <a:pt x="47" y="105"/>
                    <a:pt x="47" y="105"/>
                  </a:cubicBezTo>
                  <a:cubicBezTo>
                    <a:pt x="47" y="105"/>
                    <a:pt x="31" y="136"/>
                    <a:pt x="39" y="158"/>
                  </a:cubicBezTo>
                  <a:cubicBezTo>
                    <a:pt x="48" y="180"/>
                    <a:pt x="69" y="190"/>
                    <a:pt x="77" y="193"/>
                  </a:cubicBezTo>
                  <a:cubicBezTo>
                    <a:pt x="72" y="208"/>
                    <a:pt x="69" y="223"/>
                    <a:pt x="67" y="238"/>
                  </a:cubicBezTo>
                  <a:cubicBezTo>
                    <a:pt x="65" y="228"/>
                    <a:pt x="62" y="215"/>
                    <a:pt x="55" y="206"/>
                  </a:cubicBezTo>
                  <a:cubicBezTo>
                    <a:pt x="35" y="179"/>
                    <a:pt x="13" y="177"/>
                    <a:pt x="13" y="177"/>
                  </a:cubicBezTo>
                  <a:cubicBezTo>
                    <a:pt x="13" y="177"/>
                    <a:pt x="6" y="210"/>
                    <a:pt x="20" y="230"/>
                  </a:cubicBezTo>
                  <a:cubicBezTo>
                    <a:pt x="34" y="249"/>
                    <a:pt x="57" y="253"/>
                    <a:pt x="66" y="253"/>
                  </a:cubicBezTo>
                  <a:cubicBezTo>
                    <a:pt x="66" y="258"/>
                    <a:pt x="65" y="262"/>
                    <a:pt x="65" y="267"/>
                  </a:cubicBezTo>
                  <a:cubicBezTo>
                    <a:pt x="65" y="278"/>
                    <a:pt x="66" y="289"/>
                    <a:pt x="68" y="300"/>
                  </a:cubicBezTo>
                  <a:cubicBezTo>
                    <a:pt x="63" y="290"/>
                    <a:pt x="56" y="278"/>
                    <a:pt x="48" y="272"/>
                  </a:cubicBezTo>
                  <a:cubicBezTo>
                    <a:pt x="21" y="251"/>
                    <a:pt x="0" y="254"/>
                    <a:pt x="0" y="254"/>
                  </a:cubicBezTo>
                  <a:cubicBezTo>
                    <a:pt x="0" y="254"/>
                    <a:pt x="2" y="288"/>
                    <a:pt x="20" y="303"/>
                  </a:cubicBezTo>
                  <a:cubicBezTo>
                    <a:pt x="38" y="318"/>
                    <a:pt x="62" y="316"/>
                    <a:pt x="70" y="315"/>
                  </a:cubicBezTo>
                  <a:cubicBezTo>
                    <a:pt x="73" y="330"/>
                    <a:pt x="78" y="345"/>
                    <a:pt x="84" y="358"/>
                  </a:cubicBezTo>
                  <a:cubicBezTo>
                    <a:pt x="77" y="351"/>
                    <a:pt x="68" y="341"/>
                    <a:pt x="58" y="337"/>
                  </a:cubicBezTo>
                  <a:cubicBezTo>
                    <a:pt x="26" y="324"/>
                    <a:pt x="7" y="332"/>
                    <a:pt x="7" y="332"/>
                  </a:cubicBezTo>
                  <a:cubicBezTo>
                    <a:pt x="7" y="332"/>
                    <a:pt x="17" y="365"/>
                    <a:pt x="39" y="375"/>
                  </a:cubicBezTo>
                  <a:cubicBezTo>
                    <a:pt x="61" y="384"/>
                    <a:pt x="83" y="376"/>
                    <a:pt x="90" y="373"/>
                  </a:cubicBezTo>
                  <a:cubicBezTo>
                    <a:pt x="97" y="387"/>
                    <a:pt x="106" y="400"/>
                    <a:pt x="115" y="412"/>
                  </a:cubicBezTo>
                  <a:cubicBezTo>
                    <a:pt x="107" y="406"/>
                    <a:pt x="95" y="399"/>
                    <a:pt x="84" y="397"/>
                  </a:cubicBezTo>
                  <a:cubicBezTo>
                    <a:pt x="50" y="393"/>
                    <a:pt x="34" y="406"/>
                    <a:pt x="34" y="406"/>
                  </a:cubicBezTo>
                  <a:cubicBezTo>
                    <a:pt x="34" y="406"/>
                    <a:pt x="53" y="435"/>
                    <a:pt x="76" y="439"/>
                  </a:cubicBezTo>
                  <a:cubicBezTo>
                    <a:pt x="99" y="443"/>
                    <a:pt x="118" y="429"/>
                    <a:pt x="125" y="423"/>
                  </a:cubicBezTo>
                  <a:cubicBezTo>
                    <a:pt x="135" y="435"/>
                    <a:pt x="147" y="445"/>
                    <a:pt x="159" y="455"/>
                  </a:cubicBezTo>
                  <a:cubicBezTo>
                    <a:pt x="149" y="451"/>
                    <a:pt x="136" y="448"/>
                    <a:pt x="125" y="449"/>
                  </a:cubicBezTo>
                  <a:cubicBezTo>
                    <a:pt x="91" y="453"/>
                    <a:pt x="79" y="470"/>
                    <a:pt x="79" y="470"/>
                  </a:cubicBezTo>
                  <a:cubicBezTo>
                    <a:pt x="79" y="470"/>
                    <a:pt x="104" y="493"/>
                    <a:pt x="128" y="491"/>
                  </a:cubicBezTo>
                  <a:cubicBezTo>
                    <a:pt x="152" y="489"/>
                    <a:pt x="167" y="471"/>
                    <a:pt x="172" y="464"/>
                  </a:cubicBezTo>
                  <a:cubicBezTo>
                    <a:pt x="184" y="472"/>
                    <a:pt x="198" y="479"/>
                    <a:pt x="213" y="485"/>
                  </a:cubicBezTo>
                  <a:cubicBezTo>
                    <a:pt x="202" y="484"/>
                    <a:pt x="188" y="484"/>
                    <a:pt x="178" y="488"/>
                  </a:cubicBezTo>
                  <a:cubicBezTo>
                    <a:pt x="147" y="501"/>
                    <a:pt x="139" y="521"/>
                    <a:pt x="139" y="521"/>
                  </a:cubicBezTo>
                  <a:cubicBezTo>
                    <a:pt x="139" y="521"/>
                    <a:pt x="170" y="537"/>
                    <a:pt x="192" y="528"/>
                  </a:cubicBezTo>
                  <a:cubicBezTo>
                    <a:pt x="214" y="520"/>
                    <a:pt x="224" y="498"/>
                    <a:pt x="227" y="490"/>
                  </a:cubicBezTo>
                  <a:cubicBezTo>
                    <a:pt x="242" y="495"/>
                    <a:pt x="257" y="498"/>
                    <a:pt x="273" y="500"/>
                  </a:cubicBezTo>
                  <a:cubicBezTo>
                    <a:pt x="262" y="502"/>
                    <a:pt x="249" y="506"/>
                    <a:pt x="240" y="512"/>
                  </a:cubicBezTo>
                  <a:cubicBezTo>
                    <a:pt x="212" y="533"/>
                    <a:pt x="210" y="554"/>
                    <a:pt x="210" y="554"/>
                  </a:cubicBezTo>
                  <a:cubicBezTo>
                    <a:pt x="210" y="554"/>
                    <a:pt x="244" y="561"/>
                    <a:pt x="263" y="547"/>
                  </a:cubicBezTo>
                  <a:cubicBezTo>
                    <a:pt x="283" y="533"/>
                    <a:pt x="286" y="510"/>
                    <a:pt x="287" y="502"/>
                  </a:cubicBezTo>
                  <a:cubicBezTo>
                    <a:pt x="291" y="502"/>
                    <a:pt x="296" y="502"/>
                    <a:pt x="300" y="502"/>
                  </a:cubicBezTo>
                  <a:cubicBezTo>
                    <a:pt x="305" y="502"/>
                    <a:pt x="309" y="502"/>
                    <a:pt x="313" y="502"/>
                  </a:cubicBezTo>
                  <a:cubicBezTo>
                    <a:pt x="314" y="510"/>
                    <a:pt x="318" y="533"/>
                    <a:pt x="337" y="547"/>
                  </a:cubicBezTo>
                  <a:cubicBezTo>
                    <a:pt x="356" y="561"/>
                    <a:pt x="390" y="554"/>
                    <a:pt x="390" y="554"/>
                  </a:cubicBezTo>
                  <a:cubicBezTo>
                    <a:pt x="390" y="554"/>
                    <a:pt x="388" y="533"/>
                    <a:pt x="360" y="512"/>
                  </a:cubicBezTo>
                  <a:cubicBezTo>
                    <a:pt x="352" y="506"/>
                    <a:pt x="338" y="502"/>
                    <a:pt x="328" y="500"/>
                  </a:cubicBezTo>
                  <a:cubicBezTo>
                    <a:pt x="344" y="498"/>
                    <a:pt x="359" y="495"/>
                    <a:pt x="373" y="490"/>
                  </a:cubicBezTo>
                  <a:cubicBezTo>
                    <a:pt x="376" y="498"/>
                    <a:pt x="386" y="520"/>
                    <a:pt x="408" y="528"/>
                  </a:cubicBezTo>
                  <a:cubicBezTo>
                    <a:pt x="430" y="537"/>
                    <a:pt x="461" y="521"/>
                    <a:pt x="461" y="521"/>
                  </a:cubicBezTo>
                  <a:cubicBezTo>
                    <a:pt x="461" y="521"/>
                    <a:pt x="454" y="501"/>
                    <a:pt x="422" y="488"/>
                  </a:cubicBezTo>
                  <a:cubicBezTo>
                    <a:pt x="412" y="484"/>
                    <a:pt x="398" y="484"/>
                    <a:pt x="388" y="485"/>
                  </a:cubicBezTo>
                  <a:cubicBezTo>
                    <a:pt x="402" y="479"/>
                    <a:pt x="416" y="472"/>
                    <a:pt x="429" y="464"/>
                  </a:cubicBezTo>
                  <a:cubicBezTo>
                    <a:pt x="434" y="471"/>
                    <a:pt x="449" y="489"/>
                    <a:pt x="472" y="491"/>
                  </a:cubicBezTo>
                  <a:cubicBezTo>
                    <a:pt x="496" y="493"/>
                    <a:pt x="521" y="470"/>
                    <a:pt x="521" y="470"/>
                  </a:cubicBezTo>
                  <a:cubicBezTo>
                    <a:pt x="521" y="470"/>
                    <a:pt x="509" y="453"/>
                    <a:pt x="475" y="449"/>
                  </a:cubicBezTo>
                  <a:cubicBezTo>
                    <a:pt x="464" y="448"/>
                    <a:pt x="451" y="451"/>
                    <a:pt x="442" y="455"/>
                  </a:cubicBezTo>
                  <a:cubicBezTo>
                    <a:pt x="454" y="445"/>
                    <a:pt x="465" y="435"/>
                    <a:pt x="475" y="424"/>
                  </a:cubicBezTo>
                  <a:cubicBezTo>
                    <a:pt x="482" y="429"/>
                    <a:pt x="501" y="443"/>
                    <a:pt x="524" y="439"/>
                  </a:cubicBezTo>
                  <a:cubicBezTo>
                    <a:pt x="548" y="435"/>
                    <a:pt x="567" y="406"/>
                    <a:pt x="567" y="406"/>
                  </a:cubicBezTo>
                  <a:cubicBezTo>
                    <a:pt x="567" y="406"/>
                    <a:pt x="550" y="393"/>
                    <a:pt x="516" y="397"/>
                  </a:cubicBezTo>
                  <a:cubicBezTo>
                    <a:pt x="506" y="399"/>
                    <a:pt x="494" y="406"/>
                    <a:pt x="485" y="411"/>
                  </a:cubicBezTo>
                  <a:cubicBezTo>
                    <a:pt x="495" y="399"/>
                    <a:pt x="503" y="386"/>
                    <a:pt x="510" y="373"/>
                  </a:cubicBezTo>
                  <a:cubicBezTo>
                    <a:pt x="518" y="376"/>
                    <a:pt x="540" y="384"/>
                    <a:pt x="561" y="375"/>
                  </a:cubicBezTo>
                  <a:cubicBezTo>
                    <a:pt x="583" y="365"/>
                    <a:pt x="594" y="332"/>
                    <a:pt x="594" y="332"/>
                  </a:cubicBezTo>
                  <a:cubicBezTo>
                    <a:pt x="594" y="332"/>
                    <a:pt x="574" y="324"/>
                    <a:pt x="543" y="33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6" name="Freeform 3767"/>
            <p:cNvSpPr>
              <a:spLocks noEditPoints="1"/>
            </p:cNvSpPr>
            <p:nvPr/>
          </p:nvSpPr>
          <p:spPr bwMode="auto">
            <a:xfrm>
              <a:off x="4284663" y="1631950"/>
              <a:ext cx="1798638" cy="2092325"/>
            </a:xfrm>
            <a:custGeom>
              <a:avLst/>
              <a:gdLst>
                <a:gd name="T0" fmla="*/ 491 w 566"/>
                <a:gd name="T1" fmla="*/ 0 h 659"/>
                <a:gd name="T2" fmla="*/ 491 w 566"/>
                <a:gd name="T3" fmla="*/ 27 h 659"/>
                <a:gd name="T4" fmla="*/ 479 w 566"/>
                <a:gd name="T5" fmla="*/ 38 h 659"/>
                <a:gd name="T6" fmla="*/ 450 w 566"/>
                <a:gd name="T7" fmla="*/ 38 h 659"/>
                <a:gd name="T8" fmla="*/ 450 w 566"/>
                <a:gd name="T9" fmla="*/ 0 h 659"/>
                <a:gd name="T10" fmla="*/ 115 w 566"/>
                <a:gd name="T11" fmla="*/ 0 h 659"/>
                <a:gd name="T12" fmla="*/ 115 w 566"/>
                <a:gd name="T13" fmla="*/ 38 h 659"/>
                <a:gd name="T14" fmla="*/ 87 w 566"/>
                <a:gd name="T15" fmla="*/ 38 h 659"/>
                <a:gd name="T16" fmla="*/ 75 w 566"/>
                <a:gd name="T17" fmla="*/ 27 h 659"/>
                <a:gd name="T18" fmla="*/ 75 w 566"/>
                <a:gd name="T19" fmla="*/ 0 h 659"/>
                <a:gd name="T20" fmla="*/ 0 w 566"/>
                <a:gd name="T21" fmla="*/ 0 h 659"/>
                <a:gd name="T22" fmla="*/ 0 w 566"/>
                <a:gd name="T23" fmla="*/ 64 h 659"/>
                <a:gd name="T24" fmla="*/ 75 w 566"/>
                <a:gd name="T25" fmla="*/ 245 h 659"/>
                <a:gd name="T26" fmla="*/ 155 w 566"/>
                <a:gd name="T27" fmla="*/ 275 h 659"/>
                <a:gd name="T28" fmla="*/ 255 w 566"/>
                <a:gd name="T29" fmla="*/ 332 h 659"/>
                <a:gd name="T30" fmla="*/ 255 w 566"/>
                <a:gd name="T31" fmla="*/ 391 h 659"/>
                <a:gd name="T32" fmla="*/ 238 w 566"/>
                <a:gd name="T33" fmla="*/ 414 h 659"/>
                <a:gd name="T34" fmla="*/ 238 w 566"/>
                <a:gd name="T35" fmla="*/ 430 h 659"/>
                <a:gd name="T36" fmla="*/ 255 w 566"/>
                <a:gd name="T37" fmla="*/ 452 h 659"/>
                <a:gd name="T38" fmla="*/ 255 w 566"/>
                <a:gd name="T39" fmla="*/ 499 h 659"/>
                <a:gd name="T40" fmla="*/ 238 w 566"/>
                <a:gd name="T41" fmla="*/ 522 h 659"/>
                <a:gd name="T42" fmla="*/ 238 w 566"/>
                <a:gd name="T43" fmla="*/ 538 h 659"/>
                <a:gd name="T44" fmla="*/ 255 w 566"/>
                <a:gd name="T45" fmla="*/ 560 h 659"/>
                <a:gd name="T46" fmla="*/ 255 w 566"/>
                <a:gd name="T47" fmla="*/ 571 h 659"/>
                <a:gd name="T48" fmla="*/ 221 w 566"/>
                <a:gd name="T49" fmla="*/ 622 h 659"/>
                <a:gd name="T50" fmla="*/ 165 w 566"/>
                <a:gd name="T51" fmla="*/ 659 h 659"/>
                <a:gd name="T52" fmla="*/ 399 w 566"/>
                <a:gd name="T53" fmla="*/ 659 h 659"/>
                <a:gd name="T54" fmla="*/ 367 w 566"/>
                <a:gd name="T55" fmla="*/ 628 h 659"/>
                <a:gd name="T56" fmla="*/ 310 w 566"/>
                <a:gd name="T57" fmla="*/ 571 h 659"/>
                <a:gd name="T58" fmla="*/ 310 w 566"/>
                <a:gd name="T59" fmla="*/ 560 h 659"/>
                <a:gd name="T60" fmla="*/ 327 w 566"/>
                <a:gd name="T61" fmla="*/ 538 h 659"/>
                <a:gd name="T62" fmla="*/ 327 w 566"/>
                <a:gd name="T63" fmla="*/ 522 h 659"/>
                <a:gd name="T64" fmla="*/ 310 w 566"/>
                <a:gd name="T65" fmla="*/ 499 h 659"/>
                <a:gd name="T66" fmla="*/ 310 w 566"/>
                <a:gd name="T67" fmla="*/ 452 h 659"/>
                <a:gd name="T68" fmla="*/ 327 w 566"/>
                <a:gd name="T69" fmla="*/ 430 h 659"/>
                <a:gd name="T70" fmla="*/ 327 w 566"/>
                <a:gd name="T71" fmla="*/ 414 h 659"/>
                <a:gd name="T72" fmla="*/ 310 w 566"/>
                <a:gd name="T73" fmla="*/ 391 h 659"/>
                <a:gd name="T74" fmla="*/ 310 w 566"/>
                <a:gd name="T75" fmla="*/ 332 h 659"/>
                <a:gd name="T76" fmla="*/ 410 w 566"/>
                <a:gd name="T77" fmla="*/ 275 h 659"/>
                <a:gd name="T78" fmla="*/ 491 w 566"/>
                <a:gd name="T79" fmla="*/ 245 h 659"/>
                <a:gd name="T80" fmla="*/ 566 w 566"/>
                <a:gd name="T81" fmla="*/ 64 h 659"/>
                <a:gd name="T82" fmla="*/ 566 w 566"/>
                <a:gd name="T83" fmla="*/ 0 h 659"/>
                <a:gd name="T84" fmla="*/ 491 w 566"/>
                <a:gd name="T85" fmla="*/ 0 h 659"/>
                <a:gd name="T86" fmla="*/ 50 w 566"/>
                <a:gd name="T87" fmla="*/ 173 h 659"/>
                <a:gd name="T88" fmla="*/ 27 w 566"/>
                <a:gd name="T89" fmla="*/ 28 h 659"/>
                <a:gd name="T90" fmla="*/ 49 w 566"/>
                <a:gd name="T91" fmla="*/ 28 h 659"/>
                <a:gd name="T92" fmla="*/ 77 w 566"/>
                <a:gd name="T93" fmla="*/ 67 h 659"/>
                <a:gd name="T94" fmla="*/ 115 w 566"/>
                <a:gd name="T95" fmla="*/ 67 h 659"/>
                <a:gd name="T96" fmla="*/ 115 w 566"/>
                <a:gd name="T97" fmla="*/ 167 h 659"/>
                <a:gd name="T98" fmla="*/ 133 w 566"/>
                <a:gd name="T99" fmla="*/ 243 h 659"/>
                <a:gd name="T100" fmla="*/ 50 w 566"/>
                <a:gd name="T101" fmla="*/ 173 h 659"/>
                <a:gd name="T102" fmla="*/ 516 w 566"/>
                <a:gd name="T103" fmla="*/ 173 h 659"/>
                <a:gd name="T104" fmla="*/ 431 w 566"/>
                <a:gd name="T105" fmla="*/ 243 h 659"/>
                <a:gd name="T106" fmla="*/ 450 w 566"/>
                <a:gd name="T107" fmla="*/ 167 h 659"/>
                <a:gd name="T108" fmla="*/ 450 w 566"/>
                <a:gd name="T109" fmla="*/ 67 h 659"/>
                <a:gd name="T110" fmla="*/ 489 w 566"/>
                <a:gd name="T111" fmla="*/ 67 h 659"/>
                <a:gd name="T112" fmla="*/ 517 w 566"/>
                <a:gd name="T113" fmla="*/ 28 h 659"/>
                <a:gd name="T114" fmla="*/ 539 w 566"/>
                <a:gd name="T115" fmla="*/ 28 h 659"/>
                <a:gd name="T116" fmla="*/ 516 w 566"/>
                <a:gd name="T117" fmla="*/ 17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" h="659">
                  <a:moveTo>
                    <a:pt x="491" y="0"/>
                  </a:moveTo>
                  <a:cubicBezTo>
                    <a:pt x="491" y="0"/>
                    <a:pt x="491" y="18"/>
                    <a:pt x="491" y="27"/>
                  </a:cubicBezTo>
                  <a:cubicBezTo>
                    <a:pt x="491" y="36"/>
                    <a:pt x="485" y="38"/>
                    <a:pt x="479" y="38"/>
                  </a:cubicBezTo>
                  <a:cubicBezTo>
                    <a:pt x="474" y="38"/>
                    <a:pt x="455" y="38"/>
                    <a:pt x="450" y="38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08" y="38"/>
                    <a:pt x="92" y="38"/>
                    <a:pt x="87" y="38"/>
                  </a:cubicBezTo>
                  <a:cubicBezTo>
                    <a:pt x="81" y="38"/>
                    <a:pt x="75" y="36"/>
                    <a:pt x="75" y="27"/>
                  </a:cubicBezTo>
                  <a:cubicBezTo>
                    <a:pt x="75" y="18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4"/>
                    <a:pt x="0" y="64"/>
                  </a:cubicBezTo>
                  <a:cubicBezTo>
                    <a:pt x="0" y="130"/>
                    <a:pt x="16" y="204"/>
                    <a:pt x="75" y="245"/>
                  </a:cubicBezTo>
                  <a:cubicBezTo>
                    <a:pt x="105" y="266"/>
                    <a:pt x="134" y="273"/>
                    <a:pt x="155" y="275"/>
                  </a:cubicBezTo>
                  <a:cubicBezTo>
                    <a:pt x="180" y="304"/>
                    <a:pt x="215" y="325"/>
                    <a:pt x="255" y="332"/>
                  </a:cubicBezTo>
                  <a:cubicBezTo>
                    <a:pt x="255" y="391"/>
                    <a:pt x="255" y="391"/>
                    <a:pt x="255" y="391"/>
                  </a:cubicBezTo>
                  <a:cubicBezTo>
                    <a:pt x="245" y="394"/>
                    <a:pt x="238" y="403"/>
                    <a:pt x="238" y="414"/>
                  </a:cubicBezTo>
                  <a:cubicBezTo>
                    <a:pt x="238" y="430"/>
                    <a:pt x="238" y="430"/>
                    <a:pt x="238" y="430"/>
                  </a:cubicBezTo>
                  <a:cubicBezTo>
                    <a:pt x="238" y="440"/>
                    <a:pt x="245" y="449"/>
                    <a:pt x="255" y="452"/>
                  </a:cubicBezTo>
                  <a:cubicBezTo>
                    <a:pt x="255" y="499"/>
                    <a:pt x="255" y="499"/>
                    <a:pt x="255" y="499"/>
                  </a:cubicBezTo>
                  <a:cubicBezTo>
                    <a:pt x="245" y="502"/>
                    <a:pt x="238" y="511"/>
                    <a:pt x="238" y="522"/>
                  </a:cubicBezTo>
                  <a:cubicBezTo>
                    <a:pt x="238" y="538"/>
                    <a:pt x="238" y="538"/>
                    <a:pt x="238" y="538"/>
                  </a:cubicBezTo>
                  <a:cubicBezTo>
                    <a:pt x="238" y="548"/>
                    <a:pt x="245" y="557"/>
                    <a:pt x="255" y="560"/>
                  </a:cubicBezTo>
                  <a:cubicBezTo>
                    <a:pt x="255" y="571"/>
                    <a:pt x="255" y="571"/>
                    <a:pt x="255" y="571"/>
                  </a:cubicBezTo>
                  <a:cubicBezTo>
                    <a:pt x="255" y="600"/>
                    <a:pt x="231" y="616"/>
                    <a:pt x="221" y="622"/>
                  </a:cubicBezTo>
                  <a:cubicBezTo>
                    <a:pt x="201" y="634"/>
                    <a:pt x="165" y="621"/>
                    <a:pt x="165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32"/>
                    <a:pt x="367" y="628"/>
                  </a:cubicBezTo>
                  <a:cubicBezTo>
                    <a:pt x="340" y="625"/>
                    <a:pt x="310" y="606"/>
                    <a:pt x="310" y="571"/>
                  </a:cubicBezTo>
                  <a:cubicBezTo>
                    <a:pt x="310" y="560"/>
                    <a:pt x="310" y="560"/>
                    <a:pt x="310" y="560"/>
                  </a:cubicBezTo>
                  <a:cubicBezTo>
                    <a:pt x="320" y="557"/>
                    <a:pt x="327" y="548"/>
                    <a:pt x="327" y="538"/>
                  </a:cubicBezTo>
                  <a:cubicBezTo>
                    <a:pt x="327" y="522"/>
                    <a:pt x="327" y="522"/>
                    <a:pt x="327" y="522"/>
                  </a:cubicBezTo>
                  <a:cubicBezTo>
                    <a:pt x="327" y="511"/>
                    <a:pt x="320" y="502"/>
                    <a:pt x="310" y="499"/>
                  </a:cubicBezTo>
                  <a:cubicBezTo>
                    <a:pt x="310" y="452"/>
                    <a:pt x="310" y="452"/>
                    <a:pt x="310" y="452"/>
                  </a:cubicBezTo>
                  <a:cubicBezTo>
                    <a:pt x="320" y="449"/>
                    <a:pt x="327" y="440"/>
                    <a:pt x="327" y="430"/>
                  </a:cubicBezTo>
                  <a:cubicBezTo>
                    <a:pt x="327" y="414"/>
                    <a:pt x="327" y="414"/>
                    <a:pt x="327" y="414"/>
                  </a:cubicBezTo>
                  <a:cubicBezTo>
                    <a:pt x="327" y="403"/>
                    <a:pt x="320" y="394"/>
                    <a:pt x="310" y="39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50" y="325"/>
                    <a:pt x="385" y="304"/>
                    <a:pt x="410" y="275"/>
                  </a:cubicBezTo>
                  <a:cubicBezTo>
                    <a:pt x="430" y="273"/>
                    <a:pt x="460" y="266"/>
                    <a:pt x="491" y="245"/>
                  </a:cubicBezTo>
                  <a:cubicBezTo>
                    <a:pt x="550" y="204"/>
                    <a:pt x="566" y="130"/>
                    <a:pt x="566" y="64"/>
                  </a:cubicBezTo>
                  <a:cubicBezTo>
                    <a:pt x="566" y="44"/>
                    <a:pt x="566" y="0"/>
                    <a:pt x="566" y="0"/>
                  </a:cubicBezTo>
                  <a:lnTo>
                    <a:pt x="491" y="0"/>
                  </a:lnTo>
                  <a:close/>
                  <a:moveTo>
                    <a:pt x="50" y="173"/>
                  </a:moveTo>
                  <a:cubicBezTo>
                    <a:pt x="20" y="119"/>
                    <a:pt x="27" y="28"/>
                    <a:pt x="27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56"/>
                    <a:pt x="65" y="67"/>
                    <a:pt x="77" y="67"/>
                  </a:cubicBezTo>
                  <a:cubicBezTo>
                    <a:pt x="87" y="67"/>
                    <a:pt x="108" y="67"/>
                    <a:pt x="115" y="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94"/>
                    <a:pt x="122" y="220"/>
                    <a:pt x="133" y="243"/>
                  </a:cubicBezTo>
                  <a:cubicBezTo>
                    <a:pt x="111" y="237"/>
                    <a:pt x="76" y="219"/>
                    <a:pt x="50" y="173"/>
                  </a:cubicBezTo>
                  <a:close/>
                  <a:moveTo>
                    <a:pt x="516" y="173"/>
                  </a:moveTo>
                  <a:cubicBezTo>
                    <a:pt x="489" y="220"/>
                    <a:pt x="454" y="238"/>
                    <a:pt x="431" y="243"/>
                  </a:cubicBezTo>
                  <a:cubicBezTo>
                    <a:pt x="443" y="220"/>
                    <a:pt x="450" y="194"/>
                    <a:pt x="450" y="167"/>
                  </a:cubicBezTo>
                  <a:cubicBezTo>
                    <a:pt x="450" y="67"/>
                    <a:pt x="450" y="67"/>
                    <a:pt x="450" y="67"/>
                  </a:cubicBezTo>
                  <a:cubicBezTo>
                    <a:pt x="456" y="67"/>
                    <a:pt x="478" y="67"/>
                    <a:pt x="489" y="67"/>
                  </a:cubicBezTo>
                  <a:cubicBezTo>
                    <a:pt x="502" y="67"/>
                    <a:pt x="517" y="56"/>
                    <a:pt x="517" y="28"/>
                  </a:cubicBezTo>
                  <a:cubicBezTo>
                    <a:pt x="539" y="28"/>
                    <a:pt x="539" y="28"/>
                    <a:pt x="539" y="28"/>
                  </a:cubicBezTo>
                  <a:cubicBezTo>
                    <a:pt x="539" y="28"/>
                    <a:pt x="547" y="119"/>
                    <a:pt x="516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891" name="组合 6890"/>
            <p:cNvGrpSpPr/>
            <p:nvPr/>
          </p:nvGrpSpPr>
          <p:grpSpPr>
            <a:xfrm>
              <a:off x="4713288" y="2070100"/>
              <a:ext cx="939800" cy="647700"/>
              <a:chOff x="4713288" y="2070100"/>
              <a:chExt cx="939800" cy="647700"/>
            </a:xfrm>
          </p:grpSpPr>
          <p:sp>
            <p:nvSpPr>
              <p:cNvPr id="6807" name="Freeform 3768"/>
              <p:cNvSpPr>
                <a:spLocks/>
              </p:cNvSpPr>
              <p:nvPr/>
            </p:nvSpPr>
            <p:spPr bwMode="auto">
              <a:xfrm>
                <a:off x="5456238" y="2092325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10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1" y="24"/>
                      <a:pt x="17" y="16"/>
                      <a:pt x="10" y="9"/>
                    </a:cubicBezTo>
                    <a:cubicBezTo>
                      <a:pt x="10" y="9"/>
                      <a:pt x="19" y="18"/>
                      <a:pt x="24" y="28"/>
                    </a:cubicBezTo>
                    <a:cubicBezTo>
                      <a:pt x="25" y="25"/>
                      <a:pt x="29" y="3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8" name="Freeform 3769"/>
              <p:cNvSpPr>
                <a:spLocks/>
              </p:cNvSpPr>
              <p:nvPr/>
            </p:nvSpPr>
            <p:spPr bwMode="auto">
              <a:xfrm>
                <a:off x="5446713" y="2190750"/>
                <a:ext cx="92075" cy="88900"/>
              </a:xfrm>
              <a:custGeom>
                <a:avLst/>
                <a:gdLst>
                  <a:gd name="T0" fmla="*/ 23 w 29"/>
                  <a:gd name="T1" fmla="*/ 28 h 28"/>
                  <a:gd name="T2" fmla="*/ 9 w 29"/>
                  <a:gd name="T3" fmla="*/ 9 h 28"/>
                  <a:gd name="T4" fmla="*/ 24 w 29"/>
                  <a:gd name="T5" fmla="*/ 28 h 28"/>
                  <a:gd name="T6" fmla="*/ 2 w 29"/>
                  <a:gd name="T7" fmla="*/ 0 h 28"/>
                  <a:gd name="T8" fmla="*/ 23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23" y="28"/>
                    </a:moveTo>
                    <a:cubicBezTo>
                      <a:pt x="20" y="23"/>
                      <a:pt x="16" y="16"/>
                      <a:pt x="9" y="9"/>
                    </a:cubicBezTo>
                    <a:cubicBezTo>
                      <a:pt x="9" y="9"/>
                      <a:pt x="19" y="18"/>
                      <a:pt x="24" y="28"/>
                    </a:cubicBezTo>
                    <a:cubicBezTo>
                      <a:pt x="25" y="25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9" name="Freeform 3770"/>
              <p:cNvSpPr>
                <a:spLocks/>
              </p:cNvSpPr>
              <p:nvPr/>
            </p:nvSpPr>
            <p:spPr bwMode="auto">
              <a:xfrm>
                <a:off x="5424488" y="2270125"/>
                <a:ext cx="92075" cy="85725"/>
              </a:xfrm>
              <a:custGeom>
                <a:avLst/>
                <a:gdLst>
                  <a:gd name="T0" fmla="*/ 23 w 29"/>
                  <a:gd name="T1" fmla="*/ 27 h 27"/>
                  <a:gd name="T2" fmla="*/ 10 w 29"/>
                  <a:gd name="T3" fmla="*/ 9 h 27"/>
                  <a:gd name="T4" fmla="*/ 24 w 29"/>
                  <a:gd name="T5" fmla="*/ 27 h 27"/>
                  <a:gd name="T6" fmla="*/ 2 w 29"/>
                  <a:gd name="T7" fmla="*/ 0 h 27"/>
                  <a:gd name="T8" fmla="*/ 23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3" y="27"/>
                    </a:moveTo>
                    <a:cubicBezTo>
                      <a:pt x="21" y="23"/>
                      <a:pt x="17" y="16"/>
                      <a:pt x="10" y="9"/>
                    </a:cubicBezTo>
                    <a:cubicBezTo>
                      <a:pt x="10" y="9"/>
                      <a:pt x="19" y="17"/>
                      <a:pt x="24" y="27"/>
                    </a:cubicBezTo>
                    <a:cubicBezTo>
                      <a:pt x="25" y="24"/>
                      <a:pt x="29" y="2"/>
                      <a:pt x="2" y="0"/>
                    </a:cubicBezTo>
                    <a:cubicBezTo>
                      <a:pt x="2" y="0"/>
                      <a:pt x="0" y="26"/>
                      <a:pt x="2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0" name="Freeform 3771"/>
              <p:cNvSpPr>
                <a:spLocks/>
              </p:cNvSpPr>
              <p:nvPr/>
            </p:nvSpPr>
            <p:spPr bwMode="auto">
              <a:xfrm>
                <a:off x="5376863" y="2333625"/>
                <a:ext cx="107950" cy="101600"/>
              </a:xfrm>
              <a:custGeom>
                <a:avLst/>
                <a:gdLst>
                  <a:gd name="T0" fmla="*/ 21 w 34"/>
                  <a:gd name="T1" fmla="*/ 32 h 32"/>
                  <a:gd name="T2" fmla="*/ 14 w 34"/>
                  <a:gd name="T3" fmla="*/ 11 h 32"/>
                  <a:gd name="T4" fmla="*/ 23 w 34"/>
                  <a:gd name="T5" fmla="*/ 32 h 32"/>
                  <a:gd name="T6" fmla="*/ 9 w 34"/>
                  <a:gd name="T7" fmla="*/ 0 h 32"/>
                  <a:gd name="T8" fmla="*/ 21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1" y="32"/>
                    </a:moveTo>
                    <a:cubicBezTo>
                      <a:pt x="21" y="27"/>
                      <a:pt x="18" y="19"/>
                      <a:pt x="14" y="11"/>
                    </a:cubicBezTo>
                    <a:cubicBezTo>
                      <a:pt x="14" y="11"/>
                      <a:pt x="20" y="21"/>
                      <a:pt x="23" y="32"/>
                    </a:cubicBezTo>
                    <a:cubicBezTo>
                      <a:pt x="24" y="30"/>
                      <a:pt x="34" y="9"/>
                      <a:pt x="9" y="0"/>
                    </a:cubicBezTo>
                    <a:cubicBezTo>
                      <a:pt x="9" y="0"/>
                      <a:pt x="0" y="24"/>
                      <a:pt x="2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1" name="Freeform 3772"/>
              <p:cNvSpPr>
                <a:spLocks/>
              </p:cNvSpPr>
              <p:nvPr/>
            </p:nvSpPr>
            <p:spPr bwMode="auto">
              <a:xfrm>
                <a:off x="5307013" y="2387600"/>
                <a:ext cx="120650" cy="111125"/>
              </a:xfrm>
              <a:custGeom>
                <a:avLst/>
                <a:gdLst>
                  <a:gd name="T0" fmla="*/ 20 w 38"/>
                  <a:gd name="T1" fmla="*/ 34 h 35"/>
                  <a:gd name="T2" fmla="*/ 17 w 38"/>
                  <a:gd name="T3" fmla="*/ 12 h 35"/>
                  <a:gd name="T4" fmla="*/ 21 w 38"/>
                  <a:gd name="T5" fmla="*/ 35 h 35"/>
                  <a:gd name="T6" fmla="*/ 16 w 38"/>
                  <a:gd name="T7" fmla="*/ 0 h 35"/>
                  <a:gd name="T8" fmla="*/ 20 w 38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20" y="34"/>
                    </a:moveTo>
                    <a:cubicBezTo>
                      <a:pt x="20" y="30"/>
                      <a:pt x="20" y="21"/>
                      <a:pt x="17" y="12"/>
                    </a:cubicBezTo>
                    <a:cubicBezTo>
                      <a:pt x="17" y="12"/>
                      <a:pt x="21" y="24"/>
                      <a:pt x="21" y="35"/>
                    </a:cubicBezTo>
                    <a:cubicBezTo>
                      <a:pt x="23" y="33"/>
                      <a:pt x="38" y="16"/>
                      <a:pt x="16" y="0"/>
                    </a:cubicBezTo>
                    <a:cubicBezTo>
                      <a:pt x="16" y="0"/>
                      <a:pt x="0" y="21"/>
                      <a:pt x="2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2" name="Freeform 3773"/>
              <p:cNvSpPr>
                <a:spLocks/>
              </p:cNvSpPr>
              <p:nvPr/>
            </p:nvSpPr>
            <p:spPr bwMode="auto">
              <a:xfrm>
                <a:off x="5221288" y="2422525"/>
                <a:ext cx="117475" cy="111125"/>
              </a:xfrm>
              <a:custGeom>
                <a:avLst/>
                <a:gdLst>
                  <a:gd name="T0" fmla="*/ 19 w 37"/>
                  <a:gd name="T1" fmla="*/ 12 h 35"/>
                  <a:gd name="T2" fmla="*/ 15 w 37"/>
                  <a:gd name="T3" fmla="*/ 35 h 35"/>
                  <a:gd name="T4" fmla="*/ 21 w 37"/>
                  <a:gd name="T5" fmla="*/ 0 h 35"/>
                  <a:gd name="T6" fmla="*/ 14 w 37"/>
                  <a:gd name="T7" fmla="*/ 34 h 35"/>
                  <a:gd name="T8" fmla="*/ 19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19" y="12"/>
                    </a:moveTo>
                    <a:cubicBezTo>
                      <a:pt x="19" y="12"/>
                      <a:pt x="19" y="24"/>
                      <a:pt x="15" y="35"/>
                    </a:cubicBezTo>
                    <a:cubicBezTo>
                      <a:pt x="18" y="34"/>
                      <a:pt x="37" y="22"/>
                      <a:pt x="21" y="0"/>
                    </a:cubicBezTo>
                    <a:cubicBezTo>
                      <a:pt x="21" y="0"/>
                      <a:pt x="0" y="16"/>
                      <a:pt x="14" y="34"/>
                    </a:cubicBezTo>
                    <a:cubicBezTo>
                      <a:pt x="16" y="30"/>
                      <a:pt x="19" y="21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3" name="Freeform 3774"/>
              <p:cNvSpPr>
                <a:spLocks/>
              </p:cNvSpPr>
              <p:nvPr/>
            </p:nvSpPr>
            <p:spPr bwMode="auto">
              <a:xfrm>
                <a:off x="5303838" y="2530475"/>
                <a:ext cx="111125" cy="117475"/>
              </a:xfrm>
              <a:custGeom>
                <a:avLst/>
                <a:gdLst>
                  <a:gd name="T0" fmla="*/ 1 w 35"/>
                  <a:gd name="T1" fmla="*/ 13 h 37"/>
                  <a:gd name="T2" fmla="*/ 23 w 35"/>
                  <a:gd name="T3" fmla="*/ 19 h 37"/>
                  <a:gd name="T4" fmla="*/ 0 w 35"/>
                  <a:gd name="T5" fmla="*/ 14 h 37"/>
                  <a:gd name="T6" fmla="*/ 35 w 35"/>
                  <a:gd name="T7" fmla="*/ 21 h 37"/>
                  <a:gd name="T8" fmla="*/ 1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" y="13"/>
                    </a:moveTo>
                    <a:cubicBezTo>
                      <a:pt x="6" y="15"/>
                      <a:pt x="14" y="18"/>
                      <a:pt x="23" y="19"/>
                    </a:cubicBezTo>
                    <a:cubicBezTo>
                      <a:pt x="23" y="19"/>
                      <a:pt x="11" y="18"/>
                      <a:pt x="0" y="14"/>
                    </a:cubicBezTo>
                    <a:cubicBezTo>
                      <a:pt x="2" y="17"/>
                      <a:pt x="13" y="37"/>
                      <a:pt x="35" y="21"/>
                    </a:cubicBezTo>
                    <a:cubicBezTo>
                      <a:pt x="35" y="21"/>
                      <a:pt x="20" y="0"/>
                      <a:pt x="1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4" name="Freeform 3775"/>
              <p:cNvSpPr>
                <a:spLocks/>
              </p:cNvSpPr>
              <p:nvPr/>
            </p:nvSpPr>
            <p:spPr bwMode="auto">
              <a:xfrm>
                <a:off x="5408613" y="2466975"/>
                <a:ext cx="111125" cy="120650"/>
              </a:xfrm>
              <a:custGeom>
                <a:avLst/>
                <a:gdLst>
                  <a:gd name="T0" fmla="*/ 1 w 35"/>
                  <a:gd name="T1" fmla="*/ 20 h 38"/>
                  <a:gd name="T2" fmla="*/ 23 w 35"/>
                  <a:gd name="T3" fmla="*/ 17 h 38"/>
                  <a:gd name="T4" fmla="*/ 0 w 35"/>
                  <a:gd name="T5" fmla="*/ 21 h 38"/>
                  <a:gd name="T6" fmla="*/ 35 w 35"/>
                  <a:gd name="T7" fmla="*/ 15 h 38"/>
                  <a:gd name="T8" fmla="*/ 1 w 35"/>
                  <a:gd name="T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" y="20"/>
                    </a:moveTo>
                    <a:cubicBezTo>
                      <a:pt x="6" y="20"/>
                      <a:pt x="14" y="20"/>
                      <a:pt x="23" y="17"/>
                    </a:cubicBezTo>
                    <a:cubicBezTo>
                      <a:pt x="23" y="17"/>
                      <a:pt x="12" y="21"/>
                      <a:pt x="0" y="21"/>
                    </a:cubicBezTo>
                    <a:cubicBezTo>
                      <a:pt x="2" y="23"/>
                      <a:pt x="20" y="38"/>
                      <a:pt x="35" y="15"/>
                    </a:cubicBezTo>
                    <a:cubicBezTo>
                      <a:pt x="35" y="15"/>
                      <a:pt x="13" y="0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5" name="Freeform 3776"/>
              <p:cNvSpPr>
                <a:spLocks/>
              </p:cNvSpPr>
              <p:nvPr/>
            </p:nvSpPr>
            <p:spPr bwMode="auto">
              <a:xfrm>
                <a:off x="5487988" y="2390775"/>
                <a:ext cx="98425" cy="104775"/>
              </a:xfrm>
              <a:custGeom>
                <a:avLst/>
                <a:gdLst>
                  <a:gd name="T0" fmla="*/ 0 w 31"/>
                  <a:gd name="T1" fmla="*/ 23 h 33"/>
                  <a:gd name="T2" fmla="*/ 21 w 31"/>
                  <a:gd name="T3" fmla="*/ 13 h 33"/>
                  <a:gd name="T4" fmla="*/ 0 w 31"/>
                  <a:gd name="T5" fmla="*/ 24 h 33"/>
                  <a:gd name="T6" fmla="*/ 31 w 31"/>
                  <a:gd name="T7" fmla="*/ 7 h 33"/>
                  <a:gd name="T8" fmla="*/ 0 w 31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3"/>
                    </a:moveTo>
                    <a:cubicBezTo>
                      <a:pt x="5" y="21"/>
                      <a:pt x="13" y="18"/>
                      <a:pt x="21" y="13"/>
                    </a:cubicBezTo>
                    <a:cubicBezTo>
                      <a:pt x="21" y="13"/>
                      <a:pt x="11" y="20"/>
                      <a:pt x="0" y="24"/>
                    </a:cubicBezTo>
                    <a:cubicBezTo>
                      <a:pt x="3" y="25"/>
                      <a:pt x="24" y="33"/>
                      <a:pt x="31" y="7"/>
                    </a:cubicBezTo>
                    <a:cubicBezTo>
                      <a:pt x="31" y="7"/>
                      <a:pt x="5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6" name="Freeform 3777"/>
              <p:cNvSpPr>
                <a:spLocks/>
              </p:cNvSpPr>
              <p:nvPr/>
            </p:nvSpPr>
            <p:spPr bwMode="auto">
              <a:xfrm>
                <a:off x="5541963" y="2286000"/>
                <a:ext cx="88900" cy="95250"/>
              </a:xfrm>
              <a:custGeom>
                <a:avLst/>
                <a:gdLst>
                  <a:gd name="T0" fmla="*/ 0 w 28"/>
                  <a:gd name="T1" fmla="*/ 23 h 30"/>
                  <a:gd name="T2" fmla="*/ 19 w 28"/>
                  <a:gd name="T3" fmla="*/ 10 h 30"/>
                  <a:gd name="T4" fmla="*/ 0 w 28"/>
                  <a:gd name="T5" fmla="*/ 24 h 30"/>
                  <a:gd name="T6" fmla="*/ 28 w 28"/>
                  <a:gd name="T7" fmla="*/ 3 h 30"/>
                  <a:gd name="T8" fmla="*/ 0 w 28"/>
                  <a:gd name="T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0" y="23"/>
                    </a:moveTo>
                    <a:cubicBezTo>
                      <a:pt x="4" y="21"/>
                      <a:pt x="12" y="17"/>
                      <a:pt x="19" y="10"/>
                    </a:cubicBezTo>
                    <a:cubicBezTo>
                      <a:pt x="19" y="10"/>
                      <a:pt x="10" y="19"/>
                      <a:pt x="0" y="24"/>
                    </a:cubicBezTo>
                    <a:cubicBezTo>
                      <a:pt x="3" y="25"/>
                      <a:pt x="25" y="30"/>
                      <a:pt x="28" y="3"/>
                    </a:cubicBezTo>
                    <a:cubicBezTo>
                      <a:pt x="28" y="3"/>
                      <a:pt x="2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7" name="Freeform 3778"/>
              <p:cNvSpPr>
                <a:spLocks/>
              </p:cNvSpPr>
              <p:nvPr/>
            </p:nvSpPr>
            <p:spPr bwMode="auto">
              <a:xfrm>
                <a:off x="5561013" y="2181225"/>
                <a:ext cx="92075" cy="88900"/>
              </a:xfrm>
              <a:custGeom>
                <a:avLst/>
                <a:gdLst>
                  <a:gd name="T0" fmla="*/ 3 w 29"/>
                  <a:gd name="T1" fmla="*/ 27 h 28"/>
                  <a:gd name="T2" fmla="*/ 18 w 29"/>
                  <a:gd name="T3" fmla="*/ 9 h 28"/>
                  <a:gd name="T4" fmla="*/ 4 w 29"/>
                  <a:gd name="T5" fmla="*/ 28 h 28"/>
                  <a:gd name="T6" fmla="*/ 25 w 29"/>
                  <a:gd name="T7" fmla="*/ 0 h 28"/>
                  <a:gd name="T8" fmla="*/ 3 w 29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3" y="27"/>
                    </a:moveTo>
                    <a:cubicBezTo>
                      <a:pt x="7" y="24"/>
                      <a:pt x="13" y="18"/>
                      <a:pt x="18" y="9"/>
                    </a:cubicBezTo>
                    <a:cubicBezTo>
                      <a:pt x="18" y="9"/>
                      <a:pt x="12" y="20"/>
                      <a:pt x="4" y="28"/>
                    </a:cubicBezTo>
                    <a:cubicBezTo>
                      <a:pt x="7" y="28"/>
                      <a:pt x="29" y="27"/>
                      <a:pt x="25" y="0"/>
                    </a:cubicBezTo>
                    <a:cubicBezTo>
                      <a:pt x="25" y="0"/>
                      <a:pt x="0" y="4"/>
                      <a:pt x="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8" name="Freeform 3779"/>
              <p:cNvSpPr>
                <a:spLocks/>
              </p:cNvSpPr>
              <p:nvPr/>
            </p:nvSpPr>
            <p:spPr bwMode="auto">
              <a:xfrm>
                <a:off x="5541963" y="2070100"/>
                <a:ext cx="104775" cy="95250"/>
              </a:xfrm>
              <a:custGeom>
                <a:avLst/>
                <a:gdLst>
                  <a:gd name="T0" fmla="*/ 20 w 33"/>
                  <a:gd name="T1" fmla="*/ 10 h 30"/>
                  <a:gd name="T2" fmla="*/ 8 w 33"/>
                  <a:gd name="T3" fmla="*/ 30 h 30"/>
                  <a:gd name="T4" fmla="*/ 26 w 33"/>
                  <a:gd name="T5" fmla="*/ 0 h 30"/>
                  <a:gd name="T6" fmla="*/ 7 w 33"/>
                  <a:gd name="T7" fmla="*/ 29 h 30"/>
                  <a:gd name="T8" fmla="*/ 20 w 33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0" y="10"/>
                    </a:moveTo>
                    <a:cubicBezTo>
                      <a:pt x="20" y="10"/>
                      <a:pt x="15" y="22"/>
                      <a:pt x="8" y="30"/>
                    </a:cubicBezTo>
                    <a:cubicBezTo>
                      <a:pt x="11" y="30"/>
                      <a:pt x="33" y="26"/>
                      <a:pt x="26" y="0"/>
                    </a:cubicBezTo>
                    <a:cubicBezTo>
                      <a:pt x="26" y="0"/>
                      <a:pt x="0" y="7"/>
                      <a:pt x="7" y="29"/>
                    </a:cubicBezTo>
                    <a:cubicBezTo>
                      <a:pt x="10" y="26"/>
                      <a:pt x="16" y="19"/>
                      <a:pt x="2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9" name="Freeform 3780"/>
              <p:cNvSpPr>
                <a:spLocks noEditPoints="1"/>
              </p:cNvSpPr>
              <p:nvPr/>
            </p:nvSpPr>
            <p:spPr bwMode="auto">
              <a:xfrm>
                <a:off x="4805363" y="2136775"/>
                <a:ext cx="755650" cy="581025"/>
              </a:xfrm>
              <a:custGeom>
                <a:avLst/>
                <a:gdLst>
                  <a:gd name="T0" fmla="*/ 139 w 238"/>
                  <a:gd name="T1" fmla="*/ 134 h 183"/>
                  <a:gd name="T2" fmla="*/ 205 w 238"/>
                  <a:gd name="T3" fmla="*/ 103 h 183"/>
                  <a:gd name="T4" fmla="*/ 236 w 238"/>
                  <a:gd name="T5" fmla="*/ 2 h 183"/>
                  <a:gd name="T6" fmla="*/ 234 w 238"/>
                  <a:gd name="T7" fmla="*/ 1 h 183"/>
                  <a:gd name="T8" fmla="*/ 232 w 238"/>
                  <a:gd name="T9" fmla="*/ 3 h 183"/>
                  <a:gd name="T10" fmla="*/ 202 w 238"/>
                  <a:gd name="T11" fmla="*/ 100 h 183"/>
                  <a:gd name="T12" fmla="*/ 126 w 238"/>
                  <a:gd name="T13" fmla="*/ 131 h 183"/>
                  <a:gd name="T14" fmla="*/ 122 w 238"/>
                  <a:gd name="T15" fmla="*/ 131 h 183"/>
                  <a:gd name="T16" fmla="*/ 119 w 238"/>
                  <a:gd name="T17" fmla="*/ 131 h 183"/>
                  <a:gd name="T18" fmla="*/ 116 w 238"/>
                  <a:gd name="T19" fmla="*/ 131 h 183"/>
                  <a:gd name="T20" fmla="*/ 113 w 238"/>
                  <a:gd name="T21" fmla="*/ 131 h 183"/>
                  <a:gd name="T22" fmla="*/ 36 w 238"/>
                  <a:gd name="T23" fmla="*/ 100 h 183"/>
                  <a:gd name="T24" fmla="*/ 6 w 238"/>
                  <a:gd name="T25" fmla="*/ 3 h 183"/>
                  <a:gd name="T26" fmla="*/ 5 w 238"/>
                  <a:gd name="T27" fmla="*/ 1 h 183"/>
                  <a:gd name="T28" fmla="*/ 2 w 238"/>
                  <a:gd name="T29" fmla="*/ 2 h 183"/>
                  <a:gd name="T30" fmla="*/ 33 w 238"/>
                  <a:gd name="T31" fmla="*/ 103 h 183"/>
                  <a:gd name="T32" fmla="*/ 99 w 238"/>
                  <a:gd name="T33" fmla="*/ 134 h 183"/>
                  <a:gd name="T34" fmla="*/ 86 w 238"/>
                  <a:gd name="T35" fmla="*/ 142 h 183"/>
                  <a:gd name="T36" fmla="*/ 87 w 238"/>
                  <a:gd name="T37" fmla="*/ 151 h 183"/>
                  <a:gd name="T38" fmla="*/ 95 w 238"/>
                  <a:gd name="T39" fmla="*/ 155 h 183"/>
                  <a:gd name="T40" fmla="*/ 115 w 238"/>
                  <a:gd name="T41" fmla="*/ 142 h 183"/>
                  <a:gd name="T42" fmla="*/ 115 w 238"/>
                  <a:gd name="T43" fmla="*/ 171 h 183"/>
                  <a:gd name="T44" fmla="*/ 113 w 238"/>
                  <a:gd name="T45" fmla="*/ 177 h 183"/>
                  <a:gd name="T46" fmla="*/ 104 w 238"/>
                  <a:gd name="T47" fmla="*/ 179 h 183"/>
                  <a:gd name="T48" fmla="*/ 101 w 238"/>
                  <a:gd name="T49" fmla="*/ 181 h 183"/>
                  <a:gd name="T50" fmla="*/ 103 w 238"/>
                  <a:gd name="T51" fmla="*/ 183 h 183"/>
                  <a:gd name="T52" fmla="*/ 105 w 238"/>
                  <a:gd name="T53" fmla="*/ 183 h 183"/>
                  <a:gd name="T54" fmla="*/ 115 w 238"/>
                  <a:gd name="T55" fmla="*/ 180 h 183"/>
                  <a:gd name="T56" fmla="*/ 119 w 238"/>
                  <a:gd name="T57" fmla="*/ 171 h 183"/>
                  <a:gd name="T58" fmla="*/ 119 w 238"/>
                  <a:gd name="T59" fmla="*/ 137 h 183"/>
                  <a:gd name="T60" fmla="*/ 119 w 238"/>
                  <a:gd name="T61" fmla="*/ 137 h 183"/>
                  <a:gd name="T62" fmla="*/ 120 w 238"/>
                  <a:gd name="T63" fmla="*/ 137 h 183"/>
                  <a:gd name="T64" fmla="*/ 120 w 238"/>
                  <a:gd name="T65" fmla="*/ 171 h 183"/>
                  <a:gd name="T66" fmla="*/ 123 w 238"/>
                  <a:gd name="T67" fmla="*/ 180 h 183"/>
                  <a:gd name="T68" fmla="*/ 134 w 238"/>
                  <a:gd name="T69" fmla="*/ 183 h 183"/>
                  <a:gd name="T70" fmla="*/ 135 w 238"/>
                  <a:gd name="T71" fmla="*/ 183 h 183"/>
                  <a:gd name="T72" fmla="*/ 137 w 238"/>
                  <a:gd name="T73" fmla="*/ 181 h 183"/>
                  <a:gd name="T74" fmla="*/ 135 w 238"/>
                  <a:gd name="T75" fmla="*/ 179 h 183"/>
                  <a:gd name="T76" fmla="*/ 126 w 238"/>
                  <a:gd name="T77" fmla="*/ 177 h 183"/>
                  <a:gd name="T78" fmla="*/ 124 w 238"/>
                  <a:gd name="T79" fmla="*/ 171 h 183"/>
                  <a:gd name="T80" fmla="*/ 124 w 238"/>
                  <a:gd name="T81" fmla="*/ 142 h 183"/>
                  <a:gd name="T82" fmla="*/ 144 w 238"/>
                  <a:gd name="T83" fmla="*/ 155 h 183"/>
                  <a:gd name="T84" fmla="*/ 144 w 238"/>
                  <a:gd name="T85" fmla="*/ 155 h 183"/>
                  <a:gd name="T86" fmla="*/ 152 w 238"/>
                  <a:gd name="T87" fmla="*/ 151 h 183"/>
                  <a:gd name="T88" fmla="*/ 153 w 238"/>
                  <a:gd name="T89" fmla="*/ 142 h 183"/>
                  <a:gd name="T90" fmla="*/ 139 w 238"/>
                  <a:gd name="T91" fmla="*/ 134 h 183"/>
                  <a:gd name="T92" fmla="*/ 95 w 238"/>
                  <a:gd name="T93" fmla="*/ 151 h 183"/>
                  <a:gd name="T94" fmla="*/ 90 w 238"/>
                  <a:gd name="T95" fmla="*/ 149 h 183"/>
                  <a:gd name="T96" fmla="*/ 89 w 238"/>
                  <a:gd name="T97" fmla="*/ 144 h 183"/>
                  <a:gd name="T98" fmla="*/ 113 w 238"/>
                  <a:gd name="T99" fmla="*/ 135 h 183"/>
                  <a:gd name="T100" fmla="*/ 115 w 238"/>
                  <a:gd name="T101" fmla="*/ 135 h 183"/>
                  <a:gd name="T102" fmla="*/ 115 w 238"/>
                  <a:gd name="T103" fmla="*/ 136 h 183"/>
                  <a:gd name="T104" fmla="*/ 95 w 238"/>
                  <a:gd name="T105" fmla="*/ 151 h 183"/>
                  <a:gd name="T106" fmla="*/ 148 w 238"/>
                  <a:gd name="T107" fmla="*/ 149 h 183"/>
                  <a:gd name="T108" fmla="*/ 144 w 238"/>
                  <a:gd name="T109" fmla="*/ 151 h 183"/>
                  <a:gd name="T110" fmla="*/ 144 w 238"/>
                  <a:gd name="T111" fmla="*/ 151 h 183"/>
                  <a:gd name="T112" fmla="*/ 124 w 238"/>
                  <a:gd name="T113" fmla="*/ 136 h 183"/>
                  <a:gd name="T114" fmla="*/ 124 w 238"/>
                  <a:gd name="T115" fmla="*/ 135 h 183"/>
                  <a:gd name="T116" fmla="*/ 126 w 238"/>
                  <a:gd name="T117" fmla="*/ 135 h 183"/>
                  <a:gd name="T118" fmla="*/ 149 w 238"/>
                  <a:gd name="T119" fmla="*/ 144 h 183"/>
                  <a:gd name="T120" fmla="*/ 148 w 238"/>
                  <a:gd name="T121" fmla="*/ 14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8" h="183">
                    <a:moveTo>
                      <a:pt x="139" y="134"/>
                    </a:moveTo>
                    <a:cubicBezTo>
                      <a:pt x="157" y="131"/>
                      <a:pt x="184" y="124"/>
                      <a:pt x="205" y="103"/>
                    </a:cubicBezTo>
                    <a:cubicBezTo>
                      <a:pt x="228" y="80"/>
                      <a:pt x="238" y="46"/>
                      <a:pt x="236" y="2"/>
                    </a:cubicBezTo>
                    <a:cubicBezTo>
                      <a:pt x="236" y="1"/>
                      <a:pt x="235" y="0"/>
                      <a:pt x="234" y="1"/>
                    </a:cubicBezTo>
                    <a:cubicBezTo>
                      <a:pt x="233" y="1"/>
                      <a:pt x="232" y="2"/>
                      <a:pt x="232" y="3"/>
                    </a:cubicBezTo>
                    <a:cubicBezTo>
                      <a:pt x="234" y="45"/>
                      <a:pt x="224" y="78"/>
                      <a:pt x="202" y="100"/>
                    </a:cubicBezTo>
                    <a:cubicBezTo>
                      <a:pt x="176" y="126"/>
                      <a:pt x="140" y="130"/>
                      <a:pt x="126" y="131"/>
                    </a:cubicBezTo>
                    <a:cubicBezTo>
                      <a:pt x="124" y="131"/>
                      <a:pt x="123" y="131"/>
                      <a:pt x="122" y="131"/>
                    </a:cubicBezTo>
                    <a:cubicBezTo>
                      <a:pt x="121" y="131"/>
                      <a:pt x="120" y="131"/>
                      <a:pt x="119" y="131"/>
                    </a:cubicBezTo>
                    <a:cubicBezTo>
                      <a:pt x="118" y="131"/>
                      <a:pt x="117" y="131"/>
                      <a:pt x="116" y="131"/>
                    </a:cubicBezTo>
                    <a:cubicBezTo>
                      <a:pt x="115" y="131"/>
                      <a:pt x="114" y="131"/>
                      <a:pt x="113" y="131"/>
                    </a:cubicBezTo>
                    <a:cubicBezTo>
                      <a:pt x="98" y="130"/>
                      <a:pt x="62" y="126"/>
                      <a:pt x="36" y="100"/>
                    </a:cubicBezTo>
                    <a:cubicBezTo>
                      <a:pt x="14" y="78"/>
                      <a:pt x="4" y="45"/>
                      <a:pt x="6" y="3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3" y="0"/>
                      <a:pt x="3" y="1"/>
                      <a:pt x="2" y="2"/>
                    </a:cubicBezTo>
                    <a:cubicBezTo>
                      <a:pt x="0" y="46"/>
                      <a:pt x="10" y="80"/>
                      <a:pt x="33" y="103"/>
                    </a:cubicBezTo>
                    <a:cubicBezTo>
                      <a:pt x="54" y="124"/>
                      <a:pt x="81" y="131"/>
                      <a:pt x="99" y="134"/>
                    </a:cubicBezTo>
                    <a:cubicBezTo>
                      <a:pt x="93" y="136"/>
                      <a:pt x="88" y="138"/>
                      <a:pt x="86" y="142"/>
                    </a:cubicBezTo>
                    <a:cubicBezTo>
                      <a:pt x="85" y="144"/>
                      <a:pt x="84" y="147"/>
                      <a:pt x="87" y="151"/>
                    </a:cubicBezTo>
                    <a:cubicBezTo>
                      <a:pt x="89" y="154"/>
                      <a:pt x="91" y="155"/>
                      <a:pt x="95" y="155"/>
                    </a:cubicBezTo>
                    <a:cubicBezTo>
                      <a:pt x="102" y="155"/>
                      <a:pt x="109" y="148"/>
                      <a:pt x="115" y="142"/>
                    </a:cubicBezTo>
                    <a:cubicBezTo>
                      <a:pt x="115" y="171"/>
                      <a:pt x="115" y="171"/>
                      <a:pt x="115" y="171"/>
                    </a:cubicBezTo>
                    <a:cubicBezTo>
                      <a:pt x="115" y="174"/>
                      <a:pt x="114" y="176"/>
                      <a:pt x="113" y="177"/>
                    </a:cubicBezTo>
                    <a:cubicBezTo>
                      <a:pt x="109" y="180"/>
                      <a:pt x="104" y="179"/>
                      <a:pt x="104" y="179"/>
                    </a:cubicBezTo>
                    <a:cubicBezTo>
                      <a:pt x="103" y="179"/>
                      <a:pt x="102" y="180"/>
                      <a:pt x="101" y="181"/>
                    </a:cubicBezTo>
                    <a:cubicBezTo>
                      <a:pt x="101" y="182"/>
                      <a:pt x="102" y="183"/>
                      <a:pt x="103" y="183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7" y="183"/>
                      <a:pt x="112" y="183"/>
                      <a:pt x="115" y="180"/>
                    </a:cubicBezTo>
                    <a:cubicBezTo>
                      <a:pt x="118" y="178"/>
                      <a:pt x="119" y="175"/>
                      <a:pt x="119" y="171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9" y="137"/>
                      <a:pt x="119" y="137"/>
                      <a:pt x="120" y="137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0" y="175"/>
                      <a:pt x="121" y="178"/>
                      <a:pt x="123" y="180"/>
                    </a:cubicBezTo>
                    <a:cubicBezTo>
                      <a:pt x="126" y="183"/>
                      <a:pt x="131" y="183"/>
                      <a:pt x="134" y="183"/>
                    </a:cubicBezTo>
                    <a:cubicBezTo>
                      <a:pt x="134" y="183"/>
                      <a:pt x="135" y="183"/>
                      <a:pt x="135" y="183"/>
                    </a:cubicBezTo>
                    <a:cubicBezTo>
                      <a:pt x="136" y="183"/>
                      <a:pt x="137" y="182"/>
                      <a:pt x="137" y="181"/>
                    </a:cubicBezTo>
                    <a:cubicBezTo>
                      <a:pt x="137" y="180"/>
                      <a:pt x="136" y="179"/>
                      <a:pt x="135" y="179"/>
                    </a:cubicBezTo>
                    <a:cubicBezTo>
                      <a:pt x="135" y="179"/>
                      <a:pt x="129" y="180"/>
                      <a:pt x="126" y="177"/>
                    </a:cubicBezTo>
                    <a:cubicBezTo>
                      <a:pt x="124" y="176"/>
                      <a:pt x="124" y="174"/>
                      <a:pt x="124" y="171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9" y="148"/>
                      <a:pt x="137" y="155"/>
                      <a:pt x="144" y="155"/>
                    </a:cubicBezTo>
                    <a:cubicBezTo>
                      <a:pt x="144" y="155"/>
                      <a:pt x="144" y="155"/>
                      <a:pt x="144" y="155"/>
                    </a:cubicBezTo>
                    <a:cubicBezTo>
                      <a:pt x="147" y="155"/>
                      <a:pt x="150" y="154"/>
                      <a:pt x="152" y="151"/>
                    </a:cubicBezTo>
                    <a:cubicBezTo>
                      <a:pt x="154" y="147"/>
                      <a:pt x="154" y="144"/>
                      <a:pt x="153" y="142"/>
                    </a:cubicBezTo>
                    <a:cubicBezTo>
                      <a:pt x="151" y="138"/>
                      <a:pt x="145" y="136"/>
                      <a:pt x="139" y="134"/>
                    </a:cubicBezTo>
                    <a:close/>
                    <a:moveTo>
                      <a:pt x="95" y="151"/>
                    </a:moveTo>
                    <a:cubicBezTo>
                      <a:pt x="93" y="151"/>
                      <a:pt x="91" y="151"/>
                      <a:pt x="90" y="149"/>
                    </a:cubicBezTo>
                    <a:cubicBezTo>
                      <a:pt x="88" y="147"/>
                      <a:pt x="89" y="145"/>
                      <a:pt x="89" y="144"/>
                    </a:cubicBezTo>
                    <a:cubicBezTo>
                      <a:pt x="91" y="140"/>
                      <a:pt x="104" y="136"/>
                      <a:pt x="113" y="135"/>
                    </a:cubicBezTo>
                    <a:cubicBezTo>
                      <a:pt x="113" y="135"/>
                      <a:pt x="114" y="135"/>
                      <a:pt x="115" y="135"/>
                    </a:cubicBezTo>
                    <a:cubicBezTo>
                      <a:pt x="115" y="136"/>
                      <a:pt x="115" y="136"/>
                      <a:pt x="115" y="136"/>
                    </a:cubicBezTo>
                    <a:cubicBezTo>
                      <a:pt x="110" y="142"/>
                      <a:pt x="101" y="151"/>
                      <a:pt x="95" y="151"/>
                    </a:cubicBezTo>
                    <a:close/>
                    <a:moveTo>
                      <a:pt x="148" y="149"/>
                    </a:moveTo>
                    <a:cubicBezTo>
                      <a:pt x="147" y="151"/>
                      <a:pt x="146" y="151"/>
                      <a:pt x="144" y="151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37" y="151"/>
                      <a:pt x="129" y="142"/>
                      <a:pt x="124" y="136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5"/>
                      <a:pt x="126" y="135"/>
                    </a:cubicBezTo>
                    <a:cubicBezTo>
                      <a:pt x="135" y="136"/>
                      <a:pt x="147" y="140"/>
                      <a:pt x="149" y="144"/>
                    </a:cubicBezTo>
                    <a:cubicBezTo>
                      <a:pt x="150" y="145"/>
                      <a:pt x="150" y="147"/>
                      <a:pt x="148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0" name="Freeform 3781"/>
              <p:cNvSpPr>
                <a:spLocks/>
              </p:cNvSpPr>
              <p:nvPr/>
            </p:nvSpPr>
            <p:spPr bwMode="auto">
              <a:xfrm>
                <a:off x="4818063" y="2092325"/>
                <a:ext cx="92075" cy="88900"/>
              </a:xfrm>
              <a:custGeom>
                <a:avLst/>
                <a:gdLst>
                  <a:gd name="T0" fmla="*/ 19 w 29"/>
                  <a:gd name="T1" fmla="*/ 9 h 28"/>
                  <a:gd name="T2" fmla="*/ 6 w 29"/>
                  <a:gd name="T3" fmla="*/ 28 h 28"/>
                  <a:gd name="T4" fmla="*/ 27 w 29"/>
                  <a:gd name="T5" fmla="*/ 0 h 28"/>
                  <a:gd name="T6" fmla="*/ 5 w 29"/>
                  <a:gd name="T7" fmla="*/ 28 h 28"/>
                  <a:gd name="T8" fmla="*/ 19 w 29"/>
                  <a:gd name="T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9" y="9"/>
                    </a:moveTo>
                    <a:cubicBezTo>
                      <a:pt x="13" y="16"/>
                      <a:pt x="8" y="24"/>
                      <a:pt x="6" y="28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3"/>
                      <a:pt x="4" y="25"/>
                      <a:pt x="5" y="28"/>
                    </a:cubicBezTo>
                    <a:cubicBezTo>
                      <a:pt x="10" y="18"/>
                      <a:pt x="19" y="9"/>
                      <a:pt x="1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1" name="Freeform 3782"/>
              <p:cNvSpPr>
                <a:spLocks/>
              </p:cNvSpPr>
              <p:nvPr/>
            </p:nvSpPr>
            <p:spPr bwMode="auto">
              <a:xfrm>
                <a:off x="4827588" y="2190750"/>
                <a:ext cx="95250" cy="88900"/>
              </a:xfrm>
              <a:custGeom>
                <a:avLst/>
                <a:gdLst>
                  <a:gd name="T0" fmla="*/ 5 w 30"/>
                  <a:gd name="T1" fmla="*/ 28 h 28"/>
                  <a:gd name="T2" fmla="*/ 20 w 30"/>
                  <a:gd name="T3" fmla="*/ 9 h 28"/>
                  <a:gd name="T4" fmla="*/ 7 w 30"/>
                  <a:gd name="T5" fmla="*/ 28 h 28"/>
                  <a:gd name="T6" fmla="*/ 27 w 30"/>
                  <a:gd name="T7" fmla="*/ 0 h 28"/>
                  <a:gd name="T8" fmla="*/ 5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5" y="28"/>
                    </a:moveTo>
                    <a:cubicBezTo>
                      <a:pt x="11" y="18"/>
                      <a:pt x="20" y="9"/>
                      <a:pt x="20" y="9"/>
                    </a:cubicBezTo>
                    <a:cubicBezTo>
                      <a:pt x="13" y="16"/>
                      <a:pt x="9" y="23"/>
                      <a:pt x="7" y="28"/>
                    </a:cubicBezTo>
                    <a:cubicBezTo>
                      <a:pt x="30" y="26"/>
                      <a:pt x="27" y="0"/>
                      <a:pt x="27" y="0"/>
                    </a:cubicBezTo>
                    <a:cubicBezTo>
                      <a:pt x="0" y="2"/>
                      <a:pt x="5" y="25"/>
                      <a:pt x="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2" name="Freeform 3783"/>
              <p:cNvSpPr>
                <a:spLocks/>
              </p:cNvSpPr>
              <p:nvPr/>
            </p:nvSpPr>
            <p:spPr bwMode="auto">
              <a:xfrm>
                <a:off x="4849813" y="2270125"/>
                <a:ext cx="92075" cy="85725"/>
              </a:xfrm>
              <a:custGeom>
                <a:avLst/>
                <a:gdLst>
                  <a:gd name="T0" fmla="*/ 5 w 29"/>
                  <a:gd name="T1" fmla="*/ 27 h 27"/>
                  <a:gd name="T2" fmla="*/ 19 w 29"/>
                  <a:gd name="T3" fmla="*/ 9 h 27"/>
                  <a:gd name="T4" fmla="*/ 6 w 29"/>
                  <a:gd name="T5" fmla="*/ 27 h 27"/>
                  <a:gd name="T6" fmla="*/ 27 w 29"/>
                  <a:gd name="T7" fmla="*/ 0 h 27"/>
                  <a:gd name="T8" fmla="*/ 5 w 2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5" y="27"/>
                    </a:moveTo>
                    <a:cubicBezTo>
                      <a:pt x="10" y="17"/>
                      <a:pt x="19" y="9"/>
                      <a:pt x="19" y="9"/>
                    </a:cubicBezTo>
                    <a:cubicBezTo>
                      <a:pt x="13" y="16"/>
                      <a:pt x="8" y="23"/>
                      <a:pt x="6" y="27"/>
                    </a:cubicBezTo>
                    <a:cubicBezTo>
                      <a:pt x="29" y="26"/>
                      <a:pt x="27" y="0"/>
                      <a:pt x="27" y="0"/>
                    </a:cubicBezTo>
                    <a:cubicBezTo>
                      <a:pt x="0" y="2"/>
                      <a:pt x="4" y="24"/>
                      <a:pt x="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3" name="Freeform 3784"/>
              <p:cNvSpPr>
                <a:spLocks/>
              </p:cNvSpPr>
              <p:nvPr/>
            </p:nvSpPr>
            <p:spPr bwMode="auto">
              <a:xfrm>
                <a:off x="4881563" y="2333625"/>
                <a:ext cx="111125" cy="101600"/>
              </a:xfrm>
              <a:custGeom>
                <a:avLst/>
                <a:gdLst>
                  <a:gd name="T0" fmla="*/ 12 w 35"/>
                  <a:gd name="T1" fmla="*/ 32 h 32"/>
                  <a:gd name="T2" fmla="*/ 21 w 35"/>
                  <a:gd name="T3" fmla="*/ 11 h 32"/>
                  <a:gd name="T4" fmla="*/ 13 w 35"/>
                  <a:gd name="T5" fmla="*/ 32 h 32"/>
                  <a:gd name="T6" fmla="*/ 25 w 35"/>
                  <a:gd name="T7" fmla="*/ 0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4" y="21"/>
                      <a:pt x="21" y="11"/>
                      <a:pt x="21" y="11"/>
                    </a:cubicBezTo>
                    <a:cubicBezTo>
                      <a:pt x="16" y="19"/>
                      <a:pt x="14" y="27"/>
                      <a:pt x="13" y="32"/>
                    </a:cubicBezTo>
                    <a:cubicBezTo>
                      <a:pt x="35" y="24"/>
                      <a:pt x="25" y="0"/>
                      <a:pt x="25" y="0"/>
                    </a:cubicBezTo>
                    <a:cubicBezTo>
                      <a:pt x="0" y="9"/>
                      <a:pt x="10" y="30"/>
                      <a:pt x="12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4" name="Freeform 3785"/>
              <p:cNvSpPr>
                <a:spLocks/>
              </p:cNvSpPr>
              <p:nvPr/>
            </p:nvSpPr>
            <p:spPr bwMode="auto">
              <a:xfrm>
                <a:off x="4941888" y="2387600"/>
                <a:ext cx="117475" cy="111125"/>
              </a:xfrm>
              <a:custGeom>
                <a:avLst/>
                <a:gdLst>
                  <a:gd name="T0" fmla="*/ 20 w 37"/>
                  <a:gd name="T1" fmla="*/ 12 h 35"/>
                  <a:gd name="T2" fmla="*/ 18 w 37"/>
                  <a:gd name="T3" fmla="*/ 34 h 35"/>
                  <a:gd name="T4" fmla="*/ 22 w 37"/>
                  <a:gd name="T5" fmla="*/ 0 h 35"/>
                  <a:gd name="T6" fmla="*/ 17 w 37"/>
                  <a:gd name="T7" fmla="*/ 35 h 35"/>
                  <a:gd name="T8" fmla="*/ 20 w 37"/>
                  <a:gd name="T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0" y="12"/>
                    </a:moveTo>
                    <a:cubicBezTo>
                      <a:pt x="17" y="21"/>
                      <a:pt x="17" y="30"/>
                      <a:pt x="18" y="34"/>
                    </a:cubicBezTo>
                    <a:cubicBezTo>
                      <a:pt x="37" y="21"/>
                      <a:pt x="22" y="0"/>
                      <a:pt x="22" y="0"/>
                    </a:cubicBezTo>
                    <a:cubicBezTo>
                      <a:pt x="0" y="16"/>
                      <a:pt x="15" y="33"/>
                      <a:pt x="17" y="35"/>
                    </a:cubicBezTo>
                    <a:cubicBezTo>
                      <a:pt x="16" y="24"/>
                      <a:pt x="20" y="12"/>
                      <a:pt x="2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5" name="Freeform 3786"/>
              <p:cNvSpPr>
                <a:spLocks/>
              </p:cNvSpPr>
              <p:nvPr/>
            </p:nvSpPr>
            <p:spPr bwMode="auto">
              <a:xfrm>
                <a:off x="5027613" y="2422525"/>
                <a:ext cx="117475" cy="111125"/>
              </a:xfrm>
              <a:custGeom>
                <a:avLst/>
                <a:gdLst>
                  <a:gd name="T0" fmla="*/ 22 w 37"/>
                  <a:gd name="T1" fmla="*/ 35 h 35"/>
                  <a:gd name="T2" fmla="*/ 18 w 37"/>
                  <a:gd name="T3" fmla="*/ 12 h 35"/>
                  <a:gd name="T4" fmla="*/ 23 w 37"/>
                  <a:gd name="T5" fmla="*/ 34 h 35"/>
                  <a:gd name="T6" fmla="*/ 16 w 37"/>
                  <a:gd name="T7" fmla="*/ 0 h 35"/>
                  <a:gd name="T8" fmla="*/ 22 w 37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22" y="35"/>
                    </a:moveTo>
                    <a:cubicBezTo>
                      <a:pt x="18" y="24"/>
                      <a:pt x="18" y="12"/>
                      <a:pt x="18" y="12"/>
                    </a:cubicBezTo>
                    <a:cubicBezTo>
                      <a:pt x="19" y="21"/>
                      <a:pt x="21" y="30"/>
                      <a:pt x="23" y="34"/>
                    </a:cubicBezTo>
                    <a:cubicBezTo>
                      <a:pt x="37" y="16"/>
                      <a:pt x="16" y="0"/>
                      <a:pt x="16" y="0"/>
                    </a:cubicBezTo>
                    <a:cubicBezTo>
                      <a:pt x="0" y="22"/>
                      <a:pt x="20" y="34"/>
                      <a:pt x="2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6" name="Freeform 3787"/>
              <p:cNvSpPr>
                <a:spLocks/>
              </p:cNvSpPr>
              <p:nvPr/>
            </p:nvSpPr>
            <p:spPr bwMode="auto">
              <a:xfrm>
                <a:off x="4951413" y="2530475"/>
                <a:ext cx="111125" cy="117475"/>
              </a:xfrm>
              <a:custGeom>
                <a:avLst/>
                <a:gdLst>
                  <a:gd name="T0" fmla="*/ 34 w 35"/>
                  <a:gd name="T1" fmla="*/ 13 h 37"/>
                  <a:gd name="T2" fmla="*/ 0 w 35"/>
                  <a:gd name="T3" fmla="*/ 21 h 37"/>
                  <a:gd name="T4" fmla="*/ 35 w 35"/>
                  <a:gd name="T5" fmla="*/ 14 h 37"/>
                  <a:gd name="T6" fmla="*/ 12 w 35"/>
                  <a:gd name="T7" fmla="*/ 19 h 37"/>
                  <a:gd name="T8" fmla="*/ 34 w 35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34" y="13"/>
                    </a:moveTo>
                    <a:cubicBezTo>
                      <a:pt x="16" y="0"/>
                      <a:pt x="0" y="21"/>
                      <a:pt x="0" y="21"/>
                    </a:cubicBezTo>
                    <a:cubicBezTo>
                      <a:pt x="22" y="37"/>
                      <a:pt x="34" y="17"/>
                      <a:pt x="35" y="14"/>
                    </a:cubicBezTo>
                    <a:cubicBezTo>
                      <a:pt x="24" y="18"/>
                      <a:pt x="12" y="19"/>
                      <a:pt x="12" y="19"/>
                    </a:cubicBezTo>
                    <a:cubicBezTo>
                      <a:pt x="21" y="18"/>
                      <a:pt x="30" y="15"/>
                      <a:pt x="3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7" name="Freeform 3788"/>
              <p:cNvSpPr>
                <a:spLocks/>
              </p:cNvSpPr>
              <p:nvPr/>
            </p:nvSpPr>
            <p:spPr bwMode="auto">
              <a:xfrm>
                <a:off x="4846638" y="2466975"/>
                <a:ext cx="111125" cy="120650"/>
              </a:xfrm>
              <a:custGeom>
                <a:avLst/>
                <a:gdLst>
                  <a:gd name="T0" fmla="*/ 12 w 35"/>
                  <a:gd name="T1" fmla="*/ 17 h 38"/>
                  <a:gd name="T2" fmla="*/ 35 w 35"/>
                  <a:gd name="T3" fmla="*/ 20 h 38"/>
                  <a:gd name="T4" fmla="*/ 0 w 35"/>
                  <a:gd name="T5" fmla="*/ 15 h 38"/>
                  <a:gd name="T6" fmla="*/ 35 w 35"/>
                  <a:gd name="T7" fmla="*/ 21 h 38"/>
                  <a:gd name="T8" fmla="*/ 12 w 35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8">
                    <a:moveTo>
                      <a:pt x="12" y="17"/>
                    </a:moveTo>
                    <a:cubicBezTo>
                      <a:pt x="21" y="20"/>
                      <a:pt x="30" y="20"/>
                      <a:pt x="35" y="20"/>
                    </a:cubicBezTo>
                    <a:cubicBezTo>
                      <a:pt x="22" y="0"/>
                      <a:pt x="0" y="15"/>
                      <a:pt x="0" y="15"/>
                    </a:cubicBezTo>
                    <a:cubicBezTo>
                      <a:pt x="16" y="38"/>
                      <a:pt x="33" y="23"/>
                      <a:pt x="35" y="21"/>
                    </a:cubicBezTo>
                    <a:cubicBezTo>
                      <a:pt x="24" y="21"/>
                      <a:pt x="12" y="17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8" name="Freeform 3789"/>
              <p:cNvSpPr>
                <a:spLocks/>
              </p:cNvSpPr>
              <p:nvPr/>
            </p:nvSpPr>
            <p:spPr bwMode="auto">
              <a:xfrm>
                <a:off x="4779963" y="2390775"/>
                <a:ext cx="98425" cy="104775"/>
              </a:xfrm>
              <a:custGeom>
                <a:avLst/>
                <a:gdLst>
                  <a:gd name="T0" fmla="*/ 31 w 31"/>
                  <a:gd name="T1" fmla="*/ 24 h 33"/>
                  <a:gd name="T2" fmla="*/ 11 w 31"/>
                  <a:gd name="T3" fmla="*/ 13 h 33"/>
                  <a:gd name="T4" fmla="*/ 31 w 31"/>
                  <a:gd name="T5" fmla="*/ 23 h 33"/>
                  <a:gd name="T6" fmla="*/ 0 w 31"/>
                  <a:gd name="T7" fmla="*/ 7 h 33"/>
                  <a:gd name="T8" fmla="*/ 31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31" y="24"/>
                    </a:moveTo>
                    <a:cubicBezTo>
                      <a:pt x="20" y="20"/>
                      <a:pt x="11" y="13"/>
                      <a:pt x="11" y="13"/>
                    </a:cubicBezTo>
                    <a:cubicBezTo>
                      <a:pt x="18" y="18"/>
                      <a:pt x="26" y="21"/>
                      <a:pt x="31" y="23"/>
                    </a:cubicBezTo>
                    <a:cubicBezTo>
                      <a:pt x="26" y="0"/>
                      <a:pt x="0" y="7"/>
                      <a:pt x="0" y="7"/>
                    </a:cubicBezTo>
                    <a:cubicBezTo>
                      <a:pt x="7" y="33"/>
                      <a:pt x="28" y="25"/>
                      <a:pt x="3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9" name="Freeform 3790"/>
              <p:cNvSpPr>
                <a:spLocks/>
              </p:cNvSpPr>
              <p:nvPr/>
            </p:nvSpPr>
            <p:spPr bwMode="auto">
              <a:xfrm>
                <a:off x="4735513" y="2286000"/>
                <a:ext cx="92075" cy="95250"/>
              </a:xfrm>
              <a:custGeom>
                <a:avLst/>
                <a:gdLst>
                  <a:gd name="T0" fmla="*/ 28 w 29"/>
                  <a:gd name="T1" fmla="*/ 24 h 30"/>
                  <a:gd name="T2" fmla="*/ 10 w 29"/>
                  <a:gd name="T3" fmla="*/ 10 h 30"/>
                  <a:gd name="T4" fmla="*/ 29 w 29"/>
                  <a:gd name="T5" fmla="*/ 23 h 30"/>
                  <a:gd name="T6" fmla="*/ 0 w 29"/>
                  <a:gd name="T7" fmla="*/ 3 h 30"/>
                  <a:gd name="T8" fmla="*/ 28 w 29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8" y="24"/>
                    </a:moveTo>
                    <a:cubicBezTo>
                      <a:pt x="18" y="19"/>
                      <a:pt x="10" y="10"/>
                      <a:pt x="10" y="10"/>
                    </a:cubicBezTo>
                    <a:cubicBezTo>
                      <a:pt x="17" y="17"/>
                      <a:pt x="24" y="21"/>
                      <a:pt x="29" y="23"/>
                    </a:cubicBezTo>
                    <a:cubicBezTo>
                      <a:pt x="26" y="0"/>
                      <a:pt x="0" y="3"/>
                      <a:pt x="0" y="3"/>
                    </a:cubicBezTo>
                    <a:cubicBezTo>
                      <a:pt x="3" y="30"/>
                      <a:pt x="26" y="25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0" name="Freeform 3791"/>
              <p:cNvSpPr>
                <a:spLocks/>
              </p:cNvSpPr>
              <p:nvPr/>
            </p:nvSpPr>
            <p:spPr bwMode="auto">
              <a:xfrm>
                <a:off x="4713288" y="2181225"/>
                <a:ext cx="95250" cy="88900"/>
              </a:xfrm>
              <a:custGeom>
                <a:avLst/>
                <a:gdLst>
                  <a:gd name="T0" fmla="*/ 26 w 30"/>
                  <a:gd name="T1" fmla="*/ 28 h 28"/>
                  <a:gd name="T2" fmla="*/ 11 w 30"/>
                  <a:gd name="T3" fmla="*/ 9 h 28"/>
                  <a:gd name="T4" fmla="*/ 26 w 30"/>
                  <a:gd name="T5" fmla="*/ 27 h 28"/>
                  <a:gd name="T6" fmla="*/ 4 w 30"/>
                  <a:gd name="T7" fmla="*/ 0 h 28"/>
                  <a:gd name="T8" fmla="*/ 26 w 3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26" y="28"/>
                    </a:moveTo>
                    <a:cubicBezTo>
                      <a:pt x="17" y="20"/>
                      <a:pt x="11" y="9"/>
                      <a:pt x="11" y="9"/>
                    </a:cubicBezTo>
                    <a:cubicBezTo>
                      <a:pt x="16" y="18"/>
                      <a:pt x="22" y="24"/>
                      <a:pt x="26" y="27"/>
                    </a:cubicBezTo>
                    <a:cubicBezTo>
                      <a:pt x="30" y="4"/>
                      <a:pt x="4" y="0"/>
                      <a:pt x="4" y="0"/>
                    </a:cubicBezTo>
                    <a:cubicBezTo>
                      <a:pt x="0" y="27"/>
                      <a:pt x="23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1" name="Freeform 3792"/>
              <p:cNvSpPr>
                <a:spLocks/>
              </p:cNvSpPr>
              <p:nvPr/>
            </p:nvSpPr>
            <p:spPr bwMode="auto">
              <a:xfrm>
                <a:off x="4719638" y="2070100"/>
                <a:ext cx="104775" cy="95250"/>
              </a:xfrm>
              <a:custGeom>
                <a:avLst/>
                <a:gdLst>
                  <a:gd name="T0" fmla="*/ 26 w 33"/>
                  <a:gd name="T1" fmla="*/ 30 h 30"/>
                  <a:gd name="T2" fmla="*/ 14 w 33"/>
                  <a:gd name="T3" fmla="*/ 10 h 30"/>
                  <a:gd name="T4" fmla="*/ 26 w 33"/>
                  <a:gd name="T5" fmla="*/ 29 h 30"/>
                  <a:gd name="T6" fmla="*/ 8 w 33"/>
                  <a:gd name="T7" fmla="*/ 0 h 30"/>
                  <a:gd name="T8" fmla="*/ 26 w 33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0">
                    <a:moveTo>
                      <a:pt x="26" y="30"/>
                    </a:moveTo>
                    <a:cubicBezTo>
                      <a:pt x="18" y="22"/>
                      <a:pt x="14" y="10"/>
                      <a:pt x="14" y="10"/>
                    </a:cubicBezTo>
                    <a:cubicBezTo>
                      <a:pt x="17" y="19"/>
                      <a:pt x="23" y="26"/>
                      <a:pt x="26" y="29"/>
                    </a:cubicBezTo>
                    <a:cubicBezTo>
                      <a:pt x="33" y="7"/>
                      <a:pt x="8" y="0"/>
                      <a:pt x="8" y="0"/>
                    </a:cubicBezTo>
                    <a:cubicBezTo>
                      <a:pt x="0" y="26"/>
                      <a:pt x="23" y="30"/>
                      <a:pt x="26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859" name="Rectangle 24"/>
          <p:cNvSpPr>
            <a:spLocks noChangeArrowheads="1"/>
          </p:cNvSpPr>
          <p:nvPr/>
        </p:nvSpPr>
        <p:spPr bwMode="auto">
          <a:xfrm>
            <a:off x="2324348" y="3661842"/>
            <a:ext cx="1806776" cy="4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Thinking1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0" name="Rectangle 24"/>
          <p:cNvSpPr>
            <a:spLocks noChangeArrowheads="1"/>
          </p:cNvSpPr>
          <p:nvPr/>
        </p:nvSpPr>
        <p:spPr bwMode="auto">
          <a:xfrm>
            <a:off x="2918448" y="1666069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861" name="Rectangle 24"/>
          <p:cNvSpPr>
            <a:spLocks noChangeArrowheads="1"/>
          </p:cNvSpPr>
          <p:nvPr/>
        </p:nvSpPr>
        <p:spPr bwMode="auto">
          <a:xfrm>
            <a:off x="5432945" y="3664206"/>
            <a:ext cx="1806776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Thinking2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62" name="Rectangle 24"/>
          <p:cNvSpPr>
            <a:spLocks noChangeArrowheads="1"/>
          </p:cNvSpPr>
          <p:nvPr/>
        </p:nvSpPr>
        <p:spPr bwMode="auto">
          <a:xfrm>
            <a:off x="6079195" y="1705548"/>
            <a:ext cx="54329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6900" name="直接连接符 6899"/>
          <p:cNvCxnSpPr/>
          <p:nvPr/>
        </p:nvCxnSpPr>
        <p:spPr>
          <a:xfrm>
            <a:off x="2543984" y="3507854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1" name="直接连接符 3870"/>
          <p:cNvCxnSpPr/>
          <p:nvPr/>
        </p:nvCxnSpPr>
        <p:spPr>
          <a:xfrm>
            <a:off x="5713194" y="3485644"/>
            <a:ext cx="125425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素履往之，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摸索前行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398261" y="661312"/>
            <a:ext cx="2355642" cy="45719"/>
            <a:chOff x="0" y="2842590"/>
            <a:chExt cx="7054752" cy="89199"/>
          </a:xfrm>
        </p:grpSpPr>
        <p:sp>
          <p:nvSpPr>
            <p:cNvPr id="147" name="矩形 14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1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441972" y="2016273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822379" y="2826148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6046515" y="2016273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203848" y="1779662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809979" y="1779662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585842" y="3396236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725678" y="2581497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299503" y="2581497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523640" y="2581497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 noEditPoints="1"/>
          </p:cNvSpPr>
          <p:nvPr/>
        </p:nvSpPr>
        <p:spPr bwMode="auto">
          <a:xfrm>
            <a:off x="3353072" y="1897579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947228" y="1898620"/>
            <a:ext cx="198574" cy="235305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4704761" y="3525521"/>
            <a:ext cx="235234" cy="219414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708547" y="3312459"/>
            <a:ext cx="146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 smtClean="0"/>
              <a:t>预处理：根据红绿灯周期性得到期望两点间过路时间</a:t>
            </a:r>
            <a:endParaRPr lang="en-US" altLang="zh-CN" sz="1000" dirty="0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313090" y="3312459"/>
            <a:ext cx="14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 smtClean="0"/>
              <a:t>使用蚁群算法解决</a:t>
            </a:r>
            <a:r>
              <a:rPr lang="zh-CN" altLang="en-US" sz="1000" smtClean="0"/>
              <a:t>传统旅行者问题</a:t>
            </a:r>
            <a:endParaRPr lang="zh-CN" altLang="en-US" sz="1000" dirty="0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176173" y="2090542"/>
            <a:ext cx="1466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计算客户和外卖小哥起点间两两最近距离，转为传统旅行者问题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087290" y="2721896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01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4467696" y="2721896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02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91833" y="2721896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03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55310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Thinking1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针对超大规模数据的期望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440391" y="1472572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820798" y="2282447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269070" y="2282447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044934" y="1472572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552927" y="99580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02267" y="1235961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08398" y="1235961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029357" y="2852535"/>
            <a:ext cx="476250" cy="4779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6565590" y="2769552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329053" y="3339640"/>
            <a:ext cx="473075" cy="4779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2584261" y="2852535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16391" y="759195"/>
            <a:ext cx="473075" cy="4748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24097" y="2037796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297922" y="2037796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22059" y="2037796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743248" y="2037796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30281" y="156103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042714" y="2524901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 noEditPoints="1"/>
          </p:cNvSpPr>
          <p:nvPr/>
        </p:nvSpPr>
        <p:spPr bwMode="auto">
          <a:xfrm>
            <a:off x="1351491" y="1353878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3945647" y="1354919"/>
            <a:ext cx="198574" cy="235305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"/>
          <p:cNvSpPr>
            <a:spLocks noEditPoints="1"/>
          </p:cNvSpPr>
          <p:nvPr/>
        </p:nvSpPr>
        <p:spPr bwMode="auto">
          <a:xfrm>
            <a:off x="5165751" y="2956579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2703180" y="2981820"/>
            <a:ext cx="235234" cy="219414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4823" y="2647142"/>
            <a:ext cx="1466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/>
              <a:t>简化问题</a:t>
            </a:r>
            <a:r>
              <a:rPr lang="zh-CN" altLang="en-US" sz="1000" dirty="0" smtClean="0"/>
              <a:t>，不考虑红绿灯，设通过一条路的时间为最</a:t>
            </a:r>
            <a:r>
              <a:rPr lang="zh-CN" altLang="en-US" sz="1000" dirty="0"/>
              <a:t>短</a:t>
            </a:r>
            <a:r>
              <a:rPr lang="zh-CN" altLang="en-US" sz="1000" dirty="0" smtClean="0"/>
              <a:t>时间</a:t>
            </a:r>
            <a:r>
              <a:rPr lang="zh-CN" altLang="en-US" sz="1000" dirty="0"/>
              <a:t>，用</a:t>
            </a:r>
            <a:r>
              <a:rPr lang="en-US" altLang="zh-CN" sz="1000" dirty="0"/>
              <a:t>TSP</a:t>
            </a:r>
            <a:r>
              <a:rPr lang="zh-CN" altLang="en-US" sz="1000" dirty="0"/>
              <a:t>求解器算出一</a:t>
            </a:r>
            <a:r>
              <a:rPr lang="zh-CN" altLang="en-US" sz="1000" dirty="0" smtClean="0"/>
              <a:t>个这个简化问题的最优解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该解是</a:t>
            </a:r>
            <a:r>
              <a:rPr lang="zh-CN" altLang="en-US" sz="1000" dirty="0"/>
              <a:t>真实问题</a:t>
            </a:r>
            <a:r>
              <a:rPr lang="zh-CN" altLang="en-US" sz="1000" dirty="0" smtClean="0"/>
              <a:t>上代价</a:t>
            </a:r>
            <a:r>
              <a:rPr lang="zh-CN" altLang="en-US" sz="1000" dirty="0"/>
              <a:t>的一个下界</a:t>
            </a:r>
            <a:r>
              <a:rPr lang="en-US" altLang="zh-CN" sz="1000" dirty="0" smtClean="0"/>
              <a:t>)</a:t>
            </a:r>
            <a:r>
              <a:rPr lang="zh-CN" altLang="en-US" sz="1000" dirty="0" smtClean="0"/>
              <a:t> </a:t>
            </a:r>
            <a:endParaRPr lang="en-US" altLang="zh-CN" sz="1000" dirty="0" smtClean="0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445439" y="3466275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4"/>
          <p:cNvSpPr>
            <a:spLocks noEditPoints="1"/>
          </p:cNvSpPr>
          <p:nvPr/>
        </p:nvSpPr>
        <p:spPr bwMode="auto">
          <a:xfrm>
            <a:off x="6435452" y="891188"/>
            <a:ext cx="238125" cy="224898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11509" y="2768758"/>
            <a:ext cx="1466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/>
              <a:t>从当前解生成一批候选解（修改那些拥塞度高的边），为每个候选解计算代价下界，如果其下界小于当前上界，则加入优先队列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940152" y="432169"/>
            <a:ext cx="14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/>
              <a:t>如果真实代价小于上界，更新当前上界，</a:t>
            </a:r>
            <a:r>
              <a:rPr lang="en-US" altLang="zh-CN" sz="1000" dirty="0" err="1"/>
              <a:t>goto</a:t>
            </a:r>
            <a:r>
              <a:rPr lang="en-US" altLang="zh-CN" sz="1000" dirty="0"/>
              <a:t> 3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087372" y="912578"/>
            <a:ext cx="14668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/>
              <a:t>计算</a:t>
            </a:r>
            <a:r>
              <a:rPr lang="zh-CN" altLang="en-US" sz="1000" dirty="0" smtClean="0"/>
              <a:t>这个简化问题最优解</a:t>
            </a:r>
            <a:r>
              <a:rPr lang="zh-CN" altLang="en-US" sz="1000" dirty="0"/>
              <a:t>在真实问题上的代价</a:t>
            </a:r>
            <a:r>
              <a:rPr lang="zh-CN" altLang="en-US" sz="1000" dirty="0" smtClean="0"/>
              <a:t>，这是真实问题上代价的一个上界</a:t>
            </a:r>
            <a:endParaRPr lang="en-US" altLang="zh-CN" sz="1000" dirty="0" smtClean="0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535645" y="1147131"/>
            <a:ext cx="146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dirty="0"/>
              <a:t>从优先队列里面取出下界最低的解，计算其真实代价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6316391" y="4058588"/>
            <a:ext cx="14668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00" dirty="0" err="1"/>
              <a:t>否则goto</a:t>
            </a:r>
            <a:r>
              <a:rPr lang="en-US" sz="1000" dirty="0"/>
              <a:t> 4</a:t>
            </a: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085709" y="2178195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01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466115" y="2178195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02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690252" y="2178195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03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4912800" y="2178195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04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198245" y="1701429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05_1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6210907" y="2665300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STEP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05_2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Thinking2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时序依赖分支界定法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Curved Connector 29"/>
          <p:cNvCxnSpPr>
            <a:stCxn id="22" idx="0"/>
            <a:endCxn id="16" idx="0"/>
          </p:cNvCxnSpPr>
          <p:nvPr/>
        </p:nvCxnSpPr>
        <p:spPr>
          <a:xfrm rot="16200000" flipH="1" flipV="1">
            <a:off x="5060550" y="-256419"/>
            <a:ext cx="476766" cy="2507993"/>
          </a:xfrm>
          <a:prstGeom prst="curvedConnector3">
            <a:avLst>
              <a:gd name="adj1" fmla="val -479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4"/>
            <a:endCxn id="17" idx="4"/>
          </p:cNvCxnSpPr>
          <p:nvPr/>
        </p:nvCxnSpPr>
        <p:spPr>
          <a:xfrm rot="5400000" flipH="1">
            <a:off x="5672984" y="2925019"/>
            <a:ext cx="487105" cy="1298109"/>
          </a:xfrm>
          <a:prstGeom prst="curvedConnector3">
            <a:avLst>
              <a:gd name="adj1" fmla="val -46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9552" y="4552647"/>
            <a:ext cx="9087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Reference:</a:t>
            </a:r>
            <a:r>
              <a:rPr lang="zh-CN" altLang="en-US" sz="1100" dirty="0" smtClean="0"/>
              <a:t> </a:t>
            </a:r>
            <a:r>
              <a:rPr lang="en-US" sz="1100" dirty="0"/>
              <a:t>A branch-and-bound algorithm for the time-dependent travelling salesman </a:t>
            </a:r>
            <a:r>
              <a:rPr lang="en-US" sz="1100" dirty="0" smtClean="0"/>
              <a:t>problem</a:t>
            </a:r>
            <a:r>
              <a:rPr lang="en-US" altLang="zh-CN" sz="1100" dirty="0" smtClean="0"/>
              <a:t>,</a:t>
            </a:r>
            <a:r>
              <a:rPr lang="en-US" sz="1100" dirty="0"/>
              <a:t> </a:t>
            </a:r>
            <a:r>
              <a:rPr lang="en-US" sz="1100" dirty="0" err="1"/>
              <a:t>Arigliano</a:t>
            </a:r>
            <a:r>
              <a:rPr lang="en-US" sz="1100" dirty="0"/>
              <a:t> </a:t>
            </a:r>
            <a:r>
              <a:rPr lang="en-US" altLang="zh-CN" sz="1100" dirty="0" err="1" smtClean="0"/>
              <a:t>et.al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7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78078" y="1929138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</a:t>
            </a:r>
            <a:r>
              <a:rPr lang="en-US" altLang="zh-CN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</a:p>
          <a:p>
            <a:pPr algn="ctr"/>
            <a:endParaRPr lang="en-US" altLang="zh-CN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60032" y="3943830"/>
            <a:ext cx="246314" cy="253916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4139952" y="4624291"/>
            <a:ext cx="312185" cy="253916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5322010" y="3886122"/>
            <a:ext cx="2427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Team: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迷你简娃娃篆" panose="02010604000101010101" pitchFamily="2" charset="-122"/>
              </a:rPr>
              <a:t>Delivery go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4572000" y="4581972"/>
            <a:ext cx="4466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Member: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吴倩倩 仲启露 王雪薇 赵菁菁 李思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0C38F83C-991C-4E0E-912B-A373361D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84" y="344667"/>
            <a:ext cx="1975275" cy="15790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F585AA9-20BF-4098-9353-BA5AB9294995}"/>
              </a:ext>
            </a:extLst>
          </p:cNvPr>
          <p:cNvSpPr/>
          <p:nvPr/>
        </p:nvSpPr>
        <p:spPr>
          <a:xfrm>
            <a:off x="5451925" y="1065237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迷你简娃娃篆" panose="02010604000101010101" pitchFamily="2" charset="-122"/>
                <a:ea typeface="迷你简娃娃篆" panose="02010604000101010101" pitchFamily="2" charset="-122"/>
              </a:rPr>
              <a:t>鼓爪</a:t>
            </a:r>
          </a:p>
        </p:txBody>
      </p:sp>
    </p:spTree>
    <p:extLst>
      <p:ext uri="{BB962C8B-B14F-4D97-AF65-F5344CB8AC3E}">
        <p14:creationId xmlns:p14="http://schemas.microsoft.com/office/powerpoint/2010/main" val="588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533</Words>
  <Application>Microsoft Macintosh PowerPoint</Application>
  <PresentationFormat>全屏显示(16:9)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Bauhaus 93</vt:lpstr>
      <vt:lpstr>Calibri</vt:lpstr>
      <vt:lpstr>Consolas</vt:lpstr>
      <vt:lpstr>Wingdings</vt:lpstr>
      <vt:lpstr>迷你简娃娃篆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36</cp:revision>
  <dcterms:created xsi:type="dcterms:W3CDTF">2016-04-09T09:29:33Z</dcterms:created>
  <dcterms:modified xsi:type="dcterms:W3CDTF">2019-03-17T06:53:23Z</dcterms:modified>
</cp:coreProperties>
</file>