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641" r:id="rId2"/>
    <p:sldId id="594" r:id="rId3"/>
    <p:sldId id="595" r:id="rId4"/>
    <p:sldId id="663" r:id="rId5"/>
    <p:sldId id="597" r:id="rId6"/>
    <p:sldId id="659" r:id="rId7"/>
    <p:sldId id="660" r:id="rId8"/>
    <p:sldId id="661" r:id="rId9"/>
    <p:sldId id="634" r:id="rId10"/>
    <p:sldId id="602" r:id="rId11"/>
    <p:sldId id="668" r:id="rId12"/>
    <p:sldId id="604" r:id="rId13"/>
    <p:sldId id="605" r:id="rId14"/>
    <p:sldId id="655" r:id="rId15"/>
    <p:sldId id="607" r:id="rId16"/>
    <p:sldId id="622" r:id="rId17"/>
    <p:sldId id="669" r:id="rId18"/>
    <p:sldId id="609" r:id="rId19"/>
    <p:sldId id="658" r:id="rId20"/>
    <p:sldId id="642" r:id="rId21"/>
    <p:sldId id="670" r:id="rId22"/>
    <p:sldId id="645" r:id="rId23"/>
    <p:sldId id="644" r:id="rId24"/>
    <p:sldId id="657" r:id="rId25"/>
    <p:sldId id="646" r:id="rId26"/>
    <p:sldId id="656" r:id="rId27"/>
    <p:sldId id="664" r:id="rId28"/>
    <p:sldId id="621" r:id="rId29"/>
    <p:sldId id="614" r:id="rId30"/>
    <p:sldId id="633" r:id="rId31"/>
    <p:sldId id="662" r:id="rId32"/>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80"/>
    <a:srgbClr val="A1C5FF"/>
    <a:srgbClr val="AFC3FF"/>
    <a:srgbClr val="9BB7FF"/>
    <a:srgbClr val="A8C2F9"/>
    <a:srgbClr val="6A92D6"/>
    <a:srgbClr val="9CB5E3"/>
    <a:srgbClr val="94B4E9"/>
    <a:srgbClr val="7197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4" autoAdjust="0"/>
    <p:restoredTop sz="95507" autoAdjust="0"/>
  </p:normalViewPr>
  <p:slideViewPr>
    <p:cSldViewPr snapToObjects="1">
      <p:cViewPr varScale="1">
        <p:scale>
          <a:sx n="67" d="100"/>
          <a:sy n="67" d="100"/>
        </p:scale>
        <p:origin x="-696" y="-112"/>
      </p:cViewPr>
      <p:guideLst>
        <p:guide orient="horz" pos="2160"/>
        <p:guide pos="1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tei:workspace:spark_paper:nsdi_2012:analysis:Pregel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tei:workspace:spark_paper:sosp_2011:analysis:low-mem-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93373908618566"/>
          <c:y val="0.0511470538207252"/>
          <c:w val="0.608038191654614"/>
          <c:h val="0.71209254702852"/>
        </c:manualLayout>
      </c:layout>
      <c:barChart>
        <c:barDir val="col"/>
        <c:grouping val="clustered"/>
        <c:varyColors val="0"/>
        <c:ser>
          <c:idx val="0"/>
          <c:order val="0"/>
          <c:tx>
            <c:strRef>
              <c:f>Sheet1!$B$1</c:f>
              <c:strCache>
                <c:ptCount val="1"/>
                <c:pt idx="0">
                  <c:v>Hadoop</c:v>
                </c:pt>
              </c:strCache>
            </c:strRef>
          </c:tx>
          <c:invertIfNegative val="0"/>
          <c:cat>
            <c:numRef>
              <c:f>Sheet1!$A$2:$A$6</c:f>
              <c:numCache>
                <c:formatCode>General</c:formatCode>
                <c:ptCount val="5"/>
                <c:pt idx="0">
                  <c:v>1.0</c:v>
                </c:pt>
                <c:pt idx="1">
                  <c:v>5.0</c:v>
                </c:pt>
                <c:pt idx="2">
                  <c:v>10.0</c:v>
                </c:pt>
                <c:pt idx="3">
                  <c:v>20.0</c:v>
                </c:pt>
                <c:pt idx="4">
                  <c:v>30.0</c:v>
                </c:pt>
              </c:numCache>
            </c:numRef>
          </c:cat>
          <c:val>
            <c:numRef>
              <c:f>Sheet1!$B$2:$B$6</c:f>
              <c:numCache>
                <c:formatCode>General</c:formatCode>
                <c:ptCount val="5"/>
                <c:pt idx="0">
                  <c:v>118.0</c:v>
                </c:pt>
                <c:pt idx="1">
                  <c:v>673.0</c:v>
                </c:pt>
                <c:pt idx="2">
                  <c:v>1228.0</c:v>
                </c:pt>
                <c:pt idx="3">
                  <c:v>2338.0</c:v>
                </c:pt>
                <c:pt idx="4">
                  <c:v>3448.0</c:v>
                </c:pt>
              </c:numCache>
            </c:numRef>
          </c:val>
        </c:ser>
        <c:ser>
          <c:idx val="1"/>
          <c:order val="1"/>
          <c:tx>
            <c:strRef>
              <c:f>Sheet1!$C$1</c:f>
              <c:strCache>
                <c:ptCount val="1"/>
                <c:pt idx="0">
                  <c:v>PySpark</c:v>
                </c:pt>
              </c:strCache>
            </c:strRef>
          </c:tx>
          <c:invertIfNegative val="0"/>
          <c:cat>
            <c:numRef>
              <c:f>Sheet1!$A$2:$A$6</c:f>
              <c:numCache>
                <c:formatCode>General</c:formatCode>
                <c:ptCount val="5"/>
                <c:pt idx="0">
                  <c:v>1.0</c:v>
                </c:pt>
                <c:pt idx="1">
                  <c:v>5.0</c:v>
                </c:pt>
                <c:pt idx="2">
                  <c:v>10.0</c:v>
                </c:pt>
                <c:pt idx="3">
                  <c:v>20.0</c:v>
                </c:pt>
                <c:pt idx="4">
                  <c:v>30.0</c:v>
                </c:pt>
              </c:numCache>
            </c:numRef>
          </c:cat>
          <c:val>
            <c:numRef>
              <c:f>Sheet1!$C$2:$C$6</c:f>
              <c:numCache>
                <c:formatCode>General</c:formatCode>
                <c:ptCount val="5"/>
                <c:pt idx="0">
                  <c:v>79.0</c:v>
                </c:pt>
                <c:pt idx="1">
                  <c:v>105.0</c:v>
                </c:pt>
                <c:pt idx="2">
                  <c:v>131.0</c:v>
                </c:pt>
                <c:pt idx="3">
                  <c:v>183.0</c:v>
                </c:pt>
                <c:pt idx="4">
                  <c:v>235.0</c:v>
                </c:pt>
              </c:numCache>
            </c:numRef>
          </c:val>
        </c:ser>
        <c:dLbls>
          <c:showLegendKey val="0"/>
          <c:showVal val="0"/>
          <c:showCatName val="0"/>
          <c:showSerName val="0"/>
          <c:showPercent val="0"/>
          <c:showBubbleSize val="0"/>
        </c:dLbls>
        <c:gapWidth val="150"/>
        <c:axId val="-2080270984"/>
        <c:axId val="-2080276536"/>
      </c:barChart>
      <c:catAx>
        <c:axId val="-2080270984"/>
        <c:scaling>
          <c:orientation val="minMax"/>
        </c:scaling>
        <c:delete val="0"/>
        <c:axPos val="b"/>
        <c:title>
          <c:tx>
            <c:rich>
              <a:bodyPr/>
              <a:lstStyle/>
              <a:p>
                <a:pPr>
                  <a:defRPr/>
                </a:pPr>
                <a:r>
                  <a:rPr lang="en-US"/>
                  <a:t>Number of Iterations</a:t>
                </a:r>
              </a:p>
            </c:rich>
          </c:tx>
          <c:overlay val="0"/>
        </c:title>
        <c:numFmt formatCode="General" sourceLinked="1"/>
        <c:majorTickMark val="out"/>
        <c:minorTickMark val="none"/>
        <c:tickLblPos val="nextTo"/>
        <c:crossAx val="-2080276536"/>
        <c:crosses val="autoZero"/>
        <c:auto val="1"/>
        <c:lblAlgn val="ctr"/>
        <c:lblOffset val="100"/>
        <c:noMultiLvlLbl val="0"/>
      </c:catAx>
      <c:valAx>
        <c:axId val="-2080276536"/>
        <c:scaling>
          <c:orientation val="minMax"/>
        </c:scaling>
        <c:delete val="0"/>
        <c:axPos val="l"/>
        <c:majorGridlines/>
        <c:title>
          <c:tx>
            <c:rich>
              <a:bodyPr/>
              <a:lstStyle/>
              <a:p>
                <a:pPr>
                  <a:defRPr/>
                </a:pPr>
                <a:r>
                  <a:rPr lang="en-US"/>
                  <a:t>Running Time (s)</a:t>
                </a:r>
              </a:p>
            </c:rich>
          </c:tx>
          <c:layout>
            <c:manualLayout>
              <c:xMode val="edge"/>
              <c:yMode val="edge"/>
              <c:x val="0.0238095238095238"/>
              <c:y val="0.182052951296349"/>
            </c:manualLayout>
          </c:layout>
          <c:overlay val="0"/>
        </c:title>
        <c:numFmt formatCode="General" sourceLinked="1"/>
        <c:majorTickMark val="out"/>
        <c:minorTickMark val="none"/>
        <c:tickLblPos val="nextTo"/>
        <c:crossAx val="-2080270984"/>
        <c:crosses val="autoZero"/>
        <c:crossBetween val="between"/>
      </c:valAx>
    </c:plotArea>
    <c:legend>
      <c:legendPos val="r"/>
      <c:layout>
        <c:manualLayout>
          <c:xMode val="edge"/>
          <c:yMode val="edge"/>
          <c:x val="0.83032366489903"/>
          <c:y val="0.352077224233517"/>
          <c:w val="0.16967633510097"/>
          <c:h val="0.167221253294709"/>
        </c:manualLayout>
      </c:layout>
      <c:overlay val="0"/>
    </c:legend>
    <c:plotVisOnly val="1"/>
    <c:dispBlanksAs val="gap"/>
    <c:showDLblsOverMax val="0"/>
  </c:chart>
  <c:txPr>
    <a:bodyPr/>
    <a:lstStyle/>
    <a:p>
      <a:pPr>
        <a:defRPr sz="2000">
          <a:latin typeface="Avenir Light"/>
          <a:cs typeface="Avenir Ligh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PageRank Performance</a:t>
            </a:r>
          </a:p>
        </c:rich>
      </c:tx>
      <c:layout>
        <c:manualLayout>
          <c:xMode val="edge"/>
          <c:yMode val="edge"/>
          <c:x val="0.255200989239377"/>
          <c:y val="0.0083527298628508"/>
        </c:manualLayout>
      </c:layout>
      <c:overlay val="0"/>
    </c:title>
    <c:autoTitleDeleted val="0"/>
    <c:plotArea>
      <c:layout>
        <c:manualLayout>
          <c:layoutTarget val="inner"/>
          <c:xMode val="edge"/>
          <c:yMode val="edge"/>
          <c:x val="0.20416930597143"/>
          <c:y val="0.225333961213079"/>
          <c:w val="0.40302603010291"/>
          <c:h val="0.623443153096331"/>
        </c:manualLayout>
      </c:layout>
      <c:barChart>
        <c:barDir val="col"/>
        <c:grouping val="clustered"/>
        <c:varyColors val="0"/>
        <c:ser>
          <c:idx val="0"/>
          <c:order val="0"/>
          <c:tx>
            <c:strRef>
              <c:f>'New results'!$A$6</c:f>
              <c:strCache>
                <c:ptCount val="1"/>
                <c:pt idx="0">
                  <c:v>Hadoop</c:v>
                </c:pt>
              </c:strCache>
            </c:strRef>
          </c:tx>
          <c:invertIfNegative val="0"/>
          <c:dLbls>
            <c:dLbl>
              <c:idx val="0"/>
              <c:layout>
                <c:manualLayout>
                  <c:x val="-0.0016025641025641"/>
                  <c:y val="-0.0121212121212121"/>
                </c:manualLayout>
              </c:layout>
              <c:tx>
                <c:rich>
                  <a:bodyPr/>
                  <a:lstStyle/>
                  <a:p>
                    <a:r>
                      <a:rPr lang="en-US" dirty="0">
                        <a:latin typeface="Avenir Light"/>
                        <a:cs typeface="Avenir Light"/>
                      </a:rPr>
                      <a:t>171</a:t>
                    </a:r>
                  </a:p>
                </c:rich>
              </c:tx>
              <c:showLegendKey val="0"/>
              <c:showVal val="1"/>
              <c:showCatName val="0"/>
              <c:showSerName val="0"/>
              <c:showPercent val="0"/>
              <c:showBubbleSize val="0"/>
            </c:dLbl>
            <c:dLbl>
              <c:idx val="1"/>
              <c:layout>
                <c:manualLayout>
                  <c:x val="-0.00480769230769231"/>
                  <c:y val="-0.00909090909090914"/>
                </c:manualLayout>
              </c:layout>
              <c:showLegendKey val="0"/>
              <c:showVal val="1"/>
              <c:showCatName val="0"/>
              <c:showSerName val="0"/>
              <c:showPercent val="0"/>
              <c:showBubbleSize val="0"/>
            </c:dLbl>
            <c:numFmt formatCode="#,##0" sourceLinked="0"/>
            <c:txPr>
              <a:bodyPr rot="0" vert="horz"/>
              <a:lstStyle/>
              <a:p>
                <a:pPr>
                  <a:defRPr/>
                </a:pPr>
                <a:endParaRPr lang="en-US"/>
              </a:p>
            </c:txPr>
            <c:showLegendKey val="0"/>
            <c:showVal val="1"/>
            <c:showCatName val="0"/>
            <c:showSerName val="0"/>
            <c:showPercent val="0"/>
            <c:showBubbleSize val="0"/>
            <c:showLeaderLines val="0"/>
          </c:dLbls>
          <c:errBars>
            <c:errBarType val="both"/>
            <c:errValType val="cust"/>
            <c:noEndCap val="0"/>
            <c:plus>
              <c:numRef>
                <c:f>'New results'!$E$6:$F$6</c:f>
                <c:numCache>
                  <c:formatCode>General</c:formatCode>
                  <c:ptCount val="2"/>
                  <c:pt idx="0">
                    <c:v>6.83036208072794</c:v>
                  </c:pt>
                  <c:pt idx="1">
                    <c:v>3.9778231387378</c:v>
                  </c:pt>
                </c:numCache>
              </c:numRef>
            </c:plus>
            <c:minus>
              <c:numRef>
                <c:f>'New results'!$E$6:$F$6</c:f>
                <c:numCache>
                  <c:formatCode>General</c:formatCode>
                  <c:ptCount val="2"/>
                  <c:pt idx="0">
                    <c:v>6.83036208072794</c:v>
                  </c:pt>
                  <c:pt idx="1">
                    <c:v>3.9778231387378</c:v>
                  </c:pt>
                </c:numCache>
              </c:numRef>
            </c:minus>
          </c:errBars>
          <c:val>
            <c:numRef>
              <c:f>'New results'!$B$6:$B$6</c:f>
              <c:numCache>
                <c:formatCode>General</c:formatCode>
                <c:ptCount val="1"/>
                <c:pt idx="0">
                  <c:v>170.75</c:v>
                </c:pt>
              </c:numCache>
            </c:numRef>
          </c:val>
        </c:ser>
        <c:ser>
          <c:idx val="1"/>
          <c:order val="1"/>
          <c:tx>
            <c:strRef>
              <c:f>'New results'!$A$7</c:f>
              <c:strCache>
                <c:ptCount val="1"/>
                <c:pt idx="0">
                  <c:v>Basic Spark</c:v>
                </c:pt>
              </c:strCache>
            </c:strRef>
          </c:tx>
          <c:invertIfNegative val="0"/>
          <c:dLbls>
            <c:dLbl>
              <c:idx val="0"/>
              <c:layout>
                <c:manualLayout>
                  <c:x val="-0.00961538461538461"/>
                  <c:y val="-0.0242424242424242"/>
                </c:manualLayout>
              </c:layout>
              <c:tx>
                <c:rich>
                  <a:bodyPr/>
                  <a:lstStyle/>
                  <a:p>
                    <a:r>
                      <a:rPr lang="en-US" dirty="0">
                        <a:latin typeface="Avenir Light"/>
                        <a:cs typeface="Avenir Light"/>
                      </a:rPr>
                      <a:t>72</a:t>
                    </a:r>
                  </a:p>
                </c:rich>
              </c:tx>
              <c:showLegendKey val="0"/>
              <c:showVal val="1"/>
              <c:showCatName val="0"/>
              <c:showSerName val="0"/>
              <c:showPercent val="0"/>
              <c:showBubbleSize val="0"/>
            </c:dLbl>
            <c:numFmt formatCode="#,##0" sourceLinked="0"/>
            <c:txPr>
              <a:bodyPr rot="0" vert="horz"/>
              <a:lstStyle/>
              <a:p>
                <a:pPr>
                  <a:defRPr/>
                </a:pPr>
                <a:endParaRPr lang="en-US"/>
              </a:p>
            </c:txPr>
            <c:showLegendKey val="0"/>
            <c:showVal val="1"/>
            <c:showCatName val="0"/>
            <c:showSerName val="0"/>
            <c:showPercent val="0"/>
            <c:showBubbleSize val="0"/>
            <c:showLeaderLines val="0"/>
          </c:dLbls>
          <c:errBars>
            <c:errBarType val="both"/>
            <c:errValType val="cust"/>
            <c:noEndCap val="0"/>
            <c:plus>
              <c:numRef>
                <c:f>'New results'!$E$7:$F$7</c:f>
                <c:numCache>
                  <c:formatCode>General</c:formatCode>
                  <c:ptCount val="2"/>
                  <c:pt idx="0">
                    <c:v>10.03497478873512</c:v>
                  </c:pt>
                  <c:pt idx="1">
                    <c:v>3.47</c:v>
                  </c:pt>
                </c:numCache>
              </c:numRef>
            </c:plus>
            <c:minus>
              <c:numRef>
                <c:f>'New results'!$E$7:$F$7</c:f>
                <c:numCache>
                  <c:formatCode>General</c:formatCode>
                  <c:ptCount val="2"/>
                  <c:pt idx="0">
                    <c:v>10.03497478873512</c:v>
                  </c:pt>
                  <c:pt idx="1">
                    <c:v>3.47</c:v>
                  </c:pt>
                </c:numCache>
              </c:numRef>
            </c:minus>
          </c:errBars>
          <c:val>
            <c:numRef>
              <c:f>'New results'!$B$7</c:f>
              <c:numCache>
                <c:formatCode>General</c:formatCode>
                <c:ptCount val="1"/>
                <c:pt idx="0">
                  <c:v>72.0286857142854</c:v>
                </c:pt>
              </c:numCache>
            </c:numRef>
          </c:val>
        </c:ser>
        <c:ser>
          <c:idx val="2"/>
          <c:order val="2"/>
          <c:tx>
            <c:strRef>
              <c:f>'New results'!$A$8</c:f>
              <c:strCache>
                <c:ptCount val="1"/>
                <c:pt idx="0">
                  <c:v>Spark + Controlled Partitioning</c:v>
                </c:pt>
              </c:strCache>
            </c:strRef>
          </c:tx>
          <c:invertIfNegative val="0"/>
          <c:dLbls>
            <c:numFmt formatCode="#,##0" sourceLinked="0"/>
            <c:txPr>
              <a:bodyPr rot="0" vert="horz"/>
              <a:lstStyle/>
              <a:p>
                <a:pPr>
                  <a:defRPr/>
                </a:pPr>
                <a:endParaRPr lang="en-US"/>
              </a:p>
            </c:txPr>
            <c:showLegendKey val="0"/>
            <c:showVal val="1"/>
            <c:showCatName val="0"/>
            <c:showSerName val="0"/>
            <c:showPercent val="0"/>
            <c:showBubbleSize val="0"/>
            <c:showLeaderLines val="0"/>
          </c:dLbls>
          <c:errBars>
            <c:errBarType val="both"/>
            <c:errValType val="cust"/>
            <c:noEndCap val="0"/>
            <c:plus>
              <c:numRef>
                <c:f>'New results'!$E$8:$F$8</c:f>
                <c:numCache>
                  <c:formatCode>General</c:formatCode>
                  <c:ptCount val="2"/>
                  <c:pt idx="0">
                    <c:v>1.31</c:v>
                  </c:pt>
                  <c:pt idx="1">
                    <c:v>1.14</c:v>
                  </c:pt>
                </c:numCache>
              </c:numRef>
            </c:plus>
            <c:minus>
              <c:numRef>
                <c:f>'New results'!$E$8:$F$8</c:f>
                <c:numCache>
                  <c:formatCode>General</c:formatCode>
                  <c:ptCount val="2"/>
                  <c:pt idx="0">
                    <c:v>1.31</c:v>
                  </c:pt>
                  <c:pt idx="1">
                    <c:v>1.14</c:v>
                  </c:pt>
                </c:numCache>
              </c:numRef>
            </c:minus>
          </c:errBars>
          <c:val>
            <c:numRef>
              <c:f>'New results'!$B$8</c:f>
              <c:numCache>
                <c:formatCode>General</c:formatCode>
                <c:ptCount val="1"/>
                <c:pt idx="0">
                  <c:v>23.01</c:v>
                </c:pt>
              </c:numCache>
            </c:numRef>
          </c:val>
        </c:ser>
        <c:dLbls>
          <c:showLegendKey val="0"/>
          <c:showVal val="0"/>
          <c:showCatName val="0"/>
          <c:showSerName val="0"/>
          <c:showPercent val="0"/>
          <c:showBubbleSize val="0"/>
        </c:dLbls>
        <c:gapWidth val="150"/>
        <c:axId val="-2078834440"/>
        <c:axId val="-2078831336"/>
      </c:barChart>
      <c:catAx>
        <c:axId val="-2078834440"/>
        <c:scaling>
          <c:orientation val="minMax"/>
        </c:scaling>
        <c:delete val="0"/>
        <c:axPos val="b"/>
        <c:numFmt formatCode="General" sourceLinked="1"/>
        <c:majorTickMark val="none"/>
        <c:minorTickMark val="none"/>
        <c:tickLblPos val="none"/>
        <c:crossAx val="-2078831336"/>
        <c:crosses val="autoZero"/>
        <c:auto val="1"/>
        <c:lblAlgn val="ctr"/>
        <c:lblOffset val="100"/>
        <c:noMultiLvlLbl val="0"/>
      </c:catAx>
      <c:valAx>
        <c:axId val="-2078831336"/>
        <c:scaling>
          <c:orientation val="minMax"/>
        </c:scaling>
        <c:delete val="0"/>
        <c:axPos val="l"/>
        <c:title>
          <c:tx>
            <c:rich>
              <a:bodyPr rot="-5400000" vert="horz"/>
              <a:lstStyle/>
              <a:p>
                <a:pPr>
                  <a:defRPr/>
                </a:pPr>
                <a:r>
                  <a:rPr lang="en-US"/>
                  <a:t>Iteration time (s)</a:t>
                </a:r>
              </a:p>
            </c:rich>
          </c:tx>
          <c:layout>
            <c:manualLayout>
              <c:xMode val="edge"/>
              <c:yMode val="edge"/>
              <c:x val="0.0224056010454872"/>
              <c:y val="0.215567186530927"/>
            </c:manualLayout>
          </c:layout>
          <c:overlay val="0"/>
        </c:title>
        <c:numFmt formatCode="General" sourceLinked="1"/>
        <c:majorTickMark val="out"/>
        <c:minorTickMark val="none"/>
        <c:tickLblPos val="nextTo"/>
        <c:crossAx val="-2078834440"/>
        <c:crosses val="autoZero"/>
        <c:crossBetween val="between"/>
      </c:valAx>
    </c:plotArea>
    <c:legend>
      <c:legendPos val="r"/>
      <c:layout>
        <c:manualLayout>
          <c:xMode val="edge"/>
          <c:yMode val="edge"/>
          <c:x val="0.566984103537292"/>
          <c:y val="0.207973360858561"/>
          <c:w val="0.428919867482174"/>
          <c:h val="0.588987013721541"/>
        </c:manualLayout>
      </c:layout>
      <c:overlay val="0"/>
    </c:legend>
    <c:plotVisOnly val="1"/>
    <c:dispBlanksAs val="gap"/>
    <c:showDLblsOverMax val="0"/>
  </c:chart>
  <c:txPr>
    <a:bodyPr/>
    <a:lstStyle/>
    <a:p>
      <a:pPr>
        <a:defRPr sz="1800">
          <a:latin typeface="Avenir Light"/>
          <a:cs typeface="Avenir Ligh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1"/>
              <c:layout>
                <c:manualLayout>
                  <c:x val="-0.00277777777777778"/>
                  <c:y val="-0.037037037037037"/>
                </c:manualLayout>
              </c:layout>
              <c:tx>
                <c:rich>
                  <a:bodyPr/>
                  <a:lstStyle/>
                  <a:p>
                    <a:r>
                      <a:rPr lang="en-US" dirty="0">
                        <a:latin typeface="Avenir Light"/>
                        <a:cs typeface="Avenir Light"/>
                      </a:rPr>
                      <a:t>58.1</a:t>
                    </a:r>
                  </a:p>
                </c:rich>
              </c:tx>
              <c:dLblPos val="outEnd"/>
              <c:showLegendKey val="0"/>
              <c:showVal val="1"/>
              <c:showCatName val="0"/>
              <c:showSerName val="0"/>
              <c:showPercent val="0"/>
              <c:showBubbleSize val="0"/>
            </c:dLbl>
            <c:dLbl>
              <c:idx val="2"/>
              <c:layout>
                <c:manualLayout>
                  <c:x val="0.0"/>
                  <c:y val="-0.0324074074074074"/>
                </c:manualLayout>
              </c:layout>
              <c:tx>
                <c:rich>
                  <a:bodyPr/>
                  <a:lstStyle/>
                  <a:p>
                    <a:r>
                      <a:rPr lang="en-US" dirty="0">
                        <a:latin typeface="Avenir Light"/>
                        <a:cs typeface="Avenir Light"/>
                      </a:rPr>
                      <a:t>40.7</a:t>
                    </a:r>
                  </a:p>
                </c:rich>
              </c:tx>
              <c:dLblPos val="outEnd"/>
              <c:showLegendKey val="0"/>
              <c:showVal val="1"/>
              <c:showCatName val="0"/>
              <c:showSerName val="0"/>
              <c:showPercent val="0"/>
              <c:showBubbleSize val="0"/>
            </c:dLbl>
            <c:dLbl>
              <c:idx val="3"/>
              <c:layout>
                <c:manualLayout>
                  <c:x val="0.0"/>
                  <c:y val="-0.0185185185185186"/>
                </c:manualLayout>
              </c:layout>
              <c:tx>
                <c:rich>
                  <a:bodyPr/>
                  <a:lstStyle/>
                  <a:p>
                    <a:r>
                      <a:rPr lang="en-US" dirty="0">
                        <a:latin typeface="Avenir Light"/>
                        <a:cs typeface="Avenir Light"/>
                      </a:rPr>
                      <a:t>29.7</a:t>
                    </a:r>
                  </a:p>
                </c:rich>
              </c:tx>
              <c:dLblPos val="outEnd"/>
              <c:showLegendKey val="0"/>
              <c:showVal val="1"/>
              <c:showCatName val="0"/>
              <c:showSerName val="0"/>
              <c:showPercent val="0"/>
              <c:showBubbleSize val="0"/>
            </c:dLbl>
            <c:dLbl>
              <c:idx val="4"/>
              <c:layout>
                <c:manualLayout>
                  <c:x val="-1.0185067526416E-16"/>
                  <c:y val="-0.0185185185185185"/>
                </c:manualLayout>
              </c:layout>
              <c:tx>
                <c:rich>
                  <a:bodyPr/>
                  <a:lstStyle/>
                  <a:p>
                    <a:r>
                      <a:rPr lang="en-US" dirty="0">
                        <a:latin typeface="Avenir Light"/>
                        <a:cs typeface="Avenir Light"/>
                      </a:rPr>
                      <a:t>11.5</a:t>
                    </a:r>
                  </a:p>
                </c:rich>
              </c:tx>
              <c:dLblPos val="outEnd"/>
              <c:showLegendKey val="0"/>
              <c:showVal val="1"/>
              <c:showCatName val="0"/>
              <c:showSerName val="0"/>
              <c:showPercent val="0"/>
              <c:showBubbleSize val="0"/>
            </c:dLbl>
            <c:numFmt formatCode="#,##0.0" sourceLinked="0"/>
            <c:txPr>
              <a:bodyPr rot="-5400000" vert="horz"/>
              <a:lstStyle/>
              <a:p>
                <a:pPr>
                  <a:defRPr/>
                </a:pPr>
                <a:endParaRPr lang="en-US"/>
              </a:p>
            </c:txPr>
            <c:dLblPos val="outEnd"/>
            <c:showLegendKey val="0"/>
            <c:showVal val="1"/>
            <c:showCatName val="0"/>
            <c:showSerName val="0"/>
            <c:showPercent val="0"/>
            <c:showBubbleSize val="0"/>
            <c:showLeaderLines val="0"/>
          </c:dLbls>
          <c:errBars>
            <c:errBarType val="both"/>
            <c:errValType val="cust"/>
            <c:noEndCap val="0"/>
            <c:plus>
              <c:numRef>
                <c:f>Sheet1!$B$17:$F$17</c:f>
                <c:numCache>
                  <c:formatCode>General</c:formatCode>
                  <c:ptCount val="5"/>
                  <c:pt idx="0">
                    <c:v>0.877396604210917</c:v>
                  </c:pt>
                  <c:pt idx="1">
                    <c:v>5.194533299851265</c:v>
                  </c:pt>
                  <c:pt idx="2">
                    <c:v>2.812108507374702</c:v>
                  </c:pt>
                  <c:pt idx="3">
                    <c:v>2.089551025016947</c:v>
                  </c:pt>
                  <c:pt idx="4">
                    <c:v>1.350000722661556</c:v>
                  </c:pt>
                </c:numCache>
              </c:numRef>
            </c:plus>
            <c:minus>
              <c:numRef>
                <c:f>Sheet1!$B$17:$F$17</c:f>
                <c:numCache>
                  <c:formatCode>General</c:formatCode>
                  <c:ptCount val="5"/>
                  <c:pt idx="0">
                    <c:v>0.877396604210917</c:v>
                  </c:pt>
                  <c:pt idx="1">
                    <c:v>5.194533299851265</c:v>
                  </c:pt>
                  <c:pt idx="2">
                    <c:v>2.812108507374702</c:v>
                  </c:pt>
                  <c:pt idx="3">
                    <c:v>2.089551025016947</c:v>
                  </c:pt>
                  <c:pt idx="4">
                    <c:v>1.350000722661556</c:v>
                  </c:pt>
                </c:numCache>
              </c:numRef>
            </c:minus>
            <c:spPr>
              <a:ln w="12700" cmpd="sng">
                <a:solidFill>
                  <a:schemeClr val="tx1"/>
                </a:solidFill>
              </a:ln>
            </c:spPr>
          </c:errBars>
          <c:cat>
            <c:strRef>
              <c:f>Sheet1!$B$6:$F$6</c:f>
              <c:strCache>
                <c:ptCount val="5"/>
                <c:pt idx="0">
                  <c:v>Cache disabled</c:v>
                </c:pt>
                <c:pt idx="1">
                  <c:v>25%</c:v>
                </c:pt>
                <c:pt idx="2">
                  <c:v>50%</c:v>
                </c:pt>
                <c:pt idx="3">
                  <c:v>75%</c:v>
                </c:pt>
                <c:pt idx="4">
                  <c:v>Fully cached</c:v>
                </c:pt>
              </c:strCache>
            </c:strRef>
          </c:cat>
          <c:val>
            <c:numRef>
              <c:f>Sheet1!$B$16:$F$16</c:f>
              <c:numCache>
                <c:formatCode>General</c:formatCode>
                <c:ptCount val="5"/>
                <c:pt idx="0">
                  <c:v>68.8414059883334</c:v>
                </c:pt>
                <c:pt idx="1">
                  <c:v>58.06137502977777</c:v>
                </c:pt>
                <c:pt idx="2">
                  <c:v>40.74074024355554</c:v>
                </c:pt>
                <c:pt idx="3">
                  <c:v>29.74707779133333</c:v>
                </c:pt>
                <c:pt idx="4">
                  <c:v>11.53043190211111</c:v>
                </c:pt>
              </c:numCache>
            </c:numRef>
          </c:val>
        </c:ser>
        <c:dLbls>
          <c:showLegendKey val="0"/>
          <c:showVal val="0"/>
          <c:showCatName val="0"/>
          <c:showSerName val="0"/>
          <c:showPercent val="0"/>
          <c:showBubbleSize val="0"/>
        </c:dLbls>
        <c:gapWidth val="100"/>
        <c:axId val="-2073612088"/>
        <c:axId val="-2073606568"/>
      </c:barChart>
      <c:catAx>
        <c:axId val="-2073612088"/>
        <c:scaling>
          <c:orientation val="minMax"/>
        </c:scaling>
        <c:delete val="0"/>
        <c:axPos val="b"/>
        <c:title>
          <c:tx>
            <c:rich>
              <a:bodyPr/>
              <a:lstStyle/>
              <a:p>
                <a:pPr>
                  <a:defRPr/>
                </a:pPr>
                <a:r>
                  <a:rPr lang="en-US"/>
                  <a:t>% of working set in memory</a:t>
                </a:r>
              </a:p>
            </c:rich>
          </c:tx>
          <c:layout/>
          <c:overlay val="0"/>
        </c:title>
        <c:majorTickMark val="out"/>
        <c:minorTickMark val="none"/>
        <c:tickLblPos val="nextTo"/>
        <c:crossAx val="-2073606568"/>
        <c:crosses val="autoZero"/>
        <c:auto val="1"/>
        <c:lblAlgn val="ctr"/>
        <c:lblOffset val="100"/>
        <c:noMultiLvlLbl val="0"/>
      </c:catAx>
      <c:valAx>
        <c:axId val="-2073606568"/>
        <c:scaling>
          <c:orientation val="minMax"/>
          <c:max val="100.0"/>
        </c:scaling>
        <c:delete val="0"/>
        <c:axPos val="l"/>
        <c:title>
          <c:tx>
            <c:rich>
              <a:bodyPr rot="-5400000" vert="horz"/>
              <a:lstStyle/>
              <a:p>
                <a:pPr>
                  <a:defRPr/>
                </a:pPr>
                <a:r>
                  <a:rPr lang="en-US"/>
                  <a:t>Iteration time (s)</a:t>
                </a:r>
              </a:p>
            </c:rich>
          </c:tx>
          <c:layout/>
          <c:overlay val="0"/>
        </c:title>
        <c:numFmt formatCode="General" sourceLinked="1"/>
        <c:majorTickMark val="out"/>
        <c:minorTickMark val="none"/>
        <c:tickLblPos val="nextTo"/>
        <c:crossAx val="-2073612088"/>
        <c:crosses val="autoZero"/>
        <c:crossBetween val="between"/>
      </c:valAx>
    </c:plotArea>
    <c:plotVisOnly val="1"/>
    <c:dispBlanksAs val="gap"/>
    <c:showDLblsOverMax val="0"/>
  </c:chart>
  <c:spPr>
    <a:ln>
      <a:noFill/>
    </a:ln>
  </c:spPr>
  <c:txPr>
    <a:bodyPr/>
    <a:lstStyle/>
    <a:p>
      <a:pPr>
        <a:defRPr sz="2200">
          <a:latin typeface="Avenir Light"/>
          <a:cs typeface="Avenir Ligh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41120673869255"/>
          <c:y val="0.0478787878787879"/>
          <c:w val="0.708491729231521"/>
          <c:h val="0.904242424242424"/>
        </c:manualLayout>
      </c:layout>
      <c:barChart>
        <c:barDir val="col"/>
        <c:grouping val="clustered"/>
        <c:varyColors val="0"/>
        <c:ser>
          <c:idx val="0"/>
          <c:order val="0"/>
          <c:tx>
            <c:strRef>
              <c:f>Sheet1!$B$1</c:f>
              <c:strCache>
                <c:ptCount val="1"/>
                <c:pt idx="0">
                  <c:v>Impala (disk)</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Sheet1!$B$2</c:f>
              <c:numCache>
                <c:formatCode>General</c:formatCode>
                <c:ptCount val="1"/>
                <c:pt idx="0">
                  <c:v>17.0</c:v>
                </c:pt>
              </c:numCache>
            </c:numRef>
          </c:val>
        </c:ser>
        <c:ser>
          <c:idx val="1"/>
          <c:order val="1"/>
          <c:tx>
            <c:strRef>
              <c:f>Sheet1!$C$1</c:f>
              <c:strCache>
                <c:ptCount val="1"/>
                <c:pt idx="0">
                  <c:v>Impala (mem)</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Sheet1!$C$2</c:f>
              <c:numCache>
                <c:formatCode>General</c:formatCode>
                <c:ptCount val="1"/>
                <c:pt idx="0">
                  <c:v>4.0</c:v>
                </c:pt>
              </c:numCache>
            </c:numRef>
          </c:val>
        </c:ser>
        <c:ser>
          <c:idx val="2"/>
          <c:order val="2"/>
          <c:tx>
            <c:strRef>
              <c:f>Sheet1!$D$1</c:f>
              <c:strCache>
                <c:ptCount val="1"/>
                <c:pt idx="0">
                  <c:v>Redshift</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Sheet1!$D$2</c:f>
              <c:numCache>
                <c:formatCode>General</c:formatCode>
                <c:ptCount val="1"/>
                <c:pt idx="0">
                  <c:v>2.5</c:v>
                </c:pt>
              </c:numCache>
            </c:numRef>
          </c:val>
        </c:ser>
        <c:ser>
          <c:idx val="3"/>
          <c:order val="3"/>
          <c:tx>
            <c:strRef>
              <c:f>Sheet1!$E$1</c:f>
              <c:strCache>
                <c:ptCount val="1"/>
                <c:pt idx="0">
                  <c:v>Shark (disk)</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Sheet1!$E$2</c:f>
              <c:numCache>
                <c:formatCode>General</c:formatCode>
                <c:ptCount val="1"/>
                <c:pt idx="0">
                  <c:v>16.4</c:v>
                </c:pt>
              </c:numCache>
            </c:numRef>
          </c:val>
        </c:ser>
        <c:ser>
          <c:idx val="4"/>
          <c:order val="4"/>
          <c:tx>
            <c:strRef>
              <c:f>Sheet1!$F$1</c:f>
              <c:strCache>
                <c:ptCount val="1"/>
                <c:pt idx="0">
                  <c:v>Shark (mem)</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Sheet1!$F$2</c:f>
              <c:numCache>
                <c:formatCode>General</c:formatCode>
                <c:ptCount val="1"/>
                <c:pt idx="0">
                  <c:v>1.1</c:v>
                </c:pt>
              </c:numCache>
            </c:numRef>
          </c:val>
        </c:ser>
        <c:dLbls>
          <c:showLegendKey val="0"/>
          <c:showVal val="0"/>
          <c:showCatName val="0"/>
          <c:showSerName val="0"/>
          <c:showPercent val="0"/>
          <c:showBubbleSize val="0"/>
        </c:dLbls>
        <c:gapWidth val="150"/>
        <c:axId val="-2075742744"/>
        <c:axId val="-2075739768"/>
      </c:barChart>
      <c:catAx>
        <c:axId val="-2075742744"/>
        <c:scaling>
          <c:orientation val="minMax"/>
        </c:scaling>
        <c:delete val="1"/>
        <c:axPos val="b"/>
        <c:majorTickMark val="out"/>
        <c:minorTickMark val="none"/>
        <c:tickLblPos val="nextTo"/>
        <c:crossAx val="-2075739768"/>
        <c:crosses val="autoZero"/>
        <c:auto val="1"/>
        <c:lblAlgn val="ctr"/>
        <c:lblOffset val="100"/>
        <c:noMultiLvlLbl val="0"/>
      </c:catAx>
      <c:valAx>
        <c:axId val="-2075739768"/>
        <c:scaling>
          <c:orientation val="minMax"/>
          <c:max val="25.0"/>
        </c:scaling>
        <c:delete val="0"/>
        <c:axPos val="l"/>
        <c:majorGridlines/>
        <c:title>
          <c:tx>
            <c:rich>
              <a:bodyPr rot="-5400000" vert="horz"/>
              <a:lstStyle/>
              <a:p>
                <a:pPr>
                  <a:defRPr/>
                </a:pPr>
                <a:r>
                  <a:rPr lang="en-US"/>
                  <a:t>Response Time (s)</a:t>
                </a:r>
              </a:p>
            </c:rich>
          </c:tx>
          <c:layout>
            <c:manualLayout>
              <c:xMode val="edge"/>
              <c:yMode val="edge"/>
              <c:x val="0.00375730084974169"/>
              <c:y val="0.287720353137676"/>
            </c:manualLayout>
          </c:layout>
          <c:overlay val="0"/>
        </c:title>
        <c:numFmt formatCode="General" sourceLinked="1"/>
        <c:majorTickMark val="out"/>
        <c:minorTickMark val="none"/>
        <c:tickLblPos val="nextTo"/>
        <c:crossAx val="-2075742744"/>
        <c:crosses val="autoZero"/>
        <c:crossBetween val="between"/>
      </c:valAx>
    </c:plotArea>
    <c:plotVisOnly val="1"/>
    <c:dispBlanksAs val="gap"/>
    <c:showDLblsOverMax val="0"/>
  </c:chart>
  <c:txPr>
    <a:bodyPr/>
    <a:lstStyle/>
    <a:p>
      <a:pPr>
        <a:defRPr sz="1600">
          <a:latin typeface="Avenir Light"/>
          <a:cs typeface="Avenir Ligh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383100551844432"/>
          <c:y val="0.0478787878787879"/>
          <c:w val="0.556714344118041"/>
          <c:h val="0.904242424242424"/>
        </c:manualLayout>
      </c:layout>
      <c:barChart>
        <c:barDir val="col"/>
        <c:grouping val="clustered"/>
        <c:varyColors val="0"/>
        <c:ser>
          <c:idx val="0"/>
          <c:order val="0"/>
          <c:tx>
            <c:strRef>
              <c:f>Sheet1!$B$1</c:f>
              <c:strCache>
                <c:ptCount val="1"/>
                <c:pt idx="0">
                  <c:v>Storm</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Sheet1!$B$2</c:f>
              <c:numCache>
                <c:formatCode>General</c:formatCode>
                <c:ptCount val="1"/>
                <c:pt idx="0">
                  <c:v>12.0</c:v>
                </c:pt>
              </c:numCache>
            </c:numRef>
          </c:val>
        </c:ser>
        <c:ser>
          <c:idx val="1"/>
          <c:order val="1"/>
          <c:tx>
            <c:strRef>
              <c:f>Sheet1!$C$1</c:f>
              <c:strCache>
                <c:ptCount val="1"/>
                <c:pt idx="0">
                  <c:v>Spark</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Sheet1!$C$2</c:f>
              <c:numCache>
                <c:formatCode>General</c:formatCode>
                <c:ptCount val="1"/>
                <c:pt idx="0">
                  <c:v>26.0</c:v>
                </c:pt>
              </c:numCache>
            </c:numRef>
          </c:val>
        </c:ser>
        <c:dLbls>
          <c:showLegendKey val="0"/>
          <c:showVal val="0"/>
          <c:showCatName val="0"/>
          <c:showSerName val="0"/>
          <c:showPercent val="0"/>
          <c:showBubbleSize val="0"/>
        </c:dLbls>
        <c:gapWidth val="150"/>
        <c:axId val="-2077683416"/>
        <c:axId val="-2141191320"/>
      </c:barChart>
      <c:catAx>
        <c:axId val="-2077683416"/>
        <c:scaling>
          <c:orientation val="minMax"/>
        </c:scaling>
        <c:delete val="1"/>
        <c:axPos val="b"/>
        <c:majorTickMark val="out"/>
        <c:minorTickMark val="none"/>
        <c:tickLblPos val="nextTo"/>
        <c:crossAx val="-2141191320"/>
        <c:crosses val="autoZero"/>
        <c:auto val="1"/>
        <c:lblAlgn val="ctr"/>
        <c:lblOffset val="100"/>
        <c:noMultiLvlLbl val="0"/>
      </c:catAx>
      <c:valAx>
        <c:axId val="-2141191320"/>
        <c:scaling>
          <c:orientation val="minMax"/>
          <c:max val="35.0"/>
          <c:min val="0.0"/>
        </c:scaling>
        <c:delete val="0"/>
        <c:axPos val="l"/>
        <c:majorGridlines/>
        <c:title>
          <c:tx>
            <c:rich>
              <a:bodyPr rot="-5400000" vert="horz"/>
              <a:lstStyle/>
              <a:p>
                <a:pPr>
                  <a:defRPr/>
                </a:pPr>
                <a:r>
                  <a:rPr lang="en-US"/>
                  <a:t>Throughput (MB/s/node)</a:t>
                </a:r>
              </a:p>
            </c:rich>
          </c:tx>
          <c:layout>
            <c:manualLayout>
              <c:xMode val="edge"/>
              <c:yMode val="edge"/>
              <c:x val="0.0358362288985077"/>
              <c:y val="0.240448103078024"/>
            </c:manualLayout>
          </c:layout>
          <c:overlay val="0"/>
        </c:title>
        <c:numFmt formatCode="General" sourceLinked="1"/>
        <c:majorTickMark val="out"/>
        <c:minorTickMark val="none"/>
        <c:tickLblPos val="nextTo"/>
        <c:crossAx val="-2077683416"/>
        <c:crosses val="autoZero"/>
        <c:crossBetween val="between"/>
      </c:valAx>
    </c:plotArea>
    <c:plotVisOnly val="1"/>
    <c:dispBlanksAs val="gap"/>
    <c:showDLblsOverMax val="0"/>
  </c:chart>
  <c:txPr>
    <a:bodyPr/>
    <a:lstStyle/>
    <a:p>
      <a:pPr>
        <a:defRPr sz="1600">
          <a:latin typeface="Avenir Light"/>
          <a:cs typeface="Avenir Light"/>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307233307728865"/>
          <c:y val="0.0478787878787879"/>
          <c:w val="0.642379130184856"/>
          <c:h val="0.904242424242424"/>
        </c:manualLayout>
      </c:layout>
      <c:barChart>
        <c:barDir val="col"/>
        <c:grouping val="clustered"/>
        <c:varyColors val="0"/>
        <c:ser>
          <c:idx val="0"/>
          <c:order val="0"/>
          <c:tx>
            <c:strRef>
              <c:f>Sheet1!$B$1</c:f>
              <c:strCache>
                <c:ptCount val="1"/>
                <c:pt idx="0">
                  <c:v>Hadoop</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Sheet1!$B$2</c:f>
              <c:numCache>
                <c:formatCode>General</c:formatCode>
                <c:ptCount val="1"/>
                <c:pt idx="0">
                  <c:v>22.2</c:v>
                </c:pt>
              </c:numCache>
            </c:numRef>
          </c:val>
        </c:ser>
        <c:ser>
          <c:idx val="1"/>
          <c:order val="1"/>
          <c:tx>
            <c:strRef>
              <c:f>Sheet1!$C$1</c:f>
              <c:strCache>
                <c:ptCount val="1"/>
                <c:pt idx="0">
                  <c:v>Giraph</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Sheet1!$C$2</c:f>
              <c:numCache>
                <c:formatCode>General</c:formatCode>
                <c:ptCount val="1"/>
                <c:pt idx="0">
                  <c:v>2.2</c:v>
                </c:pt>
              </c:numCache>
            </c:numRef>
          </c:val>
        </c:ser>
        <c:ser>
          <c:idx val="2"/>
          <c:order val="2"/>
          <c:tx>
            <c:strRef>
              <c:f>Sheet1!$D$1</c:f>
              <c:strCache>
                <c:ptCount val="1"/>
                <c:pt idx="0">
                  <c:v>GraphLab</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Sheet1!$D$2</c:f>
              <c:numCache>
                <c:formatCode>General</c:formatCode>
                <c:ptCount val="1"/>
                <c:pt idx="0">
                  <c:v>0.37</c:v>
                </c:pt>
              </c:numCache>
            </c:numRef>
          </c:val>
        </c:ser>
        <c:ser>
          <c:idx val="3"/>
          <c:order val="3"/>
          <c:tx>
            <c:strRef>
              <c:f>Sheet1!$E$1</c:f>
              <c:strCache>
                <c:ptCount val="1"/>
                <c:pt idx="0">
                  <c:v>GraphX</c:v>
                </c:pt>
              </c:strCache>
            </c:strRef>
          </c:tx>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Sheet1!$E$2</c:f>
              <c:numCache>
                <c:formatCode>General</c:formatCode>
                <c:ptCount val="1"/>
                <c:pt idx="0">
                  <c:v>2.7</c:v>
                </c:pt>
              </c:numCache>
            </c:numRef>
          </c:val>
        </c:ser>
        <c:dLbls>
          <c:showLegendKey val="0"/>
          <c:showVal val="0"/>
          <c:showCatName val="0"/>
          <c:showSerName val="0"/>
          <c:showPercent val="0"/>
          <c:showBubbleSize val="0"/>
        </c:dLbls>
        <c:gapWidth val="150"/>
        <c:axId val="-2077520728"/>
        <c:axId val="-2077517592"/>
      </c:barChart>
      <c:catAx>
        <c:axId val="-2077520728"/>
        <c:scaling>
          <c:orientation val="minMax"/>
        </c:scaling>
        <c:delete val="1"/>
        <c:axPos val="b"/>
        <c:majorTickMark val="out"/>
        <c:minorTickMark val="none"/>
        <c:tickLblPos val="nextTo"/>
        <c:crossAx val="-2077517592"/>
        <c:crosses val="autoZero"/>
        <c:auto val="1"/>
        <c:lblAlgn val="ctr"/>
        <c:lblOffset val="100"/>
        <c:noMultiLvlLbl val="0"/>
      </c:catAx>
      <c:valAx>
        <c:axId val="-2077517592"/>
        <c:scaling>
          <c:orientation val="minMax"/>
          <c:max val="30.0"/>
        </c:scaling>
        <c:delete val="0"/>
        <c:axPos val="l"/>
        <c:majorGridlines/>
        <c:title>
          <c:tx>
            <c:rich>
              <a:bodyPr rot="-5400000" vert="horz"/>
              <a:lstStyle/>
              <a:p>
                <a:pPr>
                  <a:defRPr/>
                </a:pPr>
                <a:r>
                  <a:rPr lang="en-US"/>
                  <a:t>Response Time (min)</a:t>
                </a:r>
              </a:p>
            </c:rich>
          </c:tx>
          <c:layout>
            <c:manualLayout>
              <c:xMode val="edge"/>
              <c:yMode val="edge"/>
              <c:x val="0.0194082100549046"/>
              <c:y val="0.260447625864949"/>
            </c:manualLayout>
          </c:layout>
          <c:overlay val="0"/>
        </c:title>
        <c:numFmt formatCode="General" sourceLinked="1"/>
        <c:majorTickMark val="out"/>
        <c:minorTickMark val="none"/>
        <c:tickLblPos val="nextTo"/>
        <c:crossAx val="-2077520728"/>
        <c:crosses val="autoZero"/>
        <c:crossBetween val="between"/>
      </c:valAx>
    </c:plotArea>
    <c:plotVisOnly val="1"/>
    <c:dispBlanksAs val="gap"/>
    <c:showDLblsOverMax val="0"/>
  </c:chart>
  <c:txPr>
    <a:bodyPr rot="-5400000" vert="horz"/>
    <a:lstStyle/>
    <a:p>
      <a:pPr>
        <a:defRPr sz="1600">
          <a:latin typeface="Avenir Light"/>
          <a:cs typeface="Avenir Ligh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10DBB-FA3E-BA4C-AFAB-ED4147FA32B1}" type="datetimeFigureOut">
              <a:rPr lang="en-US" smtClean="0"/>
              <a:t>7/31/13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FF5B2-048D-0344-B140-24CAAF7F047B}" type="slidenum">
              <a:rPr lang="en-US" smtClean="0"/>
              <a:t>‹#›</a:t>
            </a:fld>
            <a:endParaRPr lang="en-US"/>
          </a:p>
        </p:txBody>
      </p:sp>
    </p:spTree>
    <p:extLst>
      <p:ext uri="{BB962C8B-B14F-4D97-AF65-F5344CB8AC3E}">
        <p14:creationId xmlns:p14="http://schemas.microsoft.com/office/powerpoint/2010/main" val="3233703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B1EAA98-0FDA-CD43-AE85-312F9266063F}" type="datetime1">
              <a:rPr lang="en-US"/>
              <a:pPr>
                <a:defRPr/>
              </a:pPr>
              <a:t>7/31/13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519AE34-0624-8F4B-9FB8-27D0EFDF760C}" type="slidenum">
              <a:rPr lang="en-US"/>
              <a:pPr>
                <a:defRPr/>
              </a:pPr>
              <a:t>‹#›</a:t>
            </a:fld>
            <a:endParaRPr lang="en-US"/>
          </a:p>
        </p:txBody>
      </p:sp>
    </p:spTree>
    <p:extLst>
      <p:ext uri="{BB962C8B-B14F-4D97-AF65-F5344CB8AC3E}">
        <p14:creationId xmlns:p14="http://schemas.microsoft.com/office/powerpoint/2010/main" val="23228979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US" dirty="0">
              <a:ea typeface="ＭＳ Ｐゴシック" charset="-128"/>
              <a:cs typeface="ＭＳ Ｐゴシック" charset="-128"/>
            </a:endParaRPr>
          </a:p>
        </p:txBody>
      </p:sp>
      <p:sp>
        <p:nvSpPr>
          <p:cNvPr id="17412" name="Slide Number Placeholder 3"/>
          <p:cNvSpPr>
            <a:spLocks noGrp="1"/>
          </p:cNvSpPr>
          <p:nvPr>
            <p:ph type="sldNum" sz="quarter" idx="5"/>
          </p:nvPr>
        </p:nvSpPr>
        <p:spPr bwMode="auto">
          <a:noFill/>
          <a:ln>
            <a:miter lim="800000"/>
            <a:headEnd/>
            <a:tailEnd/>
          </a:ln>
        </p:spPr>
        <p:txBody>
          <a:bodyPr/>
          <a:lstStyle/>
          <a:p>
            <a:fld id="{F2DC69FE-82EB-ED4A-895C-6DF3FE534FB7}"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Alibab</a:t>
            </a:r>
            <a:r>
              <a:rPr lang="en-US" dirty="0" smtClean="0"/>
              <a:t>, </a:t>
            </a:r>
            <a:r>
              <a:rPr lang="en-US" dirty="0" err="1" smtClean="0"/>
              <a:t>tenzent</a:t>
            </a:r>
            <a:endParaRPr lang="en-US" dirty="0" smtClean="0"/>
          </a:p>
          <a:p>
            <a:endParaRPr lang="en-US" dirty="0" smtClean="0"/>
          </a:p>
          <a:p>
            <a:r>
              <a:rPr lang="en-US" dirty="0" smtClean="0"/>
              <a:t>At Berkeley, we have been</a:t>
            </a:r>
            <a:r>
              <a:rPr lang="en-US" baseline="0" dirty="0" smtClean="0"/>
              <a:t> working on a solution since 2009. This solution consists of a software stack for data analytics, called the Berkeley Data Analytics Stack.  The centerpiece of this stack is Spark.</a:t>
            </a:r>
          </a:p>
          <a:p>
            <a:endParaRPr lang="en-US" baseline="0" dirty="0" smtClean="0"/>
          </a:p>
          <a:p>
            <a:r>
              <a:rPr lang="en-US" baseline="0" dirty="0" smtClean="0"/>
              <a:t>Spark has seen significant adoption with hundreds of companies using it, out of which around sixteen companies have contributed back the code. In addition, Spark has been deployed on clusters that exceed 1,000 nodes.</a:t>
            </a:r>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18</a:t>
            </a:fld>
            <a:endParaRPr lang="en-US"/>
          </a:p>
        </p:txBody>
      </p:sp>
    </p:spTree>
    <p:extLst>
      <p:ext uri="{BB962C8B-B14F-4D97-AF65-F5344CB8AC3E}">
        <p14:creationId xmlns:p14="http://schemas.microsoft.com/office/powerpoint/2010/main" val="355843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23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Apache incubator</a:t>
            </a:r>
            <a:r>
              <a:rPr lang="en-US" baseline="0" dirty="0" smtClean="0"/>
              <a:t> logo</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a:t>
            </a:fld>
            <a:endParaRPr lang="en-US"/>
          </a:p>
        </p:txBody>
      </p:sp>
    </p:spTree>
    <p:extLst>
      <p:ext uri="{BB962C8B-B14F-4D97-AF65-F5344CB8AC3E}">
        <p14:creationId xmlns:p14="http://schemas.microsoft.com/office/powerpoint/2010/main" val="559611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iteration is, for example, a </a:t>
            </a:r>
            <a:r>
              <a:rPr lang="en-US" dirty="0" err="1" smtClean="0"/>
              <a:t>MapReduce</a:t>
            </a:r>
            <a:r>
              <a:rPr lang="en-US" dirty="0" smtClean="0"/>
              <a:t> job</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7</a:t>
            </a:fld>
            <a:endParaRPr lang="en-US"/>
          </a:p>
        </p:txBody>
      </p:sp>
    </p:spTree>
    <p:extLst>
      <p:ext uri="{BB962C8B-B14F-4D97-AF65-F5344CB8AC3E}">
        <p14:creationId xmlns:p14="http://schemas.microsoft.com/office/powerpoint/2010/main" val="261922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Add</a:t>
            </a:r>
            <a:r>
              <a:rPr lang="en-US" baseline="0" dirty="0" smtClean="0"/>
              <a:t> “variables” to the “functions” in functional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a:lstStyle/>
          <a:p>
            <a:r>
              <a:rPr lang="en-US" smtClean="0">
                <a:ea typeface="ＭＳ Ｐゴシック" charset="-128"/>
                <a:cs typeface="ＭＳ Ｐゴシック" charset="-128"/>
              </a:rPr>
              <a:t>Note that dataset is reused on each gradient computation</a:t>
            </a:r>
          </a:p>
        </p:txBody>
      </p:sp>
      <p:sp>
        <p:nvSpPr>
          <p:cNvPr id="25604" name="Slide Number Placeholder 3"/>
          <p:cNvSpPr>
            <a:spLocks noGrp="1"/>
          </p:cNvSpPr>
          <p:nvPr>
            <p:ph type="sldNum" sz="quarter" idx="5"/>
          </p:nvPr>
        </p:nvSpPr>
        <p:spPr bwMode="auto">
          <a:noFill/>
          <a:ln>
            <a:miter lim="800000"/>
            <a:headEnd/>
            <a:tailEnd/>
          </a:ln>
        </p:spPr>
        <p:txBody>
          <a:bodyPr/>
          <a:lstStyle/>
          <a:p>
            <a:fld id="{8E76D692-9537-2146-850C-795FF5B11730}" type="slidenum">
              <a:rPr lang="en-US" smtClean="0"/>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Key idea: add</a:t>
            </a:r>
            <a:r>
              <a:rPr lang="en-US" baseline="0" dirty="0" smtClean="0"/>
              <a:t> “variables” to the “functions” in functional programming</a:t>
            </a:r>
            <a:endParaRPr lang="en-US" dirty="0" smtClean="0"/>
          </a:p>
          <a:p>
            <a:endParaRPr lang="en-US" dirty="0">
              <a:ea typeface="ＭＳ Ｐゴシック" charset="-128"/>
              <a:cs typeface="ＭＳ Ｐゴシック" charset="-128"/>
            </a:endParaRPr>
          </a:p>
        </p:txBody>
      </p:sp>
      <p:sp>
        <p:nvSpPr>
          <p:cNvPr id="28676" name="Slide Number Placeholder 3"/>
          <p:cNvSpPr>
            <a:spLocks noGrp="1"/>
          </p:cNvSpPr>
          <p:nvPr>
            <p:ph type="sldNum" sz="quarter" idx="5"/>
          </p:nvPr>
        </p:nvSpPr>
        <p:spPr bwMode="auto">
          <a:noFill/>
          <a:ln>
            <a:miter lim="800000"/>
            <a:headEnd/>
            <a:tailEnd/>
          </a:ln>
        </p:spPr>
        <p:txBody>
          <a:bodyPr/>
          <a:lstStyle/>
          <a:p>
            <a:fld id="{7AE12695-0717-744A-A738-2CC9BB29FA2B}" type="slidenum">
              <a:rPr lang="en-US" smtClean="0"/>
              <a:pPr/>
              <a:t>13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100</a:t>
            </a:r>
            <a:r>
              <a:rPr lang="en-US" baseline="0" dirty="0" smtClean="0"/>
              <a:t> GB of data on 50 m1.xlarge EC2 machines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show interactive search on 50 GB of Wikipedia data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15</a:t>
            </a:fld>
            <a:endParaRPr lang="en-US"/>
          </a:p>
        </p:txBody>
      </p:sp>
    </p:spTree>
    <p:extLst>
      <p:ext uri="{BB962C8B-B14F-4D97-AF65-F5344CB8AC3E}">
        <p14:creationId xmlns:p14="http://schemas.microsoft.com/office/powerpoint/2010/main" val="421270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1588"/>
            <a:ext cx="9339263" cy="1219201"/>
          </a:xfrm>
          <a:prstGeom prst="rect">
            <a:avLst/>
          </a:prstGeom>
          <a:solidFill>
            <a:schemeClr val="bg1"/>
          </a:solidFill>
          <a:ln>
            <a:noFill/>
          </a:ln>
          <a:effectLst>
            <a:outerShdw blurRad="25400" dist="23000" dir="5400000" rotWithShape="0">
              <a:srgbClr val="000000">
                <a:alpha val="17000"/>
              </a:srgbClr>
            </a:outerShdw>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sz="1800" dirty="0">
              <a:solidFill>
                <a:srgbClr val="FFFFFF"/>
              </a:solidFill>
              <a:latin typeface="Avenir Light"/>
              <a:ea typeface="ＭＳ Ｐゴシック" charset="-128"/>
              <a:cs typeface="ＭＳ Ｐゴシック" charset="-128"/>
            </a:endParaRPr>
          </a:p>
        </p:txBody>
      </p:sp>
      <p:sp>
        <p:nvSpPr>
          <p:cNvPr id="2" name="Title 1"/>
          <p:cNvSpPr>
            <a:spLocks noGrp="1"/>
          </p:cNvSpPr>
          <p:nvPr>
            <p:ph type="ctrTitle"/>
          </p:nvPr>
        </p:nvSpPr>
        <p:spPr>
          <a:xfrm>
            <a:off x="685800" y="2057400"/>
            <a:ext cx="7772400" cy="1066800"/>
          </a:xfrm>
        </p:spPr>
        <p:txBody>
          <a:bodyPr anchor="t"/>
          <a:lstStyle>
            <a:lvl1pPr>
              <a:defRPr sz="9500" b="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37369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E9F4B6-8681-E04D-9255-0297A3D323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3C13E-E4C7-D24A-8B56-ECE664E03A4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32440E-5BFE-874C-9227-F4E3288434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5463FC-7912-AC48-B1D7-F0AD74BF43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25177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1F212-E36A-6C44-B33E-311474828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6E3AE0-77FC-6A46-AAD7-7484B6419E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5E49AE-0C71-C547-B6A5-EC281CCEE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2FC58E1-AD50-B54D-AB38-8CD397ACED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lvl1pPr>
              <a:defRPr sz="55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464161-BD14-6B44-8A5D-DA5F390B3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683E74-89E2-C64C-9005-6CEB91907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951038"/>
            <a:ext cx="82296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venir Light"/>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venir Ligh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venir Light"/>
              </a:defRPr>
            </a:lvl1pPr>
          </a:lstStyle>
          <a:p>
            <a:pPr>
              <a:defRPr/>
            </a:pPr>
            <a:fld id="{6EC0E81C-C778-DC40-90D0-8BC73B380437}"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iming>
    <p:tnLst>
      <p:par>
        <p:cTn xmlns:p14="http://schemas.microsoft.com/office/powerpoint/2010/main" id="1" dur="indefinite" restart="never" nodeType="tmRoot"/>
      </p:par>
    </p:tnLst>
  </p:timing>
  <p:hf sldNum="0" hdr="0" ftr="0" dt="0"/>
  <p:txStyles>
    <p:titleStyle>
      <a:lvl1pPr algn="l" defTabSz="457200" rtl="0" eaLnBrk="0" fontAlgn="base" hangingPunct="0">
        <a:spcBef>
          <a:spcPct val="0"/>
        </a:spcBef>
        <a:spcAft>
          <a:spcPct val="0"/>
        </a:spcAft>
        <a:defRPr sz="6000" b="0" kern="1200">
          <a:solidFill>
            <a:schemeClr val="tx1"/>
          </a:solidFill>
          <a:latin typeface="Avenir Light"/>
          <a:ea typeface="ＭＳ Ｐゴシック" pitchFamily="-65" charset="-128"/>
          <a:cs typeface="Avenir Light"/>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0" indent="0" algn="l" defTabSz="457200" rtl="0" eaLnBrk="0" fontAlgn="base" hangingPunct="0">
        <a:spcBef>
          <a:spcPts val="2000"/>
        </a:spcBef>
        <a:spcAft>
          <a:spcPct val="0"/>
        </a:spcAft>
        <a:buNone/>
        <a:defRPr sz="3200" kern="1200">
          <a:solidFill>
            <a:schemeClr val="tx1"/>
          </a:solidFill>
          <a:latin typeface="Avenir Light"/>
          <a:ea typeface="ＭＳ Ｐゴシック" pitchFamily="-65" charset="-128"/>
          <a:cs typeface="Avenir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Avenir Light"/>
          <a:ea typeface="ＭＳ Ｐゴシック" pitchFamily="-65" charset="-128"/>
          <a:cs typeface="Avenir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Avenir Light"/>
          <a:ea typeface="ＭＳ Ｐゴシック" pitchFamily="-65" charset="-128"/>
          <a:cs typeface="Avenir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venir Light"/>
          <a:ea typeface="ＭＳ Ｐゴシック" pitchFamily="-65" charset="-128"/>
          <a:cs typeface="Avenir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venir Light"/>
          <a:ea typeface="ＭＳ Ｐゴシック" pitchFamily="-65" charset="-128"/>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www.spark-project.org"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2.xml"/></Relationships>
</file>

<file path=ppt/slides/_rels/slide18.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jpe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jpg"/><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png"/><Relationship Id="rId10"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microsoft.com/office/2007/relationships/hdphoto" Target="../media/hdphoto4.wdp"/></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20.png"/><Relationship Id="rId5" Type="http://schemas.openxmlformats.org/officeDocument/2006/relationships/hyperlink" Target="http://www.cs.berkeley.edu/~joshrosen" TargetMode="External"/><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spark-project.org" TargetMode="External"/><Relationship Id="rId3" Type="http://schemas.openxmlformats.org/officeDocument/2006/relationships/hyperlink" Target="http://ampcamp.berkeley.ed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g"/><Relationship Id="rId3" Type="http://schemas.openxmlformats.org/officeDocument/2006/relationships/hyperlink" Target="http://www.spark-project.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amplab.berkeley.edu" TargetMode="External"/></Relationships>
</file>

<file path=ppt/slides/_rels/slide31.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4.xml"/><Relationship Id="rId2" Type="http://schemas.openxmlformats.org/officeDocument/2006/relationships/chart" Target="../charts/char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amplab.berkeley.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4" Type="http://schemas.microsoft.com/office/2007/relationships/hdphoto" Target="../media/hdphoto2.wdp"/><Relationship Id="rId5" Type="http://schemas.microsoft.com/office/2007/relationships/hdphoto" Target="../media/hdphoto3.wdp"/><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0"/>
          <p:cNvSpPr>
            <a:spLocks noChangeArrowheads="1"/>
          </p:cNvSpPr>
          <p:nvPr/>
        </p:nvSpPr>
        <p:spPr bwMode="auto">
          <a:xfrm>
            <a:off x="533400" y="4864265"/>
            <a:ext cx="7752859" cy="600164"/>
          </a:xfrm>
          <a:prstGeom prst="rect">
            <a:avLst/>
          </a:prstGeom>
          <a:noFill/>
          <a:ln w="9525">
            <a:noFill/>
            <a:miter lim="800000"/>
            <a:headEnd/>
            <a:tailEnd/>
          </a:ln>
        </p:spPr>
        <p:txBody>
          <a:bodyPr wrap="square">
            <a:prstTxWarp prst="textNoShape">
              <a:avLst/>
            </a:prstTxWarp>
            <a:spAutoFit/>
          </a:bodyPr>
          <a:lstStyle/>
          <a:p>
            <a:r>
              <a:rPr lang="en-US" sz="3300" dirty="0" smtClean="0">
                <a:latin typeface="Avenir Light"/>
                <a:ea typeface="Avenir Light"/>
                <a:cs typeface="Avenir Light"/>
              </a:rPr>
              <a:t>Matei Zaharia</a:t>
            </a:r>
          </a:p>
        </p:txBody>
      </p:sp>
      <p:sp>
        <p:nvSpPr>
          <p:cNvPr id="11" name="Subtitle 8"/>
          <p:cNvSpPr>
            <a:spLocks noGrp="1"/>
          </p:cNvSpPr>
          <p:nvPr>
            <p:ph type="subTitle" idx="1"/>
          </p:nvPr>
        </p:nvSpPr>
        <p:spPr>
          <a:xfrm>
            <a:off x="533400" y="2720956"/>
            <a:ext cx="7845136" cy="1339200"/>
          </a:xfrm>
        </p:spPr>
        <p:txBody>
          <a:bodyPr/>
          <a:lstStyle/>
          <a:p>
            <a:pPr>
              <a:spcBef>
                <a:spcPts val="200"/>
              </a:spcBef>
            </a:pPr>
            <a:r>
              <a:rPr lang="en-US" sz="3300" dirty="0" smtClean="0">
                <a:ea typeface="Avenir Light"/>
              </a:rPr>
              <a:t>Fast and Expressive Big Data Analytics with Python</a:t>
            </a:r>
          </a:p>
        </p:txBody>
      </p:sp>
      <p:grpSp>
        <p:nvGrpSpPr>
          <p:cNvPr id="2" name="Group 1"/>
          <p:cNvGrpSpPr>
            <a:grpSpLocks noChangeAspect="1"/>
          </p:cNvGrpSpPr>
          <p:nvPr/>
        </p:nvGrpSpPr>
        <p:grpSpPr>
          <a:xfrm>
            <a:off x="5082340" y="4503432"/>
            <a:ext cx="3476811" cy="1175893"/>
            <a:chOff x="4953000" y="5181600"/>
            <a:chExt cx="4000688" cy="1381019"/>
          </a:xfrm>
        </p:grpSpPr>
        <p:pic>
          <p:nvPicPr>
            <p:cNvPr id="6" name="Picture 5" descr="amplab_hi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5181600"/>
              <a:ext cx="4000688" cy="1342241"/>
            </a:xfrm>
            <a:prstGeom prst="rect">
              <a:avLst/>
            </a:prstGeom>
          </p:spPr>
        </p:pic>
        <p:sp>
          <p:nvSpPr>
            <p:cNvPr id="7" name="TextBox 6"/>
            <p:cNvSpPr txBox="1"/>
            <p:nvPr/>
          </p:nvSpPr>
          <p:spPr>
            <a:xfrm>
              <a:off x="6611705" y="6183080"/>
              <a:ext cx="1614687" cy="379539"/>
            </a:xfrm>
            <a:prstGeom prst="rect">
              <a:avLst/>
            </a:prstGeom>
            <a:noFill/>
          </p:spPr>
          <p:txBody>
            <a:bodyPr wrap="none" rtlCol="0">
              <a:spAutoFit/>
            </a:bodyPr>
            <a:lstStyle/>
            <a:p>
              <a:r>
                <a:rPr lang="en-US" sz="1500" b="1" dirty="0" smtClean="0">
                  <a:solidFill>
                    <a:srgbClr val="F2A736"/>
                  </a:solidFill>
                  <a:latin typeface="Avenir Light"/>
                  <a:cs typeface="Avenir Light"/>
                </a:rPr>
                <a:t>UC BERKELEY</a:t>
              </a:r>
              <a:endParaRPr lang="en-US" sz="1500" b="1" dirty="0">
                <a:solidFill>
                  <a:srgbClr val="F2A736"/>
                </a:solidFill>
                <a:latin typeface="Avenir Light"/>
                <a:cs typeface="Avenir Light"/>
              </a:endParaRPr>
            </a:p>
          </p:txBody>
        </p:sp>
      </p:grpSp>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455" y="744663"/>
            <a:ext cx="5644458" cy="194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8" name="Rectangle 30"/>
          <p:cNvSpPr>
            <a:spLocks noChangeArrowheads="1"/>
          </p:cNvSpPr>
          <p:nvPr/>
        </p:nvSpPr>
        <p:spPr bwMode="auto">
          <a:xfrm>
            <a:off x="5366780" y="5711132"/>
            <a:ext cx="2990046" cy="523220"/>
          </a:xfrm>
          <a:prstGeom prst="rect">
            <a:avLst/>
          </a:prstGeom>
          <a:noFill/>
          <a:ln w="9525">
            <a:noFill/>
            <a:miter lim="800000"/>
            <a:headEnd/>
            <a:tailEnd/>
          </a:ln>
        </p:spPr>
        <p:txBody>
          <a:bodyPr wrap="square" anchor="b">
            <a:prstTxWarp prst="textNoShape">
              <a:avLst/>
            </a:prstTxWarp>
            <a:spAutoFit/>
          </a:bodyPr>
          <a:lstStyle/>
          <a:p>
            <a:r>
              <a:rPr lang="en-US" sz="2800" dirty="0" smtClean="0">
                <a:solidFill>
                  <a:schemeClr val="tx1">
                    <a:lumMod val="75000"/>
                    <a:lumOff val="25000"/>
                  </a:schemeClr>
                </a:solidFill>
                <a:latin typeface="Avenir Light"/>
                <a:ea typeface="Avenir Light"/>
                <a:cs typeface="Avenir Light"/>
                <a:hlinkClick r:id="rId5"/>
              </a:rPr>
              <a:t>spark-project.org</a:t>
            </a:r>
            <a:endParaRPr lang="en-US" sz="2800" dirty="0" smtClean="0">
              <a:solidFill>
                <a:schemeClr val="tx1">
                  <a:lumMod val="75000"/>
                  <a:lumOff val="25000"/>
                </a:schemeClr>
              </a:solidFill>
              <a:latin typeface="Avenir Light"/>
              <a:ea typeface="Avenir Light"/>
              <a:cs typeface="Avenir Light"/>
            </a:endParaRPr>
          </a:p>
        </p:txBody>
      </p:sp>
      <p:sp>
        <p:nvSpPr>
          <p:cNvPr id="9" name="Rectangle 30"/>
          <p:cNvSpPr>
            <a:spLocks noChangeArrowheads="1"/>
          </p:cNvSpPr>
          <p:nvPr/>
        </p:nvSpPr>
        <p:spPr bwMode="auto">
          <a:xfrm>
            <a:off x="533400" y="5711132"/>
            <a:ext cx="3561859" cy="523220"/>
          </a:xfrm>
          <a:prstGeom prst="rect">
            <a:avLst/>
          </a:prstGeom>
          <a:noFill/>
          <a:ln w="9525">
            <a:noFill/>
            <a:miter lim="800000"/>
            <a:headEnd/>
            <a:tailEnd/>
          </a:ln>
        </p:spPr>
        <p:txBody>
          <a:bodyPr wrap="square" anchor="b">
            <a:prstTxWarp prst="textNoShape">
              <a:avLst/>
            </a:prstTxWarp>
            <a:spAutoFit/>
          </a:bodyPr>
          <a:lstStyle/>
          <a:p>
            <a:r>
              <a:rPr lang="en-US" sz="2800" dirty="0" smtClean="0">
                <a:latin typeface="Avenir Light"/>
                <a:ea typeface="Avenir Light"/>
                <a:cs typeface="Avenir Light"/>
              </a:rPr>
              <a:t>UC Berkeley / MIT</a:t>
            </a:r>
          </a:p>
        </p:txBody>
      </p:sp>
    </p:spTree>
    <p:extLst>
      <p:ext uri="{BB962C8B-B14F-4D97-AF65-F5344CB8AC3E}">
        <p14:creationId xmlns:p14="http://schemas.microsoft.com/office/powerpoint/2010/main" val="35518489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304"/>
            <a:ext cx="8229600" cy="1143000"/>
          </a:xfrm>
        </p:spPr>
        <p:txBody>
          <a:bodyPr/>
          <a:lstStyle/>
          <a:p>
            <a:r>
              <a:rPr lang="en-US" sz="5700" dirty="0" smtClean="0"/>
              <a:t>Example: Log Mining</a:t>
            </a:r>
            <a:endParaRPr lang="en-US" sz="5700" dirty="0"/>
          </a:p>
        </p:txBody>
      </p:sp>
      <p:sp>
        <p:nvSpPr>
          <p:cNvPr id="3" name="Content Placeholder 2"/>
          <p:cNvSpPr>
            <a:spLocks noGrp="1"/>
          </p:cNvSpPr>
          <p:nvPr>
            <p:ph idx="1"/>
          </p:nvPr>
        </p:nvSpPr>
        <p:spPr>
          <a:xfrm>
            <a:off x="457200" y="1447800"/>
            <a:ext cx="8229600" cy="1371600"/>
          </a:xfrm>
        </p:spPr>
        <p:txBody>
          <a:bodyPr/>
          <a:lstStyle/>
          <a:p>
            <a:pPr marL="0">
              <a:buNone/>
            </a:pPr>
            <a:r>
              <a:rPr lang="en-US" sz="3000" dirty="0" smtClean="0"/>
              <a:t>Load error messages from a log into memory, then interactively search for various patterns</a:t>
            </a:r>
            <a:endParaRPr lang="en-US" sz="3000" dirty="0"/>
          </a:p>
        </p:txBody>
      </p:sp>
      <p:sp>
        <p:nvSpPr>
          <p:cNvPr id="4" name="TextBox 3"/>
          <p:cNvSpPr txBox="1"/>
          <p:nvPr/>
        </p:nvSpPr>
        <p:spPr>
          <a:xfrm>
            <a:off x="309742" y="2667000"/>
            <a:ext cx="6994818" cy="1246495"/>
          </a:xfrm>
          <a:prstGeom prst="rect">
            <a:avLst/>
          </a:prstGeom>
          <a:noFill/>
        </p:spPr>
        <p:txBody>
          <a:bodyPr wrap="square" rtlCol="0">
            <a:spAutoFit/>
          </a:bodyPr>
          <a:lstStyle/>
          <a:p>
            <a:pPr>
              <a:spcBef>
                <a:spcPts val="600"/>
              </a:spcBef>
            </a:pPr>
            <a:r>
              <a:rPr lang="en-US" sz="1500" dirty="0" smtClean="0">
                <a:latin typeface="Menlo Regular"/>
                <a:cs typeface="Menlo Regular"/>
              </a:rPr>
              <a:t>lines = </a:t>
            </a:r>
            <a:r>
              <a:rPr lang="en-US" sz="1500" dirty="0" err="1" smtClean="0">
                <a:latin typeface="Menlo Regular"/>
                <a:cs typeface="Menlo Regular"/>
              </a:rPr>
              <a:t>spark.textFile(</a:t>
            </a:r>
            <a:r>
              <a:rPr lang="en-US" sz="1500" dirty="0" err="1" smtClean="0">
                <a:solidFill>
                  <a:srgbClr val="000090"/>
                </a:solidFill>
                <a:latin typeface="Menlo Regular"/>
                <a:cs typeface="Menlo Regular"/>
              </a:rPr>
              <a:t>“hdfs</a:t>
            </a:r>
            <a:r>
              <a:rPr lang="en-US" sz="1500" dirty="0" smtClean="0">
                <a:solidFill>
                  <a:srgbClr val="000090"/>
                </a:solidFill>
                <a:latin typeface="Menlo Regular"/>
                <a:cs typeface="Menlo Regular"/>
              </a:rPr>
              <a:t>://...”</a:t>
            </a:r>
            <a:r>
              <a:rPr lang="en-US" sz="1500" dirty="0" smtClean="0">
                <a:latin typeface="Menlo Regular"/>
                <a:cs typeface="Menlo Regular"/>
              </a:rPr>
              <a:t>)</a:t>
            </a:r>
          </a:p>
          <a:p>
            <a:pPr>
              <a:spcBef>
                <a:spcPts val="600"/>
              </a:spcBef>
            </a:pPr>
            <a:r>
              <a:rPr lang="en-US" sz="1500" dirty="0" smtClean="0">
                <a:latin typeface="Menlo Regular"/>
                <a:cs typeface="Menlo Regular"/>
              </a:rPr>
              <a:t>errors = </a:t>
            </a:r>
            <a:r>
              <a:rPr lang="en-US" sz="1500" dirty="0" err="1" smtClean="0">
                <a:latin typeface="Menlo Regular"/>
                <a:cs typeface="Menlo Regular"/>
              </a:rPr>
              <a:t>lines.</a:t>
            </a:r>
            <a:r>
              <a:rPr lang="en-US" sz="1500" dirty="0" err="1" smtClean="0">
                <a:solidFill>
                  <a:srgbClr val="3366FF"/>
                </a:solidFill>
                <a:latin typeface="Menlo Regular"/>
                <a:cs typeface="Menlo Regular"/>
              </a:rPr>
              <a:t>filter</a:t>
            </a:r>
            <a:r>
              <a:rPr lang="en-US" sz="1500" dirty="0" smtClean="0">
                <a:latin typeface="Menlo Regular"/>
                <a:cs typeface="Menlo Regular"/>
              </a:rPr>
              <a:t>(</a:t>
            </a:r>
            <a:r>
              <a:rPr lang="en-US" sz="1500" dirty="0" smtClean="0">
                <a:solidFill>
                  <a:srgbClr val="FF0080"/>
                </a:solidFill>
                <a:latin typeface="Menlo Regular"/>
                <a:cs typeface="Menlo Regular"/>
              </a:rPr>
              <a:t>lambda s: </a:t>
            </a:r>
            <a:r>
              <a:rPr lang="en-US" sz="1500" dirty="0" err="1" smtClean="0">
                <a:solidFill>
                  <a:srgbClr val="FF0080"/>
                </a:solidFill>
                <a:latin typeface="Menlo Regular"/>
                <a:cs typeface="Menlo Regular"/>
              </a:rPr>
              <a:t>s.startswith</a:t>
            </a:r>
            <a:r>
              <a:rPr lang="en-US" sz="1500" dirty="0" smtClean="0">
                <a:solidFill>
                  <a:srgbClr val="FF0080"/>
                </a:solidFill>
                <a:latin typeface="Menlo Regular"/>
                <a:cs typeface="Menlo Regular"/>
              </a:rPr>
              <a:t>(“ERROR”)</a:t>
            </a:r>
            <a:r>
              <a:rPr lang="en-US" sz="1500" dirty="0" smtClean="0">
                <a:latin typeface="Menlo Regular"/>
                <a:cs typeface="Menlo Regular"/>
              </a:rPr>
              <a:t>)</a:t>
            </a:r>
          </a:p>
          <a:p>
            <a:pPr>
              <a:spcBef>
                <a:spcPts val="600"/>
              </a:spcBef>
            </a:pPr>
            <a:r>
              <a:rPr lang="en-US" sz="1500" dirty="0" smtClean="0">
                <a:latin typeface="Menlo Regular"/>
                <a:cs typeface="Menlo Regular"/>
              </a:rPr>
              <a:t>messages = </a:t>
            </a:r>
            <a:r>
              <a:rPr lang="en-US" sz="1500" dirty="0" err="1" smtClean="0">
                <a:latin typeface="Menlo Regular"/>
                <a:cs typeface="Menlo Regular"/>
              </a:rPr>
              <a:t>errors.</a:t>
            </a:r>
            <a:r>
              <a:rPr lang="en-US" sz="1500" dirty="0" err="1" smtClean="0">
                <a:solidFill>
                  <a:srgbClr val="3366FF"/>
                </a:solidFill>
                <a:latin typeface="Menlo Regular"/>
                <a:cs typeface="Menlo Regular"/>
              </a:rPr>
              <a:t>map</a:t>
            </a:r>
            <a:r>
              <a:rPr lang="en-US" sz="1500" dirty="0" smtClean="0">
                <a:latin typeface="Menlo Regular"/>
                <a:cs typeface="Menlo Regular"/>
              </a:rPr>
              <a:t>(</a:t>
            </a:r>
            <a:r>
              <a:rPr lang="en-US" sz="1500" dirty="0" smtClean="0">
                <a:solidFill>
                  <a:srgbClr val="FF0080"/>
                </a:solidFill>
                <a:latin typeface="Menlo Regular"/>
                <a:cs typeface="Menlo Regular"/>
              </a:rPr>
              <a:t>lambda s: </a:t>
            </a:r>
            <a:r>
              <a:rPr lang="en-US" sz="1500" dirty="0" err="1" smtClean="0">
                <a:solidFill>
                  <a:srgbClr val="FF0080"/>
                </a:solidFill>
                <a:latin typeface="Menlo Regular"/>
                <a:cs typeface="Menlo Regular"/>
              </a:rPr>
              <a:t>s.split</a:t>
            </a:r>
            <a:r>
              <a:rPr lang="en-US" sz="1500" dirty="0" smtClean="0">
                <a:solidFill>
                  <a:srgbClr val="FF0080"/>
                </a:solidFill>
                <a:latin typeface="Menlo Regular"/>
                <a:cs typeface="Menlo Regular"/>
              </a:rPr>
              <a:t>(“\t”)[2]</a:t>
            </a:r>
            <a:r>
              <a:rPr lang="en-US" sz="1500" dirty="0" smtClean="0">
                <a:latin typeface="Menlo Regular"/>
                <a:cs typeface="Menlo Regular"/>
              </a:rPr>
              <a:t>)</a:t>
            </a:r>
          </a:p>
          <a:p>
            <a:pPr>
              <a:spcBef>
                <a:spcPts val="600"/>
              </a:spcBef>
            </a:pPr>
            <a:r>
              <a:rPr lang="en-US" sz="1500" dirty="0" err="1" smtClean="0">
                <a:latin typeface="Menlo Regular"/>
                <a:cs typeface="Menlo Regular"/>
              </a:rPr>
              <a:t>messages.</a:t>
            </a:r>
            <a:r>
              <a:rPr lang="en-US" sz="1500" dirty="0" err="1" smtClean="0">
                <a:solidFill>
                  <a:srgbClr val="3366FF"/>
                </a:solidFill>
                <a:latin typeface="Menlo Regular"/>
                <a:cs typeface="Menlo Regular"/>
              </a:rPr>
              <a:t>cache</a:t>
            </a:r>
            <a:r>
              <a:rPr lang="en-US" sz="1500" dirty="0" smtClean="0">
                <a:latin typeface="Menlo Regular"/>
                <a:cs typeface="Menlo Regular"/>
              </a:rPr>
              <a:t>()</a:t>
            </a:r>
          </a:p>
        </p:txBody>
      </p:sp>
      <p:grpSp>
        <p:nvGrpSpPr>
          <p:cNvPr id="68" name="Group 67"/>
          <p:cNvGrpSpPr/>
          <p:nvPr/>
        </p:nvGrpSpPr>
        <p:grpSpPr>
          <a:xfrm>
            <a:off x="5836330" y="2775891"/>
            <a:ext cx="3071090" cy="3851442"/>
            <a:chOff x="5615710" y="2743323"/>
            <a:chExt cx="3071090" cy="3851442"/>
          </a:xfrm>
        </p:grpSpPr>
        <p:pic>
          <p:nvPicPr>
            <p:cNvPr id="6" name="Picture 5"/>
            <p:cNvPicPr>
              <a:picLocks noChangeAspect="1"/>
            </p:cNvPicPr>
            <p:nvPr/>
          </p:nvPicPr>
          <p:blipFill>
            <a:blip r:embed="rId3"/>
            <a:stretch>
              <a:fillRect/>
            </a:stretch>
          </p:blipFill>
          <p:spPr>
            <a:xfrm>
              <a:off x="5923729" y="3493655"/>
              <a:ext cx="1128236" cy="1128236"/>
            </a:xfrm>
            <a:prstGeom prst="rect">
              <a:avLst/>
            </a:prstGeom>
          </p:spPr>
        </p:pic>
        <p:pic>
          <p:nvPicPr>
            <p:cNvPr id="7" name="Picture 6"/>
            <p:cNvPicPr>
              <a:picLocks noChangeAspect="1"/>
            </p:cNvPicPr>
            <p:nvPr/>
          </p:nvPicPr>
          <p:blipFill>
            <a:blip r:embed="rId3"/>
            <a:stretch>
              <a:fillRect/>
            </a:stretch>
          </p:blipFill>
          <p:spPr>
            <a:xfrm>
              <a:off x="7558564" y="2743323"/>
              <a:ext cx="1128236" cy="1128236"/>
            </a:xfrm>
            <a:prstGeom prst="rect">
              <a:avLst/>
            </a:prstGeom>
          </p:spPr>
        </p:pic>
        <p:pic>
          <p:nvPicPr>
            <p:cNvPr id="8" name="Picture 7"/>
            <p:cNvPicPr>
              <a:picLocks noChangeAspect="1"/>
            </p:cNvPicPr>
            <p:nvPr/>
          </p:nvPicPr>
          <p:blipFill>
            <a:blip r:embed="rId3"/>
            <a:stretch>
              <a:fillRect/>
            </a:stretch>
          </p:blipFill>
          <p:spPr>
            <a:xfrm>
              <a:off x="7467600" y="4800600"/>
              <a:ext cx="1128236" cy="1128236"/>
            </a:xfrm>
            <a:prstGeom prst="rect">
              <a:avLst/>
            </a:prstGeom>
          </p:spPr>
        </p:pic>
        <p:pic>
          <p:nvPicPr>
            <p:cNvPr id="9" name="Picture 8"/>
            <p:cNvPicPr>
              <a:picLocks noChangeAspect="1"/>
            </p:cNvPicPr>
            <p:nvPr/>
          </p:nvPicPr>
          <p:blipFill>
            <a:blip r:embed="rId3"/>
            <a:stretch>
              <a:fillRect/>
            </a:stretch>
          </p:blipFill>
          <p:spPr>
            <a:xfrm>
              <a:off x="5615710" y="5466529"/>
              <a:ext cx="1128236" cy="1128236"/>
            </a:xfrm>
            <a:prstGeom prst="rect">
              <a:avLst/>
            </a:prstGeom>
          </p:spPr>
        </p:pic>
      </p:grpSp>
      <p:sp>
        <p:nvSpPr>
          <p:cNvPr id="19" name="Rectangle 18"/>
          <p:cNvSpPr/>
          <p:nvPr/>
        </p:nvSpPr>
        <p:spPr>
          <a:xfrm>
            <a:off x="7864669" y="3377593"/>
            <a:ext cx="791061"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400" dirty="0" smtClean="0">
                <a:latin typeface="Avenir Light"/>
              </a:rPr>
              <a:t>Block 1</a:t>
            </a:r>
            <a:endParaRPr lang="en-US" sz="1400" dirty="0">
              <a:latin typeface="Avenir Light"/>
            </a:endParaRPr>
          </a:p>
        </p:txBody>
      </p:sp>
      <p:sp>
        <p:nvSpPr>
          <p:cNvPr id="22" name="Rectangle 21"/>
          <p:cNvSpPr/>
          <p:nvPr/>
        </p:nvSpPr>
        <p:spPr>
          <a:xfrm>
            <a:off x="7746906" y="5427576"/>
            <a:ext cx="819727"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400" dirty="0" smtClean="0">
                <a:latin typeface="Avenir Light"/>
              </a:rPr>
              <a:t>Block 2</a:t>
            </a:r>
            <a:endParaRPr lang="en-US" sz="1400" dirty="0">
              <a:latin typeface="Avenir Light"/>
            </a:endParaRPr>
          </a:p>
        </p:txBody>
      </p:sp>
      <p:sp>
        <p:nvSpPr>
          <p:cNvPr id="23" name="Rectangle 22"/>
          <p:cNvSpPr/>
          <p:nvPr/>
        </p:nvSpPr>
        <p:spPr>
          <a:xfrm>
            <a:off x="5900985" y="6089254"/>
            <a:ext cx="806782"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400" dirty="0" smtClean="0">
                <a:latin typeface="Avenir Light"/>
              </a:rPr>
              <a:t>Block 3</a:t>
            </a:r>
            <a:endParaRPr lang="en-US" sz="1400" dirty="0">
              <a:latin typeface="Avenir Light"/>
            </a:endParaRPr>
          </a:p>
        </p:txBody>
      </p:sp>
      <p:grpSp>
        <p:nvGrpSpPr>
          <p:cNvPr id="44" name="Group 43"/>
          <p:cNvGrpSpPr/>
          <p:nvPr/>
        </p:nvGrpSpPr>
        <p:grpSpPr>
          <a:xfrm>
            <a:off x="6240421" y="3074920"/>
            <a:ext cx="1577109" cy="2375746"/>
            <a:chOff x="6019801" y="3042352"/>
            <a:chExt cx="1577109" cy="2375746"/>
          </a:xfrm>
        </p:grpSpPr>
        <p:cxnSp>
          <p:nvCxnSpPr>
            <p:cNvPr id="28" name="Straight Arrow Connector 27"/>
            <p:cNvCxnSpPr/>
            <p:nvPr/>
          </p:nvCxnSpPr>
          <p:spPr>
            <a:xfrm flipV="1">
              <a:off x="6518519" y="3042352"/>
              <a:ext cx="1078391" cy="600181"/>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415567" y="3665623"/>
              <a:ext cx="1142135" cy="109766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341447" y="4343977"/>
              <a:ext cx="1752475" cy="395767"/>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5859420" y="2740101"/>
            <a:ext cx="2860965" cy="3075342"/>
            <a:chOff x="5638800" y="2707533"/>
            <a:chExt cx="2860965" cy="3075342"/>
          </a:xfrm>
        </p:grpSpPr>
        <p:sp>
          <p:nvSpPr>
            <p:cNvPr id="15" name="Rounded Rectangle 14"/>
            <p:cNvSpPr/>
            <p:nvPr/>
          </p:nvSpPr>
          <p:spPr>
            <a:xfrm>
              <a:off x="7585365" y="2707533"/>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latin typeface="Avenir Light"/>
                </a:rPr>
                <a:t>Worker</a:t>
              </a:r>
              <a:endParaRPr lang="en-US" sz="1800" dirty="0">
                <a:latin typeface="Avenir Light"/>
              </a:endParaRPr>
            </a:p>
          </p:txBody>
        </p:sp>
        <p:sp>
          <p:nvSpPr>
            <p:cNvPr id="16" name="Rounded Rectangle 15"/>
            <p:cNvSpPr/>
            <p:nvPr/>
          </p:nvSpPr>
          <p:spPr>
            <a:xfrm>
              <a:off x="5638800" y="5424967"/>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latin typeface="Avenir Light"/>
                </a:rPr>
                <a:t>Worker</a:t>
              </a:r>
              <a:endParaRPr lang="en-US" sz="1800" dirty="0">
                <a:latin typeface="Avenir Light"/>
              </a:endParaRPr>
            </a:p>
          </p:txBody>
        </p:sp>
        <p:sp>
          <p:nvSpPr>
            <p:cNvPr id="17" name="Rounded Rectangle 16"/>
            <p:cNvSpPr/>
            <p:nvPr/>
          </p:nvSpPr>
          <p:spPr>
            <a:xfrm>
              <a:off x="7493956" y="4763289"/>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latin typeface="Avenir Light"/>
                </a:rPr>
                <a:t>Worker</a:t>
              </a:r>
              <a:endParaRPr lang="en-US" sz="1800" dirty="0">
                <a:latin typeface="Avenir Light"/>
              </a:endParaRPr>
            </a:p>
          </p:txBody>
        </p:sp>
        <p:sp>
          <p:nvSpPr>
            <p:cNvPr id="14" name="Rounded Rectangle 13"/>
            <p:cNvSpPr/>
            <p:nvPr/>
          </p:nvSpPr>
          <p:spPr>
            <a:xfrm>
              <a:off x="5946819" y="3452092"/>
              <a:ext cx="914400" cy="357908"/>
            </a:xfrm>
            <a:prstGeom prst="roundRect">
              <a:avLst/>
            </a:prstGeom>
            <a:ln>
              <a:headEnd type="none" w="med" len="med"/>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800" dirty="0" smtClean="0">
                  <a:latin typeface="Avenir Light"/>
                </a:rPr>
                <a:t>Driver</a:t>
              </a:r>
              <a:endParaRPr lang="en-US" sz="1800" dirty="0">
                <a:latin typeface="Avenir Light"/>
              </a:endParaRPr>
            </a:p>
          </p:txBody>
        </p:sp>
      </p:grpSp>
      <p:sp>
        <p:nvSpPr>
          <p:cNvPr id="43" name="TextBox 42"/>
          <p:cNvSpPr txBox="1"/>
          <p:nvPr/>
        </p:nvSpPr>
        <p:spPr>
          <a:xfrm>
            <a:off x="309743" y="4248011"/>
            <a:ext cx="5791200" cy="323165"/>
          </a:xfrm>
          <a:prstGeom prst="rect">
            <a:avLst/>
          </a:prstGeom>
          <a:noFill/>
        </p:spPr>
        <p:txBody>
          <a:bodyPr wrap="square" rtlCol="0">
            <a:spAutoFit/>
          </a:bodyPr>
          <a:lstStyle/>
          <a:p>
            <a:pPr>
              <a:spcBef>
                <a:spcPts val="400"/>
              </a:spcBef>
            </a:pPr>
            <a:r>
              <a:rPr lang="en-US" sz="1500" dirty="0" err="1">
                <a:latin typeface="Menlo Regular"/>
                <a:cs typeface="Menlo Regular"/>
              </a:rPr>
              <a:t>messages.</a:t>
            </a:r>
            <a:r>
              <a:rPr lang="en-US" sz="1500" dirty="0" err="1" smtClean="0">
                <a:solidFill>
                  <a:srgbClr val="3366FF"/>
                </a:solidFill>
                <a:latin typeface="Menlo Regular"/>
                <a:cs typeface="Menlo Regular"/>
              </a:rPr>
              <a:t>filter</a:t>
            </a:r>
            <a:r>
              <a:rPr lang="en-US" sz="1500" dirty="0" smtClean="0">
                <a:latin typeface="Menlo Regular"/>
                <a:cs typeface="Menlo Regular"/>
              </a:rPr>
              <a:t>(</a:t>
            </a:r>
            <a:r>
              <a:rPr lang="en-US" sz="1500" dirty="0" smtClean="0">
                <a:solidFill>
                  <a:srgbClr val="FF0080"/>
                </a:solidFill>
                <a:latin typeface="Menlo Regular"/>
                <a:cs typeface="Menlo Regular"/>
              </a:rPr>
              <a:t>lambda s: “foo” in s</a:t>
            </a:r>
            <a:r>
              <a:rPr lang="en-US" sz="1500" dirty="0" smtClean="0">
                <a:latin typeface="Menlo Regular"/>
                <a:cs typeface="Menlo Regular"/>
              </a:rPr>
              <a:t>).</a:t>
            </a:r>
            <a:r>
              <a:rPr lang="en-US" sz="1500" dirty="0" smtClean="0">
                <a:solidFill>
                  <a:srgbClr val="3366FF"/>
                </a:solidFill>
                <a:latin typeface="Menlo Regular"/>
                <a:cs typeface="Menlo Regular"/>
              </a:rPr>
              <a:t>count</a:t>
            </a:r>
            <a:r>
              <a:rPr lang="en-US" sz="1500" dirty="0" smtClean="0">
                <a:latin typeface="Menlo Regular"/>
                <a:cs typeface="Menlo Regular"/>
              </a:rPr>
              <a:t>()</a:t>
            </a:r>
          </a:p>
        </p:txBody>
      </p:sp>
      <p:cxnSp>
        <p:nvCxnSpPr>
          <p:cNvPr id="49" name="Straight Arrow Connector 48"/>
          <p:cNvCxnSpPr/>
          <p:nvPr/>
        </p:nvCxnSpPr>
        <p:spPr>
          <a:xfrm rot="5400000" flipH="1" flipV="1">
            <a:off x="5526911" y="4489113"/>
            <a:ext cx="1570182" cy="337128"/>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10800000">
            <a:off x="6963170" y="3872588"/>
            <a:ext cx="958269" cy="905162"/>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10800000" flipV="1">
            <a:off x="6884656" y="2974345"/>
            <a:ext cx="909784" cy="49414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09742" y="4572000"/>
            <a:ext cx="5791200" cy="323165"/>
          </a:xfrm>
          <a:prstGeom prst="rect">
            <a:avLst/>
          </a:prstGeom>
          <a:noFill/>
        </p:spPr>
        <p:txBody>
          <a:bodyPr wrap="square" rtlCol="0">
            <a:spAutoFit/>
          </a:bodyPr>
          <a:lstStyle/>
          <a:p>
            <a:pPr>
              <a:spcBef>
                <a:spcPts val="400"/>
              </a:spcBef>
            </a:pPr>
            <a:r>
              <a:rPr lang="en-US" sz="1500" dirty="0" err="1">
                <a:latin typeface="Menlo Regular"/>
                <a:cs typeface="Menlo Regular"/>
              </a:rPr>
              <a:t>messages.</a:t>
            </a:r>
            <a:r>
              <a:rPr lang="en-US" sz="1500" dirty="0" err="1" smtClean="0">
                <a:solidFill>
                  <a:srgbClr val="3366FF"/>
                </a:solidFill>
                <a:latin typeface="Menlo Regular"/>
                <a:cs typeface="Menlo Regular"/>
              </a:rPr>
              <a:t>filter</a:t>
            </a:r>
            <a:r>
              <a:rPr lang="en-US" sz="1500" dirty="0" smtClean="0">
                <a:latin typeface="Menlo Regular"/>
                <a:cs typeface="Menlo Regular"/>
              </a:rPr>
              <a:t>(</a:t>
            </a:r>
            <a:r>
              <a:rPr lang="en-US" sz="1500" dirty="0">
                <a:solidFill>
                  <a:srgbClr val="FF0080"/>
                </a:solidFill>
                <a:latin typeface="Menlo Regular"/>
                <a:cs typeface="Menlo Regular"/>
              </a:rPr>
              <a:t>lambda s: </a:t>
            </a:r>
            <a:r>
              <a:rPr lang="en-US" sz="1500" dirty="0" smtClean="0">
                <a:solidFill>
                  <a:srgbClr val="FF0080"/>
                </a:solidFill>
                <a:latin typeface="Menlo Regular"/>
                <a:cs typeface="Menlo Regular"/>
              </a:rPr>
              <a:t>“bar” </a:t>
            </a:r>
            <a:r>
              <a:rPr lang="en-US" sz="1500" dirty="0">
                <a:solidFill>
                  <a:srgbClr val="FF0080"/>
                </a:solidFill>
                <a:latin typeface="Menlo Regular"/>
                <a:cs typeface="Menlo Regular"/>
              </a:rPr>
              <a:t>in s</a:t>
            </a:r>
            <a:r>
              <a:rPr lang="en-US" sz="1500" dirty="0" smtClean="0">
                <a:latin typeface="Menlo Regular"/>
                <a:cs typeface="Menlo Regular"/>
              </a:rPr>
              <a:t>).</a:t>
            </a:r>
            <a:r>
              <a:rPr lang="en-US" sz="1500" dirty="0" smtClean="0">
                <a:solidFill>
                  <a:srgbClr val="3366FF"/>
                </a:solidFill>
                <a:latin typeface="Menlo Regular"/>
                <a:cs typeface="Menlo Regular"/>
              </a:rPr>
              <a:t>count</a:t>
            </a:r>
            <a:r>
              <a:rPr lang="en-US" sz="1500" dirty="0">
                <a:latin typeface="Menlo Regular"/>
                <a:cs typeface="Menlo Regular"/>
              </a:rPr>
              <a:t>()</a:t>
            </a:r>
            <a:endParaRPr lang="en-US" sz="1500" dirty="0" smtClean="0">
              <a:solidFill>
                <a:srgbClr val="3366FF"/>
              </a:solidFill>
              <a:latin typeface="Menlo Regular"/>
              <a:cs typeface="Menlo Regular"/>
            </a:endParaRPr>
          </a:p>
        </p:txBody>
      </p:sp>
      <p:sp>
        <p:nvSpPr>
          <p:cNvPr id="62" name="TextBox 61"/>
          <p:cNvSpPr txBox="1"/>
          <p:nvPr/>
        </p:nvSpPr>
        <p:spPr>
          <a:xfrm>
            <a:off x="309742" y="4919246"/>
            <a:ext cx="5791200" cy="323165"/>
          </a:xfrm>
          <a:prstGeom prst="rect">
            <a:avLst/>
          </a:prstGeom>
          <a:noFill/>
        </p:spPr>
        <p:txBody>
          <a:bodyPr wrap="square" rtlCol="0">
            <a:spAutoFit/>
          </a:bodyPr>
          <a:lstStyle/>
          <a:p>
            <a:pPr>
              <a:spcBef>
                <a:spcPts val="400"/>
              </a:spcBef>
            </a:pPr>
            <a:r>
              <a:rPr lang="en-US" sz="1500" dirty="0" smtClean="0">
                <a:latin typeface="Menlo Regular"/>
                <a:cs typeface="Menlo Regular"/>
              </a:rPr>
              <a:t>. . .</a:t>
            </a:r>
          </a:p>
        </p:txBody>
      </p:sp>
      <p:sp>
        <p:nvSpPr>
          <p:cNvPr id="63" name="TextBox 62"/>
          <p:cNvSpPr txBox="1"/>
          <p:nvPr/>
        </p:nvSpPr>
        <p:spPr>
          <a:xfrm>
            <a:off x="7218434" y="3275414"/>
            <a:ext cx="632987" cy="338554"/>
          </a:xfrm>
          <a:prstGeom prst="rect">
            <a:avLst/>
          </a:prstGeom>
          <a:noFill/>
        </p:spPr>
        <p:txBody>
          <a:bodyPr wrap="none" rtlCol="0">
            <a:spAutoFit/>
          </a:bodyPr>
          <a:lstStyle/>
          <a:p>
            <a:r>
              <a:rPr lang="en-US" sz="1600" dirty="0" smtClean="0">
                <a:latin typeface="Avenir Light"/>
                <a:cs typeface="Avenir Light"/>
              </a:rPr>
              <a:t>tasks</a:t>
            </a:r>
            <a:endParaRPr lang="en-US" sz="1600" dirty="0">
              <a:latin typeface="Avenir Light"/>
              <a:cs typeface="Avenir Light"/>
            </a:endParaRPr>
          </a:p>
        </p:txBody>
      </p:sp>
      <p:sp>
        <p:nvSpPr>
          <p:cNvPr id="64" name="TextBox 63"/>
          <p:cNvSpPr txBox="1"/>
          <p:nvPr/>
        </p:nvSpPr>
        <p:spPr>
          <a:xfrm>
            <a:off x="6865602" y="2775768"/>
            <a:ext cx="785236" cy="338554"/>
          </a:xfrm>
          <a:prstGeom prst="rect">
            <a:avLst/>
          </a:prstGeom>
          <a:noFill/>
        </p:spPr>
        <p:txBody>
          <a:bodyPr wrap="none" rtlCol="0">
            <a:spAutoFit/>
          </a:bodyPr>
          <a:lstStyle/>
          <a:p>
            <a:r>
              <a:rPr lang="en-US" sz="1600" dirty="0" smtClean="0">
                <a:latin typeface="Avenir Light"/>
                <a:cs typeface="Avenir Light"/>
              </a:rPr>
              <a:t>results</a:t>
            </a:r>
            <a:endParaRPr lang="en-US" sz="1600" dirty="0">
              <a:latin typeface="Avenir Light"/>
              <a:cs typeface="Avenir Light"/>
            </a:endParaRPr>
          </a:p>
        </p:txBody>
      </p:sp>
      <p:sp>
        <p:nvSpPr>
          <p:cNvPr id="21" name="Rectangle 20"/>
          <p:cNvSpPr/>
          <p:nvPr/>
        </p:nvSpPr>
        <p:spPr>
          <a:xfrm>
            <a:off x="8248895" y="2482513"/>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400" dirty="0" smtClean="0">
                <a:latin typeface="Avenir Light"/>
              </a:rPr>
              <a:t>Cache 1</a:t>
            </a:r>
            <a:endParaRPr lang="en-US" sz="1400" dirty="0">
              <a:latin typeface="Avenir Light"/>
            </a:endParaRPr>
          </a:p>
        </p:txBody>
      </p:sp>
      <p:sp>
        <p:nvSpPr>
          <p:cNvPr id="24" name="Rectangle 23"/>
          <p:cNvSpPr/>
          <p:nvPr/>
        </p:nvSpPr>
        <p:spPr>
          <a:xfrm>
            <a:off x="8184240" y="4555832"/>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400" dirty="0" smtClean="0">
                <a:latin typeface="Avenir Light"/>
              </a:rPr>
              <a:t>Cache 2</a:t>
            </a:r>
            <a:endParaRPr lang="en-US" sz="1400" dirty="0">
              <a:latin typeface="Avenir Light"/>
            </a:endParaRPr>
          </a:p>
        </p:txBody>
      </p:sp>
      <p:sp>
        <p:nvSpPr>
          <p:cNvPr id="25" name="Rectangle 24"/>
          <p:cNvSpPr/>
          <p:nvPr/>
        </p:nvSpPr>
        <p:spPr>
          <a:xfrm>
            <a:off x="6332350" y="5194297"/>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400" dirty="0" smtClean="0">
                <a:latin typeface="Avenir Light"/>
              </a:rPr>
              <a:t>Cache 3</a:t>
            </a:r>
            <a:endParaRPr lang="en-US" sz="1400" dirty="0">
              <a:latin typeface="Avenir Light"/>
            </a:endParaRPr>
          </a:p>
        </p:txBody>
      </p:sp>
      <p:sp>
        <p:nvSpPr>
          <p:cNvPr id="70" name="Rectangular Callout 69"/>
          <p:cNvSpPr/>
          <p:nvPr/>
        </p:nvSpPr>
        <p:spPr>
          <a:xfrm>
            <a:off x="4991831" y="2468829"/>
            <a:ext cx="1256784" cy="311727"/>
          </a:xfrm>
          <a:prstGeom prst="wedgeRectCallout">
            <a:avLst>
              <a:gd name="adj1" fmla="val -83494"/>
              <a:gd name="adj2" fmla="val 52713"/>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smtClean="0">
                <a:latin typeface="Avenir Light"/>
              </a:rPr>
              <a:t>Base RDD</a:t>
            </a:r>
            <a:endParaRPr lang="en-US" sz="1700" dirty="0">
              <a:latin typeface="Avenir Light"/>
            </a:endParaRPr>
          </a:p>
        </p:txBody>
      </p:sp>
      <p:sp>
        <p:nvSpPr>
          <p:cNvPr id="71" name="Rectangular Callout 70"/>
          <p:cNvSpPr/>
          <p:nvPr/>
        </p:nvSpPr>
        <p:spPr>
          <a:xfrm>
            <a:off x="5533603" y="2513112"/>
            <a:ext cx="1977632" cy="311727"/>
          </a:xfrm>
          <a:prstGeom prst="wedgeRectCallout">
            <a:avLst>
              <a:gd name="adj1" fmla="val -45320"/>
              <a:gd name="adj2" fmla="val 102820"/>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smtClean="0">
                <a:latin typeface="Avenir Light"/>
              </a:rPr>
              <a:t>Transformed RDD</a:t>
            </a:r>
            <a:endParaRPr lang="en-US" sz="1700" dirty="0">
              <a:latin typeface="Avenir Light"/>
            </a:endParaRPr>
          </a:p>
        </p:txBody>
      </p:sp>
      <p:sp>
        <p:nvSpPr>
          <p:cNvPr id="73" name="Rectangular Callout 72"/>
          <p:cNvSpPr/>
          <p:nvPr/>
        </p:nvSpPr>
        <p:spPr>
          <a:xfrm>
            <a:off x="5898439" y="4038600"/>
            <a:ext cx="1085944" cy="311727"/>
          </a:xfrm>
          <a:prstGeom prst="wedgeRectCallout">
            <a:avLst>
              <a:gd name="adj1" fmla="val -77556"/>
              <a:gd name="adj2" fmla="val 52132"/>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smtClean="0">
                <a:latin typeface="Avenir Light"/>
              </a:rPr>
              <a:t>Action</a:t>
            </a:r>
            <a:endParaRPr lang="en-US" sz="1700" dirty="0">
              <a:latin typeface="Avenir Light"/>
            </a:endParaRPr>
          </a:p>
        </p:txBody>
      </p:sp>
      <p:sp>
        <p:nvSpPr>
          <p:cNvPr id="38" name="Rounded Rectangle 37"/>
          <p:cNvSpPr/>
          <p:nvPr/>
        </p:nvSpPr>
        <p:spPr>
          <a:xfrm>
            <a:off x="367898" y="5562600"/>
            <a:ext cx="5168164" cy="870508"/>
          </a:xfrm>
          <a:prstGeom prst="roundRect">
            <a:avLst>
              <a:gd name="adj" fmla="val 10339"/>
            </a:avLst>
          </a:prstGeom>
          <a:solidFill>
            <a:srgbClr val="DCE6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Avenir Light"/>
              </a:rPr>
              <a:t>Result:</a:t>
            </a:r>
            <a:r>
              <a:rPr lang="en-US" dirty="0" smtClean="0">
                <a:latin typeface="Avenir Light"/>
              </a:rPr>
              <a:t> full-text search of Wikipedia in 2 sec (</a:t>
            </a:r>
            <a:r>
              <a:rPr lang="en-US" dirty="0" err="1" smtClean="0">
                <a:latin typeface="Avenir Light"/>
              </a:rPr>
              <a:t>vs</a:t>
            </a:r>
            <a:r>
              <a:rPr lang="en-US" dirty="0" smtClean="0">
                <a:latin typeface="Avenir Light"/>
              </a:rPr>
              <a:t> 30 s for on-disk data)</a:t>
            </a:r>
            <a:endParaRPr lang="en-US" dirty="0">
              <a:latin typeface="Avenir Light"/>
            </a:endParaRPr>
          </a:p>
        </p:txBody>
      </p:sp>
      <p:sp>
        <p:nvSpPr>
          <p:cNvPr id="40" name="Rounded Rectangle 39"/>
          <p:cNvSpPr/>
          <p:nvPr/>
        </p:nvSpPr>
        <p:spPr>
          <a:xfrm>
            <a:off x="367898" y="5562600"/>
            <a:ext cx="5168164" cy="870508"/>
          </a:xfrm>
          <a:prstGeom prst="roundRect">
            <a:avLst>
              <a:gd name="adj" fmla="val 10339"/>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latin typeface="Avenir Light"/>
              </a:rPr>
              <a:t>Result:</a:t>
            </a:r>
            <a:r>
              <a:rPr lang="en-US" dirty="0" smtClean="0">
                <a:latin typeface="Avenir Light"/>
              </a:rPr>
              <a:t> scaled to 1 TB data in 7 sec (</a:t>
            </a:r>
            <a:r>
              <a:rPr lang="en-US" dirty="0" err="1" smtClean="0">
                <a:latin typeface="Avenir Light"/>
              </a:rPr>
              <a:t>vs</a:t>
            </a:r>
            <a:r>
              <a:rPr lang="en-US" dirty="0" smtClean="0">
                <a:latin typeface="Avenir Light"/>
              </a:rPr>
              <a:t> 180 sec for on-disk data)</a:t>
            </a:r>
            <a:endParaRPr lang="en-US" dirty="0">
              <a:latin typeface="Avenir Light"/>
            </a:endParaRPr>
          </a:p>
        </p:txBody>
      </p:sp>
    </p:spTree>
    <p:extLst>
      <p:ext uri="{BB962C8B-B14F-4D97-AF65-F5344CB8AC3E}">
        <p14:creationId xmlns:p14="http://schemas.microsoft.com/office/powerpoint/2010/main" val="2434716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grpId="1" nodeType="clickEffect">
                                  <p:stCondLst>
                                    <p:cond delay="0"/>
                                  </p:stCondLst>
                                  <p:childTnLst>
                                    <p:animEffect transition="out" filter="fade">
                                      <p:cBhvr>
                                        <p:cTn id="70" dur="500" tmFilter="0, 0; .2, .5; .8, .5; 1, 0"/>
                                        <p:tgtEl>
                                          <p:spTgt spid="19"/>
                                        </p:tgtEl>
                                      </p:cBhvr>
                                    </p:animEffect>
                                    <p:animScale>
                                      <p:cBhvr>
                                        <p:cTn id="71" dur="250" autoRev="1" fill="hold"/>
                                        <p:tgtEl>
                                          <p:spTgt spid="19"/>
                                        </p:tgtEl>
                                      </p:cBhvr>
                                      <p:by x="105000" y="105000"/>
                                    </p:animScale>
                                  </p:childTnLst>
                                </p:cTn>
                              </p:par>
                              <p:par>
                                <p:cTn id="72" presetID="26" presetClass="emph" presetSubtype="0" fill="hold" grpId="1" nodeType="withEffect">
                                  <p:stCondLst>
                                    <p:cond delay="0"/>
                                  </p:stCondLst>
                                  <p:childTnLst>
                                    <p:animEffect transition="out" filter="fade">
                                      <p:cBhvr>
                                        <p:cTn id="73" dur="500" tmFilter="0, 0; .2, .5; .8, .5; 1, 0"/>
                                        <p:tgtEl>
                                          <p:spTgt spid="22"/>
                                        </p:tgtEl>
                                      </p:cBhvr>
                                    </p:animEffect>
                                    <p:animScale>
                                      <p:cBhvr>
                                        <p:cTn id="74" dur="250" autoRev="1" fill="hold"/>
                                        <p:tgtEl>
                                          <p:spTgt spid="22"/>
                                        </p:tgtEl>
                                      </p:cBhvr>
                                      <p:by x="105000" y="105000"/>
                                    </p:animScale>
                                  </p:childTnLst>
                                </p:cTn>
                              </p:par>
                              <p:par>
                                <p:cTn id="75" presetID="26" presetClass="emph" presetSubtype="0" fill="hold" grpId="1" nodeType="withEffect">
                                  <p:stCondLst>
                                    <p:cond delay="0"/>
                                  </p:stCondLst>
                                  <p:childTnLst>
                                    <p:animEffect transition="out" filter="fade">
                                      <p:cBhvr>
                                        <p:cTn id="76" dur="500" tmFilter="0, 0; .2, .5; .8, .5; 1, 0"/>
                                        <p:tgtEl>
                                          <p:spTgt spid="23"/>
                                        </p:tgtEl>
                                      </p:cBhvr>
                                    </p:animEffect>
                                    <p:animScale>
                                      <p:cBhvr>
                                        <p:cTn id="77" dur="250" autoRev="1" fill="hold"/>
                                        <p:tgtEl>
                                          <p:spTgt spid="23"/>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dissolve">
                                      <p:cBhvr>
                                        <p:cTn id="92" dur="500"/>
                                        <p:tgtEl>
                                          <p:spTgt spid="2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dissolve">
                                      <p:cBhvr>
                                        <p:cTn id="95" dur="500"/>
                                        <p:tgtEl>
                                          <p:spTgt spid="24"/>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dissolve">
                                      <p:cBhvr>
                                        <p:cTn id="98" dur="5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44"/>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5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58"/>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49"/>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6" presetClass="emph" presetSubtype="0" fill="hold" grpId="1" nodeType="clickEffect">
                                  <p:stCondLst>
                                    <p:cond delay="0"/>
                                  </p:stCondLst>
                                  <p:childTnLst>
                                    <p:animEffect transition="out" filter="fade">
                                      <p:cBhvr>
                                        <p:cTn id="126" dur="500" tmFilter="0, 0; .2, .5; .8, .5; 1, 0"/>
                                        <p:tgtEl>
                                          <p:spTgt spid="25"/>
                                        </p:tgtEl>
                                      </p:cBhvr>
                                    </p:animEffect>
                                    <p:animScale>
                                      <p:cBhvr>
                                        <p:cTn id="127" dur="250" autoRev="1" fill="hold"/>
                                        <p:tgtEl>
                                          <p:spTgt spid="25"/>
                                        </p:tgtEl>
                                      </p:cBhvr>
                                      <p:by x="105000" y="105000"/>
                                    </p:animScale>
                                  </p:childTnLst>
                                </p:cTn>
                              </p:par>
                              <p:par>
                                <p:cTn id="128" presetID="26" presetClass="emph" presetSubtype="0" fill="hold" grpId="1" nodeType="withEffect">
                                  <p:stCondLst>
                                    <p:cond delay="0"/>
                                  </p:stCondLst>
                                  <p:childTnLst>
                                    <p:animEffect transition="out" filter="fade">
                                      <p:cBhvr>
                                        <p:cTn id="129" dur="500" tmFilter="0, 0; .2, .5; .8, .5; 1, 0"/>
                                        <p:tgtEl>
                                          <p:spTgt spid="21"/>
                                        </p:tgtEl>
                                      </p:cBhvr>
                                    </p:animEffect>
                                    <p:animScale>
                                      <p:cBhvr>
                                        <p:cTn id="130" dur="250" autoRev="1" fill="hold"/>
                                        <p:tgtEl>
                                          <p:spTgt spid="21"/>
                                        </p:tgtEl>
                                      </p:cBhvr>
                                      <p:by x="105000" y="105000"/>
                                    </p:animScale>
                                  </p:childTnLst>
                                </p:cTn>
                              </p:par>
                              <p:par>
                                <p:cTn id="131" presetID="26" presetClass="emph" presetSubtype="0" fill="hold" grpId="1" nodeType="withEffect">
                                  <p:stCondLst>
                                    <p:cond delay="0"/>
                                  </p:stCondLst>
                                  <p:childTnLst>
                                    <p:animEffect transition="out" filter="fade">
                                      <p:cBhvr>
                                        <p:cTn id="132" dur="500" tmFilter="0, 0; .2, .5; .8, .5; 1, 0"/>
                                        <p:tgtEl>
                                          <p:spTgt spid="24"/>
                                        </p:tgtEl>
                                      </p:cBhvr>
                                    </p:animEffect>
                                    <p:animScale>
                                      <p:cBhvr>
                                        <p:cTn id="133" dur="250" autoRev="1" fill="hold"/>
                                        <p:tgtEl>
                                          <p:spTgt spid="24"/>
                                        </p:tgtEl>
                                      </p:cBhvr>
                                      <p:by x="105000" y="105000"/>
                                    </p:animScale>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8"/>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49"/>
                                        </p:tgtEl>
                                        <p:attrNameLst>
                                          <p:attrName>style.visibility</p:attrName>
                                        </p:attrNameLst>
                                      </p:cBhvr>
                                      <p:to>
                                        <p:strVal val="visible"/>
                                      </p:to>
                                    </p:set>
                                  </p:childTnLst>
                                </p:cTn>
                              </p:par>
                              <p:par>
                                <p:cTn id="142" presetID="1" presetClass="entr" presetSubtype="0" fill="hold" grpId="1" nodeType="withEffect">
                                  <p:stCondLst>
                                    <p:cond delay="0"/>
                                  </p:stCondLst>
                                  <p:childTnLst>
                                    <p:set>
                                      <p:cBhvr>
                                        <p:cTn id="143" dur="1" fill="hold">
                                          <p:stCondLst>
                                            <p:cond delay="0"/>
                                          </p:stCondLst>
                                        </p:cTn>
                                        <p:tgtEl>
                                          <p:spTgt spid="64"/>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19" grpId="0" animBg="1"/>
      <p:bldP spid="19" grpId="1" animBg="1"/>
      <p:bldP spid="22" grpId="0" animBg="1"/>
      <p:bldP spid="22" grpId="1" animBg="1"/>
      <p:bldP spid="23" grpId="0" animBg="1"/>
      <p:bldP spid="23" grpId="1" animBg="1"/>
      <p:bldP spid="43" grpId="0" build="allAtOnce"/>
      <p:bldP spid="61" grpId="0" build="allAtOnce"/>
      <p:bldP spid="62" grpId="0" build="allAtOnce"/>
      <p:bldP spid="63" grpId="0"/>
      <p:bldP spid="63" grpId="1"/>
      <p:bldP spid="63" grpId="2"/>
      <p:bldP spid="64" grpId="0"/>
      <p:bldP spid="64" grpId="1"/>
      <p:bldP spid="64" grpId="2"/>
      <p:bldP spid="21" grpId="0" animBg="1"/>
      <p:bldP spid="21" grpId="1" animBg="1"/>
      <p:bldP spid="24" grpId="0" animBg="1"/>
      <p:bldP spid="24" grpId="1" animBg="1"/>
      <p:bldP spid="25" grpId="0" animBg="1"/>
      <p:bldP spid="25" grpId="1" animBg="1"/>
      <p:bldP spid="70" grpId="0" animBg="1"/>
      <p:bldP spid="70" grpId="1" animBg="1"/>
      <p:bldP spid="71" grpId="0" animBg="1"/>
      <p:bldP spid="71" grpId="1" animBg="1"/>
      <p:bldP spid="73" grpId="0" animBg="1"/>
      <p:bldP spid="73" grpId="1" animBg="1"/>
      <p:bldP spid="38"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42520" y="3891681"/>
            <a:ext cx="1981200" cy="614649"/>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986" name="Title 1"/>
          <p:cNvSpPr>
            <a:spLocks noGrp="1"/>
          </p:cNvSpPr>
          <p:nvPr>
            <p:ph type="title"/>
          </p:nvPr>
        </p:nvSpPr>
        <p:spPr>
          <a:xfrm>
            <a:off x="457200" y="304800"/>
            <a:ext cx="8229600" cy="1143000"/>
          </a:xfrm>
        </p:spPr>
        <p:txBody>
          <a:bodyPr/>
          <a:lstStyle/>
          <a:p>
            <a:r>
              <a:rPr lang="en-US" dirty="0" smtClean="0">
                <a:ea typeface="ＭＳ Ｐゴシック" charset="-128"/>
                <a:cs typeface="ＭＳ Ｐゴシック" charset="-128"/>
              </a:rPr>
              <a:t>Fault Tolerance</a:t>
            </a:r>
          </a:p>
        </p:txBody>
      </p:sp>
      <p:sp>
        <p:nvSpPr>
          <p:cNvPr id="3" name="Content Placeholder 2"/>
          <p:cNvSpPr>
            <a:spLocks noGrp="1"/>
          </p:cNvSpPr>
          <p:nvPr>
            <p:ph idx="1"/>
          </p:nvPr>
        </p:nvSpPr>
        <p:spPr>
          <a:xfrm>
            <a:off x="457200" y="1699490"/>
            <a:ext cx="8305800" cy="4167910"/>
          </a:xfrm>
        </p:spPr>
        <p:txBody>
          <a:bodyPr>
            <a:normAutofit/>
          </a:bodyPr>
          <a:lstStyle/>
          <a:p>
            <a:pPr marL="0" indent="0">
              <a:spcBef>
                <a:spcPts val="1800"/>
              </a:spcBef>
              <a:buFontTx/>
              <a:buNone/>
              <a:defRPr/>
            </a:pPr>
            <a:r>
              <a:rPr lang="en-US" dirty="0" smtClean="0">
                <a:ea typeface="ＭＳ Ｐゴシック" charset="-128"/>
                <a:cs typeface="ＭＳ Ｐゴシック" charset="-128"/>
              </a:rPr>
              <a:t>RDDs track the transformations used to build them (their </a:t>
            </a:r>
            <a:r>
              <a:rPr lang="en-US" i="1" dirty="0" smtClean="0">
                <a:ea typeface="ＭＳ Ｐゴシック" charset="-128"/>
                <a:cs typeface="ＭＳ Ｐゴシック" charset="-128"/>
              </a:rPr>
              <a:t>lineage</a:t>
            </a:r>
            <a:r>
              <a:rPr lang="en-US" dirty="0" smtClean="0">
                <a:ea typeface="ＭＳ Ｐゴシック" charset="-128"/>
                <a:cs typeface="ＭＳ Ｐゴシック" charset="-128"/>
              </a:rPr>
              <a:t>) to </a:t>
            </a:r>
            <a:r>
              <a:rPr lang="en-US" dirty="0" err="1" smtClean="0">
                <a:ea typeface="ＭＳ Ｐゴシック" charset="-128"/>
                <a:cs typeface="ＭＳ Ｐゴシック" charset="-128"/>
              </a:rPr>
              <a:t>recompute</a:t>
            </a:r>
            <a:r>
              <a:rPr lang="en-US" dirty="0" smtClean="0">
                <a:ea typeface="ＭＳ Ｐゴシック" charset="-128"/>
                <a:cs typeface="ＭＳ Ｐゴシック" charset="-128"/>
              </a:rPr>
              <a:t> lost data</a:t>
            </a:r>
          </a:p>
          <a:p>
            <a:pPr marL="0" indent="0">
              <a:spcBef>
                <a:spcPts val="1400"/>
              </a:spcBef>
              <a:buFontTx/>
              <a:buNone/>
              <a:defRPr/>
            </a:pPr>
            <a:endParaRPr lang="en-US" dirty="0" smtClean="0">
              <a:ea typeface="ＭＳ Ｐゴシック" charset="-128"/>
              <a:cs typeface="ＭＳ Ｐゴシック" charset="-128"/>
            </a:endParaRPr>
          </a:p>
          <a:p>
            <a:pPr marL="0" indent="0">
              <a:spcBef>
                <a:spcPts val="1400"/>
              </a:spcBef>
              <a:buFontTx/>
              <a:buNone/>
              <a:defRPr/>
            </a:pPr>
            <a:endParaRPr lang="en-US" dirty="0" smtClean="0">
              <a:ea typeface="ＭＳ Ｐゴシック" charset="-128"/>
              <a:cs typeface="ＭＳ Ｐゴシック" charset="-128"/>
            </a:endParaRPr>
          </a:p>
        </p:txBody>
      </p:sp>
      <p:sp>
        <p:nvSpPr>
          <p:cNvPr id="5" name="TextBox 4"/>
          <p:cNvSpPr txBox="1"/>
          <p:nvPr/>
        </p:nvSpPr>
        <p:spPr>
          <a:xfrm>
            <a:off x="457200" y="3051434"/>
            <a:ext cx="8346185" cy="923330"/>
          </a:xfrm>
          <a:prstGeom prst="rect">
            <a:avLst/>
          </a:prstGeom>
          <a:noFill/>
        </p:spPr>
        <p:txBody>
          <a:bodyPr wrap="square" rtlCol="0">
            <a:spAutoFit/>
          </a:bodyPr>
          <a:lstStyle/>
          <a:p>
            <a:r>
              <a:rPr lang="en-US" sz="1800" dirty="0" smtClean="0">
                <a:latin typeface="Menlo Regular"/>
                <a:cs typeface="Menlo Regular"/>
              </a:rPr>
              <a:t>messages = </a:t>
            </a:r>
            <a:r>
              <a:rPr lang="en-US" sz="1800" dirty="0" err="1" smtClean="0">
                <a:latin typeface="Menlo Regular"/>
                <a:cs typeface="Menlo Regular"/>
              </a:rPr>
              <a:t>textFile</a:t>
            </a:r>
            <a:r>
              <a:rPr lang="en-US" sz="1800" dirty="0" smtClean="0">
                <a:latin typeface="Menlo Regular"/>
                <a:cs typeface="Menlo Regular"/>
              </a:rPr>
              <a:t>(...).</a:t>
            </a:r>
            <a:r>
              <a:rPr lang="en-US" sz="1800" dirty="0" smtClean="0">
                <a:solidFill>
                  <a:srgbClr val="3366FF"/>
                </a:solidFill>
                <a:latin typeface="Menlo Regular"/>
                <a:cs typeface="Menlo Regular"/>
              </a:rPr>
              <a:t>filter</a:t>
            </a:r>
            <a:r>
              <a:rPr lang="en-US" sz="1800" dirty="0" smtClean="0">
                <a:latin typeface="Menlo Regular"/>
                <a:cs typeface="Menlo Regular"/>
              </a:rPr>
              <a:t>(</a:t>
            </a:r>
            <a:r>
              <a:rPr lang="en-US" sz="1800" dirty="0" smtClean="0">
                <a:solidFill>
                  <a:srgbClr val="FF0080"/>
                </a:solidFill>
                <a:latin typeface="Menlo Regular"/>
                <a:cs typeface="Menlo Regular"/>
              </a:rPr>
              <a:t>lambda s: “ERROR” in s</a:t>
            </a:r>
            <a:r>
              <a:rPr lang="en-US" sz="1800" dirty="0" smtClean="0">
                <a:latin typeface="Menlo Regular"/>
                <a:cs typeface="Menlo Regular"/>
              </a:rPr>
              <a:t>)</a:t>
            </a:r>
          </a:p>
          <a:p>
            <a:r>
              <a:rPr lang="en-US" sz="1800" dirty="0" smtClean="0">
                <a:latin typeface="Menlo Regular"/>
                <a:cs typeface="Menlo Regular"/>
              </a:rPr>
              <a:t>                        .</a:t>
            </a:r>
            <a:r>
              <a:rPr lang="en-US" sz="1800" dirty="0" smtClean="0">
                <a:solidFill>
                  <a:srgbClr val="3366FF"/>
                </a:solidFill>
                <a:latin typeface="Menlo Regular"/>
                <a:cs typeface="Menlo Regular"/>
              </a:rPr>
              <a:t>map</a:t>
            </a:r>
            <a:r>
              <a:rPr lang="en-US" sz="1800" dirty="0" smtClean="0">
                <a:latin typeface="Menlo Regular"/>
                <a:cs typeface="Menlo Regular"/>
              </a:rPr>
              <a:t>(</a:t>
            </a:r>
            <a:r>
              <a:rPr lang="en-US" sz="1800" dirty="0" smtClean="0">
                <a:solidFill>
                  <a:srgbClr val="FF0080"/>
                </a:solidFill>
                <a:latin typeface="Menlo Regular"/>
                <a:cs typeface="Menlo Regular"/>
              </a:rPr>
              <a:t>lambda s: </a:t>
            </a:r>
            <a:r>
              <a:rPr lang="en-US" sz="1800" dirty="0" err="1" smtClean="0">
                <a:solidFill>
                  <a:srgbClr val="FF0080"/>
                </a:solidFill>
                <a:latin typeface="Menlo Regular"/>
                <a:cs typeface="Menlo Regular"/>
              </a:rPr>
              <a:t>s.split</a:t>
            </a:r>
            <a:r>
              <a:rPr lang="en-US" sz="1800" dirty="0" smtClean="0">
                <a:solidFill>
                  <a:srgbClr val="FF0080"/>
                </a:solidFill>
                <a:latin typeface="Menlo Regular"/>
                <a:cs typeface="Menlo Regular"/>
              </a:rPr>
              <a:t>(“\t”)[2]</a:t>
            </a:r>
            <a:r>
              <a:rPr lang="en-US" sz="1800" dirty="0" smtClean="0">
                <a:latin typeface="Menlo Regular"/>
                <a:cs typeface="Menlo Regular"/>
              </a:rPr>
              <a:t>)</a:t>
            </a:r>
          </a:p>
          <a:p>
            <a:r>
              <a:rPr lang="en-US" sz="1800" dirty="0" smtClean="0">
                <a:latin typeface="Menlo Regular"/>
                <a:cs typeface="Menlo Regular"/>
              </a:rPr>
              <a:t>                        </a:t>
            </a:r>
          </a:p>
        </p:txBody>
      </p:sp>
      <p:sp>
        <p:nvSpPr>
          <p:cNvPr id="10" name="Rounded Rectangle 9"/>
          <p:cNvSpPr/>
          <p:nvPr/>
        </p:nvSpPr>
        <p:spPr>
          <a:xfrm>
            <a:off x="992958" y="4729908"/>
            <a:ext cx="1941098" cy="871974"/>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smtClean="0"/>
              <a:t>HadoopRDD</a:t>
            </a:r>
            <a:endParaRPr lang="en-US" sz="2200" dirty="0" smtClean="0"/>
          </a:p>
          <a:p>
            <a:pPr algn="ctr"/>
            <a:r>
              <a:rPr lang="en-US" sz="1600" dirty="0" smtClean="0"/>
              <a:t>path = </a:t>
            </a:r>
            <a:r>
              <a:rPr lang="en-US" sz="1600" dirty="0" err="1" smtClean="0"/>
              <a:t>hdfs</a:t>
            </a:r>
            <a:r>
              <a:rPr lang="en-US" sz="1600" dirty="0" smtClean="0"/>
              <a:t>://…</a:t>
            </a:r>
            <a:endParaRPr lang="en-US" sz="1600" dirty="0"/>
          </a:p>
        </p:txBody>
      </p:sp>
      <p:sp>
        <p:nvSpPr>
          <p:cNvPr id="11" name="Rounded Rectangle 10"/>
          <p:cNvSpPr/>
          <p:nvPr/>
        </p:nvSpPr>
        <p:spPr>
          <a:xfrm>
            <a:off x="3565058" y="4729908"/>
            <a:ext cx="1941098" cy="871974"/>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smtClean="0"/>
              <a:t>FilteredRDD</a:t>
            </a:r>
            <a:endParaRPr lang="en-US" sz="2200" dirty="0" smtClean="0"/>
          </a:p>
          <a:p>
            <a:pPr algn="ctr"/>
            <a:r>
              <a:rPr lang="en-US" sz="1600" dirty="0" err="1" smtClean="0"/>
              <a:t>func</a:t>
            </a:r>
            <a:r>
              <a:rPr lang="en-US" sz="1600" dirty="0" smtClean="0"/>
              <a:t> = lambda s: …</a:t>
            </a:r>
          </a:p>
        </p:txBody>
      </p:sp>
      <p:sp>
        <p:nvSpPr>
          <p:cNvPr id="12" name="Rounded Rectangle 11"/>
          <p:cNvSpPr/>
          <p:nvPr/>
        </p:nvSpPr>
        <p:spPr>
          <a:xfrm>
            <a:off x="6137158" y="4729908"/>
            <a:ext cx="1941098" cy="871974"/>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smtClean="0"/>
              <a:t>MappedRDD</a:t>
            </a:r>
            <a:endParaRPr lang="en-US" sz="2200" dirty="0" smtClean="0"/>
          </a:p>
          <a:p>
            <a:pPr algn="ctr"/>
            <a:r>
              <a:rPr lang="en-US" sz="1600" dirty="0" err="1" smtClean="0"/>
              <a:t>func</a:t>
            </a:r>
            <a:r>
              <a:rPr lang="en-US" sz="1600" dirty="0" smtClean="0"/>
              <a:t> = lambda s: …</a:t>
            </a:r>
          </a:p>
        </p:txBody>
      </p:sp>
      <p:cxnSp>
        <p:nvCxnSpPr>
          <p:cNvPr id="21" name="Straight Arrow Connector 20"/>
          <p:cNvCxnSpPr>
            <a:stCxn id="11" idx="1"/>
            <a:endCxn id="10" idx="3"/>
          </p:cNvCxnSpPr>
          <p:nvPr/>
        </p:nvCxnSpPr>
        <p:spPr>
          <a:xfrm rot="10800000">
            <a:off x="2934056" y="5165896"/>
            <a:ext cx="631002" cy="21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5506156" y="5165896"/>
            <a:ext cx="631002" cy="21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2092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ormAutofit/>
          </a:bodyPr>
          <a:lstStyle/>
          <a:p>
            <a:r>
              <a:rPr lang="en-US" sz="4700" dirty="0" smtClean="0">
                <a:ea typeface="ＭＳ Ｐゴシック" charset="-128"/>
                <a:cs typeface="ＭＳ Ｐゴシック" charset="-128"/>
              </a:rPr>
              <a:t>Example: Logistic Regression</a:t>
            </a:r>
          </a:p>
        </p:txBody>
      </p:sp>
      <p:sp>
        <p:nvSpPr>
          <p:cNvPr id="24579" name="Content Placeholder 4"/>
          <p:cNvSpPr>
            <a:spLocks noGrp="1"/>
          </p:cNvSpPr>
          <p:nvPr>
            <p:ph idx="1"/>
          </p:nvPr>
        </p:nvSpPr>
        <p:spPr>
          <a:xfrm>
            <a:off x="457200" y="1951038"/>
            <a:ext cx="8229600" cy="944562"/>
          </a:xfrm>
        </p:spPr>
        <p:txBody>
          <a:bodyPr/>
          <a:lstStyle/>
          <a:p>
            <a:pPr>
              <a:buFontTx/>
              <a:buNone/>
            </a:pPr>
            <a:r>
              <a:rPr lang="en-US" dirty="0" smtClean="0">
                <a:ea typeface="ＭＳ Ｐゴシック" charset="-128"/>
                <a:cs typeface="ＭＳ Ｐゴシック" charset="-128"/>
              </a:rPr>
              <a:t>Goal: find line separating two sets of points</a:t>
            </a:r>
          </a:p>
        </p:txBody>
      </p:sp>
      <p:sp>
        <p:nvSpPr>
          <p:cNvPr id="24580" name="TextBox 6"/>
          <p:cNvSpPr txBox="1">
            <a:spLocks noChangeArrowheads="1"/>
          </p:cNvSpPr>
          <p:nvPr/>
        </p:nvSpPr>
        <p:spPr bwMode="auto">
          <a:xfrm rot="21003">
            <a:off x="4631452" y="3712963"/>
            <a:ext cx="409575" cy="554037"/>
          </a:xfrm>
          <a:prstGeom prst="rect">
            <a:avLst/>
          </a:prstGeom>
          <a:noFill/>
          <a:ln w="9525">
            <a:noFill/>
            <a:miter lim="800000"/>
            <a:headEnd/>
            <a:tailEnd/>
          </a:ln>
        </p:spPr>
        <p:txBody>
          <a:bodyPr wrap="none">
            <a:prstTxWarp prst="textNoShape">
              <a:avLst/>
            </a:prstTxWarp>
            <a:spAutoFit/>
          </a:bodyPr>
          <a:lstStyle/>
          <a:p>
            <a:r>
              <a:rPr lang="en-US" sz="3000" b="1">
                <a:solidFill>
                  <a:srgbClr val="0000FF"/>
                </a:solidFill>
                <a:ea typeface="Arial" charset="0"/>
                <a:cs typeface="Arial" charset="0"/>
              </a:rPr>
              <a:t>+</a:t>
            </a:r>
          </a:p>
        </p:txBody>
      </p:sp>
      <p:sp>
        <p:nvSpPr>
          <p:cNvPr id="24581" name="TextBox 7"/>
          <p:cNvSpPr txBox="1">
            <a:spLocks noChangeArrowheads="1"/>
          </p:cNvSpPr>
          <p:nvPr/>
        </p:nvSpPr>
        <p:spPr bwMode="auto">
          <a:xfrm rot="21003">
            <a:off x="3611071" y="4946570"/>
            <a:ext cx="403225" cy="554038"/>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sp>
        <p:nvSpPr>
          <p:cNvPr id="24582" name="TextBox 8"/>
          <p:cNvSpPr txBox="1">
            <a:spLocks noChangeArrowheads="1"/>
          </p:cNvSpPr>
          <p:nvPr/>
        </p:nvSpPr>
        <p:spPr bwMode="auto">
          <a:xfrm rot="21003">
            <a:off x="4524196" y="4118715"/>
            <a:ext cx="409575" cy="554037"/>
          </a:xfrm>
          <a:prstGeom prst="rect">
            <a:avLst/>
          </a:prstGeom>
          <a:noFill/>
          <a:ln w="9525">
            <a:noFill/>
            <a:miter lim="800000"/>
            <a:headEnd/>
            <a:tailEnd/>
          </a:ln>
        </p:spPr>
        <p:txBody>
          <a:bodyPr wrap="none">
            <a:prstTxWarp prst="textNoShape">
              <a:avLst/>
            </a:prstTxWarp>
            <a:spAutoFit/>
          </a:bodyPr>
          <a:lstStyle/>
          <a:p>
            <a:r>
              <a:rPr lang="en-US" sz="3000" b="1">
                <a:solidFill>
                  <a:srgbClr val="0000FF"/>
                </a:solidFill>
                <a:ea typeface="Arial" charset="0"/>
                <a:cs typeface="Arial" charset="0"/>
              </a:rPr>
              <a:t>+</a:t>
            </a:r>
          </a:p>
        </p:txBody>
      </p:sp>
      <p:sp>
        <p:nvSpPr>
          <p:cNvPr id="24583" name="TextBox 9"/>
          <p:cNvSpPr txBox="1">
            <a:spLocks noChangeArrowheads="1"/>
          </p:cNvSpPr>
          <p:nvPr/>
        </p:nvSpPr>
        <p:spPr bwMode="auto">
          <a:xfrm rot="21003">
            <a:off x="5392507" y="3870015"/>
            <a:ext cx="409575" cy="554037"/>
          </a:xfrm>
          <a:prstGeom prst="rect">
            <a:avLst/>
          </a:prstGeom>
          <a:noFill/>
          <a:ln w="9525">
            <a:noFill/>
            <a:miter lim="800000"/>
            <a:headEnd/>
            <a:tailEnd/>
          </a:ln>
        </p:spPr>
        <p:txBody>
          <a:bodyPr wrap="none">
            <a:prstTxWarp prst="textNoShape">
              <a:avLst/>
            </a:prstTxWarp>
            <a:spAutoFit/>
          </a:bodyPr>
          <a:lstStyle/>
          <a:p>
            <a:r>
              <a:rPr lang="en-US" sz="3000" b="1">
                <a:solidFill>
                  <a:srgbClr val="0000FF"/>
                </a:solidFill>
                <a:ea typeface="Arial" charset="0"/>
                <a:cs typeface="Arial" charset="0"/>
              </a:rPr>
              <a:t>+</a:t>
            </a:r>
          </a:p>
        </p:txBody>
      </p:sp>
      <p:sp>
        <p:nvSpPr>
          <p:cNvPr id="24584" name="TextBox 10"/>
          <p:cNvSpPr txBox="1">
            <a:spLocks noChangeArrowheads="1"/>
          </p:cNvSpPr>
          <p:nvPr/>
        </p:nvSpPr>
        <p:spPr bwMode="auto">
          <a:xfrm rot="21003">
            <a:off x="4981416" y="4116745"/>
            <a:ext cx="409575" cy="554038"/>
          </a:xfrm>
          <a:prstGeom prst="rect">
            <a:avLst/>
          </a:prstGeom>
          <a:noFill/>
          <a:ln w="9525">
            <a:noFill/>
            <a:miter lim="800000"/>
            <a:headEnd/>
            <a:tailEnd/>
          </a:ln>
        </p:spPr>
        <p:txBody>
          <a:bodyPr wrap="none">
            <a:prstTxWarp prst="textNoShape">
              <a:avLst/>
            </a:prstTxWarp>
            <a:spAutoFit/>
          </a:bodyPr>
          <a:lstStyle/>
          <a:p>
            <a:r>
              <a:rPr lang="en-US" sz="3000" b="1">
                <a:solidFill>
                  <a:srgbClr val="0000FF"/>
                </a:solidFill>
                <a:ea typeface="Arial" charset="0"/>
                <a:cs typeface="Arial" charset="0"/>
              </a:rPr>
              <a:t>+</a:t>
            </a:r>
          </a:p>
        </p:txBody>
      </p:sp>
      <p:sp>
        <p:nvSpPr>
          <p:cNvPr id="24585" name="TextBox 11"/>
          <p:cNvSpPr txBox="1">
            <a:spLocks noChangeArrowheads="1"/>
          </p:cNvSpPr>
          <p:nvPr/>
        </p:nvSpPr>
        <p:spPr bwMode="auto">
          <a:xfrm rot="21003">
            <a:off x="4909408" y="3430492"/>
            <a:ext cx="409575" cy="554038"/>
          </a:xfrm>
          <a:prstGeom prst="rect">
            <a:avLst/>
          </a:prstGeom>
          <a:noFill/>
          <a:ln w="9525">
            <a:noFill/>
            <a:miter lim="800000"/>
            <a:headEnd/>
            <a:tailEnd/>
          </a:ln>
        </p:spPr>
        <p:txBody>
          <a:bodyPr wrap="none">
            <a:prstTxWarp prst="textNoShape">
              <a:avLst/>
            </a:prstTxWarp>
            <a:spAutoFit/>
          </a:bodyPr>
          <a:lstStyle/>
          <a:p>
            <a:r>
              <a:rPr lang="en-US" sz="3000" b="1" dirty="0">
                <a:solidFill>
                  <a:srgbClr val="0000FF"/>
                </a:solidFill>
                <a:ea typeface="Arial" charset="0"/>
                <a:cs typeface="Arial" charset="0"/>
              </a:rPr>
              <a:t>+</a:t>
            </a:r>
          </a:p>
        </p:txBody>
      </p:sp>
      <p:sp>
        <p:nvSpPr>
          <p:cNvPr id="24586" name="TextBox 12"/>
          <p:cNvSpPr txBox="1">
            <a:spLocks noChangeArrowheads="1"/>
          </p:cNvSpPr>
          <p:nvPr/>
        </p:nvSpPr>
        <p:spPr bwMode="auto">
          <a:xfrm rot="21003">
            <a:off x="5360207" y="4479429"/>
            <a:ext cx="409575" cy="554037"/>
          </a:xfrm>
          <a:prstGeom prst="rect">
            <a:avLst/>
          </a:prstGeom>
          <a:noFill/>
          <a:ln w="9525">
            <a:noFill/>
            <a:miter lim="800000"/>
            <a:headEnd/>
            <a:tailEnd/>
          </a:ln>
        </p:spPr>
        <p:txBody>
          <a:bodyPr wrap="none">
            <a:prstTxWarp prst="textNoShape">
              <a:avLst/>
            </a:prstTxWarp>
            <a:spAutoFit/>
          </a:bodyPr>
          <a:lstStyle/>
          <a:p>
            <a:r>
              <a:rPr lang="en-US" sz="3000" b="1">
                <a:solidFill>
                  <a:srgbClr val="0000FF"/>
                </a:solidFill>
                <a:ea typeface="Arial" charset="0"/>
                <a:cs typeface="Arial" charset="0"/>
              </a:rPr>
              <a:t>+</a:t>
            </a:r>
          </a:p>
        </p:txBody>
      </p:sp>
      <p:sp>
        <p:nvSpPr>
          <p:cNvPr id="24587" name="TextBox 13"/>
          <p:cNvSpPr txBox="1">
            <a:spLocks noChangeArrowheads="1"/>
          </p:cNvSpPr>
          <p:nvPr/>
        </p:nvSpPr>
        <p:spPr bwMode="auto">
          <a:xfrm rot="21003">
            <a:off x="4222689" y="3578699"/>
            <a:ext cx="409575" cy="554038"/>
          </a:xfrm>
          <a:prstGeom prst="rect">
            <a:avLst/>
          </a:prstGeom>
          <a:noFill/>
          <a:ln w="9525">
            <a:noFill/>
            <a:miter lim="800000"/>
            <a:headEnd/>
            <a:tailEnd/>
          </a:ln>
        </p:spPr>
        <p:txBody>
          <a:bodyPr wrap="none">
            <a:prstTxWarp prst="textNoShape">
              <a:avLst/>
            </a:prstTxWarp>
            <a:spAutoFit/>
          </a:bodyPr>
          <a:lstStyle/>
          <a:p>
            <a:r>
              <a:rPr lang="en-US" sz="3000" b="1">
                <a:solidFill>
                  <a:srgbClr val="0000FF"/>
                </a:solidFill>
                <a:ea typeface="Arial" charset="0"/>
                <a:cs typeface="Arial" charset="0"/>
              </a:rPr>
              <a:t>+</a:t>
            </a:r>
          </a:p>
        </p:txBody>
      </p:sp>
      <p:sp>
        <p:nvSpPr>
          <p:cNvPr id="24588" name="TextBox 14"/>
          <p:cNvSpPr txBox="1">
            <a:spLocks noChangeArrowheads="1"/>
          </p:cNvSpPr>
          <p:nvPr/>
        </p:nvSpPr>
        <p:spPr bwMode="auto">
          <a:xfrm rot="21003">
            <a:off x="4558386" y="3199744"/>
            <a:ext cx="409575" cy="554038"/>
          </a:xfrm>
          <a:prstGeom prst="rect">
            <a:avLst/>
          </a:prstGeom>
          <a:noFill/>
          <a:ln w="9525">
            <a:noFill/>
            <a:miter lim="800000"/>
            <a:headEnd/>
            <a:tailEnd/>
          </a:ln>
        </p:spPr>
        <p:txBody>
          <a:bodyPr wrap="none">
            <a:prstTxWarp prst="textNoShape">
              <a:avLst/>
            </a:prstTxWarp>
            <a:spAutoFit/>
          </a:bodyPr>
          <a:lstStyle/>
          <a:p>
            <a:r>
              <a:rPr lang="en-US" sz="3000" b="1" dirty="0">
                <a:solidFill>
                  <a:srgbClr val="0000FF"/>
                </a:solidFill>
                <a:ea typeface="Arial" charset="0"/>
                <a:cs typeface="Arial" charset="0"/>
              </a:rPr>
              <a:t>+</a:t>
            </a:r>
          </a:p>
        </p:txBody>
      </p:sp>
      <p:sp>
        <p:nvSpPr>
          <p:cNvPr id="24589" name="TextBox 15"/>
          <p:cNvSpPr txBox="1">
            <a:spLocks noChangeArrowheads="1"/>
          </p:cNvSpPr>
          <p:nvPr/>
        </p:nvSpPr>
        <p:spPr bwMode="auto">
          <a:xfrm rot="21003">
            <a:off x="5265127" y="3412028"/>
            <a:ext cx="409575" cy="554037"/>
          </a:xfrm>
          <a:prstGeom prst="rect">
            <a:avLst/>
          </a:prstGeom>
          <a:noFill/>
          <a:ln w="9525">
            <a:noFill/>
            <a:miter lim="800000"/>
            <a:headEnd/>
            <a:tailEnd/>
          </a:ln>
        </p:spPr>
        <p:txBody>
          <a:bodyPr wrap="none">
            <a:prstTxWarp prst="textNoShape">
              <a:avLst/>
            </a:prstTxWarp>
            <a:spAutoFit/>
          </a:bodyPr>
          <a:lstStyle/>
          <a:p>
            <a:r>
              <a:rPr lang="en-US" sz="3000" b="1" dirty="0">
                <a:solidFill>
                  <a:srgbClr val="0000FF"/>
                </a:solidFill>
                <a:ea typeface="Arial" charset="0"/>
                <a:cs typeface="Arial" charset="0"/>
              </a:rPr>
              <a:t>+</a:t>
            </a:r>
          </a:p>
        </p:txBody>
      </p:sp>
      <p:sp>
        <p:nvSpPr>
          <p:cNvPr id="24590" name="TextBox 16"/>
          <p:cNvSpPr txBox="1">
            <a:spLocks noChangeArrowheads="1"/>
          </p:cNvSpPr>
          <p:nvPr/>
        </p:nvSpPr>
        <p:spPr bwMode="auto">
          <a:xfrm rot="21003">
            <a:off x="3356225" y="4538915"/>
            <a:ext cx="403225" cy="554038"/>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sp>
        <p:nvSpPr>
          <p:cNvPr id="24591" name="TextBox 17"/>
          <p:cNvSpPr txBox="1">
            <a:spLocks noChangeArrowheads="1"/>
          </p:cNvSpPr>
          <p:nvPr/>
        </p:nvSpPr>
        <p:spPr bwMode="auto">
          <a:xfrm rot="21003">
            <a:off x="3918785" y="4470604"/>
            <a:ext cx="403225" cy="554037"/>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sp>
        <p:nvSpPr>
          <p:cNvPr id="24592" name="TextBox 18"/>
          <p:cNvSpPr txBox="1">
            <a:spLocks noChangeArrowheads="1"/>
          </p:cNvSpPr>
          <p:nvPr/>
        </p:nvSpPr>
        <p:spPr bwMode="auto">
          <a:xfrm rot="21003">
            <a:off x="3691925" y="4185049"/>
            <a:ext cx="403225" cy="554038"/>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sp>
        <p:nvSpPr>
          <p:cNvPr id="24593" name="TextBox 19"/>
          <p:cNvSpPr txBox="1">
            <a:spLocks noChangeArrowheads="1"/>
          </p:cNvSpPr>
          <p:nvPr/>
        </p:nvSpPr>
        <p:spPr bwMode="auto">
          <a:xfrm rot="21003">
            <a:off x="3076411" y="5151269"/>
            <a:ext cx="403225" cy="554037"/>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sp>
        <p:nvSpPr>
          <p:cNvPr id="24594" name="TextBox 20"/>
          <p:cNvSpPr txBox="1">
            <a:spLocks noChangeArrowheads="1"/>
          </p:cNvSpPr>
          <p:nvPr/>
        </p:nvSpPr>
        <p:spPr bwMode="auto">
          <a:xfrm rot="21003">
            <a:off x="3159466" y="4029392"/>
            <a:ext cx="403225" cy="554038"/>
          </a:xfrm>
          <a:prstGeom prst="rect">
            <a:avLst/>
          </a:prstGeom>
          <a:noFill/>
          <a:ln w="9525">
            <a:noFill/>
            <a:miter lim="800000"/>
            <a:headEnd/>
            <a:tailEnd/>
          </a:ln>
        </p:spPr>
        <p:txBody>
          <a:bodyPr wrap="none">
            <a:prstTxWarp prst="textNoShape">
              <a:avLst/>
            </a:prstTxWarp>
            <a:spAutoFit/>
          </a:bodyPr>
          <a:lstStyle/>
          <a:p>
            <a:r>
              <a:rPr lang="en-US" sz="3000" b="1" dirty="0">
                <a:solidFill>
                  <a:srgbClr val="FF0000"/>
                </a:solidFill>
                <a:ea typeface="Arial" charset="0"/>
                <a:cs typeface="Arial" charset="0"/>
              </a:rPr>
              <a:t>–</a:t>
            </a:r>
          </a:p>
        </p:txBody>
      </p:sp>
      <p:sp>
        <p:nvSpPr>
          <p:cNvPr id="24595" name="TextBox 21"/>
          <p:cNvSpPr txBox="1">
            <a:spLocks noChangeArrowheads="1"/>
          </p:cNvSpPr>
          <p:nvPr/>
        </p:nvSpPr>
        <p:spPr bwMode="auto">
          <a:xfrm rot="21003">
            <a:off x="4145518" y="4776794"/>
            <a:ext cx="403225" cy="554037"/>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sp>
        <p:nvSpPr>
          <p:cNvPr id="24596" name="TextBox 23"/>
          <p:cNvSpPr txBox="1">
            <a:spLocks noChangeArrowheads="1"/>
          </p:cNvSpPr>
          <p:nvPr/>
        </p:nvSpPr>
        <p:spPr bwMode="auto">
          <a:xfrm rot="21003">
            <a:off x="3707167" y="5328163"/>
            <a:ext cx="403225" cy="554038"/>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sp>
        <p:nvSpPr>
          <p:cNvPr id="24597" name="TextBox 26"/>
          <p:cNvSpPr txBox="1">
            <a:spLocks noChangeArrowheads="1"/>
          </p:cNvSpPr>
          <p:nvPr/>
        </p:nvSpPr>
        <p:spPr bwMode="auto">
          <a:xfrm rot="21003">
            <a:off x="4219728" y="5102690"/>
            <a:ext cx="403225" cy="554038"/>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cxnSp>
        <p:nvCxnSpPr>
          <p:cNvPr id="29" name="Straight Connector 28"/>
          <p:cNvCxnSpPr/>
          <p:nvPr/>
        </p:nvCxnSpPr>
        <p:spPr>
          <a:xfrm rot="16221003" flipH="1">
            <a:off x="2840916" y="3455897"/>
            <a:ext cx="3243262" cy="2311400"/>
          </a:xfrm>
          <a:prstGeom prst="line">
            <a:avLst/>
          </a:prstGeom>
          <a:ln w="28575"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4599" name="TextBox 32"/>
          <p:cNvSpPr txBox="1">
            <a:spLocks noChangeArrowheads="1"/>
          </p:cNvSpPr>
          <p:nvPr/>
        </p:nvSpPr>
        <p:spPr bwMode="auto">
          <a:xfrm rot="21003">
            <a:off x="4826226" y="4573005"/>
            <a:ext cx="409575" cy="554038"/>
          </a:xfrm>
          <a:prstGeom prst="rect">
            <a:avLst/>
          </a:prstGeom>
          <a:noFill/>
          <a:ln w="9525">
            <a:noFill/>
            <a:miter lim="800000"/>
            <a:headEnd/>
            <a:tailEnd/>
          </a:ln>
        </p:spPr>
        <p:txBody>
          <a:bodyPr wrap="none">
            <a:prstTxWarp prst="textNoShape">
              <a:avLst/>
            </a:prstTxWarp>
            <a:spAutoFit/>
          </a:bodyPr>
          <a:lstStyle/>
          <a:p>
            <a:r>
              <a:rPr lang="en-US" sz="3000" b="1">
                <a:solidFill>
                  <a:srgbClr val="0000FF"/>
                </a:solidFill>
                <a:ea typeface="Arial" charset="0"/>
                <a:cs typeface="Arial" charset="0"/>
              </a:rPr>
              <a:t>+</a:t>
            </a:r>
          </a:p>
        </p:txBody>
      </p:sp>
      <p:sp>
        <p:nvSpPr>
          <p:cNvPr id="39" name="TextBox 38"/>
          <p:cNvSpPr txBox="1">
            <a:spLocks noChangeArrowheads="1"/>
          </p:cNvSpPr>
          <p:nvPr/>
        </p:nvSpPr>
        <p:spPr bwMode="auto">
          <a:xfrm>
            <a:off x="5469755" y="5564533"/>
            <a:ext cx="1005496" cy="461665"/>
          </a:xfrm>
          <a:prstGeom prst="rect">
            <a:avLst/>
          </a:prstGeom>
          <a:noFill/>
          <a:ln w="9525">
            <a:noFill/>
            <a:miter lim="800000"/>
            <a:headEnd/>
            <a:tailEnd/>
          </a:ln>
        </p:spPr>
        <p:txBody>
          <a:bodyPr wrap="none">
            <a:prstTxWarp prst="textNoShape">
              <a:avLst/>
            </a:prstTxWarp>
            <a:spAutoFit/>
          </a:bodyPr>
          <a:lstStyle/>
          <a:p>
            <a:r>
              <a:rPr lang="en-US" dirty="0">
                <a:latin typeface="Avenir Light"/>
                <a:ea typeface="Avenir Light"/>
                <a:cs typeface="Avenir Light"/>
              </a:rPr>
              <a:t>target</a:t>
            </a:r>
          </a:p>
        </p:txBody>
      </p:sp>
      <p:sp>
        <p:nvSpPr>
          <p:cNvPr id="24601" name="TextBox 43"/>
          <p:cNvSpPr txBox="1">
            <a:spLocks noChangeArrowheads="1"/>
          </p:cNvSpPr>
          <p:nvPr/>
        </p:nvSpPr>
        <p:spPr bwMode="auto">
          <a:xfrm rot="21003">
            <a:off x="2927146" y="4637585"/>
            <a:ext cx="403225" cy="554038"/>
          </a:xfrm>
          <a:prstGeom prst="rect">
            <a:avLst/>
          </a:prstGeom>
          <a:noFill/>
          <a:ln w="9525">
            <a:noFill/>
            <a:miter lim="800000"/>
            <a:headEnd/>
            <a:tailEnd/>
          </a:ln>
        </p:spPr>
        <p:txBody>
          <a:bodyPr wrap="none">
            <a:prstTxWarp prst="textNoShape">
              <a:avLst/>
            </a:prstTxWarp>
            <a:spAutoFit/>
          </a:bodyPr>
          <a:lstStyle/>
          <a:p>
            <a:r>
              <a:rPr lang="en-US" sz="3000" b="1">
                <a:solidFill>
                  <a:srgbClr val="FF0000"/>
                </a:solidFill>
                <a:ea typeface="Arial" charset="0"/>
                <a:cs typeface="Arial" charset="0"/>
              </a:rPr>
              <a:t>–</a:t>
            </a:r>
          </a:p>
        </p:txBody>
      </p:sp>
      <p:cxnSp>
        <p:nvCxnSpPr>
          <p:cNvPr id="47" name="Straight Connector 46"/>
          <p:cNvCxnSpPr/>
          <p:nvPr/>
        </p:nvCxnSpPr>
        <p:spPr>
          <a:xfrm rot="21003" flipV="1">
            <a:off x="2570039" y="3426450"/>
            <a:ext cx="3759200" cy="2438400"/>
          </a:xfrm>
          <a:prstGeom prst="line">
            <a:avLst/>
          </a:prstGeom>
          <a:ln w="28575"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p:nvPr/>
        </p:nvCxnSpPr>
        <p:spPr>
          <a:xfrm rot="21003" flipV="1">
            <a:off x="2239815" y="3967632"/>
            <a:ext cx="4368800" cy="1363662"/>
          </a:xfrm>
          <a:prstGeom prst="line">
            <a:avLst/>
          </a:prstGeom>
          <a:ln w="28575"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p:nvPr/>
        </p:nvCxnSpPr>
        <p:spPr>
          <a:xfrm rot="21003" flipV="1">
            <a:off x="2151003" y="4493017"/>
            <a:ext cx="4521200" cy="284163"/>
          </a:xfrm>
          <a:prstGeom prst="line">
            <a:avLst/>
          </a:prstGeom>
          <a:ln w="28575"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1" name="Straight Connector 60"/>
          <p:cNvCxnSpPr/>
          <p:nvPr/>
        </p:nvCxnSpPr>
        <p:spPr>
          <a:xfrm rot="21003">
            <a:off x="2290716" y="4010689"/>
            <a:ext cx="4330700" cy="1244600"/>
          </a:xfrm>
          <a:prstGeom prst="line">
            <a:avLst/>
          </a:prstGeom>
          <a:ln w="28575"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5" name="TextBox 64"/>
          <p:cNvSpPr txBox="1">
            <a:spLocks noChangeArrowheads="1"/>
          </p:cNvSpPr>
          <p:nvPr/>
        </p:nvSpPr>
        <p:spPr bwMode="auto">
          <a:xfrm>
            <a:off x="5179474" y="2926154"/>
            <a:ext cx="2630531" cy="461665"/>
          </a:xfrm>
          <a:prstGeom prst="rect">
            <a:avLst/>
          </a:prstGeom>
          <a:noFill/>
          <a:ln w="9525">
            <a:noFill/>
            <a:miter lim="800000"/>
            <a:headEnd/>
            <a:tailEnd/>
          </a:ln>
        </p:spPr>
        <p:txBody>
          <a:bodyPr wrap="none">
            <a:prstTxWarp prst="textNoShape">
              <a:avLst/>
            </a:prstTxWarp>
            <a:spAutoFit/>
          </a:bodyPr>
          <a:lstStyle/>
          <a:p>
            <a:pPr algn="ctr"/>
            <a:r>
              <a:rPr lang="en-US" dirty="0">
                <a:latin typeface="Avenir Light"/>
                <a:ea typeface="Avenir Light"/>
                <a:cs typeface="Avenir Light"/>
              </a:rPr>
              <a:t>random initial line</a:t>
            </a:r>
          </a:p>
        </p:txBody>
      </p:sp>
      <p:grpSp>
        <p:nvGrpSpPr>
          <p:cNvPr id="2" name="Group 126"/>
          <p:cNvGrpSpPr/>
          <p:nvPr/>
        </p:nvGrpSpPr>
        <p:grpSpPr>
          <a:xfrm>
            <a:off x="3241449" y="3429776"/>
            <a:ext cx="2309983" cy="2280738"/>
            <a:chOff x="3241449" y="3429776"/>
            <a:chExt cx="2309983" cy="2280738"/>
          </a:xfrm>
        </p:grpSpPr>
        <p:cxnSp>
          <p:nvCxnSpPr>
            <p:cNvPr id="109" name="Straight Connector 108"/>
            <p:cNvCxnSpPr/>
            <p:nvPr/>
          </p:nvCxnSpPr>
          <p:spPr>
            <a:xfrm rot="3444250" flipH="1" flipV="1">
              <a:off x="3682592" y="5197449"/>
              <a:ext cx="160354"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125"/>
            <p:cNvGrpSpPr/>
            <p:nvPr/>
          </p:nvGrpSpPr>
          <p:grpSpPr>
            <a:xfrm>
              <a:off x="3241449" y="3429776"/>
              <a:ext cx="2309983" cy="2280738"/>
              <a:chOff x="3241449" y="3429776"/>
              <a:chExt cx="2309983" cy="2280738"/>
            </a:xfrm>
          </p:grpSpPr>
          <p:cxnSp>
            <p:nvCxnSpPr>
              <p:cNvPr id="74" name="Straight Connector 73"/>
              <p:cNvCxnSpPr/>
              <p:nvPr/>
            </p:nvCxnSpPr>
            <p:spPr>
              <a:xfrm rot="3444250">
                <a:off x="5033149" y="3903762"/>
                <a:ext cx="403624"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3444250">
                <a:off x="4774550" y="4151154"/>
                <a:ext cx="313625" cy="1"/>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3444250">
                <a:off x="4587284" y="3816335"/>
                <a:ext cx="779209" cy="6091"/>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rot="3444250">
                <a:off x="5468598" y="3812828"/>
                <a:ext cx="164046" cy="1622"/>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rot="3444250">
                <a:off x="4274614" y="4142492"/>
                <a:ext cx="662144"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3444250" flipH="1" flipV="1">
                <a:off x="5434881" y="4064161"/>
                <a:ext cx="174407"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3444250" flipH="1" flipV="1">
                <a:off x="5036308" y="4319960"/>
                <a:ext cx="174408"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3444250" flipH="1" flipV="1">
                <a:off x="5036606" y="4457271"/>
                <a:ext cx="626068"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3444250" flipH="1" flipV="1">
                <a:off x="4648864" y="4664001"/>
                <a:ext cx="472125"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3444250">
                <a:off x="3178650" y="4706181"/>
                <a:ext cx="801267"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3444250">
                <a:off x="3795896" y="4689539"/>
                <a:ext cx="380630"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3444250">
                <a:off x="3029508" y="5155714"/>
                <a:ext cx="425470"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3444250" flipH="1" flipV="1">
                <a:off x="4098885" y="4959058"/>
                <a:ext cx="305469"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rot="3444250">
                <a:off x="3465462" y="5414390"/>
                <a:ext cx="590659" cy="1589"/>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3444250" flipH="1" flipV="1">
                <a:off x="3934289" y="5152621"/>
                <a:ext cx="615413" cy="1589"/>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3444250" flipH="1" flipV="1">
                <a:off x="3227408" y="5442376"/>
                <a:ext cx="75618"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3444250" flipH="1" flipV="1">
                <a:off x="4076523" y="4819985"/>
                <a:ext cx="75618"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rot="3444250" flipH="1" flipV="1">
                <a:off x="3477749" y="4975497"/>
                <a:ext cx="305469" cy="1588"/>
              </a:xfrm>
              <a:prstGeom prst="line">
                <a:avLst/>
              </a:prstGeom>
              <a:ln w="25400" cap="flat" cmpd="sng" algn="ctr">
                <a:solidFill>
                  <a:srgbClr val="00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cxnSp>
        <p:nvCxnSpPr>
          <p:cNvPr id="129" name="Straight Connector 128"/>
          <p:cNvCxnSpPr/>
          <p:nvPr/>
        </p:nvCxnSpPr>
        <p:spPr>
          <a:xfrm>
            <a:off x="2641600" y="3335867"/>
            <a:ext cx="3649133" cy="2556933"/>
          </a:xfrm>
          <a:prstGeom prst="line">
            <a:avLst/>
          </a:prstGeom>
          <a:ln w="28575"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1887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2"/>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6"/>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9"/>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65" grpId="0"/>
      <p:bldP spid="6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sz="4700" dirty="0" smtClean="0">
                <a:ea typeface="ＭＳ Ｐゴシック" charset="-128"/>
                <a:cs typeface="ＭＳ Ｐゴシック" charset="-128"/>
              </a:rPr>
              <a:t>Example: Logistic Regression</a:t>
            </a:r>
          </a:p>
        </p:txBody>
      </p:sp>
      <p:sp>
        <p:nvSpPr>
          <p:cNvPr id="27651" name="Content Placeholder 2"/>
          <p:cNvSpPr>
            <a:spLocks noGrp="1"/>
          </p:cNvSpPr>
          <p:nvPr>
            <p:ph idx="1"/>
          </p:nvPr>
        </p:nvSpPr>
        <p:spPr>
          <a:xfrm>
            <a:off x="457200" y="2027238"/>
            <a:ext cx="8229600" cy="4221162"/>
          </a:xfrm>
        </p:spPr>
        <p:txBody>
          <a:bodyPr/>
          <a:lstStyle/>
          <a:p>
            <a:pPr>
              <a:spcBef>
                <a:spcPct val="0"/>
              </a:spcBef>
              <a:buFontTx/>
              <a:buNone/>
            </a:pPr>
            <a:r>
              <a:rPr lang="en-US" sz="1900" dirty="0" smtClean="0">
                <a:latin typeface="Menlo Regular"/>
                <a:ea typeface="Menlo Regular"/>
                <a:cs typeface="Menlo Regular"/>
              </a:rPr>
              <a:t>data = </a:t>
            </a:r>
            <a:r>
              <a:rPr lang="en-US" sz="1900" dirty="0" err="1" smtClean="0">
                <a:latin typeface="Menlo Regular"/>
                <a:ea typeface="Menlo Regular"/>
                <a:cs typeface="Menlo Regular"/>
              </a:rPr>
              <a:t>spark.textFile</a:t>
            </a:r>
            <a:r>
              <a:rPr lang="en-US" sz="1900" dirty="0" smtClean="0">
                <a:latin typeface="Menlo Regular"/>
                <a:ea typeface="Menlo Regular"/>
                <a:cs typeface="Menlo Regular"/>
              </a:rPr>
              <a:t>(...).</a:t>
            </a:r>
            <a:r>
              <a:rPr lang="en-US" sz="1900" dirty="0" smtClean="0">
                <a:solidFill>
                  <a:srgbClr val="3366FF"/>
                </a:solidFill>
                <a:latin typeface="Menlo Regular"/>
                <a:ea typeface="Menlo Regular"/>
                <a:cs typeface="Menlo Regular"/>
              </a:rPr>
              <a:t>map</a:t>
            </a:r>
            <a:r>
              <a:rPr lang="en-US" sz="1900" dirty="0" smtClean="0">
                <a:latin typeface="Menlo Regular"/>
                <a:ea typeface="Menlo Regular"/>
                <a:cs typeface="Menlo Regular"/>
              </a:rPr>
              <a:t>(</a:t>
            </a:r>
            <a:r>
              <a:rPr lang="en-US" sz="1900" dirty="0" err="1" smtClean="0">
                <a:solidFill>
                  <a:srgbClr val="FF0080"/>
                </a:solidFill>
                <a:latin typeface="Menlo Regular"/>
                <a:ea typeface="Menlo Regular"/>
                <a:cs typeface="Menlo Regular"/>
              </a:rPr>
              <a:t>readPoint</a:t>
            </a:r>
            <a:r>
              <a:rPr lang="en-US" sz="1900" dirty="0" smtClean="0">
                <a:latin typeface="Menlo Regular"/>
                <a:ea typeface="Menlo Regular"/>
                <a:cs typeface="Menlo Regular"/>
              </a:rPr>
              <a:t>).</a:t>
            </a:r>
            <a:r>
              <a:rPr lang="en-US" sz="1900" dirty="0" smtClean="0">
                <a:solidFill>
                  <a:srgbClr val="3366FF"/>
                </a:solidFill>
                <a:latin typeface="Menlo Regular"/>
                <a:ea typeface="Menlo Regular"/>
                <a:cs typeface="Menlo Regular"/>
              </a:rPr>
              <a:t>cache</a:t>
            </a:r>
            <a:r>
              <a:rPr lang="en-US" sz="1900" dirty="0" smtClean="0">
                <a:latin typeface="Menlo Regular"/>
                <a:ea typeface="Menlo Regular"/>
                <a:cs typeface="Menlo Regular"/>
              </a:rPr>
              <a:t>()</a:t>
            </a:r>
          </a:p>
          <a:p>
            <a:pPr>
              <a:spcBef>
                <a:spcPct val="0"/>
              </a:spcBef>
              <a:buFontTx/>
              <a:buNone/>
            </a:pPr>
            <a:endParaRPr lang="en-US" sz="1900" dirty="0" smtClean="0">
              <a:latin typeface="Menlo Regular"/>
              <a:ea typeface="Menlo Regular"/>
              <a:cs typeface="Menlo Regular"/>
            </a:endParaRPr>
          </a:p>
          <a:p>
            <a:pPr>
              <a:spcBef>
                <a:spcPct val="0"/>
              </a:spcBef>
              <a:buFontTx/>
              <a:buNone/>
            </a:pPr>
            <a:r>
              <a:rPr lang="en-US" sz="1900" dirty="0" smtClean="0">
                <a:latin typeface="Menlo Regular"/>
                <a:ea typeface="Menlo Regular"/>
                <a:cs typeface="Menlo Regular"/>
              </a:rPr>
              <a:t>w = </a:t>
            </a:r>
            <a:r>
              <a:rPr lang="en-US" sz="1900" dirty="0" err="1" smtClean="0">
                <a:latin typeface="Menlo Regular"/>
                <a:ea typeface="Menlo Regular"/>
                <a:cs typeface="Menlo Regular"/>
              </a:rPr>
              <a:t>numpy.random.rand</a:t>
            </a:r>
            <a:r>
              <a:rPr lang="en-US" sz="1900" dirty="0" smtClean="0">
                <a:latin typeface="Menlo Regular"/>
                <a:ea typeface="Menlo Regular"/>
                <a:cs typeface="Menlo Regular"/>
              </a:rPr>
              <a:t>(D)</a:t>
            </a:r>
          </a:p>
          <a:p>
            <a:pPr>
              <a:spcBef>
                <a:spcPct val="0"/>
              </a:spcBef>
              <a:buFontTx/>
              <a:buNone/>
            </a:pPr>
            <a:endParaRPr lang="en-US" sz="1900" dirty="0" smtClean="0">
              <a:latin typeface="Menlo Regular"/>
              <a:ea typeface="Menlo Regular"/>
              <a:cs typeface="Menlo Regular"/>
            </a:endParaRPr>
          </a:p>
          <a:p>
            <a:pPr>
              <a:spcBef>
                <a:spcPct val="0"/>
              </a:spcBef>
              <a:buFontTx/>
              <a:buNone/>
            </a:pPr>
            <a:r>
              <a:rPr lang="en-US" sz="1900" b="1" dirty="0" smtClean="0">
                <a:solidFill>
                  <a:srgbClr val="000000"/>
                </a:solidFill>
                <a:latin typeface="Menlo Regular"/>
                <a:ea typeface="Menlo Regular"/>
                <a:cs typeface="Menlo Regular"/>
              </a:rPr>
              <a:t>for</a:t>
            </a:r>
            <a:r>
              <a:rPr lang="en-US" sz="1900" dirty="0" smtClean="0">
                <a:solidFill>
                  <a:srgbClr val="000000"/>
                </a:solidFill>
                <a:latin typeface="Menlo Regular"/>
                <a:ea typeface="Menlo Regular"/>
                <a:cs typeface="Menlo Regular"/>
              </a:rPr>
              <a:t> </a:t>
            </a:r>
            <a:r>
              <a:rPr lang="en-US" sz="1900" dirty="0" err="1" smtClean="0">
                <a:latin typeface="Menlo Regular"/>
                <a:ea typeface="Menlo Regular"/>
                <a:cs typeface="Menlo Regular"/>
              </a:rPr>
              <a:t>i</a:t>
            </a:r>
            <a:r>
              <a:rPr lang="en-US" sz="1900" dirty="0" smtClean="0">
                <a:latin typeface="Menlo Regular"/>
                <a:ea typeface="Menlo Regular"/>
                <a:cs typeface="Menlo Regular"/>
              </a:rPr>
              <a:t> </a:t>
            </a:r>
            <a:r>
              <a:rPr lang="en-US" sz="1900" b="1" dirty="0" smtClean="0">
                <a:latin typeface="Menlo Regular"/>
                <a:ea typeface="Menlo Regular"/>
                <a:cs typeface="Menlo Regular"/>
              </a:rPr>
              <a:t>in</a:t>
            </a:r>
            <a:r>
              <a:rPr lang="en-US" sz="1900" dirty="0" smtClean="0">
                <a:latin typeface="Menlo Regular"/>
                <a:ea typeface="Menlo Regular"/>
                <a:cs typeface="Menlo Regular"/>
              </a:rPr>
              <a:t> range(iterations):</a:t>
            </a:r>
          </a:p>
          <a:p>
            <a:pPr>
              <a:spcBef>
                <a:spcPct val="0"/>
              </a:spcBef>
              <a:buFontTx/>
              <a:buNone/>
            </a:pPr>
            <a:r>
              <a:rPr lang="en-US" sz="1900" dirty="0" smtClean="0">
                <a:latin typeface="Menlo Regular"/>
                <a:ea typeface="Menlo Regular"/>
                <a:cs typeface="Menlo Regular"/>
              </a:rPr>
              <a:t>    gradient = </a:t>
            </a:r>
            <a:r>
              <a:rPr lang="en-US" sz="1900" dirty="0" err="1" smtClean="0">
                <a:latin typeface="Menlo Regular"/>
                <a:ea typeface="Menlo Regular"/>
                <a:cs typeface="Menlo Regular"/>
              </a:rPr>
              <a:t>data.</a:t>
            </a:r>
            <a:r>
              <a:rPr lang="en-US" sz="1900" dirty="0" err="1" smtClean="0">
                <a:solidFill>
                  <a:srgbClr val="3366FF"/>
                </a:solidFill>
                <a:latin typeface="Menlo Regular"/>
                <a:ea typeface="Menlo Regular"/>
                <a:cs typeface="Menlo Regular"/>
              </a:rPr>
              <a:t>map</a:t>
            </a:r>
            <a:r>
              <a:rPr lang="en-US" sz="1900" dirty="0" smtClean="0">
                <a:latin typeface="Menlo Regular"/>
                <a:ea typeface="Menlo Regular"/>
                <a:cs typeface="Menlo Regular"/>
              </a:rPr>
              <a:t>(</a:t>
            </a:r>
            <a:r>
              <a:rPr lang="en-US" sz="1900" dirty="0" smtClean="0">
                <a:solidFill>
                  <a:srgbClr val="FF0080"/>
                </a:solidFill>
                <a:latin typeface="Menlo Regular"/>
                <a:ea typeface="Menlo Regular"/>
                <a:cs typeface="Menlo Regular"/>
              </a:rPr>
              <a:t>lambda p:</a:t>
            </a:r>
          </a:p>
          <a:p>
            <a:pPr>
              <a:spcBef>
                <a:spcPct val="0"/>
              </a:spcBef>
              <a:buFontTx/>
              <a:buNone/>
            </a:pPr>
            <a:r>
              <a:rPr lang="en-US" sz="1900" dirty="0" smtClean="0">
                <a:solidFill>
                  <a:srgbClr val="FF0080"/>
                </a:solidFill>
                <a:latin typeface="Menlo Regular"/>
                <a:ea typeface="Menlo Regular"/>
                <a:cs typeface="Menlo Regular"/>
              </a:rPr>
              <a:t>        (1 / (1 + </a:t>
            </a:r>
            <a:r>
              <a:rPr lang="en-US" sz="1900" dirty="0" err="1" smtClean="0">
                <a:solidFill>
                  <a:srgbClr val="FF0080"/>
                </a:solidFill>
                <a:latin typeface="Menlo Regular"/>
                <a:ea typeface="Menlo Regular"/>
                <a:cs typeface="Menlo Regular"/>
              </a:rPr>
              <a:t>exp</a:t>
            </a:r>
            <a:r>
              <a:rPr lang="en-US" sz="1900" dirty="0" smtClean="0">
                <a:solidFill>
                  <a:srgbClr val="FF0080"/>
                </a:solidFill>
                <a:latin typeface="Menlo Regular"/>
                <a:ea typeface="Menlo Regular"/>
                <a:cs typeface="Menlo Regular"/>
              </a:rPr>
              <a:t>(-</a:t>
            </a:r>
            <a:r>
              <a:rPr lang="en-US" sz="1900" dirty="0" err="1" smtClean="0">
                <a:solidFill>
                  <a:srgbClr val="FF0080"/>
                </a:solidFill>
                <a:latin typeface="Menlo Regular"/>
                <a:ea typeface="Menlo Regular"/>
                <a:cs typeface="Menlo Regular"/>
              </a:rPr>
              <a:t>p.y</a:t>
            </a:r>
            <a:r>
              <a:rPr lang="en-US" sz="1900" dirty="0" smtClean="0">
                <a:solidFill>
                  <a:srgbClr val="FF0080"/>
                </a:solidFill>
                <a:latin typeface="Menlo Regular"/>
                <a:ea typeface="Menlo Regular"/>
                <a:cs typeface="Menlo Regular"/>
              </a:rPr>
              <a:t> * </a:t>
            </a:r>
            <a:r>
              <a:rPr lang="en-US" sz="1900" dirty="0" err="1" smtClean="0">
                <a:solidFill>
                  <a:srgbClr val="FF0080"/>
                </a:solidFill>
                <a:latin typeface="Menlo Regular"/>
                <a:ea typeface="Menlo Regular"/>
                <a:cs typeface="Menlo Regular"/>
              </a:rPr>
              <a:t>w.dot</a:t>
            </a:r>
            <a:r>
              <a:rPr lang="en-US" sz="1900" dirty="0" smtClean="0">
                <a:solidFill>
                  <a:srgbClr val="FF0080"/>
                </a:solidFill>
                <a:latin typeface="Menlo Regular"/>
                <a:ea typeface="Menlo Regular"/>
                <a:cs typeface="Menlo Regular"/>
              </a:rPr>
              <a:t>(</a:t>
            </a:r>
            <a:r>
              <a:rPr lang="en-US" sz="1900" dirty="0" err="1" smtClean="0">
                <a:solidFill>
                  <a:srgbClr val="FF0080"/>
                </a:solidFill>
                <a:latin typeface="Menlo Regular"/>
                <a:ea typeface="Menlo Regular"/>
                <a:cs typeface="Menlo Regular"/>
              </a:rPr>
              <a:t>p.x</a:t>
            </a:r>
            <a:r>
              <a:rPr lang="en-US" sz="1900" dirty="0" smtClean="0">
                <a:solidFill>
                  <a:srgbClr val="FF0080"/>
                </a:solidFill>
                <a:latin typeface="Menlo Regular"/>
                <a:ea typeface="Menlo Regular"/>
                <a:cs typeface="Menlo Regular"/>
              </a:rPr>
              <a:t>)))) * </a:t>
            </a:r>
            <a:r>
              <a:rPr lang="en-US" sz="1900" dirty="0" err="1" smtClean="0">
                <a:solidFill>
                  <a:srgbClr val="FF0080"/>
                </a:solidFill>
                <a:latin typeface="Menlo Regular"/>
                <a:ea typeface="Menlo Regular"/>
                <a:cs typeface="Menlo Regular"/>
              </a:rPr>
              <a:t>p.y</a:t>
            </a:r>
            <a:r>
              <a:rPr lang="en-US" sz="1900" dirty="0" smtClean="0">
                <a:solidFill>
                  <a:srgbClr val="FF0080"/>
                </a:solidFill>
                <a:latin typeface="Menlo Regular"/>
                <a:ea typeface="Menlo Regular"/>
                <a:cs typeface="Menlo Regular"/>
              </a:rPr>
              <a:t> * </a:t>
            </a:r>
            <a:r>
              <a:rPr lang="en-US" sz="1900" dirty="0" err="1" smtClean="0">
                <a:solidFill>
                  <a:srgbClr val="FF0080"/>
                </a:solidFill>
                <a:latin typeface="Menlo Regular"/>
                <a:ea typeface="Menlo Regular"/>
                <a:cs typeface="Menlo Regular"/>
              </a:rPr>
              <a:t>p.x</a:t>
            </a:r>
            <a:endParaRPr lang="en-US" sz="1900" dirty="0" smtClean="0">
              <a:solidFill>
                <a:srgbClr val="FF0080"/>
              </a:solidFill>
              <a:latin typeface="Menlo Regular"/>
              <a:ea typeface="Menlo Regular"/>
              <a:cs typeface="Menlo Regular"/>
            </a:endParaRPr>
          </a:p>
          <a:p>
            <a:pPr>
              <a:spcBef>
                <a:spcPct val="0"/>
              </a:spcBef>
              <a:buFontTx/>
              <a:buNone/>
            </a:pPr>
            <a:r>
              <a:rPr lang="en-US" sz="1900" dirty="0" smtClean="0">
                <a:solidFill>
                  <a:srgbClr val="FF0080"/>
                </a:solidFill>
                <a:latin typeface="Menlo Regular"/>
                <a:ea typeface="Menlo Regular"/>
                <a:cs typeface="Menlo Regular"/>
              </a:rPr>
              <a:t>    </a:t>
            </a:r>
            <a:r>
              <a:rPr lang="en-US" sz="1900" dirty="0" smtClean="0">
                <a:latin typeface="Menlo Regular"/>
                <a:ea typeface="Menlo Regular"/>
                <a:cs typeface="Menlo Regular"/>
              </a:rPr>
              <a:t>).</a:t>
            </a:r>
            <a:r>
              <a:rPr lang="en-US" sz="1900" dirty="0" smtClean="0">
                <a:solidFill>
                  <a:srgbClr val="3366FF"/>
                </a:solidFill>
                <a:latin typeface="Menlo Regular"/>
                <a:ea typeface="Menlo Regular"/>
                <a:cs typeface="Menlo Regular"/>
              </a:rPr>
              <a:t>reduce</a:t>
            </a:r>
            <a:r>
              <a:rPr lang="en-US" sz="1900" dirty="0" smtClean="0">
                <a:latin typeface="Menlo Regular"/>
                <a:ea typeface="Menlo Regular"/>
                <a:cs typeface="Menlo Regular"/>
              </a:rPr>
              <a:t>(</a:t>
            </a:r>
            <a:r>
              <a:rPr lang="en-US" sz="1900" dirty="0" smtClean="0">
                <a:solidFill>
                  <a:srgbClr val="FF0080"/>
                </a:solidFill>
                <a:latin typeface="Menlo Regular"/>
                <a:ea typeface="Menlo Regular"/>
                <a:cs typeface="Menlo Regular"/>
              </a:rPr>
              <a:t>lambda x, y: x + y</a:t>
            </a:r>
            <a:r>
              <a:rPr lang="en-US" sz="1900" dirty="0" smtClean="0">
                <a:latin typeface="Menlo Regular"/>
                <a:ea typeface="Menlo Regular"/>
                <a:cs typeface="Menlo Regular"/>
              </a:rPr>
              <a:t>)</a:t>
            </a:r>
          </a:p>
          <a:p>
            <a:pPr>
              <a:spcBef>
                <a:spcPct val="0"/>
              </a:spcBef>
              <a:buFontTx/>
              <a:buNone/>
            </a:pPr>
            <a:r>
              <a:rPr lang="en-US" sz="1900" dirty="0" smtClean="0">
                <a:latin typeface="Menlo Regular"/>
                <a:ea typeface="Menlo Regular"/>
                <a:cs typeface="Menlo Regular"/>
              </a:rPr>
              <a:t>    w -= gradient</a:t>
            </a:r>
          </a:p>
          <a:p>
            <a:pPr>
              <a:spcBef>
                <a:spcPct val="0"/>
              </a:spcBef>
              <a:buFontTx/>
              <a:buNone/>
            </a:pPr>
            <a:endParaRPr lang="en-US" sz="1900" dirty="0" smtClean="0">
              <a:latin typeface="Menlo Regular"/>
              <a:ea typeface="Menlo Regular"/>
              <a:cs typeface="Menlo Regular"/>
            </a:endParaRPr>
          </a:p>
          <a:p>
            <a:pPr>
              <a:spcBef>
                <a:spcPct val="0"/>
              </a:spcBef>
              <a:buFontTx/>
              <a:buNone/>
            </a:pPr>
            <a:r>
              <a:rPr lang="en-US" sz="1900" b="1" dirty="0" smtClean="0">
                <a:solidFill>
                  <a:srgbClr val="000000"/>
                </a:solidFill>
                <a:latin typeface="Menlo Regular"/>
                <a:ea typeface="Menlo Regular"/>
                <a:cs typeface="Menlo Regular"/>
              </a:rPr>
              <a:t>print</a:t>
            </a:r>
            <a:r>
              <a:rPr lang="en-US" sz="1900" dirty="0" smtClean="0">
                <a:solidFill>
                  <a:srgbClr val="000000"/>
                </a:solidFill>
                <a:latin typeface="Menlo Regular"/>
                <a:ea typeface="Menlo Regular"/>
                <a:cs typeface="Menlo Regular"/>
              </a:rPr>
              <a:t> </a:t>
            </a:r>
            <a:r>
              <a:rPr lang="en-US" sz="1900" dirty="0" smtClean="0">
                <a:solidFill>
                  <a:srgbClr val="000090"/>
                </a:solidFill>
                <a:latin typeface="Menlo Regular"/>
                <a:ea typeface="Menlo Regular"/>
                <a:cs typeface="Menlo Regular"/>
              </a:rPr>
              <a:t>“Final w: %s”</a:t>
            </a:r>
            <a:r>
              <a:rPr lang="en-US" sz="1900" dirty="0" smtClean="0">
                <a:latin typeface="Menlo Regular"/>
                <a:ea typeface="Menlo Regular"/>
                <a:cs typeface="Menlo Regular"/>
              </a:rPr>
              <a:t> % w</a:t>
            </a:r>
          </a:p>
        </p:txBody>
      </p:sp>
    </p:spTree>
    <p:extLst>
      <p:ext uri="{BB962C8B-B14F-4D97-AF65-F5344CB8AC3E}">
        <p14:creationId xmlns:p14="http://schemas.microsoft.com/office/powerpoint/2010/main" val="245856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305800" cy="1143000"/>
          </a:xfrm>
        </p:spPr>
        <p:txBody>
          <a:bodyPr/>
          <a:lstStyle/>
          <a:p>
            <a:r>
              <a:rPr lang="en-US" sz="4400" dirty="0" smtClean="0"/>
              <a:t>Logistic Regression Performance</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2133394"/>
              </p:ext>
            </p:extLst>
          </p:nvPr>
        </p:nvGraphicFramePr>
        <p:xfrm>
          <a:off x="457200" y="1951038"/>
          <a:ext cx="7467600" cy="422116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16"/>
          <p:cNvGrpSpPr>
            <a:grpSpLocks/>
          </p:cNvGrpSpPr>
          <p:nvPr/>
        </p:nvGrpSpPr>
        <p:grpSpPr bwMode="auto">
          <a:xfrm>
            <a:off x="6860511" y="2373056"/>
            <a:ext cx="1939220" cy="965833"/>
            <a:chOff x="7021694" y="2615568"/>
            <a:chExt cx="1939028" cy="965833"/>
          </a:xfrm>
        </p:grpSpPr>
        <p:cxnSp>
          <p:nvCxnSpPr>
            <p:cNvPr id="6" name="Straight Arrow Connector 5"/>
            <p:cNvCxnSpPr/>
            <p:nvPr/>
          </p:nvCxnSpPr>
          <p:spPr>
            <a:xfrm rot="5400000">
              <a:off x="6972455" y="3238508"/>
              <a:ext cx="533400" cy="15238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8"/>
            <p:cNvSpPr txBox="1">
              <a:spLocks noChangeArrowheads="1"/>
            </p:cNvSpPr>
            <p:nvPr/>
          </p:nvSpPr>
          <p:spPr bwMode="auto">
            <a:xfrm>
              <a:off x="7021694" y="2615568"/>
              <a:ext cx="1939028" cy="400110"/>
            </a:xfrm>
            <a:prstGeom prst="rect">
              <a:avLst/>
            </a:prstGeom>
            <a:noFill/>
            <a:ln w="9525">
              <a:noFill/>
              <a:miter lim="800000"/>
              <a:headEnd/>
              <a:tailEnd/>
            </a:ln>
          </p:spPr>
          <p:txBody>
            <a:bodyPr wrap="none">
              <a:prstTxWarp prst="textNoShape">
                <a:avLst/>
              </a:prstTxWarp>
              <a:spAutoFit/>
            </a:bodyPr>
            <a:lstStyle/>
            <a:p>
              <a:r>
                <a:rPr lang="en-US" sz="2000" dirty="0" smtClean="0">
                  <a:latin typeface="Avenir Light"/>
                  <a:ea typeface="Calibri" charset="0"/>
                  <a:cs typeface="Avenir Light"/>
                </a:rPr>
                <a:t>110 s / </a:t>
              </a:r>
              <a:r>
                <a:rPr lang="en-US" sz="2000" dirty="0">
                  <a:latin typeface="Avenir Light"/>
                  <a:ea typeface="Calibri" charset="0"/>
                  <a:cs typeface="Avenir Light"/>
                </a:rPr>
                <a:t>iteration</a:t>
              </a:r>
            </a:p>
          </p:txBody>
        </p:sp>
      </p:grpSp>
      <p:grpSp>
        <p:nvGrpSpPr>
          <p:cNvPr id="5" name="Group 15"/>
          <p:cNvGrpSpPr>
            <a:grpSpLocks/>
          </p:cNvGrpSpPr>
          <p:nvPr/>
        </p:nvGrpSpPr>
        <p:grpSpPr bwMode="auto">
          <a:xfrm>
            <a:off x="6542088" y="4278056"/>
            <a:ext cx="2525712" cy="1164939"/>
            <a:chOff x="6565901" y="4635502"/>
            <a:chExt cx="2525596" cy="1165317"/>
          </a:xfrm>
        </p:grpSpPr>
        <p:cxnSp>
          <p:nvCxnSpPr>
            <p:cNvPr id="9" name="Straight Arrow Connector 8"/>
            <p:cNvCxnSpPr/>
            <p:nvPr/>
          </p:nvCxnSpPr>
          <p:spPr>
            <a:xfrm rot="16200000" flipV="1">
              <a:off x="6901435" y="4784813"/>
              <a:ext cx="501813" cy="20319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10"/>
            <p:cNvSpPr txBox="1">
              <a:spLocks noChangeArrowheads="1"/>
            </p:cNvSpPr>
            <p:nvPr/>
          </p:nvSpPr>
          <p:spPr bwMode="auto">
            <a:xfrm>
              <a:off x="6565901" y="5092703"/>
              <a:ext cx="2525596" cy="708116"/>
            </a:xfrm>
            <a:prstGeom prst="rect">
              <a:avLst/>
            </a:prstGeom>
            <a:noFill/>
            <a:ln w="9525">
              <a:noFill/>
              <a:miter lim="800000"/>
              <a:headEnd/>
              <a:tailEnd/>
            </a:ln>
          </p:spPr>
          <p:txBody>
            <a:bodyPr>
              <a:prstTxWarp prst="textNoShape">
                <a:avLst/>
              </a:prstTxWarp>
              <a:spAutoFit/>
            </a:bodyPr>
            <a:lstStyle/>
            <a:p>
              <a:pPr algn="ctr"/>
              <a:r>
                <a:rPr lang="en-US" sz="2000" dirty="0">
                  <a:latin typeface="Avenir Light"/>
                  <a:ea typeface="Calibri" charset="0"/>
                  <a:cs typeface="Avenir Light"/>
                </a:rPr>
                <a:t>first iteration</a:t>
              </a:r>
              <a:r>
                <a:rPr lang="en-US" sz="2000" dirty="0" smtClean="0">
                  <a:latin typeface="Avenir Light"/>
                  <a:ea typeface="Calibri" charset="0"/>
                  <a:cs typeface="Avenir Light"/>
                </a:rPr>
                <a:t> 80 s</a:t>
              </a:r>
            </a:p>
            <a:p>
              <a:pPr algn="ctr"/>
              <a:r>
                <a:rPr lang="en-US" sz="2000" dirty="0">
                  <a:latin typeface="Avenir Light"/>
                  <a:ea typeface="Calibri" charset="0"/>
                  <a:cs typeface="Avenir Light"/>
                </a:rPr>
                <a:t>further iterations</a:t>
              </a:r>
              <a:r>
                <a:rPr lang="en-US" sz="2000" dirty="0" smtClean="0">
                  <a:latin typeface="Avenir Light"/>
                  <a:ea typeface="Calibri" charset="0"/>
                  <a:cs typeface="Avenir Light"/>
                </a:rPr>
                <a:t> 5 s</a:t>
              </a:r>
              <a:endParaRPr lang="en-US" sz="2000" dirty="0">
                <a:latin typeface="Avenir Light"/>
                <a:ea typeface="Calibri" charset="0"/>
                <a:cs typeface="Avenir Light"/>
              </a:endParaRPr>
            </a:p>
          </p:txBody>
        </p:sp>
      </p:grpSp>
    </p:spTree>
    <p:extLst>
      <p:ext uri="{BB962C8B-B14F-4D97-AF65-F5344CB8AC3E}">
        <p14:creationId xmlns:p14="http://schemas.microsoft.com/office/powerpoint/2010/main" val="3768044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1336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4190102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Operators</a:t>
            </a:r>
            <a:endParaRPr lang="en-US" dirty="0"/>
          </a:p>
        </p:txBody>
      </p:sp>
      <p:sp>
        <p:nvSpPr>
          <p:cNvPr id="4" name="Content Placeholder 3"/>
          <p:cNvSpPr>
            <a:spLocks noGrp="1"/>
          </p:cNvSpPr>
          <p:nvPr>
            <p:ph sz="half" idx="1"/>
          </p:nvPr>
        </p:nvSpPr>
        <p:spPr>
          <a:xfrm>
            <a:off x="533400" y="2103437"/>
            <a:ext cx="4038600" cy="4221163"/>
          </a:xfrm>
        </p:spPr>
        <p:txBody>
          <a:bodyPr/>
          <a:lstStyle/>
          <a:p>
            <a:pPr>
              <a:spcBef>
                <a:spcPts val="1800"/>
              </a:spcBef>
            </a:pPr>
            <a:r>
              <a:rPr lang="en-US" sz="2100" dirty="0" smtClean="0">
                <a:latin typeface="Menlo Regular"/>
                <a:cs typeface="Menlo Regular"/>
              </a:rPr>
              <a:t>map</a:t>
            </a:r>
          </a:p>
          <a:p>
            <a:pPr>
              <a:spcBef>
                <a:spcPts val="1800"/>
              </a:spcBef>
            </a:pPr>
            <a:r>
              <a:rPr lang="en-US" sz="2100" dirty="0" smtClean="0">
                <a:latin typeface="Menlo Regular"/>
                <a:cs typeface="Menlo Regular"/>
              </a:rPr>
              <a:t>filter</a:t>
            </a:r>
          </a:p>
          <a:p>
            <a:pPr>
              <a:spcBef>
                <a:spcPts val="1800"/>
              </a:spcBef>
            </a:pPr>
            <a:r>
              <a:rPr lang="en-US" sz="2100" dirty="0" err="1" smtClean="0">
                <a:latin typeface="Menlo Regular"/>
                <a:cs typeface="Menlo Regular"/>
              </a:rPr>
              <a:t>groupBy</a:t>
            </a:r>
            <a:endParaRPr lang="en-US" sz="2100" dirty="0" smtClean="0">
              <a:latin typeface="Menlo Regular"/>
              <a:cs typeface="Menlo Regular"/>
            </a:endParaRPr>
          </a:p>
          <a:p>
            <a:pPr>
              <a:spcBef>
                <a:spcPts val="1800"/>
              </a:spcBef>
            </a:pPr>
            <a:r>
              <a:rPr lang="en-US" sz="2100" dirty="0" smtClean="0">
                <a:latin typeface="Menlo Regular"/>
                <a:cs typeface="Menlo Regular"/>
              </a:rPr>
              <a:t>union</a:t>
            </a:r>
          </a:p>
          <a:p>
            <a:pPr>
              <a:spcBef>
                <a:spcPts val="1800"/>
              </a:spcBef>
            </a:pPr>
            <a:r>
              <a:rPr lang="en-US" sz="2100" dirty="0" smtClean="0">
                <a:latin typeface="Menlo Regular"/>
                <a:cs typeface="Menlo Regular"/>
              </a:rPr>
              <a:t>join</a:t>
            </a:r>
          </a:p>
          <a:p>
            <a:pPr>
              <a:spcBef>
                <a:spcPts val="1800"/>
              </a:spcBef>
            </a:pPr>
            <a:r>
              <a:rPr lang="en-US" sz="2100" dirty="0" err="1" smtClean="0">
                <a:latin typeface="Menlo Regular"/>
                <a:cs typeface="Menlo Regular"/>
              </a:rPr>
              <a:t>leftOuterJoin</a:t>
            </a:r>
            <a:endParaRPr lang="en-US" sz="2100" dirty="0" smtClean="0">
              <a:latin typeface="Menlo Regular"/>
              <a:cs typeface="Menlo Regular"/>
            </a:endParaRPr>
          </a:p>
          <a:p>
            <a:pPr>
              <a:spcBef>
                <a:spcPts val="1800"/>
              </a:spcBef>
            </a:pPr>
            <a:r>
              <a:rPr lang="en-US" sz="2100" dirty="0" err="1" smtClean="0">
                <a:latin typeface="Menlo Regular"/>
                <a:cs typeface="Menlo Regular"/>
              </a:rPr>
              <a:t>rightOuterJoin</a:t>
            </a:r>
            <a:endParaRPr lang="en-US" sz="2100" dirty="0">
              <a:latin typeface="Menlo Regular"/>
              <a:cs typeface="Menlo Regular"/>
            </a:endParaRPr>
          </a:p>
        </p:txBody>
      </p:sp>
      <p:sp>
        <p:nvSpPr>
          <p:cNvPr id="5" name="Content Placeholder 4"/>
          <p:cNvSpPr>
            <a:spLocks noGrp="1"/>
          </p:cNvSpPr>
          <p:nvPr>
            <p:ph sz="half" idx="2"/>
          </p:nvPr>
        </p:nvSpPr>
        <p:spPr>
          <a:xfrm>
            <a:off x="3581400" y="2103437"/>
            <a:ext cx="4038600" cy="4221163"/>
          </a:xfrm>
        </p:spPr>
        <p:txBody>
          <a:bodyPr/>
          <a:lstStyle/>
          <a:p>
            <a:pPr>
              <a:spcBef>
                <a:spcPts val="1800"/>
              </a:spcBef>
            </a:pPr>
            <a:r>
              <a:rPr lang="en-US" sz="2100" dirty="0" smtClean="0">
                <a:latin typeface="Menlo Regular"/>
                <a:cs typeface="Menlo Regular"/>
              </a:rPr>
              <a:t>reduce</a:t>
            </a:r>
          </a:p>
          <a:p>
            <a:pPr>
              <a:spcBef>
                <a:spcPts val="1800"/>
              </a:spcBef>
            </a:pPr>
            <a:r>
              <a:rPr lang="en-US" sz="2100" dirty="0" smtClean="0">
                <a:latin typeface="Menlo Regular"/>
                <a:cs typeface="Menlo Regular"/>
              </a:rPr>
              <a:t>count</a:t>
            </a:r>
          </a:p>
          <a:p>
            <a:pPr>
              <a:spcBef>
                <a:spcPts val="1800"/>
              </a:spcBef>
            </a:pPr>
            <a:r>
              <a:rPr lang="en-US" sz="2100" dirty="0" smtClean="0">
                <a:latin typeface="Menlo Regular"/>
                <a:cs typeface="Menlo Regular"/>
              </a:rPr>
              <a:t>fold</a:t>
            </a:r>
          </a:p>
          <a:p>
            <a:pPr>
              <a:spcBef>
                <a:spcPts val="1800"/>
              </a:spcBef>
            </a:pPr>
            <a:r>
              <a:rPr lang="en-US" sz="2100" dirty="0" err="1" smtClean="0">
                <a:latin typeface="Menlo Regular"/>
                <a:cs typeface="Menlo Regular"/>
              </a:rPr>
              <a:t>reduceByKey</a:t>
            </a:r>
            <a:endParaRPr lang="en-US" sz="2100" dirty="0" smtClean="0">
              <a:latin typeface="Menlo Regular"/>
              <a:cs typeface="Menlo Regular"/>
            </a:endParaRPr>
          </a:p>
          <a:p>
            <a:pPr>
              <a:spcBef>
                <a:spcPts val="1800"/>
              </a:spcBef>
            </a:pPr>
            <a:r>
              <a:rPr lang="en-US" sz="2100" dirty="0" err="1" smtClean="0">
                <a:latin typeface="Menlo Regular"/>
                <a:cs typeface="Menlo Regular"/>
              </a:rPr>
              <a:t>groupByKey</a:t>
            </a:r>
            <a:endParaRPr lang="en-US" sz="2100" dirty="0" smtClean="0">
              <a:latin typeface="Menlo Regular"/>
              <a:cs typeface="Menlo Regular"/>
            </a:endParaRPr>
          </a:p>
          <a:p>
            <a:pPr>
              <a:spcBef>
                <a:spcPts val="1800"/>
              </a:spcBef>
            </a:pPr>
            <a:r>
              <a:rPr lang="en-US" sz="2100" dirty="0" err="1" smtClean="0">
                <a:latin typeface="Menlo Regular"/>
                <a:cs typeface="Menlo Regular"/>
              </a:rPr>
              <a:t>cogroup</a:t>
            </a:r>
            <a:endParaRPr lang="en-US" sz="2100" dirty="0">
              <a:latin typeface="Menlo Regular"/>
              <a:cs typeface="Menlo Regular"/>
            </a:endParaRPr>
          </a:p>
          <a:p>
            <a:pPr>
              <a:spcBef>
                <a:spcPts val="1800"/>
              </a:spcBef>
            </a:pPr>
            <a:r>
              <a:rPr lang="en-US" sz="2100" dirty="0" err="1" smtClean="0">
                <a:latin typeface="Menlo Regular"/>
                <a:cs typeface="Menlo Regular"/>
              </a:rPr>
              <a:t>flatMap</a:t>
            </a:r>
            <a:endParaRPr lang="en-US" sz="2100" dirty="0" smtClean="0">
              <a:latin typeface="Menlo Regular"/>
              <a:cs typeface="Menlo Regular"/>
            </a:endParaRPr>
          </a:p>
        </p:txBody>
      </p:sp>
      <p:sp>
        <p:nvSpPr>
          <p:cNvPr id="6" name="Content Placeholder 4"/>
          <p:cNvSpPr txBox="1">
            <a:spLocks/>
          </p:cNvSpPr>
          <p:nvPr/>
        </p:nvSpPr>
        <p:spPr bwMode="auto">
          <a:xfrm>
            <a:off x="6324600" y="2073274"/>
            <a:ext cx="2743200" cy="4221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800"/>
              </a:spcBef>
            </a:pPr>
            <a:r>
              <a:rPr lang="en-US" sz="2100" dirty="0" smtClean="0">
                <a:latin typeface="Menlo Regular"/>
                <a:cs typeface="Menlo Regular"/>
              </a:rPr>
              <a:t>take</a:t>
            </a:r>
          </a:p>
          <a:p>
            <a:pPr>
              <a:spcBef>
                <a:spcPts val="1800"/>
              </a:spcBef>
            </a:pPr>
            <a:r>
              <a:rPr lang="en-US" sz="2100" dirty="0" smtClean="0">
                <a:latin typeface="Menlo Regular"/>
                <a:cs typeface="Menlo Regular"/>
              </a:rPr>
              <a:t>first</a:t>
            </a:r>
            <a:endParaRPr lang="en-US" sz="2100" dirty="0">
              <a:latin typeface="Menlo Regular"/>
              <a:cs typeface="Menlo Regular"/>
            </a:endParaRPr>
          </a:p>
          <a:p>
            <a:pPr>
              <a:spcBef>
                <a:spcPts val="1800"/>
              </a:spcBef>
            </a:pPr>
            <a:r>
              <a:rPr lang="en-US" sz="2100" dirty="0" err="1" smtClean="0">
                <a:latin typeface="Menlo Regular"/>
                <a:cs typeface="Menlo Regular"/>
              </a:rPr>
              <a:t>partitionBy</a:t>
            </a:r>
            <a:endParaRPr lang="en-US" sz="2100" dirty="0" smtClean="0">
              <a:latin typeface="Menlo Regular"/>
              <a:cs typeface="Menlo Regular"/>
            </a:endParaRPr>
          </a:p>
          <a:p>
            <a:pPr>
              <a:spcBef>
                <a:spcPts val="1800"/>
              </a:spcBef>
            </a:pPr>
            <a:r>
              <a:rPr lang="en-US" sz="2100" dirty="0" smtClean="0">
                <a:latin typeface="Menlo Regular"/>
                <a:cs typeface="Menlo Regular"/>
              </a:rPr>
              <a:t>pipe</a:t>
            </a:r>
          </a:p>
          <a:p>
            <a:pPr>
              <a:spcBef>
                <a:spcPts val="1800"/>
              </a:spcBef>
            </a:pPr>
            <a:r>
              <a:rPr lang="en-US" sz="2100" dirty="0" smtClean="0">
                <a:latin typeface="Menlo Regular"/>
                <a:cs typeface="Menlo Regular"/>
              </a:rPr>
              <a:t>distinct</a:t>
            </a:r>
          </a:p>
          <a:p>
            <a:pPr>
              <a:spcBef>
                <a:spcPts val="1800"/>
              </a:spcBef>
            </a:pPr>
            <a:r>
              <a:rPr lang="en-US" sz="2100" dirty="0" smtClean="0">
                <a:latin typeface="Menlo Regular"/>
                <a:cs typeface="Menlo Regular"/>
              </a:rPr>
              <a:t>save</a:t>
            </a:r>
          </a:p>
          <a:p>
            <a:pPr>
              <a:spcBef>
                <a:spcPts val="1800"/>
              </a:spcBef>
            </a:pPr>
            <a:r>
              <a:rPr lang="en-US" sz="2100" b="1" dirty="0" smtClean="0">
                <a:latin typeface="Menlo Regular"/>
                <a:cs typeface="Menlo Regular"/>
              </a:rPr>
              <a:t>...</a:t>
            </a:r>
            <a:endParaRPr lang="en-US" sz="2100" b="1" dirty="0">
              <a:latin typeface="Menlo Regular"/>
              <a:cs typeface="Menlo Regular"/>
            </a:endParaRPr>
          </a:p>
        </p:txBody>
      </p:sp>
    </p:spTree>
    <p:extLst>
      <p:ext uri="{BB962C8B-B14F-4D97-AF65-F5344CB8AC3E}">
        <p14:creationId xmlns:p14="http://schemas.microsoft.com/office/powerpoint/2010/main" val="19054581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5700" dirty="0" smtClean="0"/>
              <a:t>Other Engine Features</a:t>
            </a:r>
            <a:endParaRPr lang="en-US" sz="5700" dirty="0"/>
          </a:p>
        </p:txBody>
      </p:sp>
      <p:sp>
        <p:nvSpPr>
          <p:cNvPr id="3" name="Content Placeholder 2"/>
          <p:cNvSpPr>
            <a:spLocks noGrp="1"/>
          </p:cNvSpPr>
          <p:nvPr>
            <p:ph idx="1"/>
          </p:nvPr>
        </p:nvSpPr>
        <p:spPr>
          <a:xfrm>
            <a:off x="457200" y="1600200"/>
            <a:ext cx="8458200" cy="4221162"/>
          </a:xfrm>
        </p:spPr>
        <p:txBody>
          <a:bodyPr/>
          <a:lstStyle/>
          <a:p>
            <a:r>
              <a:rPr lang="en-US" sz="2800" dirty="0" smtClean="0"/>
              <a:t>General operator graphs (not just map-reduce)</a:t>
            </a:r>
          </a:p>
          <a:p>
            <a:r>
              <a:rPr lang="en-US" sz="2800" dirty="0" smtClean="0"/>
              <a:t>Hash-based reduces (faster than </a:t>
            </a:r>
            <a:r>
              <a:rPr lang="en-US" sz="2800" dirty="0" err="1" smtClean="0"/>
              <a:t>Hadoop’s</a:t>
            </a:r>
            <a:r>
              <a:rPr lang="en-US" sz="2800" dirty="0" smtClean="0"/>
              <a:t> sort)</a:t>
            </a:r>
          </a:p>
          <a:p>
            <a:r>
              <a:rPr lang="en-US" sz="2800" dirty="0" smtClean="0"/>
              <a:t>Controlled data partitioning to save communication</a:t>
            </a:r>
            <a:endParaRPr lang="en-US" sz="2800" dirty="0"/>
          </a:p>
        </p:txBody>
      </p:sp>
      <p:graphicFrame>
        <p:nvGraphicFramePr>
          <p:cNvPr id="4" name="Chart 3"/>
          <p:cNvGraphicFramePr>
            <a:graphicFrameLocks/>
          </p:cNvGraphicFramePr>
          <p:nvPr>
            <p:extLst>
              <p:ext uri="{D42A27DB-BD31-4B8C-83A1-F6EECF244321}">
                <p14:modId xmlns:p14="http://schemas.microsoft.com/office/powerpoint/2010/main" val="1280144296"/>
              </p:ext>
            </p:extLst>
          </p:nvPr>
        </p:nvGraphicFramePr>
        <p:xfrm>
          <a:off x="1471436" y="3756024"/>
          <a:ext cx="6201128" cy="3115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2318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9302" y="1798918"/>
            <a:ext cx="4343400" cy="2362200"/>
          </a:xfrm>
        </p:spPr>
        <p:txBody>
          <a:bodyPr/>
          <a:lstStyle/>
          <a:p>
            <a:pPr>
              <a:lnSpc>
                <a:spcPct val="110000"/>
              </a:lnSpc>
              <a:spcBef>
                <a:spcPts val="1600"/>
              </a:spcBef>
            </a:pPr>
            <a:r>
              <a:rPr lang="en-US" sz="2700" dirty="0" smtClean="0"/>
              <a:t>1000+ </a:t>
            </a:r>
            <a:r>
              <a:rPr lang="en-US" sz="2700" dirty="0" err="1" smtClean="0"/>
              <a:t>meetup</a:t>
            </a:r>
            <a:r>
              <a:rPr lang="en-US" sz="2700" dirty="0" smtClean="0"/>
              <a:t> members</a:t>
            </a:r>
          </a:p>
          <a:p>
            <a:pPr>
              <a:lnSpc>
                <a:spcPct val="110000"/>
              </a:lnSpc>
              <a:spcBef>
                <a:spcPts val="1600"/>
              </a:spcBef>
            </a:pPr>
            <a:r>
              <a:rPr lang="en-US" sz="2700" dirty="0" smtClean="0"/>
              <a:t>60+ contributors</a:t>
            </a:r>
          </a:p>
          <a:p>
            <a:pPr>
              <a:lnSpc>
                <a:spcPct val="110000"/>
              </a:lnSpc>
              <a:spcBef>
                <a:spcPts val="1600"/>
              </a:spcBef>
            </a:pPr>
            <a:r>
              <a:rPr lang="en-US" sz="2700" dirty="0" smtClean="0"/>
              <a:t>17 </a:t>
            </a:r>
            <a:r>
              <a:rPr lang="en-US" sz="2700" dirty="0"/>
              <a:t>companies </a:t>
            </a:r>
            <a:r>
              <a:rPr lang="en-US" sz="2700" dirty="0" smtClean="0"/>
              <a:t>contributing</a:t>
            </a:r>
          </a:p>
          <a:p>
            <a:pPr>
              <a:lnSpc>
                <a:spcPct val="110000"/>
              </a:lnSpc>
              <a:spcBef>
                <a:spcPts val="1600"/>
              </a:spcBef>
            </a:pPr>
            <a:endParaRPr lang="en-US" sz="2700" dirty="0" smtClean="0"/>
          </a:p>
        </p:txBody>
      </p:sp>
      <p:pic>
        <p:nvPicPr>
          <p:cNvPr id="18" name="Content Placeholder 7" descr="x.jpg"/>
          <p:cNvPicPr>
            <a:picLocks noChangeAspect="1"/>
          </p:cNvPicPr>
          <p:nvPr/>
        </p:nvPicPr>
        <p:blipFill>
          <a:blip r:embed="rId3">
            <a:extLst>
              <a:ext uri="{28A0092B-C50C-407E-A947-70E740481C1C}">
                <a14:useLocalDpi xmlns:a14="http://schemas.microsoft.com/office/drawing/2010/main" val="0"/>
              </a:ext>
            </a:extLst>
          </a:blip>
          <a:srcRect t="6168" b="6168"/>
          <a:stretch>
            <a:fillRect/>
          </a:stretch>
        </p:blipFill>
        <p:spPr bwMode="auto">
          <a:xfrm>
            <a:off x="334682" y="1819275"/>
            <a:ext cx="4355041" cy="2286000"/>
          </a:xfrm>
          <a:prstGeom prst="rect">
            <a:avLst/>
          </a:prstGeom>
          <a:noFill/>
          <a:ln w="9525">
            <a:noFill/>
            <a:miter lim="800000"/>
            <a:headEnd/>
            <a:tailEnd/>
          </a:ln>
        </p:spPr>
      </p:pic>
      <p:sp>
        <p:nvSpPr>
          <p:cNvPr id="7" name="Title 6"/>
          <p:cNvSpPr>
            <a:spLocks noGrp="1"/>
          </p:cNvSpPr>
          <p:nvPr>
            <p:ph type="title"/>
          </p:nvPr>
        </p:nvSpPr>
        <p:spPr>
          <a:xfrm>
            <a:off x="457200" y="381000"/>
            <a:ext cx="8229600" cy="1143000"/>
          </a:xfrm>
        </p:spPr>
        <p:txBody>
          <a:bodyPr/>
          <a:lstStyle/>
          <a:p>
            <a:r>
              <a:rPr lang="en-US" dirty="0" smtClean="0"/>
              <a:t>Spark Community</a:t>
            </a:r>
            <a:endParaRPr lang="en-US" dirty="0"/>
          </a:p>
        </p:txBody>
      </p:sp>
      <p:grpSp>
        <p:nvGrpSpPr>
          <p:cNvPr id="25" name="Group 24"/>
          <p:cNvGrpSpPr>
            <a:grpSpLocks noChangeAspect="1"/>
          </p:cNvGrpSpPr>
          <p:nvPr/>
        </p:nvGrpSpPr>
        <p:grpSpPr>
          <a:xfrm>
            <a:off x="484363" y="3880100"/>
            <a:ext cx="8326563" cy="2765736"/>
            <a:chOff x="396082" y="3989853"/>
            <a:chExt cx="8307807" cy="2759503"/>
          </a:xfrm>
        </p:grpSpPr>
        <p:pic>
          <p:nvPicPr>
            <p:cNvPr id="30" name="Picture 29"/>
            <p:cNvPicPr>
              <a:picLocks noChangeAspect="1"/>
            </p:cNvPicPr>
            <p:nvPr/>
          </p:nvPicPr>
          <p:blipFill>
            <a:blip r:embed="rId4">
              <a:clrChange>
                <a:clrFrom>
                  <a:srgbClr val="FFFFFF"/>
                </a:clrFrom>
                <a:clrTo>
                  <a:srgbClr val="FFFFFF">
                    <a:alpha val="0"/>
                  </a:srgbClr>
                </a:clrTo>
              </a:clrChange>
            </a:blip>
            <a:stretch>
              <a:fillRect/>
            </a:stretch>
          </p:blipFill>
          <p:spPr>
            <a:xfrm>
              <a:off x="6743952" y="3989853"/>
              <a:ext cx="1959937" cy="1959937"/>
            </a:xfrm>
            <a:prstGeom prst="rect">
              <a:avLst/>
            </a:prstGeom>
          </p:spPr>
        </p:pic>
        <p:pic>
          <p:nvPicPr>
            <p:cNvPr id="31" name="Picture 4" descr="conviva-logo.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511046" y="6229404"/>
              <a:ext cx="2086852" cy="34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5" descr="quantifind_logo.jp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6453938" y="5999870"/>
              <a:ext cx="1998134" cy="63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 descr="yahoologo-1.jp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396082" y="4755026"/>
              <a:ext cx="1965923" cy="5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0" descr="Intel-logo.jp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2758158" y="4559147"/>
              <a:ext cx="1035424" cy="92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1" descr="adobe-systems-incorporated.png"/>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4159705" y="4593510"/>
              <a:ext cx="812056" cy="78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 descr="bizo_283_224.jpg"/>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970340" y="5938011"/>
              <a:ext cx="1065756" cy="81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3" descr="logo_clearstory_data.png"/>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4678098" y="5450163"/>
              <a:ext cx="1745118" cy="60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8" descr="86522_AdMobius.jpg"/>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736438" y="5488578"/>
              <a:ext cx="1676400" cy="436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Screen Shot 2013-05-29 at 12.18.46 A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64960" y="5522529"/>
              <a:ext cx="2189899" cy="371501"/>
            </a:xfrm>
            <a:prstGeom prst="rect">
              <a:avLst/>
            </a:prstGeom>
          </p:spPr>
        </p:pic>
        <p:pic>
          <p:nvPicPr>
            <p:cNvPr id="42" name="Picture 41" descr="tagged_logo.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18019" y="6225373"/>
              <a:ext cx="1778469" cy="317295"/>
            </a:xfrm>
            <a:prstGeom prst="rect">
              <a:avLst/>
            </a:prstGeom>
          </p:spPr>
        </p:pic>
        <p:pic>
          <p:nvPicPr>
            <p:cNvPr id="43" name="Picture 42" descr="Celtra_logo.png"/>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33407" y="5488214"/>
              <a:ext cx="1361142" cy="578485"/>
            </a:xfrm>
            <a:prstGeom prst="rect">
              <a:avLst/>
            </a:prstGeom>
          </p:spPr>
        </p:pic>
        <p:pic>
          <p:nvPicPr>
            <p:cNvPr id="44" name="Picture 43" descr="ucsf_logo_K.jpg"/>
            <p:cNvPicPr>
              <a:picLocks noChangeAspect="1"/>
            </p:cNvPicPr>
            <p:nvPr/>
          </p:nvPicPr>
          <p:blipFill rotWithShape="1">
            <a:blip r:embed="rId16">
              <a:extLst>
                <a:ext uri="{28A0092B-C50C-407E-A947-70E740481C1C}">
                  <a14:useLocalDpi xmlns:a14="http://schemas.microsoft.com/office/drawing/2010/main" val="0"/>
                </a:ext>
              </a:extLst>
            </a:blip>
            <a:srcRect l="18366" t="26811" r="18823" b="28302"/>
            <a:stretch/>
          </p:blipFill>
          <p:spPr>
            <a:xfrm>
              <a:off x="5334553" y="4706469"/>
              <a:ext cx="1131047" cy="565151"/>
            </a:xfrm>
            <a:prstGeom prst="rect">
              <a:avLst/>
            </a:prstGeom>
          </p:spPr>
        </p:pic>
      </p:grpSp>
    </p:spTree>
    <p:extLst>
      <p:ext uri="{BB962C8B-B14F-4D97-AF65-F5344CB8AC3E}">
        <p14:creationId xmlns:p14="http://schemas.microsoft.com/office/powerpoint/2010/main" val="12648488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97435" y="4140194"/>
            <a:ext cx="8321040" cy="681910"/>
          </a:xfrm>
          <a:prstGeom prst="roundRect">
            <a:avLst/>
          </a:prstGeom>
          <a:solidFill>
            <a:srgbClr val="DCE6F2"/>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Avenir Light"/>
            </a:endParaRPr>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Spark programming model</a:t>
            </a:r>
          </a:p>
          <a:p>
            <a:r>
              <a:rPr lang="en-US" dirty="0" smtClean="0"/>
              <a:t>Examples</a:t>
            </a:r>
          </a:p>
          <a:p>
            <a:r>
              <a:rPr lang="en-US" dirty="0" smtClean="0"/>
              <a:t>Demo</a:t>
            </a:r>
          </a:p>
          <a:p>
            <a:r>
              <a:rPr lang="en-US" dirty="0" smtClean="0"/>
              <a:t>Implementation</a:t>
            </a:r>
          </a:p>
          <a:p>
            <a:r>
              <a:rPr lang="en-US" dirty="0" smtClean="0"/>
              <a:t>Trying it out</a:t>
            </a:r>
          </a:p>
        </p:txBody>
      </p:sp>
    </p:spTree>
    <p:extLst>
      <p:ext uri="{BB962C8B-B14F-4D97-AF65-F5344CB8AC3E}">
        <p14:creationId xmlns:p14="http://schemas.microsoft.com/office/powerpoint/2010/main" val="9776957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a:t>
            </a:r>
            <a:endParaRPr lang="en-US" dirty="0"/>
          </a:p>
        </p:txBody>
      </p:sp>
      <p:sp>
        <p:nvSpPr>
          <p:cNvPr id="3" name="Content Placeholder 2"/>
          <p:cNvSpPr>
            <a:spLocks noGrp="1"/>
          </p:cNvSpPr>
          <p:nvPr>
            <p:ph idx="1"/>
          </p:nvPr>
        </p:nvSpPr>
        <p:spPr/>
        <p:txBody>
          <a:bodyPr/>
          <a:lstStyle/>
          <a:p>
            <a:r>
              <a:rPr lang="en-US" dirty="0" smtClean="0"/>
              <a:t>Fast and expressive cluster computing system interoperable with Apache </a:t>
            </a:r>
            <a:r>
              <a:rPr lang="en-US" dirty="0" err="1" smtClean="0"/>
              <a:t>Hadoop</a:t>
            </a:r>
            <a:endParaRPr lang="en-US" dirty="0" smtClean="0"/>
          </a:p>
          <a:p>
            <a:r>
              <a:rPr lang="en-US" dirty="0" smtClean="0"/>
              <a:t>Improves efficiency through:</a:t>
            </a:r>
          </a:p>
          <a:p>
            <a:pPr lvl="1"/>
            <a:r>
              <a:rPr lang="en-US" dirty="0" smtClean="0"/>
              <a:t>In-memory computing primitives</a:t>
            </a:r>
          </a:p>
          <a:p>
            <a:pPr lvl="1"/>
            <a:r>
              <a:rPr lang="en-US" dirty="0" smtClean="0"/>
              <a:t>General computation graphs</a:t>
            </a:r>
          </a:p>
          <a:p>
            <a:r>
              <a:rPr lang="en-US" dirty="0" smtClean="0"/>
              <a:t>Improves usability through:</a:t>
            </a:r>
          </a:p>
          <a:p>
            <a:pPr lvl="1"/>
            <a:r>
              <a:rPr lang="en-US" dirty="0" smtClean="0"/>
              <a:t>Rich APIs in </a:t>
            </a:r>
            <a:r>
              <a:rPr lang="en-US" dirty="0" err="1" smtClean="0"/>
              <a:t>Scala</a:t>
            </a:r>
            <a:r>
              <a:rPr lang="en-US" dirty="0" smtClean="0"/>
              <a:t>, Java, Python</a:t>
            </a:r>
          </a:p>
          <a:p>
            <a:pPr lvl="1"/>
            <a:r>
              <a:rPr lang="en-US" dirty="0" smtClean="0"/>
              <a:t>Interactive shell</a:t>
            </a:r>
            <a:endParaRPr lang="en-US" dirty="0"/>
          </a:p>
        </p:txBody>
      </p:sp>
      <p:grpSp>
        <p:nvGrpSpPr>
          <p:cNvPr id="4" name="Group 3"/>
          <p:cNvGrpSpPr/>
          <p:nvPr/>
        </p:nvGrpSpPr>
        <p:grpSpPr>
          <a:xfrm>
            <a:off x="5802375" y="3748545"/>
            <a:ext cx="3339761" cy="954107"/>
            <a:chOff x="6206274" y="4174880"/>
            <a:chExt cx="3017133" cy="954107"/>
          </a:xfrm>
        </p:grpSpPr>
        <p:cxnSp>
          <p:nvCxnSpPr>
            <p:cNvPr id="5" name="Straight Arrow Connector 4"/>
            <p:cNvCxnSpPr/>
            <p:nvPr/>
          </p:nvCxnSpPr>
          <p:spPr>
            <a:xfrm flipV="1">
              <a:off x="6206274" y="4671297"/>
              <a:ext cx="413034" cy="0"/>
            </a:xfrm>
            <a:prstGeom prst="straightConnector1">
              <a:avLst/>
            </a:prstGeom>
            <a:ln w="76200" cmpd="sng">
              <a:solidFill>
                <a:srgbClr val="FF6600"/>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516656" y="4174880"/>
              <a:ext cx="2706751" cy="954107"/>
            </a:xfrm>
            <a:prstGeom prst="rect">
              <a:avLst/>
            </a:prstGeom>
            <a:noFill/>
          </p:spPr>
          <p:txBody>
            <a:bodyPr wrap="none" rtlCol="0">
              <a:spAutoFit/>
            </a:bodyPr>
            <a:lstStyle/>
            <a:p>
              <a:pPr algn="ctr"/>
              <a:r>
                <a:rPr lang="en-US" sz="2800" dirty="0" smtClean="0">
                  <a:solidFill>
                    <a:srgbClr val="FF6600"/>
                  </a:solidFill>
                  <a:latin typeface="Avenir Light"/>
                  <a:cs typeface="Avenir Light"/>
                </a:rPr>
                <a:t>Up to 100×</a:t>
              </a:r>
              <a:r>
                <a:rPr lang="en-US" sz="2800" dirty="0">
                  <a:solidFill>
                    <a:srgbClr val="FF6600"/>
                  </a:solidFill>
                  <a:latin typeface="Avenir Light"/>
                  <a:cs typeface="Avenir Light"/>
                </a:rPr>
                <a:t> </a:t>
              </a:r>
              <a:r>
                <a:rPr lang="en-US" sz="2800" dirty="0" smtClean="0">
                  <a:solidFill>
                    <a:srgbClr val="FF6600"/>
                  </a:solidFill>
                  <a:latin typeface="Avenir Light"/>
                  <a:cs typeface="Avenir Light"/>
                </a:rPr>
                <a:t>faster</a:t>
              </a:r>
            </a:p>
            <a:p>
              <a:pPr algn="ctr"/>
              <a:r>
                <a:rPr lang="en-US" sz="2800" dirty="0" smtClean="0">
                  <a:solidFill>
                    <a:srgbClr val="FF6600"/>
                  </a:solidFill>
                  <a:latin typeface="Avenir Light"/>
                  <a:cs typeface="Avenir Light"/>
                </a:rPr>
                <a:t>(2-10× on disk)</a:t>
              </a:r>
            </a:p>
          </p:txBody>
        </p:sp>
      </p:grpSp>
      <p:grpSp>
        <p:nvGrpSpPr>
          <p:cNvPr id="7" name="Group 6"/>
          <p:cNvGrpSpPr/>
          <p:nvPr/>
        </p:nvGrpSpPr>
        <p:grpSpPr>
          <a:xfrm>
            <a:off x="5494114" y="5496788"/>
            <a:ext cx="3619720" cy="523220"/>
            <a:chOff x="6532373" y="4544631"/>
            <a:chExt cx="3619720" cy="523220"/>
          </a:xfrm>
        </p:grpSpPr>
        <p:cxnSp>
          <p:nvCxnSpPr>
            <p:cNvPr id="8" name="Straight Arrow Connector 7"/>
            <p:cNvCxnSpPr/>
            <p:nvPr/>
          </p:nvCxnSpPr>
          <p:spPr>
            <a:xfrm>
              <a:off x="6532373" y="4817331"/>
              <a:ext cx="457200" cy="0"/>
            </a:xfrm>
            <a:prstGeom prst="straightConnector1">
              <a:avLst/>
            </a:prstGeom>
            <a:ln w="76200" cmpd="sng">
              <a:solidFill>
                <a:srgbClr val="FF6600"/>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940124" y="4544631"/>
              <a:ext cx="3211969" cy="523220"/>
            </a:xfrm>
            <a:prstGeom prst="rect">
              <a:avLst/>
            </a:prstGeom>
            <a:noFill/>
          </p:spPr>
          <p:txBody>
            <a:bodyPr wrap="none" rtlCol="0">
              <a:spAutoFit/>
            </a:bodyPr>
            <a:lstStyle/>
            <a:p>
              <a:pPr algn="ctr"/>
              <a:r>
                <a:rPr lang="en-US" sz="2800" dirty="0" smtClean="0">
                  <a:solidFill>
                    <a:srgbClr val="FF6600"/>
                  </a:solidFill>
                  <a:latin typeface="Avenir Light"/>
                  <a:cs typeface="Avenir Light"/>
                </a:rPr>
                <a:t>Often 5× less code</a:t>
              </a:r>
            </a:p>
          </p:txBody>
        </p:sp>
      </p:grpSp>
    </p:spTree>
    <p:extLst>
      <p:ext uri="{BB962C8B-B14F-4D97-AF65-F5344CB8AC3E}">
        <p14:creationId xmlns:p14="http://schemas.microsoft.com/office/powerpoint/2010/main" val="3955373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5488"/>
            <a:ext cx="8229600" cy="1143000"/>
          </a:xfrm>
        </p:spPr>
        <p:txBody>
          <a:bodyPr/>
          <a:lstStyle/>
          <a:p>
            <a:r>
              <a:rPr lang="en-US" dirty="0" smtClean="0"/>
              <a:t>Overview</a:t>
            </a:r>
            <a:endParaRPr lang="en-US" dirty="0"/>
          </a:p>
        </p:txBody>
      </p:sp>
      <p:sp>
        <p:nvSpPr>
          <p:cNvPr id="3" name="Content Placeholder 2"/>
          <p:cNvSpPr>
            <a:spLocks noGrp="1"/>
          </p:cNvSpPr>
          <p:nvPr>
            <p:ph idx="1"/>
          </p:nvPr>
        </p:nvSpPr>
        <p:spPr>
          <a:xfrm>
            <a:off x="457200" y="1730887"/>
            <a:ext cx="8229600" cy="2586839"/>
          </a:xfrm>
        </p:spPr>
        <p:txBody>
          <a:bodyPr/>
          <a:lstStyle/>
          <a:p>
            <a:r>
              <a:rPr lang="en-US" dirty="0" smtClean="0"/>
              <a:t>Spark core is written in </a:t>
            </a:r>
            <a:r>
              <a:rPr lang="en-US" dirty="0" err="1" smtClean="0"/>
              <a:t>Scala</a:t>
            </a:r>
            <a:endParaRPr lang="en-US" dirty="0" smtClean="0"/>
          </a:p>
          <a:p>
            <a:r>
              <a:rPr lang="en-US" dirty="0" err="1" smtClean="0"/>
              <a:t>PySpark</a:t>
            </a:r>
            <a:r>
              <a:rPr lang="en-US" dirty="0" smtClean="0"/>
              <a:t> calls existing scheduler, cache and networking layer (2K-line wrapper)</a:t>
            </a:r>
          </a:p>
          <a:p>
            <a:r>
              <a:rPr lang="en-US" dirty="0" smtClean="0"/>
              <a:t>No changes to Python</a:t>
            </a:r>
          </a:p>
        </p:txBody>
      </p:sp>
      <p:grpSp>
        <p:nvGrpSpPr>
          <p:cNvPr id="30" name="Group 29"/>
          <p:cNvGrpSpPr/>
          <p:nvPr/>
        </p:nvGrpSpPr>
        <p:grpSpPr>
          <a:xfrm>
            <a:off x="5121790" y="4826000"/>
            <a:ext cx="895694" cy="1103180"/>
            <a:chOff x="3700963" y="4746010"/>
            <a:chExt cx="1404437" cy="1189855"/>
          </a:xfrm>
        </p:grpSpPr>
        <p:sp>
          <p:nvSpPr>
            <p:cNvPr id="25" name="Left-Right Arrow 24"/>
            <p:cNvSpPr/>
            <p:nvPr/>
          </p:nvSpPr>
          <p:spPr>
            <a:xfrm rot="20366248">
              <a:off x="3700963" y="4746010"/>
              <a:ext cx="1404437" cy="236195"/>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Right Arrow 25"/>
            <p:cNvSpPr/>
            <p:nvPr/>
          </p:nvSpPr>
          <p:spPr>
            <a:xfrm rot="1260000">
              <a:off x="3700963" y="5699670"/>
              <a:ext cx="1404437" cy="236195"/>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7" name="Right Arrow 26"/>
          <p:cNvSpPr/>
          <p:nvPr/>
        </p:nvSpPr>
        <p:spPr>
          <a:xfrm>
            <a:off x="3950259" y="5302380"/>
            <a:ext cx="138138" cy="157814"/>
          </a:xfrm>
          <a:prstGeom prs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ight Arrow 27"/>
          <p:cNvSpPr/>
          <p:nvPr/>
        </p:nvSpPr>
        <p:spPr>
          <a:xfrm>
            <a:off x="3411699" y="5301645"/>
            <a:ext cx="138138" cy="157814"/>
          </a:xfrm>
          <a:prstGeom prs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Folded Corner 4"/>
          <p:cNvSpPr/>
          <p:nvPr/>
        </p:nvSpPr>
        <p:spPr>
          <a:xfrm>
            <a:off x="2607585" y="4853062"/>
            <a:ext cx="802649" cy="1044112"/>
          </a:xfrm>
          <a:prstGeom prst="foldedCorner">
            <a:avLst/>
          </a:prstGeom>
          <a:solidFill>
            <a:schemeClr val="bg1"/>
          </a:solidFill>
          <a:ln w="12700" cmpd="sng">
            <a:solidFill>
              <a:schemeClr val="tx1">
                <a:lumMod val="85000"/>
                <a:lumOff val="1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t"/>
          <a:lstStyle/>
          <a:p>
            <a:pPr algn="ctr"/>
            <a:r>
              <a:rPr lang="en-US" sz="1900" dirty="0" smtClean="0">
                <a:latin typeface="Avenir Light"/>
                <a:cs typeface="Avenir Light"/>
              </a:rPr>
              <a:t>Your app</a:t>
            </a:r>
            <a:endParaRPr lang="en-US" sz="1900" dirty="0">
              <a:latin typeface="Avenir Light"/>
              <a:cs typeface="Avenir Light"/>
            </a:endParaRPr>
          </a:p>
        </p:txBody>
      </p:sp>
      <p:sp>
        <p:nvSpPr>
          <p:cNvPr id="6" name="Rectangle 5"/>
          <p:cNvSpPr/>
          <p:nvPr/>
        </p:nvSpPr>
        <p:spPr>
          <a:xfrm>
            <a:off x="4088219" y="4853062"/>
            <a:ext cx="1061088" cy="1044112"/>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latin typeface="Avenir Light"/>
                <a:cs typeface="Avenir Light"/>
              </a:rPr>
              <a:t>Spark client</a:t>
            </a:r>
            <a:endParaRPr lang="en-US" sz="1900" dirty="0">
              <a:latin typeface="Avenir Light"/>
              <a:cs typeface="Avenir Light"/>
            </a:endParaRPr>
          </a:p>
        </p:txBody>
      </p:sp>
      <p:grpSp>
        <p:nvGrpSpPr>
          <p:cNvPr id="43" name="Group 42"/>
          <p:cNvGrpSpPr/>
          <p:nvPr/>
        </p:nvGrpSpPr>
        <p:grpSpPr>
          <a:xfrm>
            <a:off x="5998905" y="4256072"/>
            <a:ext cx="2665860" cy="889463"/>
            <a:chOff x="6020615" y="4277783"/>
            <a:chExt cx="2665860" cy="947243"/>
          </a:xfrm>
        </p:grpSpPr>
        <p:sp>
          <p:nvSpPr>
            <p:cNvPr id="7" name="Rectangle 6"/>
            <p:cNvSpPr/>
            <p:nvPr/>
          </p:nvSpPr>
          <p:spPr>
            <a:xfrm>
              <a:off x="6020615" y="4277784"/>
              <a:ext cx="1061088" cy="947242"/>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latin typeface="Avenir Light"/>
                  <a:cs typeface="Avenir Light"/>
                </a:rPr>
                <a:t>Spark worker</a:t>
              </a:r>
              <a:endParaRPr lang="en-US" sz="1900" dirty="0">
                <a:latin typeface="Avenir Light"/>
                <a:cs typeface="Avenir Light"/>
              </a:endParaRPr>
            </a:p>
          </p:txBody>
        </p:sp>
        <p:sp>
          <p:nvSpPr>
            <p:cNvPr id="11" name="Rectangle 10"/>
            <p:cNvSpPr/>
            <p:nvPr/>
          </p:nvSpPr>
          <p:spPr>
            <a:xfrm>
              <a:off x="7415614" y="4277783"/>
              <a:ext cx="1270861" cy="413103"/>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latin typeface="Avenir Light"/>
                  <a:cs typeface="Avenir Light"/>
                </a:rPr>
                <a:t>Python child</a:t>
              </a:r>
              <a:endParaRPr lang="en-US" sz="1500" dirty="0">
                <a:latin typeface="Avenir Light"/>
                <a:cs typeface="Avenir Light"/>
              </a:endParaRPr>
            </a:p>
          </p:txBody>
        </p:sp>
        <p:sp>
          <p:nvSpPr>
            <p:cNvPr id="13" name="Left-Right Arrow 12"/>
            <p:cNvSpPr/>
            <p:nvPr/>
          </p:nvSpPr>
          <p:spPr>
            <a:xfrm>
              <a:off x="7086259" y="4405398"/>
              <a:ext cx="320040" cy="155448"/>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Right Arrow 13"/>
            <p:cNvSpPr/>
            <p:nvPr/>
          </p:nvSpPr>
          <p:spPr>
            <a:xfrm>
              <a:off x="7086259" y="4934545"/>
              <a:ext cx="320040" cy="155448"/>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p:cNvSpPr/>
            <p:nvPr/>
          </p:nvSpPr>
          <p:spPr>
            <a:xfrm>
              <a:off x="7415614" y="4811923"/>
              <a:ext cx="1270861" cy="413103"/>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latin typeface="Avenir Light"/>
                  <a:cs typeface="Avenir Light"/>
                </a:rPr>
                <a:t>Python child</a:t>
              </a:r>
              <a:endParaRPr lang="en-US" sz="1500" dirty="0">
                <a:latin typeface="Avenir Light"/>
                <a:cs typeface="Avenir Light"/>
              </a:endParaRPr>
            </a:p>
          </p:txBody>
        </p:sp>
      </p:grpSp>
      <p:sp>
        <p:nvSpPr>
          <p:cNvPr id="18" name="Rectangle 17"/>
          <p:cNvSpPr/>
          <p:nvPr/>
        </p:nvSpPr>
        <p:spPr>
          <a:xfrm rot="16200000">
            <a:off x="3229724" y="5176638"/>
            <a:ext cx="1044112" cy="39696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700" dirty="0" err="1" smtClean="0">
                <a:latin typeface="Avenir Light"/>
                <a:cs typeface="Avenir Light"/>
              </a:rPr>
              <a:t>PySpark</a:t>
            </a:r>
            <a:endParaRPr lang="en-US" sz="1700" dirty="0">
              <a:latin typeface="Avenir Light"/>
              <a:cs typeface="Avenir Light"/>
            </a:endParaRPr>
          </a:p>
        </p:txBody>
      </p:sp>
      <p:grpSp>
        <p:nvGrpSpPr>
          <p:cNvPr id="44" name="Group 43"/>
          <p:cNvGrpSpPr/>
          <p:nvPr/>
        </p:nvGrpSpPr>
        <p:grpSpPr>
          <a:xfrm>
            <a:off x="5998905" y="5624318"/>
            <a:ext cx="2665860" cy="889022"/>
            <a:chOff x="6020615" y="5548325"/>
            <a:chExt cx="2665860" cy="947243"/>
          </a:xfrm>
        </p:grpSpPr>
        <p:sp>
          <p:nvSpPr>
            <p:cNvPr id="19" name="Rectangle 18"/>
            <p:cNvSpPr/>
            <p:nvPr/>
          </p:nvSpPr>
          <p:spPr>
            <a:xfrm>
              <a:off x="6020615" y="5548326"/>
              <a:ext cx="1061088" cy="947242"/>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latin typeface="Avenir Light"/>
                  <a:cs typeface="Avenir Light"/>
                </a:rPr>
                <a:t>Spark worker</a:t>
              </a:r>
              <a:endParaRPr lang="en-US" sz="1900" dirty="0">
                <a:latin typeface="Avenir Light"/>
                <a:cs typeface="Avenir Light"/>
              </a:endParaRPr>
            </a:p>
          </p:txBody>
        </p:sp>
        <p:sp>
          <p:nvSpPr>
            <p:cNvPr id="20" name="Rectangle 19"/>
            <p:cNvSpPr/>
            <p:nvPr/>
          </p:nvSpPr>
          <p:spPr>
            <a:xfrm>
              <a:off x="7415614" y="5548325"/>
              <a:ext cx="1270861" cy="413103"/>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latin typeface="Avenir Light"/>
                  <a:cs typeface="Avenir Light"/>
                </a:rPr>
                <a:t>Python child</a:t>
              </a:r>
              <a:endParaRPr lang="en-US" sz="1500" dirty="0">
                <a:latin typeface="Avenir Light"/>
                <a:cs typeface="Avenir Light"/>
              </a:endParaRPr>
            </a:p>
          </p:txBody>
        </p:sp>
        <p:sp>
          <p:nvSpPr>
            <p:cNvPr id="21" name="Left-Right Arrow 20"/>
            <p:cNvSpPr/>
            <p:nvPr/>
          </p:nvSpPr>
          <p:spPr>
            <a:xfrm>
              <a:off x="7086259" y="5675940"/>
              <a:ext cx="320040" cy="155448"/>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Left-Right Arrow 21"/>
            <p:cNvSpPr/>
            <p:nvPr/>
          </p:nvSpPr>
          <p:spPr>
            <a:xfrm>
              <a:off x="7086259" y="6205087"/>
              <a:ext cx="320040" cy="155448"/>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ectangle 22"/>
            <p:cNvSpPr/>
            <p:nvPr/>
          </p:nvSpPr>
          <p:spPr>
            <a:xfrm>
              <a:off x="7415614" y="6082465"/>
              <a:ext cx="1270861" cy="413103"/>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latin typeface="Avenir Light"/>
                  <a:cs typeface="Avenir Light"/>
                </a:rPr>
                <a:t>Python child</a:t>
              </a:r>
              <a:endParaRPr lang="en-US" sz="1500" dirty="0">
                <a:latin typeface="Avenir Light"/>
                <a:cs typeface="Avenir Light"/>
              </a:endParaRPr>
            </a:p>
          </p:txBody>
        </p:sp>
      </p:grpSp>
      <p:pic>
        <p:nvPicPr>
          <p:cNvPr id="32" name="Picture 31" descr="Screen Shot 2013-07-27 at 10.48.32 AM.png"/>
          <p:cNvPicPr>
            <a:picLocks noChangeAspect="1"/>
          </p:cNvPicPr>
          <p:nvPr/>
        </p:nvPicPr>
        <p:blipFill>
          <a:blip r:embed="rId2">
            <a:extLst>
              <a:ext uri="{BEBA8EAE-BF5A-486C-A8C5-ECC9F3942E4B}">
                <a14:imgProps xmlns:a14="http://schemas.microsoft.com/office/drawing/2010/main">
                  <a14:imgLayer r:embed="rId3">
                    <a14:imgEffect>
                      <a14:backgroundRemoval t="615" b="100000" l="0" r="100000">
                        <a14:foregroundMark x1="79386" y1="51844" x2="41009" y2="64754"/>
                        <a14:foregroundMark x1="31798" y1="59426" x2="48026" y2="88730"/>
                        <a14:foregroundMark x1="55044" y1="87705" x2="55044" y2="77869"/>
                        <a14:foregroundMark x1="37061" y1="16393" x2="35088" y2="14754"/>
                        <a14:foregroundMark x1="65351" y1="85041" x2="59211" y2="84426"/>
                      </a14:backgroundRemoval>
                    </a14:imgEffect>
                  </a14:imgLayer>
                </a14:imgProps>
              </a:ext>
              <a:ext uri="{28A0092B-C50C-407E-A947-70E740481C1C}">
                <a14:useLocalDpi xmlns:a14="http://schemas.microsoft.com/office/drawing/2010/main" val="0"/>
              </a:ext>
            </a:extLst>
          </a:blip>
          <a:stretch>
            <a:fillRect/>
          </a:stretch>
        </p:blipFill>
        <p:spPr>
          <a:xfrm>
            <a:off x="2426728" y="5513618"/>
            <a:ext cx="514525" cy="550633"/>
          </a:xfrm>
          <a:prstGeom prst="rect">
            <a:avLst/>
          </a:prstGeom>
        </p:spPr>
      </p:pic>
      <p:sp>
        <p:nvSpPr>
          <p:cNvPr id="45" name="Left-Right Arrow 44"/>
          <p:cNvSpPr/>
          <p:nvPr/>
        </p:nvSpPr>
        <p:spPr>
          <a:xfrm rot="16200000">
            <a:off x="6142897" y="5273320"/>
            <a:ext cx="474560" cy="218989"/>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13716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5488"/>
            <a:ext cx="8229600" cy="1143000"/>
          </a:xfrm>
        </p:spPr>
        <p:txBody>
          <a:bodyPr/>
          <a:lstStyle/>
          <a:p>
            <a:r>
              <a:rPr lang="en-US" dirty="0" smtClean="0"/>
              <a:t>Overview</a:t>
            </a:r>
            <a:endParaRPr lang="en-US" dirty="0"/>
          </a:p>
        </p:txBody>
      </p:sp>
      <p:sp>
        <p:nvSpPr>
          <p:cNvPr id="3" name="Content Placeholder 2"/>
          <p:cNvSpPr>
            <a:spLocks noGrp="1"/>
          </p:cNvSpPr>
          <p:nvPr>
            <p:ph idx="1"/>
          </p:nvPr>
        </p:nvSpPr>
        <p:spPr>
          <a:xfrm>
            <a:off x="457200" y="1730887"/>
            <a:ext cx="8229600" cy="2586839"/>
          </a:xfrm>
        </p:spPr>
        <p:txBody>
          <a:bodyPr/>
          <a:lstStyle/>
          <a:p>
            <a:r>
              <a:rPr lang="en-US" dirty="0" smtClean="0"/>
              <a:t>Spark core is written in </a:t>
            </a:r>
            <a:r>
              <a:rPr lang="en-US" dirty="0" err="1" smtClean="0"/>
              <a:t>Scala</a:t>
            </a:r>
            <a:endParaRPr lang="en-US" dirty="0" smtClean="0"/>
          </a:p>
          <a:p>
            <a:r>
              <a:rPr lang="en-US" dirty="0" err="1" smtClean="0"/>
              <a:t>PySpark</a:t>
            </a:r>
            <a:r>
              <a:rPr lang="en-US" dirty="0" smtClean="0"/>
              <a:t> calls existing scheduler, cache and networking layer (2K-line wrapper)</a:t>
            </a:r>
          </a:p>
          <a:p>
            <a:r>
              <a:rPr lang="en-US" dirty="0" smtClean="0"/>
              <a:t>No changes to Python</a:t>
            </a:r>
          </a:p>
        </p:txBody>
      </p:sp>
      <p:grpSp>
        <p:nvGrpSpPr>
          <p:cNvPr id="30" name="Group 29"/>
          <p:cNvGrpSpPr/>
          <p:nvPr/>
        </p:nvGrpSpPr>
        <p:grpSpPr>
          <a:xfrm>
            <a:off x="6175918" y="4826000"/>
            <a:ext cx="895694" cy="1103180"/>
            <a:chOff x="3700963" y="4746010"/>
            <a:chExt cx="1404437" cy="1189855"/>
          </a:xfrm>
        </p:grpSpPr>
        <p:sp>
          <p:nvSpPr>
            <p:cNvPr id="25" name="Left-Right Arrow 24"/>
            <p:cNvSpPr/>
            <p:nvPr/>
          </p:nvSpPr>
          <p:spPr>
            <a:xfrm rot="20366248">
              <a:off x="3700963" y="4746010"/>
              <a:ext cx="1404437" cy="236195"/>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Right Arrow 25"/>
            <p:cNvSpPr/>
            <p:nvPr/>
          </p:nvSpPr>
          <p:spPr>
            <a:xfrm rot="1260000">
              <a:off x="3700963" y="5699670"/>
              <a:ext cx="1404437" cy="236195"/>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7" name="Right Arrow 26"/>
          <p:cNvSpPr/>
          <p:nvPr/>
        </p:nvSpPr>
        <p:spPr>
          <a:xfrm>
            <a:off x="5004387" y="5302380"/>
            <a:ext cx="138138" cy="157814"/>
          </a:xfrm>
          <a:prstGeom prs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ight Arrow 27"/>
          <p:cNvSpPr/>
          <p:nvPr/>
        </p:nvSpPr>
        <p:spPr>
          <a:xfrm>
            <a:off x="4465827" y="5301645"/>
            <a:ext cx="138138" cy="157814"/>
          </a:xfrm>
          <a:prstGeom prs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Folded Corner 4"/>
          <p:cNvSpPr/>
          <p:nvPr/>
        </p:nvSpPr>
        <p:spPr>
          <a:xfrm>
            <a:off x="3661713" y="4853062"/>
            <a:ext cx="802649" cy="1044112"/>
          </a:xfrm>
          <a:prstGeom prst="foldedCorner">
            <a:avLst/>
          </a:prstGeom>
          <a:solidFill>
            <a:schemeClr val="bg1"/>
          </a:solidFill>
          <a:ln w="12700" cmpd="sng">
            <a:solidFill>
              <a:schemeClr val="tx1">
                <a:lumMod val="85000"/>
                <a:lumOff val="1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t"/>
          <a:lstStyle/>
          <a:p>
            <a:pPr algn="ctr"/>
            <a:r>
              <a:rPr lang="en-US" sz="1900" dirty="0" smtClean="0">
                <a:latin typeface="Avenir Light"/>
                <a:cs typeface="Avenir Light"/>
              </a:rPr>
              <a:t>Your app</a:t>
            </a:r>
            <a:endParaRPr lang="en-US" sz="1900" dirty="0">
              <a:latin typeface="Avenir Light"/>
              <a:cs typeface="Avenir Light"/>
            </a:endParaRPr>
          </a:p>
        </p:txBody>
      </p:sp>
      <p:sp>
        <p:nvSpPr>
          <p:cNvPr id="6" name="Rectangle 5"/>
          <p:cNvSpPr/>
          <p:nvPr/>
        </p:nvSpPr>
        <p:spPr>
          <a:xfrm>
            <a:off x="5142347" y="4853062"/>
            <a:ext cx="1061088" cy="1044112"/>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latin typeface="Avenir Light"/>
                <a:cs typeface="Avenir Light"/>
              </a:rPr>
              <a:t>Spark client</a:t>
            </a:r>
            <a:endParaRPr lang="en-US" sz="1900" dirty="0">
              <a:latin typeface="Avenir Light"/>
              <a:cs typeface="Avenir Light"/>
            </a:endParaRPr>
          </a:p>
        </p:txBody>
      </p:sp>
      <p:grpSp>
        <p:nvGrpSpPr>
          <p:cNvPr id="43" name="Group 42"/>
          <p:cNvGrpSpPr/>
          <p:nvPr/>
        </p:nvGrpSpPr>
        <p:grpSpPr>
          <a:xfrm>
            <a:off x="5998905" y="4256072"/>
            <a:ext cx="2665860" cy="889463"/>
            <a:chOff x="6020615" y="4277783"/>
            <a:chExt cx="2665860" cy="947243"/>
          </a:xfrm>
        </p:grpSpPr>
        <p:sp>
          <p:nvSpPr>
            <p:cNvPr id="7" name="Rectangle 6"/>
            <p:cNvSpPr/>
            <p:nvPr/>
          </p:nvSpPr>
          <p:spPr>
            <a:xfrm>
              <a:off x="6020615" y="4277784"/>
              <a:ext cx="1061088" cy="947242"/>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latin typeface="Avenir Light"/>
                  <a:cs typeface="Avenir Light"/>
                </a:rPr>
                <a:t>Spark worker</a:t>
              </a:r>
              <a:endParaRPr lang="en-US" sz="1900" dirty="0">
                <a:latin typeface="Avenir Light"/>
                <a:cs typeface="Avenir Light"/>
              </a:endParaRPr>
            </a:p>
          </p:txBody>
        </p:sp>
        <p:sp>
          <p:nvSpPr>
            <p:cNvPr id="11" name="Rectangle 10"/>
            <p:cNvSpPr/>
            <p:nvPr/>
          </p:nvSpPr>
          <p:spPr>
            <a:xfrm>
              <a:off x="7415614" y="4277783"/>
              <a:ext cx="1270861" cy="413103"/>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latin typeface="Avenir Light"/>
                  <a:cs typeface="Avenir Light"/>
                </a:rPr>
                <a:t>Python child</a:t>
              </a:r>
              <a:endParaRPr lang="en-US" sz="1500" dirty="0">
                <a:latin typeface="Avenir Light"/>
                <a:cs typeface="Avenir Light"/>
              </a:endParaRPr>
            </a:p>
          </p:txBody>
        </p:sp>
        <p:sp>
          <p:nvSpPr>
            <p:cNvPr id="13" name="Left-Right Arrow 12"/>
            <p:cNvSpPr/>
            <p:nvPr/>
          </p:nvSpPr>
          <p:spPr>
            <a:xfrm>
              <a:off x="7086259" y="4405398"/>
              <a:ext cx="320040" cy="155448"/>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Right Arrow 13"/>
            <p:cNvSpPr/>
            <p:nvPr/>
          </p:nvSpPr>
          <p:spPr>
            <a:xfrm>
              <a:off x="7086259" y="4934545"/>
              <a:ext cx="320040" cy="155448"/>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p:cNvSpPr/>
            <p:nvPr/>
          </p:nvSpPr>
          <p:spPr>
            <a:xfrm>
              <a:off x="7415614" y="4811923"/>
              <a:ext cx="1270861" cy="413103"/>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latin typeface="Avenir Light"/>
                  <a:cs typeface="Avenir Light"/>
                </a:rPr>
                <a:t>Python child</a:t>
              </a:r>
              <a:endParaRPr lang="en-US" sz="1500" dirty="0">
                <a:latin typeface="Avenir Light"/>
                <a:cs typeface="Avenir Light"/>
              </a:endParaRPr>
            </a:p>
          </p:txBody>
        </p:sp>
      </p:grpSp>
      <p:sp>
        <p:nvSpPr>
          <p:cNvPr id="18" name="Rectangle 17"/>
          <p:cNvSpPr/>
          <p:nvPr/>
        </p:nvSpPr>
        <p:spPr>
          <a:xfrm rot="16200000">
            <a:off x="4283852" y="5176638"/>
            <a:ext cx="1044112" cy="39696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700" dirty="0" err="1" smtClean="0">
                <a:latin typeface="Avenir Light"/>
                <a:cs typeface="Avenir Light"/>
              </a:rPr>
              <a:t>PySpark</a:t>
            </a:r>
            <a:endParaRPr lang="en-US" sz="1700" dirty="0">
              <a:latin typeface="Avenir Light"/>
              <a:cs typeface="Avenir Light"/>
            </a:endParaRPr>
          </a:p>
        </p:txBody>
      </p:sp>
      <p:grpSp>
        <p:nvGrpSpPr>
          <p:cNvPr id="44" name="Group 43"/>
          <p:cNvGrpSpPr/>
          <p:nvPr/>
        </p:nvGrpSpPr>
        <p:grpSpPr>
          <a:xfrm>
            <a:off x="5998905" y="5624318"/>
            <a:ext cx="2665860" cy="889022"/>
            <a:chOff x="6020615" y="5548325"/>
            <a:chExt cx="2665860" cy="947243"/>
          </a:xfrm>
        </p:grpSpPr>
        <p:sp>
          <p:nvSpPr>
            <p:cNvPr id="19" name="Rectangle 18"/>
            <p:cNvSpPr/>
            <p:nvPr/>
          </p:nvSpPr>
          <p:spPr>
            <a:xfrm>
              <a:off x="6020615" y="5548326"/>
              <a:ext cx="1061088" cy="947242"/>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latin typeface="Avenir Light"/>
                  <a:cs typeface="Avenir Light"/>
                </a:rPr>
                <a:t>Spark worker</a:t>
              </a:r>
              <a:endParaRPr lang="en-US" sz="1900" dirty="0">
                <a:latin typeface="Avenir Light"/>
                <a:cs typeface="Avenir Light"/>
              </a:endParaRPr>
            </a:p>
          </p:txBody>
        </p:sp>
        <p:sp>
          <p:nvSpPr>
            <p:cNvPr id="20" name="Rectangle 19"/>
            <p:cNvSpPr/>
            <p:nvPr/>
          </p:nvSpPr>
          <p:spPr>
            <a:xfrm>
              <a:off x="7415614" y="5548325"/>
              <a:ext cx="1270861" cy="413103"/>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latin typeface="Avenir Light"/>
                  <a:cs typeface="Avenir Light"/>
                </a:rPr>
                <a:t>Python child</a:t>
              </a:r>
              <a:endParaRPr lang="en-US" sz="1500" dirty="0">
                <a:latin typeface="Avenir Light"/>
                <a:cs typeface="Avenir Light"/>
              </a:endParaRPr>
            </a:p>
          </p:txBody>
        </p:sp>
        <p:sp>
          <p:nvSpPr>
            <p:cNvPr id="21" name="Left-Right Arrow 20"/>
            <p:cNvSpPr/>
            <p:nvPr/>
          </p:nvSpPr>
          <p:spPr>
            <a:xfrm>
              <a:off x="7086259" y="5675940"/>
              <a:ext cx="320040" cy="155448"/>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Left-Right Arrow 21"/>
            <p:cNvSpPr/>
            <p:nvPr/>
          </p:nvSpPr>
          <p:spPr>
            <a:xfrm>
              <a:off x="7086259" y="6205087"/>
              <a:ext cx="320040" cy="155448"/>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ectangle 22"/>
            <p:cNvSpPr/>
            <p:nvPr/>
          </p:nvSpPr>
          <p:spPr>
            <a:xfrm>
              <a:off x="7415614" y="6082465"/>
              <a:ext cx="1270861" cy="413103"/>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latin typeface="Avenir Light"/>
                  <a:cs typeface="Avenir Light"/>
                </a:rPr>
                <a:t>Python child</a:t>
              </a:r>
              <a:endParaRPr lang="en-US" sz="1500" dirty="0">
                <a:latin typeface="Avenir Light"/>
                <a:cs typeface="Avenir Light"/>
              </a:endParaRPr>
            </a:p>
          </p:txBody>
        </p:sp>
      </p:grpSp>
      <p:pic>
        <p:nvPicPr>
          <p:cNvPr id="32" name="Picture 31" descr="Screen Shot 2013-07-27 at 10.48.32 AM.png"/>
          <p:cNvPicPr>
            <a:picLocks noChangeAspect="1"/>
          </p:cNvPicPr>
          <p:nvPr/>
        </p:nvPicPr>
        <p:blipFill>
          <a:blip r:embed="rId2">
            <a:extLst>
              <a:ext uri="{BEBA8EAE-BF5A-486C-A8C5-ECC9F3942E4B}">
                <a14:imgProps xmlns:a14="http://schemas.microsoft.com/office/drawing/2010/main">
                  <a14:imgLayer r:embed="rId3">
                    <a14:imgEffect>
                      <a14:backgroundRemoval t="615" b="100000" l="0" r="100000">
                        <a14:foregroundMark x1="79386" y1="51844" x2="41009" y2="64754"/>
                        <a14:foregroundMark x1="31798" y1="59426" x2="48026" y2="88730"/>
                        <a14:foregroundMark x1="55044" y1="87705" x2="55044" y2="77869"/>
                        <a14:foregroundMark x1="37061" y1="16393" x2="35088" y2="14754"/>
                        <a14:foregroundMark x1="65351" y1="85041" x2="59211" y2="84426"/>
                      </a14:backgroundRemoval>
                    </a14:imgEffect>
                  </a14:imgLayer>
                </a14:imgProps>
              </a:ext>
              <a:ext uri="{28A0092B-C50C-407E-A947-70E740481C1C}">
                <a14:useLocalDpi xmlns:a14="http://schemas.microsoft.com/office/drawing/2010/main" val="0"/>
              </a:ext>
            </a:extLst>
          </a:blip>
          <a:stretch>
            <a:fillRect/>
          </a:stretch>
        </p:blipFill>
        <p:spPr>
          <a:xfrm>
            <a:off x="3480856" y="5513618"/>
            <a:ext cx="514525" cy="550633"/>
          </a:xfrm>
          <a:prstGeom prst="rect">
            <a:avLst/>
          </a:prstGeom>
        </p:spPr>
      </p:pic>
      <p:sp>
        <p:nvSpPr>
          <p:cNvPr id="45" name="Left-Right Arrow 44"/>
          <p:cNvSpPr/>
          <p:nvPr/>
        </p:nvSpPr>
        <p:spPr>
          <a:xfrm rot="16200000">
            <a:off x="7197025" y="5273320"/>
            <a:ext cx="474560" cy="218989"/>
          </a:xfrm>
          <a:prstGeom prst="leftRightArrow">
            <a:avLst/>
          </a:prstGeom>
          <a:solidFill>
            <a:schemeClr val="tx1">
              <a:lumMod val="50000"/>
              <a:lumOff val="50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ectangle 11"/>
          <p:cNvSpPr/>
          <p:nvPr/>
        </p:nvSpPr>
        <p:spPr>
          <a:xfrm>
            <a:off x="5867400" y="4114800"/>
            <a:ext cx="3124200" cy="2568964"/>
          </a:xfrm>
          <a:prstGeom prst="rect">
            <a:avLst/>
          </a:prstGeom>
          <a:solidFill>
            <a:srgbClr val="FFFFFF">
              <a:alpha val="65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6" name="Group 15"/>
          <p:cNvGrpSpPr>
            <a:grpSpLocks noChangeAspect="1"/>
          </p:cNvGrpSpPr>
          <p:nvPr/>
        </p:nvGrpSpPr>
        <p:grpSpPr>
          <a:xfrm>
            <a:off x="1828800" y="4474644"/>
            <a:ext cx="5653977" cy="2154756"/>
            <a:chOff x="1663728" y="4461634"/>
            <a:chExt cx="5880072" cy="2236245"/>
          </a:xfrm>
        </p:grpSpPr>
        <p:sp>
          <p:nvSpPr>
            <p:cNvPr id="8" name="Rectangle 7"/>
            <p:cNvSpPr/>
            <p:nvPr/>
          </p:nvSpPr>
          <p:spPr>
            <a:xfrm>
              <a:off x="1663728" y="4461634"/>
              <a:ext cx="5880072" cy="2236245"/>
            </a:xfrm>
            <a:prstGeom prst="rect">
              <a:avLst/>
            </a:prstGeom>
            <a:solidFill>
              <a:srgbClr val="FFFFFF"/>
            </a:solidFill>
            <a:ln>
              <a:solidFill>
                <a:schemeClr val="tx1"/>
              </a:solidFill>
              <a:headEnd type="none" w="med" len="med"/>
              <a:tailEnd type="non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9" name="Picture 8" descr="784145e31736d98de13959d0ffe3cde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583" y="4473964"/>
              <a:ext cx="2209800" cy="2209800"/>
            </a:xfrm>
            <a:prstGeom prst="rect">
              <a:avLst/>
            </a:prstGeom>
          </p:spPr>
        </p:pic>
        <p:sp>
          <p:nvSpPr>
            <p:cNvPr id="10" name="TextBox 9"/>
            <p:cNvSpPr txBox="1"/>
            <p:nvPr/>
          </p:nvSpPr>
          <p:spPr>
            <a:xfrm>
              <a:off x="3988482" y="4813160"/>
              <a:ext cx="3443868" cy="1708160"/>
            </a:xfrm>
            <a:prstGeom prst="rect">
              <a:avLst/>
            </a:prstGeom>
            <a:noFill/>
          </p:spPr>
          <p:txBody>
            <a:bodyPr wrap="none" rtlCol="0">
              <a:spAutoFit/>
            </a:bodyPr>
            <a:lstStyle/>
            <a:p>
              <a:pPr algn="ctr"/>
              <a:r>
                <a:rPr lang="en-US" sz="2700" b="1" dirty="0" smtClean="0">
                  <a:latin typeface="Avenir Light"/>
                  <a:cs typeface="Avenir Light"/>
                </a:rPr>
                <a:t>Main </a:t>
              </a:r>
              <a:r>
                <a:rPr lang="en-US" sz="2700" b="1" dirty="0" err="1" smtClean="0">
                  <a:latin typeface="Avenir Light"/>
                  <a:cs typeface="Avenir Light"/>
                </a:rPr>
                <a:t>PySpark</a:t>
              </a:r>
              <a:r>
                <a:rPr lang="en-US" sz="2700" b="1" dirty="0" smtClean="0">
                  <a:latin typeface="Avenir Light"/>
                  <a:cs typeface="Avenir Light"/>
                </a:rPr>
                <a:t> author:</a:t>
              </a:r>
            </a:p>
            <a:p>
              <a:pPr algn="ctr"/>
              <a:endParaRPr lang="en-US" sz="700" b="1" dirty="0">
                <a:latin typeface="Avenir Light"/>
                <a:cs typeface="Avenir Light"/>
              </a:endParaRPr>
            </a:p>
            <a:p>
              <a:pPr algn="ctr"/>
              <a:r>
                <a:rPr lang="en-US" sz="2900" b="1" dirty="0" smtClean="0">
                  <a:latin typeface="Avenir Light"/>
                  <a:cs typeface="Avenir Light"/>
                </a:rPr>
                <a:t>Josh Rosen</a:t>
              </a:r>
            </a:p>
            <a:p>
              <a:pPr algn="ctr"/>
              <a:endParaRPr lang="en-US" sz="1800" b="1" dirty="0" smtClean="0">
                <a:latin typeface="Avenir Light"/>
                <a:cs typeface="Avenir Light"/>
              </a:endParaRPr>
            </a:p>
            <a:p>
              <a:pPr algn="ctr"/>
              <a:r>
                <a:rPr lang="en-US" sz="2000" b="1" dirty="0" smtClean="0">
                  <a:latin typeface="Avenir Light"/>
                  <a:cs typeface="Avenir Light"/>
                  <a:hlinkClick r:id="rId5"/>
                </a:rPr>
                <a:t>cs.berkeley.edu</a:t>
              </a:r>
              <a:r>
                <a:rPr lang="en-US" sz="2000" b="1" dirty="0">
                  <a:latin typeface="Avenir Light"/>
                  <a:cs typeface="Avenir Light"/>
                  <a:hlinkClick r:id="rId5"/>
                </a:rPr>
                <a:t>/~</a:t>
              </a:r>
              <a:r>
                <a:rPr lang="en-US" sz="2000" b="1" dirty="0" smtClean="0">
                  <a:latin typeface="Avenir Light"/>
                  <a:cs typeface="Avenir Light"/>
                  <a:hlinkClick r:id="rId5"/>
                </a:rPr>
                <a:t>joshrosen</a:t>
              </a:r>
              <a:r>
                <a:rPr lang="en-US" sz="2000" b="1" dirty="0" smtClean="0">
                  <a:latin typeface="Avenir Light"/>
                  <a:cs typeface="Avenir Light"/>
                </a:rPr>
                <a:t> </a:t>
              </a:r>
              <a:endParaRPr lang="en-US" sz="2000" b="1" dirty="0">
                <a:latin typeface="Avenir Light"/>
                <a:cs typeface="Avenir Light"/>
              </a:endParaRPr>
            </a:p>
          </p:txBody>
        </p:sp>
      </p:grpSp>
    </p:spTree>
    <p:extLst>
      <p:ext uri="{BB962C8B-B14F-4D97-AF65-F5344CB8AC3E}">
        <p14:creationId xmlns:p14="http://schemas.microsoft.com/office/powerpoint/2010/main" val="2120644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Object Marshaling</a:t>
            </a:r>
            <a:endParaRPr lang="en-US" dirty="0"/>
          </a:p>
        </p:txBody>
      </p:sp>
      <p:sp>
        <p:nvSpPr>
          <p:cNvPr id="6" name="Content Placeholder 5"/>
          <p:cNvSpPr>
            <a:spLocks noGrp="1"/>
          </p:cNvSpPr>
          <p:nvPr>
            <p:ph idx="1"/>
          </p:nvPr>
        </p:nvSpPr>
        <p:spPr/>
        <p:txBody>
          <a:bodyPr/>
          <a:lstStyle/>
          <a:p>
            <a:r>
              <a:rPr lang="en-US" dirty="0" smtClean="0"/>
              <a:t>Uses pickle library for both communication and cached data</a:t>
            </a:r>
          </a:p>
          <a:p>
            <a:pPr lvl="1"/>
            <a:r>
              <a:rPr lang="en-US" dirty="0" smtClean="0"/>
              <a:t>Much cheaper than Python objects in RAM</a:t>
            </a:r>
          </a:p>
          <a:p>
            <a:r>
              <a:rPr lang="en-US" dirty="0" smtClean="0"/>
              <a:t>Lambda marshaling library by </a:t>
            </a:r>
            <a:r>
              <a:rPr lang="en-US" dirty="0" err="1" smtClean="0"/>
              <a:t>PiCloud</a:t>
            </a:r>
            <a:endParaRPr lang="en-US" dirty="0"/>
          </a:p>
        </p:txBody>
      </p:sp>
    </p:spTree>
    <p:extLst>
      <p:ext uri="{BB962C8B-B14F-4D97-AF65-F5344CB8AC3E}">
        <p14:creationId xmlns:p14="http://schemas.microsoft.com/office/powerpoint/2010/main" val="23271060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p:txBody>
          <a:bodyPr/>
          <a:lstStyle/>
          <a:p>
            <a:r>
              <a:rPr lang="en-US" dirty="0" smtClean="0">
                <a:ea typeface="ＭＳ Ｐゴシック" charset="-128"/>
                <a:cs typeface="ＭＳ Ｐゴシック" charset="-128"/>
              </a:rPr>
              <a:t>Job Scheduler</a:t>
            </a:r>
          </a:p>
        </p:txBody>
      </p:sp>
      <p:sp>
        <p:nvSpPr>
          <p:cNvPr id="14" name="Content Placeholder 2"/>
          <p:cNvSpPr>
            <a:spLocks noGrp="1"/>
          </p:cNvSpPr>
          <p:nvPr>
            <p:ph sz="half" idx="1"/>
          </p:nvPr>
        </p:nvSpPr>
        <p:spPr>
          <a:xfrm>
            <a:off x="382097" y="1981200"/>
            <a:ext cx="3646178" cy="4304764"/>
          </a:xfrm>
        </p:spPr>
        <p:txBody>
          <a:bodyPr/>
          <a:lstStyle/>
          <a:p>
            <a:pPr marL="0" indent="0">
              <a:buFontTx/>
              <a:buNone/>
            </a:pPr>
            <a:r>
              <a:rPr lang="en-US" sz="2700" dirty="0" smtClean="0">
                <a:ea typeface="ＭＳ Ｐゴシック" charset="-128"/>
                <a:cs typeface="ＭＳ Ｐゴシック" charset="-128"/>
              </a:rPr>
              <a:t>Supports general operator graphs</a:t>
            </a:r>
          </a:p>
          <a:p>
            <a:pPr marL="0" indent="0">
              <a:buFontTx/>
              <a:buNone/>
            </a:pPr>
            <a:r>
              <a:rPr lang="en-US" sz="2700" dirty="0" smtClean="0">
                <a:ea typeface="ＭＳ Ｐゴシック" charset="-128"/>
                <a:cs typeface="ＭＳ Ｐゴシック" charset="-128"/>
              </a:rPr>
              <a:t>Automatically pipelines functions</a:t>
            </a:r>
          </a:p>
          <a:p>
            <a:pPr marL="0" indent="0">
              <a:buFontTx/>
              <a:buNone/>
            </a:pPr>
            <a:r>
              <a:rPr lang="en-US" sz="2700" dirty="0" smtClean="0">
                <a:ea typeface="ＭＳ Ｐゴシック" charset="-128"/>
                <a:cs typeface="ＭＳ Ｐゴシック" charset="-128"/>
              </a:rPr>
              <a:t>Aware of data locality and partitioning</a:t>
            </a:r>
          </a:p>
        </p:txBody>
      </p:sp>
      <p:grpSp>
        <p:nvGrpSpPr>
          <p:cNvPr id="3" name="Group 2"/>
          <p:cNvGrpSpPr/>
          <p:nvPr/>
        </p:nvGrpSpPr>
        <p:grpSpPr>
          <a:xfrm>
            <a:off x="3919169" y="2147272"/>
            <a:ext cx="5014516" cy="3644727"/>
            <a:chOff x="3259082" y="2018851"/>
            <a:chExt cx="5656318" cy="3924749"/>
          </a:xfrm>
        </p:grpSpPr>
        <p:sp>
          <p:nvSpPr>
            <p:cNvPr id="171" name="Rounded Rectangle 170"/>
            <p:cNvSpPr/>
            <p:nvPr/>
          </p:nvSpPr>
          <p:spPr>
            <a:xfrm>
              <a:off x="3259082" y="2018851"/>
              <a:ext cx="5656318" cy="3924749"/>
            </a:xfrm>
            <a:prstGeom prst="roundRect">
              <a:avLst>
                <a:gd name="adj" fmla="val 11363"/>
              </a:avLst>
            </a:prstGeom>
            <a:noFill/>
            <a:ln w="1905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72" name="Rounded Rectangle 171"/>
            <p:cNvSpPr/>
            <p:nvPr/>
          </p:nvSpPr>
          <p:spPr>
            <a:xfrm>
              <a:off x="3423812" y="2166746"/>
              <a:ext cx="1828800" cy="1381095"/>
            </a:xfrm>
            <a:prstGeom prst="roundRect">
              <a:avLst/>
            </a:prstGeom>
            <a:noFill/>
            <a:ln w="1905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73" name="Rounded Rectangle 172"/>
            <p:cNvSpPr/>
            <p:nvPr/>
          </p:nvSpPr>
          <p:spPr>
            <a:xfrm>
              <a:off x="3423812" y="3726445"/>
              <a:ext cx="3901060" cy="2074855"/>
            </a:xfrm>
            <a:prstGeom prst="roundRect">
              <a:avLst/>
            </a:prstGeom>
            <a:noFill/>
            <a:ln w="1905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74" name="Rounded Rectangle 173"/>
            <p:cNvSpPr/>
            <p:nvPr/>
          </p:nvSpPr>
          <p:spPr>
            <a:xfrm>
              <a:off x="5039626" y="3878162"/>
              <a:ext cx="591825" cy="803593"/>
            </a:xfrm>
            <a:prstGeom prst="roundRect">
              <a:avLst/>
            </a:prstGeom>
            <a:solidFill>
              <a:sysClr val="window" lastClr="FFFFFF"/>
            </a:solidFill>
            <a:ln w="1905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75" name="Rounded Rectangle 174"/>
            <p:cNvSpPr/>
            <p:nvPr/>
          </p:nvSpPr>
          <p:spPr>
            <a:xfrm>
              <a:off x="5133256"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76" name="Rounded Rectangle 175"/>
            <p:cNvSpPr/>
            <p:nvPr/>
          </p:nvSpPr>
          <p:spPr>
            <a:xfrm>
              <a:off x="5133256"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77" name="Rounded Rectangle 176"/>
            <p:cNvSpPr/>
            <p:nvPr/>
          </p:nvSpPr>
          <p:spPr>
            <a:xfrm>
              <a:off x="5045232" y="4839070"/>
              <a:ext cx="586220" cy="803593"/>
            </a:xfrm>
            <a:prstGeom prst="roundRect">
              <a:avLst/>
            </a:prstGeom>
            <a:solidFill>
              <a:sysClr val="window" lastClr="FFFFFF"/>
            </a:solidFill>
            <a:ln w="1905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78" name="Rounded Rectangle 177"/>
            <p:cNvSpPr/>
            <p:nvPr/>
          </p:nvSpPr>
          <p:spPr>
            <a:xfrm>
              <a:off x="5138861" y="491997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79" name="Rounded Rectangle 178"/>
            <p:cNvSpPr/>
            <p:nvPr/>
          </p:nvSpPr>
          <p:spPr>
            <a:xfrm>
              <a:off x="5138861" y="5283553"/>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80" name="Rounded Rectangle 179"/>
            <p:cNvSpPr/>
            <p:nvPr/>
          </p:nvSpPr>
          <p:spPr>
            <a:xfrm>
              <a:off x="6387251" y="3963700"/>
              <a:ext cx="591825" cy="1528842"/>
            </a:xfrm>
            <a:prstGeom prst="roundRect">
              <a:avLst/>
            </a:prstGeom>
            <a:solidFill>
              <a:sysClr val="window" lastClr="FFFFFF"/>
            </a:solidFill>
            <a:ln w="1905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81" name="Rounded Rectangle 180"/>
            <p:cNvSpPr/>
            <p:nvPr/>
          </p:nvSpPr>
          <p:spPr>
            <a:xfrm>
              <a:off x="6480881" y="4044600"/>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82" name="Rounded Rectangle 181"/>
            <p:cNvSpPr/>
            <p:nvPr/>
          </p:nvSpPr>
          <p:spPr>
            <a:xfrm>
              <a:off x="6480881" y="440818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83" name="Rounded Rectangle 182"/>
            <p:cNvSpPr/>
            <p:nvPr/>
          </p:nvSpPr>
          <p:spPr>
            <a:xfrm>
              <a:off x="6480881" y="476792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84" name="Rounded Rectangle 183"/>
            <p:cNvSpPr/>
            <p:nvPr/>
          </p:nvSpPr>
          <p:spPr>
            <a:xfrm>
              <a:off x="6480881" y="513150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85" name="Rounded Rectangle 184"/>
            <p:cNvSpPr/>
            <p:nvPr/>
          </p:nvSpPr>
          <p:spPr>
            <a:xfrm>
              <a:off x="4479781" y="2272884"/>
              <a:ext cx="591825" cy="1149898"/>
            </a:xfrm>
            <a:prstGeom prst="roundRect">
              <a:avLst/>
            </a:prstGeom>
            <a:solidFill>
              <a:sysClr val="window" lastClr="FFFFFF"/>
            </a:solidFill>
            <a:ln w="1905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86" name="Rounded Rectangle 185"/>
            <p:cNvSpPr/>
            <p:nvPr/>
          </p:nvSpPr>
          <p:spPr>
            <a:xfrm>
              <a:off x="4573411" y="235378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87" name="Rounded Rectangle 186"/>
            <p:cNvSpPr/>
            <p:nvPr/>
          </p:nvSpPr>
          <p:spPr>
            <a:xfrm>
              <a:off x="4573411" y="2717367"/>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88" name="Rounded Rectangle 187"/>
            <p:cNvSpPr/>
            <p:nvPr/>
          </p:nvSpPr>
          <p:spPr>
            <a:xfrm>
              <a:off x="4573411" y="3063041"/>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89" name="Rounded Rectangle 188"/>
            <p:cNvSpPr/>
            <p:nvPr/>
          </p:nvSpPr>
          <p:spPr>
            <a:xfrm>
              <a:off x="6387251" y="2278969"/>
              <a:ext cx="591825" cy="1149898"/>
            </a:xfrm>
            <a:prstGeom prst="roundRect">
              <a:avLst/>
            </a:prstGeom>
            <a:solidFill>
              <a:sysClr val="window" lastClr="FFFFFF"/>
            </a:solidFill>
            <a:ln w="1905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90" name="Rounded Rectangle 189"/>
            <p:cNvSpPr/>
            <p:nvPr/>
          </p:nvSpPr>
          <p:spPr>
            <a:xfrm>
              <a:off x="6480881" y="2359870"/>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91" name="Rounded Rectangle 190"/>
            <p:cNvSpPr/>
            <p:nvPr/>
          </p:nvSpPr>
          <p:spPr>
            <a:xfrm>
              <a:off x="6480881" y="2723452"/>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92" name="Rounded Rectangle 191"/>
            <p:cNvSpPr/>
            <p:nvPr/>
          </p:nvSpPr>
          <p:spPr>
            <a:xfrm>
              <a:off x="6480881" y="3069126"/>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93" name="Rounded Rectangle 192"/>
            <p:cNvSpPr/>
            <p:nvPr/>
          </p:nvSpPr>
          <p:spPr>
            <a:xfrm>
              <a:off x="8156030" y="3225190"/>
              <a:ext cx="591825" cy="1149898"/>
            </a:xfrm>
            <a:prstGeom prst="roundRect">
              <a:avLst/>
            </a:prstGeom>
            <a:solidFill>
              <a:sysClr val="window" lastClr="FFFFFF"/>
            </a:solidFill>
            <a:ln w="1905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194" name="Rounded Rectangle 193"/>
            <p:cNvSpPr/>
            <p:nvPr/>
          </p:nvSpPr>
          <p:spPr>
            <a:xfrm>
              <a:off x="8249660" y="330609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95" name="Rounded Rectangle 194"/>
            <p:cNvSpPr/>
            <p:nvPr/>
          </p:nvSpPr>
          <p:spPr>
            <a:xfrm>
              <a:off x="8249660" y="366967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196" name="Rounded Rectangle 195"/>
            <p:cNvSpPr/>
            <p:nvPr/>
          </p:nvSpPr>
          <p:spPr>
            <a:xfrm>
              <a:off x="8249660" y="4015348"/>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cxnSp>
          <p:nvCxnSpPr>
            <p:cNvPr id="197" name="Straight Arrow Connector 196"/>
            <p:cNvCxnSpPr>
              <a:stCxn id="190" idx="3"/>
              <a:endCxn id="194" idx="1"/>
            </p:cNvCxnSpPr>
            <p:nvPr/>
          </p:nvCxnSpPr>
          <p:spPr>
            <a:xfrm>
              <a:off x="6887760" y="2492257"/>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87760" y="2855839"/>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87760" y="3201513"/>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4980290" y="2849754"/>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4980290" y="2486172"/>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2" name="Straight Arrow Connector 201"/>
            <p:cNvCxnSpPr>
              <a:stCxn id="176" idx="3"/>
              <a:endCxn id="182" idx="1"/>
            </p:cNvCxnSpPr>
            <p:nvPr/>
          </p:nvCxnSpPr>
          <p:spPr>
            <a:xfrm>
              <a:off x="5540135" y="4455032"/>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87760" y="3438479"/>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4980290" y="3195428"/>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87760" y="3438479"/>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175" idx="3"/>
              <a:endCxn id="181" idx="1"/>
            </p:cNvCxnSpPr>
            <p:nvPr/>
          </p:nvCxnSpPr>
          <p:spPr>
            <a:xfrm>
              <a:off x="5540135" y="4091451"/>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178" idx="3"/>
              <a:endCxn id="183" idx="1"/>
            </p:cNvCxnSpPr>
            <p:nvPr/>
          </p:nvCxnSpPr>
          <p:spPr>
            <a:xfrm flipV="1">
              <a:off x="5545740" y="4900309"/>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179" idx="3"/>
              <a:endCxn id="184" idx="1"/>
            </p:cNvCxnSpPr>
            <p:nvPr/>
          </p:nvCxnSpPr>
          <p:spPr>
            <a:xfrm flipV="1">
              <a:off x="5545740" y="5263891"/>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87760" y="3802061"/>
              <a:ext cx="1361900" cy="374926"/>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87760" y="3802061"/>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87760" y="3802061"/>
              <a:ext cx="1361900" cy="1098249"/>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87760" y="3802061"/>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87760" y="3438479"/>
              <a:ext cx="1361900" cy="1102090"/>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4980290" y="2849754"/>
              <a:ext cx="1500591" cy="351759"/>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4980290" y="2492257"/>
              <a:ext cx="1500591" cy="357497"/>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4980290" y="2855839"/>
              <a:ext cx="1500591" cy="339589"/>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4980290" y="2486172"/>
              <a:ext cx="1500591" cy="715341"/>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87760" y="3438479"/>
              <a:ext cx="1361900" cy="1825412"/>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87760" y="4147735"/>
              <a:ext cx="1361900" cy="29253"/>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87760" y="4147735"/>
              <a:ext cx="1361900" cy="392834"/>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87760" y="4147735"/>
              <a:ext cx="1361900" cy="752575"/>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87760" y="4147735"/>
              <a:ext cx="1361900" cy="111615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72829" y="4745406"/>
              <a:ext cx="572253"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Avenir Light"/>
                  <a:cs typeface="Avenir Light"/>
                </a:rPr>
                <a:t>join</a:t>
              </a:r>
              <a:endParaRPr kumimoji="0" lang="en-US" sz="1600" b="0" i="0" u="none" strike="noStrike" kern="0" cap="none" spc="0" normalizeH="0" baseline="0" noProof="0" dirty="0">
                <a:ln>
                  <a:noFill/>
                </a:ln>
                <a:solidFill>
                  <a:sysClr val="windowText" lastClr="000000"/>
                </a:solidFill>
                <a:effectLst/>
                <a:uLnTx/>
                <a:uFillTx/>
                <a:latin typeface="Avenir Light"/>
                <a:cs typeface="Avenir Light"/>
              </a:endParaRPr>
            </a:p>
          </p:txBody>
        </p:sp>
        <p:sp>
          <p:nvSpPr>
            <p:cNvPr id="224" name="TextBox 223"/>
            <p:cNvSpPr txBox="1"/>
            <p:nvPr/>
          </p:nvSpPr>
          <p:spPr>
            <a:xfrm>
              <a:off x="5664808" y="5398364"/>
              <a:ext cx="750942"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Avenir Light"/>
                  <a:cs typeface="Avenir Light"/>
                </a:rPr>
                <a:t>union</a:t>
              </a:r>
              <a:endParaRPr kumimoji="0" lang="en-US" sz="1600" b="0" i="0" u="none" strike="noStrike" kern="0" cap="none" spc="0" normalizeH="0" baseline="0" noProof="0" dirty="0">
                <a:ln>
                  <a:noFill/>
                </a:ln>
                <a:solidFill>
                  <a:sysClr val="windowText" lastClr="000000"/>
                </a:solidFill>
                <a:effectLst/>
                <a:uLnTx/>
                <a:uFillTx/>
                <a:latin typeface="Avenir Light"/>
                <a:cs typeface="Avenir Light"/>
              </a:endParaRPr>
            </a:p>
          </p:txBody>
        </p:sp>
        <p:sp>
          <p:nvSpPr>
            <p:cNvPr id="225" name="TextBox 224"/>
            <p:cNvSpPr txBox="1"/>
            <p:nvPr/>
          </p:nvSpPr>
          <p:spPr>
            <a:xfrm>
              <a:off x="5273881" y="3209702"/>
              <a:ext cx="1040220"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latin typeface="Avenir Light"/>
                  <a:cs typeface="Avenir Light"/>
                </a:rPr>
                <a:t>groupBy</a:t>
              </a:r>
              <a:endParaRPr kumimoji="0" lang="en-US" sz="1600" b="0" i="0" u="none" strike="noStrike" kern="0" cap="none" spc="0" normalizeH="0" baseline="0" noProof="0" dirty="0">
                <a:ln>
                  <a:noFill/>
                </a:ln>
                <a:solidFill>
                  <a:sysClr val="windowText" lastClr="000000"/>
                </a:solidFill>
                <a:effectLst/>
                <a:uLnTx/>
                <a:uFillTx/>
                <a:latin typeface="Avenir Light"/>
                <a:cs typeface="Avenir Light"/>
              </a:endParaRPr>
            </a:p>
          </p:txBody>
        </p:sp>
        <p:cxnSp>
          <p:nvCxnSpPr>
            <p:cNvPr id="226" name="Straight Arrow Connector 225"/>
            <p:cNvCxnSpPr>
              <a:stCxn id="188" idx="3"/>
              <a:endCxn id="190" idx="1"/>
            </p:cNvCxnSpPr>
            <p:nvPr/>
          </p:nvCxnSpPr>
          <p:spPr>
            <a:xfrm flipV="1">
              <a:off x="4980290" y="2492257"/>
              <a:ext cx="1500591" cy="703171"/>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4980290" y="2486172"/>
              <a:ext cx="1500591" cy="369667"/>
            </a:xfrm>
            <a:prstGeom prst="straightConnector1">
              <a:avLst/>
            </a:prstGeom>
            <a:noFill/>
            <a:ln w="19050" cap="flat" cmpd="sng" algn="ctr">
              <a:solidFill>
                <a:srgbClr val="000000"/>
              </a:solidFill>
              <a:prstDash val="solid"/>
              <a:round/>
              <a:headEnd type="none"/>
              <a:tailEnd type="triangle"/>
            </a:ln>
            <a:effectLst/>
          </p:spPr>
        </p:cxnSp>
        <p:sp>
          <p:nvSpPr>
            <p:cNvPr id="228" name="Rounded Rectangle 227"/>
            <p:cNvSpPr/>
            <p:nvPr/>
          </p:nvSpPr>
          <p:spPr>
            <a:xfrm>
              <a:off x="3810358" y="3878162"/>
              <a:ext cx="591825" cy="803593"/>
            </a:xfrm>
            <a:prstGeom prst="roundRect">
              <a:avLst/>
            </a:prstGeom>
            <a:solidFill>
              <a:sysClr val="window" lastClr="FFFFFF"/>
            </a:solidFill>
            <a:ln w="1905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venir Light"/>
                <a:ea typeface="+mn-ea"/>
                <a:cs typeface="Avenir Light"/>
              </a:endParaRPr>
            </a:p>
          </p:txBody>
        </p:sp>
        <p:sp>
          <p:nvSpPr>
            <p:cNvPr id="229" name="Rounded Rectangle 228"/>
            <p:cNvSpPr/>
            <p:nvPr/>
          </p:nvSpPr>
          <p:spPr>
            <a:xfrm>
              <a:off x="3903988"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
          <p:nvSpPr>
            <p:cNvPr id="230" name="Rounded Rectangle 229"/>
            <p:cNvSpPr/>
            <p:nvPr/>
          </p:nvSpPr>
          <p:spPr>
            <a:xfrm>
              <a:off x="3903988"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cxnSp>
          <p:nvCxnSpPr>
            <p:cNvPr id="231" name="Straight Arrow Connector 230"/>
            <p:cNvCxnSpPr>
              <a:stCxn id="229" idx="3"/>
              <a:endCxn id="175" idx="1"/>
            </p:cNvCxnSpPr>
            <p:nvPr/>
          </p:nvCxnSpPr>
          <p:spPr>
            <a:xfrm>
              <a:off x="4310867" y="4091451"/>
              <a:ext cx="822389" cy="0"/>
            </a:xfrm>
            <a:prstGeom prst="straightConnector1">
              <a:avLst/>
            </a:prstGeom>
            <a:noFill/>
            <a:ln w="19050" cap="flat" cmpd="sng" algn="ctr">
              <a:solidFill>
                <a:srgbClr val="000000"/>
              </a:solidFill>
              <a:prstDash val="solid"/>
              <a:round/>
              <a:headEnd type="none"/>
              <a:tailEnd type="triangle"/>
            </a:ln>
            <a:effectLst/>
          </p:spPr>
        </p:cxnSp>
        <p:cxnSp>
          <p:nvCxnSpPr>
            <p:cNvPr id="232" name="Straight Arrow Connector 231"/>
            <p:cNvCxnSpPr>
              <a:stCxn id="230" idx="3"/>
              <a:endCxn id="176" idx="1"/>
            </p:cNvCxnSpPr>
            <p:nvPr/>
          </p:nvCxnSpPr>
          <p:spPr>
            <a:xfrm>
              <a:off x="4310867" y="4455032"/>
              <a:ext cx="822389" cy="0"/>
            </a:xfrm>
            <a:prstGeom prst="straightConnector1">
              <a:avLst/>
            </a:prstGeom>
            <a:noFill/>
            <a:ln w="19050" cap="flat" cmpd="sng" algn="ctr">
              <a:solidFill>
                <a:srgbClr val="000000"/>
              </a:solidFill>
              <a:prstDash val="solid"/>
              <a:round/>
              <a:headEnd type="none"/>
              <a:tailEnd type="triangle"/>
            </a:ln>
            <a:effectLst/>
          </p:spPr>
        </p:cxnSp>
        <p:sp>
          <p:nvSpPr>
            <p:cNvPr id="233" name="TextBox 232"/>
            <p:cNvSpPr txBox="1"/>
            <p:nvPr/>
          </p:nvSpPr>
          <p:spPr>
            <a:xfrm>
              <a:off x="4403448" y="4431457"/>
              <a:ext cx="636158"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Avenir Light"/>
                  <a:cs typeface="Avenir Light"/>
                </a:rPr>
                <a:t>map</a:t>
              </a:r>
              <a:endParaRPr kumimoji="0" lang="en-US" sz="1600" b="0" i="0" u="none" strike="noStrike" kern="0" cap="none" spc="0" normalizeH="0" baseline="0" noProof="0" dirty="0">
                <a:ln>
                  <a:noFill/>
                </a:ln>
                <a:solidFill>
                  <a:sysClr val="windowText" lastClr="000000"/>
                </a:solidFill>
                <a:effectLst/>
                <a:uLnTx/>
                <a:uFillTx/>
                <a:latin typeface="Avenir Light"/>
                <a:cs typeface="Avenir Light"/>
              </a:endParaRPr>
            </a:p>
          </p:txBody>
        </p:sp>
        <p:sp>
          <p:nvSpPr>
            <p:cNvPr id="234" name="TextBox 233"/>
            <p:cNvSpPr txBox="1"/>
            <p:nvPr/>
          </p:nvSpPr>
          <p:spPr>
            <a:xfrm>
              <a:off x="7804438" y="5449542"/>
              <a:ext cx="957444"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lumMod val="50000"/>
                      <a:lumOff val="50000"/>
                    </a:sysClr>
                  </a:solidFill>
                  <a:effectLst/>
                  <a:uLnTx/>
                  <a:uFillTx/>
                  <a:latin typeface="Avenir Light"/>
                  <a:cs typeface="Avenir Light"/>
                </a:rPr>
                <a:t>Stage 3</a:t>
              </a:r>
              <a:endParaRPr kumimoji="0" lang="en-US" sz="1600" b="0" i="0" u="none" strike="noStrike" kern="0" cap="none" spc="0" normalizeH="0" baseline="0" noProof="0" dirty="0">
                <a:ln>
                  <a:noFill/>
                </a:ln>
                <a:solidFill>
                  <a:sysClr val="windowText" lastClr="000000">
                    <a:lumMod val="50000"/>
                    <a:lumOff val="50000"/>
                  </a:sysClr>
                </a:solidFill>
                <a:effectLst/>
                <a:uLnTx/>
                <a:uFillTx/>
                <a:latin typeface="Avenir Light"/>
                <a:cs typeface="Avenir Light"/>
              </a:endParaRPr>
            </a:p>
          </p:txBody>
        </p:sp>
        <p:sp>
          <p:nvSpPr>
            <p:cNvPr id="235" name="TextBox 234"/>
            <p:cNvSpPr txBox="1"/>
            <p:nvPr/>
          </p:nvSpPr>
          <p:spPr>
            <a:xfrm>
              <a:off x="3507183" y="3139672"/>
              <a:ext cx="939007" cy="3645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lumMod val="50000"/>
                      <a:lumOff val="50000"/>
                    </a:sysClr>
                  </a:solidFill>
                  <a:effectLst/>
                  <a:uLnTx/>
                  <a:uFillTx/>
                  <a:latin typeface="Avenir Light"/>
                  <a:cs typeface="Avenir Light"/>
                </a:rPr>
                <a:t>Stage 1</a:t>
              </a:r>
              <a:endParaRPr kumimoji="0" lang="en-US" sz="1600" b="0" i="0" u="none" strike="noStrike" kern="0" cap="none" spc="0" normalizeH="0" baseline="0" noProof="0" dirty="0">
                <a:ln>
                  <a:noFill/>
                </a:ln>
                <a:solidFill>
                  <a:sysClr val="windowText" lastClr="000000">
                    <a:lumMod val="50000"/>
                    <a:lumOff val="50000"/>
                  </a:sysClr>
                </a:solidFill>
                <a:effectLst/>
                <a:uLnTx/>
                <a:uFillTx/>
                <a:latin typeface="Avenir Light"/>
                <a:cs typeface="Avenir Light"/>
              </a:endParaRPr>
            </a:p>
          </p:txBody>
        </p:sp>
        <p:sp>
          <p:nvSpPr>
            <p:cNvPr id="236" name="TextBox 235"/>
            <p:cNvSpPr txBox="1"/>
            <p:nvPr/>
          </p:nvSpPr>
          <p:spPr>
            <a:xfrm>
              <a:off x="3586391" y="5373619"/>
              <a:ext cx="939007"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lumMod val="50000"/>
                      <a:lumOff val="50000"/>
                    </a:sysClr>
                  </a:solidFill>
                  <a:effectLst/>
                  <a:uLnTx/>
                  <a:uFillTx/>
                  <a:latin typeface="Avenir Light"/>
                  <a:cs typeface="Avenir Light"/>
                </a:rPr>
                <a:t>Stage 2</a:t>
              </a:r>
              <a:endParaRPr kumimoji="0" lang="en-US" sz="1600" b="0" i="0" u="none" strike="noStrike" kern="0" cap="none" spc="0" normalizeH="0" baseline="0" noProof="0" dirty="0">
                <a:ln>
                  <a:noFill/>
                </a:ln>
                <a:solidFill>
                  <a:sysClr val="windowText" lastClr="000000">
                    <a:lumMod val="50000"/>
                    <a:lumOff val="50000"/>
                  </a:sysClr>
                </a:solidFill>
                <a:effectLst/>
                <a:uLnTx/>
                <a:uFillTx/>
                <a:latin typeface="Avenir Light"/>
                <a:cs typeface="Avenir Light"/>
              </a:endParaRPr>
            </a:p>
          </p:txBody>
        </p:sp>
        <p:sp>
          <p:nvSpPr>
            <p:cNvPr id="237" name="TextBox 236"/>
            <p:cNvSpPr txBox="1"/>
            <p:nvPr/>
          </p:nvSpPr>
          <p:spPr>
            <a:xfrm>
              <a:off x="4112956" y="2157765"/>
              <a:ext cx="407257"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4F81BD"/>
                  </a:solidFill>
                  <a:effectLst/>
                  <a:uLnTx/>
                  <a:uFillTx/>
                  <a:latin typeface="Avenir Light"/>
                  <a:cs typeface="Avenir Light"/>
                </a:rPr>
                <a:t>A:</a:t>
              </a:r>
              <a:endParaRPr kumimoji="0" lang="en-US" sz="1600" b="0" i="0" u="none" strike="noStrike" kern="0" cap="none" spc="0" normalizeH="0" baseline="0" noProof="0" dirty="0">
                <a:ln>
                  <a:noFill/>
                </a:ln>
                <a:solidFill>
                  <a:srgbClr val="4F81BD"/>
                </a:solidFill>
                <a:effectLst/>
                <a:uLnTx/>
                <a:uFillTx/>
                <a:latin typeface="Avenir Light"/>
                <a:cs typeface="Avenir Light"/>
              </a:endParaRPr>
            </a:p>
          </p:txBody>
        </p:sp>
        <p:sp>
          <p:nvSpPr>
            <p:cNvPr id="238" name="TextBox 237"/>
            <p:cNvSpPr txBox="1"/>
            <p:nvPr/>
          </p:nvSpPr>
          <p:spPr>
            <a:xfrm>
              <a:off x="5996326" y="2106542"/>
              <a:ext cx="407257"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4F81BD"/>
                  </a:solidFill>
                  <a:effectLst/>
                  <a:uLnTx/>
                  <a:uFillTx/>
                  <a:latin typeface="Avenir Light"/>
                  <a:cs typeface="Avenir Light"/>
                </a:rPr>
                <a:t>B:</a:t>
              </a:r>
              <a:endParaRPr kumimoji="0" lang="en-US" sz="1600" b="0" i="0" u="none" strike="noStrike" kern="0" cap="none" spc="0" normalizeH="0" baseline="0" noProof="0" dirty="0">
                <a:ln>
                  <a:noFill/>
                </a:ln>
                <a:solidFill>
                  <a:srgbClr val="4F81BD"/>
                </a:solidFill>
                <a:effectLst/>
                <a:uLnTx/>
                <a:uFillTx/>
                <a:latin typeface="Avenir Light"/>
                <a:cs typeface="Avenir Light"/>
              </a:endParaRPr>
            </a:p>
          </p:txBody>
        </p:sp>
        <p:sp>
          <p:nvSpPr>
            <p:cNvPr id="239" name="TextBox 238"/>
            <p:cNvSpPr txBox="1"/>
            <p:nvPr/>
          </p:nvSpPr>
          <p:spPr>
            <a:xfrm>
              <a:off x="3447786" y="3802880"/>
              <a:ext cx="415425"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4F81BD"/>
                  </a:solidFill>
                  <a:effectLst/>
                  <a:uLnTx/>
                  <a:uFillTx/>
                  <a:latin typeface="Avenir Light"/>
                  <a:cs typeface="Avenir Light"/>
                </a:rPr>
                <a:t>C:</a:t>
              </a:r>
              <a:endParaRPr kumimoji="0" lang="en-US" sz="1600" b="0" i="0" u="none" strike="noStrike" kern="0" cap="none" spc="0" normalizeH="0" baseline="0" noProof="0" dirty="0">
                <a:ln>
                  <a:noFill/>
                </a:ln>
                <a:solidFill>
                  <a:srgbClr val="4F81BD"/>
                </a:solidFill>
                <a:effectLst/>
                <a:uLnTx/>
                <a:uFillTx/>
                <a:latin typeface="Avenir Light"/>
                <a:cs typeface="Avenir Light"/>
              </a:endParaRPr>
            </a:p>
          </p:txBody>
        </p:sp>
        <p:sp>
          <p:nvSpPr>
            <p:cNvPr id="240" name="TextBox 239"/>
            <p:cNvSpPr txBox="1"/>
            <p:nvPr/>
          </p:nvSpPr>
          <p:spPr>
            <a:xfrm>
              <a:off x="4678407" y="3769620"/>
              <a:ext cx="419618" cy="364565"/>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4F81BD"/>
                  </a:solidFill>
                  <a:effectLst/>
                  <a:uLnTx/>
                  <a:uFillTx/>
                  <a:latin typeface="Avenir Light"/>
                  <a:cs typeface="Avenir Light"/>
                </a:rPr>
                <a:t>D:</a:t>
              </a:r>
              <a:endParaRPr kumimoji="0" lang="en-US" sz="1600" b="0" i="0" u="none" strike="noStrike" kern="0" cap="none" spc="0" normalizeH="0" baseline="0" noProof="0" dirty="0">
                <a:ln>
                  <a:noFill/>
                </a:ln>
                <a:solidFill>
                  <a:srgbClr val="4F81BD"/>
                </a:solidFill>
                <a:effectLst/>
                <a:uLnTx/>
                <a:uFillTx/>
                <a:latin typeface="Avenir Light"/>
                <a:cs typeface="Avenir Light"/>
              </a:endParaRPr>
            </a:p>
          </p:txBody>
        </p:sp>
        <p:sp>
          <p:nvSpPr>
            <p:cNvPr id="241" name="TextBox 240"/>
            <p:cNvSpPr txBox="1"/>
            <p:nvPr/>
          </p:nvSpPr>
          <p:spPr>
            <a:xfrm>
              <a:off x="4707105" y="4721660"/>
              <a:ext cx="390922" cy="364565"/>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4F81BD"/>
                  </a:solidFill>
                  <a:effectLst/>
                  <a:uLnTx/>
                  <a:uFillTx/>
                  <a:latin typeface="Avenir Light"/>
                  <a:cs typeface="Avenir Light"/>
                </a:rPr>
                <a:t>E:</a:t>
              </a:r>
              <a:endParaRPr kumimoji="0" lang="en-US" sz="1600" b="0" i="0" u="none" strike="noStrike" kern="0" cap="none" spc="0" normalizeH="0" baseline="0" noProof="0" dirty="0">
                <a:ln>
                  <a:noFill/>
                </a:ln>
                <a:solidFill>
                  <a:srgbClr val="4F81BD"/>
                </a:solidFill>
                <a:effectLst/>
                <a:uLnTx/>
                <a:uFillTx/>
                <a:latin typeface="Avenir Light"/>
                <a:cs typeface="Avenir Light"/>
              </a:endParaRPr>
            </a:p>
          </p:txBody>
        </p:sp>
        <p:sp>
          <p:nvSpPr>
            <p:cNvPr id="242" name="TextBox 241"/>
            <p:cNvSpPr txBox="1"/>
            <p:nvPr/>
          </p:nvSpPr>
          <p:spPr>
            <a:xfrm>
              <a:off x="6052965" y="3760980"/>
              <a:ext cx="378561"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4F81BD"/>
                  </a:solidFill>
                  <a:effectLst/>
                  <a:uLnTx/>
                  <a:uFillTx/>
                  <a:latin typeface="Avenir Light"/>
                  <a:cs typeface="Avenir Light"/>
                </a:rPr>
                <a:t>F:</a:t>
              </a:r>
              <a:endParaRPr kumimoji="0" lang="en-US" sz="1600" b="0" i="0" u="none" strike="noStrike" kern="0" cap="none" spc="0" normalizeH="0" baseline="0" noProof="0" dirty="0">
                <a:ln>
                  <a:noFill/>
                </a:ln>
                <a:solidFill>
                  <a:srgbClr val="4F81BD"/>
                </a:solidFill>
                <a:effectLst/>
                <a:uLnTx/>
                <a:uFillTx/>
                <a:latin typeface="Avenir Light"/>
                <a:cs typeface="Avenir Light"/>
              </a:endParaRPr>
            </a:p>
          </p:txBody>
        </p:sp>
        <p:sp>
          <p:nvSpPr>
            <p:cNvPr id="243" name="TextBox 242"/>
            <p:cNvSpPr txBox="1"/>
            <p:nvPr/>
          </p:nvSpPr>
          <p:spPr>
            <a:xfrm>
              <a:off x="7816769" y="2864847"/>
              <a:ext cx="427786" cy="3645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4F81BD"/>
                  </a:solidFill>
                  <a:effectLst/>
                  <a:uLnTx/>
                  <a:uFillTx/>
                  <a:latin typeface="Avenir Light"/>
                  <a:cs typeface="Avenir Light"/>
                </a:rPr>
                <a:t>G:</a:t>
              </a:r>
              <a:endParaRPr kumimoji="0" lang="en-US" sz="1600" b="0" i="0" u="none" strike="noStrike" kern="0" cap="none" spc="0" normalizeH="0" baseline="0" noProof="0" dirty="0">
                <a:ln>
                  <a:noFill/>
                </a:ln>
                <a:solidFill>
                  <a:srgbClr val="4F81BD"/>
                </a:solidFill>
                <a:effectLst/>
                <a:uLnTx/>
                <a:uFillTx/>
                <a:latin typeface="Avenir Light"/>
                <a:cs typeface="Avenir Light"/>
              </a:endParaRPr>
            </a:p>
          </p:txBody>
        </p:sp>
      </p:grpSp>
      <p:sp>
        <p:nvSpPr>
          <p:cNvPr id="79" name="TextBox 78"/>
          <p:cNvSpPr txBox="1"/>
          <p:nvPr/>
        </p:nvSpPr>
        <p:spPr>
          <a:xfrm>
            <a:off x="5551110" y="5930494"/>
            <a:ext cx="231670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Avenir Light"/>
                <a:cs typeface="Avenir Light"/>
              </a:rPr>
              <a:t>= cached</a:t>
            </a:r>
            <a:r>
              <a:rPr kumimoji="0" lang="en-US" sz="1600" b="0" i="0" u="none" strike="noStrike" kern="0" cap="none" spc="0" normalizeH="0" noProof="0" dirty="0" smtClean="0">
                <a:ln>
                  <a:noFill/>
                </a:ln>
                <a:solidFill>
                  <a:sysClr val="windowText" lastClr="000000"/>
                </a:solidFill>
                <a:effectLst/>
                <a:uLnTx/>
                <a:uFillTx/>
                <a:latin typeface="Avenir Light"/>
                <a:cs typeface="Avenir Light"/>
              </a:rPr>
              <a:t> data partition</a:t>
            </a:r>
            <a:endParaRPr kumimoji="0" lang="en-US" sz="1600" b="0" i="0" u="none" strike="noStrike" kern="0" cap="none" spc="0" normalizeH="0" baseline="0" noProof="0" dirty="0">
              <a:ln>
                <a:noFill/>
              </a:ln>
              <a:solidFill>
                <a:sysClr val="windowText" lastClr="000000"/>
              </a:solidFill>
              <a:effectLst/>
              <a:uLnTx/>
              <a:uFillTx/>
              <a:latin typeface="Avenir Light"/>
              <a:cs typeface="Avenir Light"/>
            </a:endParaRPr>
          </a:p>
        </p:txBody>
      </p:sp>
      <p:sp>
        <p:nvSpPr>
          <p:cNvPr id="81" name="Rounded Rectangle 80"/>
          <p:cNvSpPr/>
          <p:nvPr/>
        </p:nvSpPr>
        <p:spPr>
          <a:xfrm>
            <a:off x="5242975" y="6003124"/>
            <a:ext cx="328119" cy="23442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Avenir Light"/>
              <a:ea typeface="+mn-ea"/>
              <a:cs typeface="Avenir Light"/>
            </a:endParaRPr>
          </a:p>
        </p:txBody>
      </p:sp>
    </p:spTree>
    <p:extLst>
      <p:ext uri="{BB962C8B-B14F-4D97-AF65-F5344CB8AC3E}">
        <p14:creationId xmlns:p14="http://schemas.microsoft.com/office/powerpoint/2010/main" val="220666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a:t>
            </a:r>
            <a:endParaRPr lang="en-US" dirty="0"/>
          </a:p>
        </p:txBody>
      </p:sp>
      <p:sp>
        <p:nvSpPr>
          <p:cNvPr id="3" name="Content Placeholder 2"/>
          <p:cNvSpPr>
            <a:spLocks noGrp="1"/>
          </p:cNvSpPr>
          <p:nvPr>
            <p:ph idx="1"/>
          </p:nvPr>
        </p:nvSpPr>
        <p:spPr/>
        <p:txBody>
          <a:bodyPr/>
          <a:lstStyle/>
          <a:p>
            <a:r>
              <a:rPr lang="en-US" dirty="0" smtClean="0"/>
              <a:t>Runs in standard </a:t>
            </a:r>
            <a:r>
              <a:rPr lang="en-US" dirty="0" err="1" smtClean="0"/>
              <a:t>CPython</a:t>
            </a:r>
            <a:r>
              <a:rPr lang="en-US" dirty="0" smtClean="0"/>
              <a:t>, on Linux / Mac</a:t>
            </a:r>
          </a:p>
          <a:p>
            <a:pPr lvl="1"/>
            <a:r>
              <a:rPr lang="en-US" dirty="0" smtClean="0"/>
              <a:t>Works fine with extensions, e.g. </a:t>
            </a:r>
            <a:r>
              <a:rPr lang="en-US" dirty="0" err="1" smtClean="0"/>
              <a:t>NumPy</a:t>
            </a:r>
            <a:endParaRPr lang="en-US" dirty="0" smtClean="0"/>
          </a:p>
          <a:p>
            <a:r>
              <a:rPr lang="en-US" dirty="0" smtClean="0"/>
              <a:t>Input from local file system, NFS, HDFS, S3</a:t>
            </a:r>
          </a:p>
          <a:p>
            <a:pPr lvl="1"/>
            <a:r>
              <a:rPr lang="en-US" dirty="0" smtClean="0"/>
              <a:t>Only text files for now</a:t>
            </a:r>
          </a:p>
          <a:p>
            <a:r>
              <a:rPr lang="en-US" dirty="0" smtClean="0"/>
              <a:t>Works in </a:t>
            </a:r>
            <a:r>
              <a:rPr lang="en-US" dirty="0" err="1" smtClean="0"/>
              <a:t>IPython</a:t>
            </a:r>
            <a:r>
              <a:rPr lang="en-US" dirty="0" smtClean="0"/>
              <a:t>, including notebook</a:t>
            </a:r>
          </a:p>
          <a:p>
            <a:r>
              <a:rPr lang="en-US" dirty="0" smtClean="0"/>
              <a:t>Works in </a:t>
            </a:r>
            <a:r>
              <a:rPr lang="en-US" dirty="0" err="1" smtClean="0"/>
              <a:t>doctests</a:t>
            </a:r>
            <a:r>
              <a:rPr lang="en-US" dirty="0" smtClean="0"/>
              <a:t> – see our tests!</a:t>
            </a:r>
            <a:endParaRPr lang="en-US" dirty="0"/>
          </a:p>
        </p:txBody>
      </p:sp>
    </p:spTree>
    <p:extLst>
      <p:ext uri="{BB962C8B-B14F-4D97-AF65-F5344CB8AC3E}">
        <p14:creationId xmlns:p14="http://schemas.microsoft.com/office/powerpoint/2010/main" val="8499677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457200" y="1951038"/>
            <a:ext cx="8229600" cy="4221162"/>
          </a:xfrm>
        </p:spPr>
        <p:txBody>
          <a:bodyPr/>
          <a:lstStyle/>
          <a:p>
            <a:r>
              <a:rPr lang="en-US" dirty="0" smtClean="0"/>
              <a:t>Visit </a:t>
            </a:r>
            <a:r>
              <a:rPr lang="en-US" dirty="0" smtClean="0">
                <a:hlinkClick r:id="rId2"/>
              </a:rPr>
              <a:t>spark-project.org</a:t>
            </a:r>
            <a:r>
              <a:rPr lang="en-US" dirty="0" smtClean="0"/>
              <a:t> for video tutorials, online exercises, docs</a:t>
            </a:r>
          </a:p>
          <a:p>
            <a:r>
              <a:rPr lang="en-US" dirty="0" smtClean="0"/>
              <a:t>Easy to run in local mode (multicore), standalone clusters, or EC2</a:t>
            </a:r>
          </a:p>
          <a:p>
            <a:r>
              <a:rPr lang="en-US" dirty="0" smtClean="0"/>
              <a:t>Training camp at Berkeley in August (free video): </a:t>
            </a:r>
            <a:r>
              <a:rPr lang="en-US" dirty="0" smtClean="0">
                <a:hlinkClick r:id="rId3"/>
              </a:rPr>
              <a:t>ampcamp.berkeley.edu</a:t>
            </a:r>
            <a:r>
              <a:rPr lang="en-US" dirty="0" smtClean="0"/>
              <a:t> </a:t>
            </a:r>
          </a:p>
        </p:txBody>
      </p:sp>
    </p:spTree>
    <p:extLst>
      <p:ext uri="{BB962C8B-B14F-4D97-AF65-F5344CB8AC3E}">
        <p14:creationId xmlns:p14="http://schemas.microsoft.com/office/powerpoint/2010/main" val="26833005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457200" y="1951038"/>
            <a:ext cx="8229600" cy="792162"/>
          </a:xfrm>
        </p:spPr>
        <p:txBody>
          <a:bodyPr/>
          <a:lstStyle/>
          <a:p>
            <a:r>
              <a:rPr lang="en-US" dirty="0" smtClean="0"/>
              <a:t>Easiest way to learn is the shell:</a:t>
            </a:r>
            <a:endParaRPr lang="en-US" dirty="0"/>
          </a:p>
        </p:txBody>
      </p:sp>
      <p:sp>
        <p:nvSpPr>
          <p:cNvPr id="4" name="Content Placeholder 2"/>
          <p:cNvSpPr txBox="1">
            <a:spLocks/>
          </p:cNvSpPr>
          <p:nvPr/>
        </p:nvSpPr>
        <p:spPr bwMode="auto">
          <a:xfrm>
            <a:off x="457200" y="2819400"/>
            <a:ext cx="86106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kern="1200">
                <a:solidFill>
                  <a:schemeClr val="tx1"/>
                </a:solidFill>
                <a:latin typeface="Helvetica Light"/>
                <a:ea typeface="ＭＳ Ｐゴシック" pitchFamily="-65" charset="-128"/>
                <a:cs typeface="Helvetica Light"/>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Helvetica Light"/>
                <a:ea typeface="ＭＳ Ｐゴシック" pitchFamily="-65" charset="-128"/>
                <a:cs typeface="Helvetica Light"/>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Helvetica Light"/>
                <a:ea typeface="ＭＳ Ｐゴシック" pitchFamily="-65" charset="-128"/>
                <a:cs typeface="Helvetica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Light"/>
                <a:ea typeface="ＭＳ Ｐゴシック" pitchFamily="-65" charset="-128"/>
                <a:cs typeface="Helvetica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Light"/>
                <a:ea typeface="ＭＳ Ｐゴシック" pitchFamily="-65" charset="-128"/>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00" dirty="0" smtClean="0">
                <a:solidFill>
                  <a:schemeClr val="bg1">
                    <a:lumMod val="50000"/>
                  </a:schemeClr>
                </a:solidFill>
                <a:latin typeface="Menlo Regular"/>
                <a:cs typeface="Menlo Regular"/>
              </a:rPr>
              <a:t>$ </a:t>
            </a:r>
            <a:r>
              <a:rPr lang="en-US" sz="1900" dirty="0" smtClean="0">
                <a:latin typeface="Menlo Regular"/>
                <a:cs typeface="Menlo Regular"/>
              </a:rPr>
              <a:t>./</a:t>
            </a:r>
            <a:r>
              <a:rPr lang="en-US" sz="1900" dirty="0" err="1" smtClean="0">
                <a:latin typeface="Menlo Regular"/>
                <a:cs typeface="Menlo Regular"/>
              </a:rPr>
              <a:t>pyspark</a:t>
            </a:r>
            <a:endParaRPr lang="en-US" sz="1900" dirty="0">
              <a:latin typeface="Menlo Regular"/>
              <a:cs typeface="Menlo Regular"/>
            </a:endParaRPr>
          </a:p>
          <a:p>
            <a:r>
              <a:rPr lang="en-US" sz="1900" dirty="0" smtClean="0">
                <a:solidFill>
                  <a:schemeClr val="bg1">
                    <a:lumMod val="50000"/>
                  </a:schemeClr>
                </a:solidFill>
                <a:latin typeface="Menlo Regular"/>
                <a:cs typeface="Menlo Regular"/>
              </a:rPr>
              <a:t>&gt;&gt;&gt;</a:t>
            </a:r>
            <a:r>
              <a:rPr lang="en-US" sz="1900" dirty="0" smtClean="0">
                <a:latin typeface="Menlo Regular"/>
                <a:cs typeface="Menlo Regular"/>
              </a:rPr>
              <a:t> </a:t>
            </a:r>
            <a:r>
              <a:rPr lang="en-US" sz="1900" dirty="0" err="1" smtClean="0">
                <a:latin typeface="Menlo Regular"/>
                <a:cs typeface="Menlo Regular"/>
              </a:rPr>
              <a:t>nums</a:t>
            </a:r>
            <a:r>
              <a:rPr lang="en-US" sz="1900" dirty="0" smtClean="0">
                <a:latin typeface="Menlo Regular"/>
                <a:cs typeface="Menlo Regular"/>
              </a:rPr>
              <a:t> = </a:t>
            </a:r>
            <a:r>
              <a:rPr lang="en-US" sz="1900" dirty="0" err="1" smtClean="0">
                <a:latin typeface="Menlo Regular"/>
                <a:cs typeface="Menlo Regular"/>
              </a:rPr>
              <a:t>sc.parallelize</a:t>
            </a:r>
            <a:r>
              <a:rPr lang="en-US" sz="1900" dirty="0" smtClean="0">
                <a:latin typeface="Menlo Regular"/>
                <a:cs typeface="Menlo Regular"/>
              </a:rPr>
              <a:t>([1,2,3]) </a:t>
            </a:r>
            <a:r>
              <a:rPr lang="en-US" sz="1900" dirty="0" smtClean="0">
                <a:solidFill>
                  <a:srgbClr val="008000"/>
                </a:solidFill>
                <a:latin typeface="Menlo Regular"/>
                <a:cs typeface="Menlo Regular"/>
              </a:rPr>
              <a:t># make RDD from array</a:t>
            </a:r>
            <a:endParaRPr lang="en-US" sz="1900" dirty="0">
              <a:solidFill>
                <a:srgbClr val="008000"/>
              </a:solidFill>
              <a:latin typeface="Menlo Regular"/>
              <a:cs typeface="Menlo Regular"/>
            </a:endParaRPr>
          </a:p>
          <a:p>
            <a:r>
              <a:rPr lang="en-US" sz="1900" dirty="0" smtClean="0">
                <a:solidFill>
                  <a:schemeClr val="bg1">
                    <a:lumMod val="50000"/>
                  </a:schemeClr>
                </a:solidFill>
                <a:latin typeface="Menlo Regular"/>
                <a:cs typeface="Menlo Regular"/>
              </a:rPr>
              <a:t>&gt;&gt;&gt;</a:t>
            </a:r>
            <a:r>
              <a:rPr lang="en-US" sz="1900" dirty="0" smtClean="0">
                <a:latin typeface="Menlo Regular"/>
                <a:cs typeface="Menlo Regular"/>
              </a:rPr>
              <a:t> </a:t>
            </a:r>
            <a:r>
              <a:rPr lang="en-US" sz="1900" dirty="0" err="1" smtClean="0">
                <a:latin typeface="Menlo Regular"/>
                <a:cs typeface="Menlo Regular"/>
              </a:rPr>
              <a:t>nums.</a:t>
            </a:r>
            <a:r>
              <a:rPr lang="en-US" sz="1900" dirty="0" err="1" smtClean="0">
                <a:solidFill>
                  <a:srgbClr val="3366FF"/>
                </a:solidFill>
                <a:latin typeface="Menlo Regular"/>
                <a:cs typeface="Menlo Regular"/>
              </a:rPr>
              <a:t>count</a:t>
            </a:r>
            <a:r>
              <a:rPr lang="en-US" sz="1900" dirty="0" smtClean="0">
                <a:latin typeface="Menlo Regular"/>
                <a:cs typeface="Menlo Regular"/>
              </a:rPr>
              <a:t>(</a:t>
            </a:r>
            <a:r>
              <a:rPr lang="en-US" sz="1900" dirty="0">
                <a:latin typeface="Menlo Regular"/>
                <a:cs typeface="Menlo Regular"/>
              </a:rPr>
              <a:t>)</a:t>
            </a:r>
            <a:br>
              <a:rPr lang="en-US" sz="1900" dirty="0">
                <a:latin typeface="Menlo Regular"/>
                <a:cs typeface="Menlo Regular"/>
              </a:rPr>
            </a:br>
            <a:r>
              <a:rPr lang="en-US" sz="1900" dirty="0" smtClean="0">
                <a:latin typeface="Menlo Regular"/>
                <a:cs typeface="Menlo Regular"/>
              </a:rPr>
              <a:t>3</a:t>
            </a:r>
          </a:p>
          <a:p>
            <a:r>
              <a:rPr lang="en-US" sz="1900" dirty="0" smtClean="0">
                <a:solidFill>
                  <a:schemeClr val="bg1">
                    <a:lumMod val="50000"/>
                  </a:schemeClr>
                </a:solidFill>
                <a:latin typeface="Menlo Regular"/>
                <a:cs typeface="Menlo Regular"/>
              </a:rPr>
              <a:t>&gt;&gt;&gt;</a:t>
            </a:r>
            <a:r>
              <a:rPr lang="en-US" sz="1900" dirty="0" smtClean="0">
                <a:latin typeface="Menlo Regular"/>
                <a:cs typeface="Menlo Regular"/>
              </a:rPr>
              <a:t> </a:t>
            </a:r>
            <a:r>
              <a:rPr lang="en-US" sz="1900" dirty="0" err="1" smtClean="0">
                <a:latin typeface="Menlo Regular"/>
                <a:cs typeface="Menlo Regular"/>
              </a:rPr>
              <a:t>nums.</a:t>
            </a:r>
            <a:r>
              <a:rPr lang="en-US" sz="1900" dirty="0" err="1" smtClean="0">
                <a:solidFill>
                  <a:srgbClr val="3366FF"/>
                </a:solidFill>
                <a:latin typeface="Menlo Regular"/>
                <a:cs typeface="Menlo Regular"/>
              </a:rPr>
              <a:t>map</a:t>
            </a:r>
            <a:r>
              <a:rPr lang="en-US" sz="1900" dirty="0" smtClean="0">
                <a:latin typeface="Menlo Regular"/>
                <a:cs typeface="Menlo Regular"/>
              </a:rPr>
              <a:t>(</a:t>
            </a:r>
            <a:r>
              <a:rPr lang="en-US" sz="1900" dirty="0" smtClean="0">
                <a:solidFill>
                  <a:srgbClr val="FF0080"/>
                </a:solidFill>
                <a:latin typeface="Menlo Regular"/>
                <a:cs typeface="Menlo Regular"/>
              </a:rPr>
              <a:t>lambda x: 2 * x</a:t>
            </a:r>
            <a:r>
              <a:rPr lang="en-US" sz="1900" dirty="0" smtClean="0">
                <a:latin typeface="Menlo Regular"/>
                <a:cs typeface="Menlo Regular"/>
              </a:rPr>
              <a:t>).</a:t>
            </a:r>
            <a:r>
              <a:rPr lang="en-US" sz="1900" dirty="0" smtClean="0">
                <a:solidFill>
                  <a:srgbClr val="3366FF"/>
                </a:solidFill>
                <a:latin typeface="Menlo Regular"/>
                <a:cs typeface="Menlo Regular"/>
              </a:rPr>
              <a:t>collect</a:t>
            </a:r>
            <a:r>
              <a:rPr lang="en-US" sz="1900" dirty="0" smtClean="0">
                <a:latin typeface="Menlo Regular"/>
                <a:cs typeface="Menlo Regular"/>
              </a:rPr>
              <a:t>()</a:t>
            </a:r>
            <a:br>
              <a:rPr lang="en-US" sz="1900" dirty="0" smtClean="0">
                <a:latin typeface="Menlo Regular"/>
                <a:cs typeface="Menlo Regular"/>
              </a:rPr>
            </a:br>
            <a:r>
              <a:rPr lang="en-US" sz="1900" dirty="0" smtClean="0">
                <a:latin typeface="Menlo Regular"/>
                <a:cs typeface="Menlo Regular"/>
              </a:rPr>
              <a:t>[2, 4, 6]</a:t>
            </a:r>
            <a:endParaRPr lang="en-US" sz="1900" dirty="0">
              <a:latin typeface="Menlo Regular"/>
              <a:cs typeface="Menlo Regular"/>
            </a:endParaRPr>
          </a:p>
        </p:txBody>
      </p:sp>
    </p:spTree>
    <p:extLst>
      <p:ext uri="{BB962C8B-B14F-4D97-AF65-F5344CB8AC3E}">
        <p14:creationId xmlns:p14="http://schemas.microsoft.com/office/powerpoint/2010/main" val="17991328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smtClean="0"/>
              <a:t>Writing Standalone Jobs</a:t>
            </a:r>
            <a:endParaRPr lang="en-US" sz="5000" dirty="0"/>
          </a:p>
        </p:txBody>
      </p:sp>
      <p:sp>
        <p:nvSpPr>
          <p:cNvPr id="4" name="Content Placeholder 2"/>
          <p:cNvSpPr>
            <a:spLocks noGrp="1"/>
          </p:cNvSpPr>
          <p:nvPr>
            <p:ph idx="1"/>
          </p:nvPr>
        </p:nvSpPr>
        <p:spPr>
          <a:xfrm>
            <a:off x="457200" y="2103438"/>
            <a:ext cx="8229600" cy="4221162"/>
          </a:xfrm>
        </p:spPr>
        <p:txBody>
          <a:bodyPr/>
          <a:lstStyle/>
          <a:p>
            <a:pPr marL="0" indent="0">
              <a:spcBef>
                <a:spcPts val="0"/>
              </a:spcBef>
              <a:buNone/>
            </a:pPr>
            <a:r>
              <a:rPr lang="en-US" sz="1900" b="1" dirty="0" smtClean="0">
                <a:latin typeface="Menlo Regular"/>
                <a:cs typeface="Menlo Regular"/>
              </a:rPr>
              <a:t>from </a:t>
            </a:r>
            <a:r>
              <a:rPr lang="en-US" sz="1900" dirty="0" err="1" smtClean="0">
                <a:latin typeface="Menlo Regular"/>
                <a:cs typeface="Menlo Regular"/>
              </a:rPr>
              <a:t>pyspark</a:t>
            </a:r>
            <a:r>
              <a:rPr lang="en-US" sz="1900" b="1" dirty="0" smtClean="0">
                <a:latin typeface="Menlo Regular"/>
                <a:cs typeface="Menlo Regular"/>
              </a:rPr>
              <a:t> import</a:t>
            </a:r>
            <a:r>
              <a:rPr lang="en-US" sz="1900" dirty="0" smtClean="0">
                <a:latin typeface="Menlo Regular"/>
                <a:cs typeface="Menlo Regular"/>
              </a:rPr>
              <a:t> </a:t>
            </a:r>
            <a:r>
              <a:rPr lang="en-US" sz="1900" dirty="0" err="1" smtClean="0">
                <a:latin typeface="Menlo Regular"/>
                <a:cs typeface="Menlo Regular"/>
              </a:rPr>
              <a:t>SparkContext</a:t>
            </a:r>
            <a:endParaRPr lang="en-US" sz="1900" dirty="0">
              <a:latin typeface="Menlo Regular"/>
              <a:cs typeface="Menlo Regular"/>
            </a:endParaRPr>
          </a:p>
          <a:p>
            <a:pPr marL="0" indent="0">
              <a:spcBef>
                <a:spcPts val="0"/>
              </a:spcBef>
              <a:buNone/>
            </a:pPr>
            <a:endParaRPr lang="en-US" sz="1900" b="1" dirty="0">
              <a:latin typeface="Menlo Regular"/>
              <a:cs typeface="Menlo Regular"/>
            </a:endParaRPr>
          </a:p>
          <a:p>
            <a:pPr marL="0" indent="0">
              <a:spcBef>
                <a:spcPts val="0"/>
              </a:spcBef>
              <a:buNone/>
            </a:pPr>
            <a:r>
              <a:rPr lang="fr-FR" sz="1900" b="1" dirty="0">
                <a:latin typeface="Menlo Regular"/>
                <a:cs typeface="Menlo Regular"/>
              </a:rPr>
              <a:t>if </a:t>
            </a:r>
            <a:r>
              <a:rPr lang="fr-FR" sz="1900" dirty="0">
                <a:latin typeface="Menlo Regular"/>
                <a:cs typeface="Menlo Regular"/>
              </a:rPr>
              <a:t>__</a:t>
            </a:r>
            <a:r>
              <a:rPr lang="fr-FR" sz="1900" dirty="0" err="1">
                <a:latin typeface="Menlo Regular"/>
                <a:cs typeface="Menlo Regular"/>
              </a:rPr>
              <a:t>name</a:t>
            </a:r>
            <a:r>
              <a:rPr lang="fr-FR" sz="1900" dirty="0">
                <a:latin typeface="Menlo Regular"/>
                <a:cs typeface="Menlo Regular"/>
              </a:rPr>
              <a:t>__</a:t>
            </a:r>
            <a:r>
              <a:rPr lang="fr-FR" sz="1900" b="1" dirty="0">
                <a:latin typeface="Menlo Regular"/>
                <a:cs typeface="Menlo Regular"/>
              </a:rPr>
              <a:t> </a:t>
            </a:r>
            <a:r>
              <a:rPr lang="fr-FR" sz="1900" dirty="0">
                <a:latin typeface="Menlo Regular"/>
                <a:cs typeface="Menlo Regular"/>
              </a:rPr>
              <a:t>== </a:t>
            </a:r>
            <a:r>
              <a:rPr lang="fr-FR" sz="1900" dirty="0">
                <a:solidFill>
                  <a:srgbClr val="000090"/>
                </a:solidFill>
                <a:latin typeface="Menlo Regular"/>
                <a:cs typeface="Menlo Regular"/>
              </a:rPr>
              <a:t>"__main__"</a:t>
            </a:r>
            <a:r>
              <a:rPr lang="fr-FR" sz="1900" dirty="0" smtClean="0">
                <a:latin typeface="Menlo Regular"/>
                <a:cs typeface="Menlo Regular"/>
              </a:rPr>
              <a:t>:</a:t>
            </a:r>
          </a:p>
          <a:p>
            <a:pPr marL="0" indent="0">
              <a:spcBef>
                <a:spcPts val="0"/>
              </a:spcBef>
              <a:buNone/>
            </a:pPr>
            <a:r>
              <a:rPr lang="en-US" sz="1900" dirty="0" smtClean="0">
                <a:latin typeface="Menlo Regular"/>
                <a:cs typeface="Menlo Regular"/>
              </a:rPr>
              <a:t>    </a:t>
            </a:r>
            <a:r>
              <a:rPr lang="en-US" sz="1900" dirty="0" err="1" smtClean="0">
                <a:latin typeface="Menlo Regular"/>
                <a:cs typeface="Menlo Regular"/>
              </a:rPr>
              <a:t>sc</a:t>
            </a:r>
            <a:r>
              <a:rPr lang="en-US" sz="1900" dirty="0" smtClean="0">
                <a:latin typeface="Menlo Regular"/>
                <a:cs typeface="Menlo Regular"/>
              </a:rPr>
              <a:t> </a:t>
            </a:r>
            <a:r>
              <a:rPr lang="en-US" sz="1900" dirty="0">
                <a:latin typeface="Menlo Regular"/>
                <a:cs typeface="Menlo Regular"/>
              </a:rPr>
              <a:t>= </a:t>
            </a:r>
            <a:r>
              <a:rPr lang="en-US" sz="1900" dirty="0" err="1" smtClean="0">
                <a:latin typeface="Menlo Regular"/>
                <a:cs typeface="Menlo Regular"/>
              </a:rPr>
              <a:t>SparkContext</a:t>
            </a:r>
            <a:r>
              <a:rPr lang="en-US" sz="1900" dirty="0" smtClean="0">
                <a:latin typeface="Menlo Regular"/>
                <a:cs typeface="Menlo Regular"/>
              </a:rPr>
              <a:t>(</a:t>
            </a:r>
            <a:r>
              <a:rPr lang="en-US" sz="1900" dirty="0" smtClean="0">
                <a:solidFill>
                  <a:srgbClr val="000090"/>
                </a:solidFill>
                <a:latin typeface="Menlo Regular"/>
                <a:cs typeface="Menlo Regular"/>
              </a:rPr>
              <a:t>“</a:t>
            </a:r>
            <a:r>
              <a:rPr lang="en-US" sz="1900" dirty="0">
                <a:solidFill>
                  <a:srgbClr val="000090"/>
                </a:solidFill>
                <a:latin typeface="Menlo Regular"/>
                <a:cs typeface="Menlo Regular"/>
              </a:rPr>
              <a:t>local”</a:t>
            </a:r>
            <a:r>
              <a:rPr lang="en-US" sz="1900" dirty="0">
                <a:latin typeface="Menlo Regular"/>
                <a:cs typeface="Menlo Regular"/>
              </a:rPr>
              <a:t>, </a:t>
            </a:r>
            <a:r>
              <a:rPr lang="en-US" sz="1900" dirty="0">
                <a:solidFill>
                  <a:srgbClr val="000090"/>
                </a:solidFill>
                <a:latin typeface="Menlo Regular"/>
                <a:cs typeface="Menlo Regular"/>
              </a:rPr>
              <a:t>“</a:t>
            </a:r>
            <a:r>
              <a:rPr lang="en-US" sz="1900" dirty="0" err="1" smtClean="0">
                <a:solidFill>
                  <a:srgbClr val="000090"/>
                </a:solidFill>
                <a:latin typeface="Menlo Regular"/>
                <a:cs typeface="Menlo Regular"/>
              </a:rPr>
              <a:t>WordCount</a:t>
            </a:r>
            <a:r>
              <a:rPr lang="en-US" sz="1900" dirty="0" smtClean="0">
                <a:solidFill>
                  <a:srgbClr val="000090"/>
                </a:solidFill>
                <a:latin typeface="Menlo Regular"/>
                <a:cs typeface="Menlo Regular"/>
              </a:rPr>
              <a:t>”</a:t>
            </a:r>
            <a:r>
              <a:rPr lang="en-US" sz="1900" dirty="0" smtClean="0">
                <a:solidFill>
                  <a:srgbClr val="000000"/>
                </a:solidFill>
                <a:latin typeface="Menlo Regular"/>
                <a:cs typeface="Menlo Regular"/>
              </a:rPr>
              <a:t>)</a:t>
            </a:r>
            <a:r>
              <a:rPr lang="en-US" sz="1900" dirty="0">
                <a:solidFill>
                  <a:srgbClr val="000000"/>
                </a:solidFill>
                <a:latin typeface="Menlo Regular"/>
                <a:cs typeface="Menlo Regular"/>
              </a:rPr>
              <a:t/>
            </a:r>
            <a:br>
              <a:rPr lang="en-US" sz="1900" dirty="0">
                <a:solidFill>
                  <a:srgbClr val="000000"/>
                </a:solidFill>
                <a:latin typeface="Menlo Regular"/>
                <a:cs typeface="Menlo Regular"/>
              </a:rPr>
            </a:br>
            <a:r>
              <a:rPr lang="en-US" sz="1900" dirty="0" smtClean="0">
                <a:solidFill>
                  <a:srgbClr val="000000"/>
                </a:solidFill>
                <a:latin typeface="Menlo Regular"/>
                <a:cs typeface="Menlo Regular"/>
              </a:rPr>
              <a:t>    lines </a:t>
            </a:r>
            <a:r>
              <a:rPr lang="en-US" sz="1900" dirty="0">
                <a:solidFill>
                  <a:srgbClr val="000000"/>
                </a:solidFill>
                <a:latin typeface="Menlo Regular"/>
                <a:cs typeface="Menlo Regular"/>
              </a:rPr>
              <a:t>= </a:t>
            </a:r>
            <a:r>
              <a:rPr lang="en-US" sz="1900" dirty="0" err="1">
                <a:solidFill>
                  <a:srgbClr val="000000"/>
                </a:solidFill>
                <a:latin typeface="Menlo Regular"/>
                <a:cs typeface="Menlo Regular"/>
              </a:rPr>
              <a:t>sc.textFile</a:t>
            </a:r>
            <a:r>
              <a:rPr lang="en-US" sz="1900" dirty="0" smtClean="0">
                <a:solidFill>
                  <a:srgbClr val="000000"/>
                </a:solidFill>
                <a:latin typeface="Menlo Regular"/>
                <a:cs typeface="Menlo Regular"/>
              </a:rPr>
              <a:t>(</a:t>
            </a:r>
            <a:r>
              <a:rPr lang="en-US" sz="1900" dirty="0" smtClean="0">
                <a:solidFill>
                  <a:srgbClr val="000090"/>
                </a:solidFill>
                <a:latin typeface="Menlo Regular"/>
                <a:cs typeface="Menlo Regular"/>
              </a:rPr>
              <a:t>“</a:t>
            </a:r>
            <a:r>
              <a:rPr lang="en-US" sz="1900" dirty="0" err="1" smtClean="0">
                <a:solidFill>
                  <a:srgbClr val="000090"/>
                </a:solidFill>
                <a:latin typeface="Menlo Regular"/>
                <a:cs typeface="Menlo Regular"/>
              </a:rPr>
              <a:t>in.txt</a:t>
            </a:r>
            <a:r>
              <a:rPr lang="en-US" sz="1900" dirty="0" smtClean="0">
                <a:solidFill>
                  <a:srgbClr val="000090"/>
                </a:solidFill>
                <a:latin typeface="Menlo Regular"/>
                <a:cs typeface="Menlo Regular"/>
              </a:rPr>
              <a:t>”</a:t>
            </a:r>
            <a:r>
              <a:rPr lang="en-US" sz="1900" dirty="0" smtClean="0">
                <a:solidFill>
                  <a:srgbClr val="000000"/>
                </a:solidFill>
                <a:latin typeface="Menlo Regular"/>
                <a:cs typeface="Menlo Regular"/>
              </a:rPr>
              <a:t>)</a:t>
            </a:r>
            <a:r>
              <a:rPr lang="en-US" sz="1900" dirty="0">
                <a:solidFill>
                  <a:srgbClr val="000000"/>
                </a:solidFill>
                <a:latin typeface="Menlo Regular"/>
                <a:cs typeface="Menlo Regular"/>
              </a:rPr>
              <a:t/>
            </a:r>
            <a:br>
              <a:rPr lang="en-US" sz="1900" dirty="0">
                <a:solidFill>
                  <a:srgbClr val="000000"/>
                </a:solidFill>
                <a:latin typeface="Menlo Regular"/>
                <a:cs typeface="Menlo Regular"/>
              </a:rPr>
            </a:br>
            <a:r>
              <a:rPr lang="en-US" sz="1900" dirty="0" smtClean="0">
                <a:solidFill>
                  <a:srgbClr val="000000"/>
                </a:solidFill>
                <a:latin typeface="Menlo Regular"/>
                <a:cs typeface="Menlo Regular"/>
              </a:rPr>
              <a:t>    </a:t>
            </a:r>
          </a:p>
          <a:p>
            <a:pPr marL="0" indent="0">
              <a:spcBef>
                <a:spcPts val="0"/>
              </a:spcBef>
              <a:buNone/>
            </a:pPr>
            <a:r>
              <a:rPr lang="en-US" sz="1900" dirty="0">
                <a:solidFill>
                  <a:srgbClr val="000000"/>
                </a:solidFill>
                <a:latin typeface="Menlo Regular"/>
                <a:cs typeface="Menlo Regular"/>
              </a:rPr>
              <a:t> </a:t>
            </a:r>
            <a:r>
              <a:rPr lang="en-US" sz="1900" dirty="0" smtClean="0">
                <a:solidFill>
                  <a:srgbClr val="000000"/>
                </a:solidFill>
                <a:latin typeface="Menlo Regular"/>
                <a:cs typeface="Menlo Regular"/>
              </a:rPr>
              <a:t>   counts = </a:t>
            </a:r>
            <a:r>
              <a:rPr lang="en-US" sz="1900" dirty="0" err="1" smtClean="0">
                <a:solidFill>
                  <a:srgbClr val="000000"/>
                </a:solidFill>
                <a:latin typeface="Menlo Regular"/>
                <a:cs typeface="Menlo Regular"/>
              </a:rPr>
              <a:t>lines.</a:t>
            </a:r>
            <a:r>
              <a:rPr lang="en-US" sz="1900" dirty="0" err="1" smtClean="0">
                <a:solidFill>
                  <a:srgbClr val="3366FF"/>
                </a:solidFill>
                <a:latin typeface="Menlo Regular"/>
                <a:cs typeface="Menlo Regular"/>
              </a:rPr>
              <a:t>flatMap</a:t>
            </a:r>
            <a:r>
              <a:rPr lang="en-US" sz="1900" dirty="0" smtClean="0">
                <a:solidFill>
                  <a:srgbClr val="000000"/>
                </a:solidFill>
                <a:latin typeface="Menlo Regular"/>
                <a:cs typeface="Menlo Regular"/>
              </a:rPr>
              <a:t>(</a:t>
            </a:r>
            <a:r>
              <a:rPr lang="en-US" sz="1900" dirty="0" smtClean="0">
                <a:solidFill>
                  <a:srgbClr val="FF0080"/>
                </a:solidFill>
                <a:latin typeface="Menlo Regular"/>
                <a:cs typeface="Menlo Regular"/>
              </a:rPr>
              <a:t>lambda s: </a:t>
            </a:r>
            <a:r>
              <a:rPr lang="en-US" sz="1900" dirty="0" err="1" smtClean="0">
                <a:solidFill>
                  <a:srgbClr val="FF0080"/>
                </a:solidFill>
                <a:latin typeface="Menlo Regular"/>
                <a:cs typeface="Menlo Regular"/>
              </a:rPr>
              <a:t>s.split</a:t>
            </a:r>
            <a:r>
              <a:rPr lang="en-US" sz="1900" dirty="0" smtClean="0">
                <a:solidFill>
                  <a:srgbClr val="FF0080"/>
                </a:solidFill>
                <a:latin typeface="Menlo Regular"/>
                <a:cs typeface="Menlo Regular"/>
              </a:rPr>
              <a:t>()</a:t>
            </a:r>
            <a:r>
              <a:rPr lang="en-US" sz="1900" dirty="0" smtClean="0">
                <a:solidFill>
                  <a:srgbClr val="000000"/>
                </a:solidFill>
                <a:latin typeface="Menlo Regular"/>
                <a:cs typeface="Menlo Regular"/>
              </a:rPr>
              <a:t>) \</a:t>
            </a:r>
            <a:r>
              <a:rPr lang="en-US" sz="1900" dirty="0">
                <a:solidFill>
                  <a:srgbClr val="000000"/>
                </a:solidFill>
                <a:latin typeface="Menlo Regular"/>
                <a:cs typeface="Menlo Regular"/>
              </a:rPr>
              <a:t/>
            </a:r>
            <a:br>
              <a:rPr lang="en-US" sz="1900" dirty="0">
                <a:solidFill>
                  <a:srgbClr val="000000"/>
                </a:solidFill>
                <a:latin typeface="Menlo Regular"/>
                <a:cs typeface="Menlo Regular"/>
              </a:rPr>
            </a:br>
            <a:r>
              <a:rPr lang="en-US" sz="1900" dirty="0" smtClean="0">
                <a:solidFill>
                  <a:srgbClr val="000000"/>
                </a:solidFill>
                <a:latin typeface="Menlo Regular"/>
                <a:cs typeface="Menlo Regular"/>
              </a:rPr>
              <a:t>                  .</a:t>
            </a:r>
            <a:r>
              <a:rPr lang="en-US" sz="1900" dirty="0" smtClean="0">
                <a:solidFill>
                  <a:srgbClr val="3366FF"/>
                </a:solidFill>
                <a:latin typeface="Menlo Regular"/>
                <a:cs typeface="Menlo Regular"/>
              </a:rPr>
              <a:t>map</a:t>
            </a:r>
            <a:r>
              <a:rPr lang="en-US" sz="1900" dirty="0" smtClean="0">
                <a:solidFill>
                  <a:srgbClr val="000000"/>
                </a:solidFill>
                <a:latin typeface="Menlo Regular"/>
                <a:cs typeface="Menlo Regular"/>
              </a:rPr>
              <a:t>(</a:t>
            </a:r>
            <a:r>
              <a:rPr lang="en-US" sz="1900" dirty="0" smtClean="0">
                <a:solidFill>
                  <a:srgbClr val="FF0080"/>
                </a:solidFill>
                <a:latin typeface="Menlo Regular"/>
                <a:cs typeface="Menlo Regular"/>
              </a:rPr>
              <a:t>lambda word: </a:t>
            </a:r>
            <a:r>
              <a:rPr lang="en-US" sz="1900" dirty="0">
                <a:solidFill>
                  <a:srgbClr val="FF0080"/>
                </a:solidFill>
                <a:latin typeface="Menlo Regular"/>
                <a:cs typeface="Menlo Regular"/>
              </a:rPr>
              <a:t>(word, 1)</a:t>
            </a:r>
            <a:r>
              <a:rPr lang="en-US" sz="1900" dirty="0" smtClean="0">
                <a:solidFill>
                  <a:srgbClr val="000000"/>
                </a:solidFill>
                <a:latin typeface="Menlo Regular"/>
                <a:cs typeface="Menlo Regular"/>
              </a:rPr>
              <a:t>) \</a:t>
            </a:r>
            <a:r>
              <a:rPr lang="en-US" sz="1900" dirty="0">
                <a:solidFill>
                  <a:srgbClr val="000000"/>
                </a:solidFill>
                <a:latin typeface="Menlo Regular"/>
                <a:cs typeface="Menlo Regular"/>
              </a:rPr>
              <a:t/>
            </a:r>
            <a:br>
              <a:rPr lang="en-US" sz="1900" dirty="0">
                <a:solidFill>
                  <a:srgbClr val="000000"/>
                </a:solidFill>
                <a:latin typeface="Menlo Regular"/>
                <a:cs typeface="Menlo Regular"/>
              </a:rPr>
            </a:br>
            <a:r>
              <a:rPr lang="en-US" sz="1900" dirty="0" smtClean="0">
                <a:solidFill>
                  <a:srgbClr val="000000"/>
                </a:solidFill>
                <a:latin typeface="Menlo Regular"/>
                <a:cs typeface="Menlo Regular"/>
              </a:rPr>
              <a:t>                  .</a:t>
            </a:r>
            <a:r>
              <a:rPr lang="en-US" sz="1900" dirty="0" err="1">
                <a:solidFill>
                  <a:srgbClr val="3366FF"/>
                </a:solidFill>
                <a:latin typeface="Menlo Regular"/>
                <a:cs typeface="Menlo Regular"/>
              </a:rPr>
              <a:t>reduceByKey</a:t>
            </a:r>
            <a:r>
              <a:rPr lang="en-US" sz="1900" dirty="0" smtClean="0">
                <a:solidFill>
                  <a:srgbClr val="000000"/>
                </a:solidFill>
                <a:latin typeface="Menlo Regular"/>
                <a:cs typeface="Menlo Regular"/>
              </a:rPr>
              <a:t>(</a:t>
            </a:r>
            <a:r>
              <a:rPr lang="en-US" sz="1900" dirty="0" smtClean="0">
                <a:solidFill>
                  <a:srgbClr val="FF0080"/>
                </a:solidFill>
                <a:latin typeface="Menlo Regular"/>
                <a:cs typeface="Menlo Regular"/>
              </a:rPr>
              <a:t>lambda x, y: x + y</a:t>
            </a:r>
            <a:r>
              <a:rPr lang="en-US" sz="1900" dirty="0" smtClean="0">
                <a:solidFill>
                  <a:srgbClr val="000000"/>
                </a:solidFill>
                <a:latin typeface="Menlo Regular"/>
                <a:cs typeface="Menlo Regular"/>
              </a:rPr>
              <a:t>)</a:t>
            </a:r>
            <a:br>
              <a:rPr lang="en-US" sz="1900" dirty="0" smtClean="0">
                <a:solidFill>
                  <a:srgbClr val="000000"/>
                </a:solidFill>
                <a:latin typeface="Menlo Regular"/>
                <a:cs typeface="Menlo Regular"/>
              </a:rPr>
            </a:br>
            <a:r>
              <a:rPr lang="en-US" sz="1900" dirty="0" smtClean="0">
                <a:solidFill>
                  <a:srgbClr val="000000"/>
                </a:solidFill>
                <a:latin typeface="Menlo Regular"/>
                <a:cs typeface="Menlo Regular"/>
              </a:rPr>
              <a:t/>
            </a:r>
            <a:br>
              <a:rPr lang="en-US" sz="1900" dirty="0" smtClean="0">
                <a:solidFill>
                  <a:srgbClr val="000000"/>
                </a:solidFill>
                <a:latin typeface="Menlo Regular"/>
                <a:cs typeface="Menlo Regular"/>
              </a:rPr>
            </a:br>
            <a:r>
              <a:rPr lang="en-US" sz="1900" dirty="0" smtClean="0">
                <a:solidFill>
                  <a:srgbClr val="000000"/>
                </a:solidFill>
                <a:latin typeface="Menlo Regular"/>
                <a:cs typeface="Menlo Regular"/>
              </a:rPr>
              <a:t>    </a:t>
            </a:r>
            <a:r>
              <a:rPr lang="en-US" sz="1900" dirty="0" err="1" smtClean="0">
                <a:solidFill>
                  <a:srgbClr val="000000"/>
                </a:solidFill>
                <a:latin typeface="Menlo Regular"/>
                <a:cs typeface="Menlo Regular"/>
              </a:rPr>
              <a:t>counts.</a:t>
            </a:r>
            <a:r>
              <a:rPr lang="en-US" sz="1900" dirty="0" err="1" smtClean="0">
                <a:solidFill>
                  <a:srgbClr val="3366FF"/>
                </a:solidFill>
                <a:latin typeface="Menlo Regular"/>
                <a:cs typeface="Menlo Regular"/>
              </a:rPr>
              <a:t>saveAsTextFile</a:t>
            </a:r>
            <a:r>
              <a:rPr lang="en-US" sz="1900" dirty="0" smtClean="0">
                <a:solidFill>
                  <a:srgbClr val="000000"/>
                </a:solidFill>
                <a:latin typeface="Menlo Regular"/>
                <a:cs typeface="Menlo Regular"/>
              </a:rPr>
              <a:t>(</a:t>
            </a:r>
            <a:r>
              <a:rPr lang="en-US" sz="1900" dirty="0" smtClean="0">
                <a:solidFill>
                  <a:srgbClr val="000090"/>
                </a:solidFill>
                <a:latin typeface="Menlo Regular"/>
                <a:cs typeface="Menlo Regular"/>
              </a:rPr>
              <a:t>“</a:t>
            </a:r>
            <a:r>
              <a:rPr lang="en-US" sz="1900" dirty="0" err="1" smtClean="0">
                <a:solidFill>
                  <a:srgbClr val="000090"/>
                </a:solidFill>
                <a:latin typeface="Menlo Regular"/>
                <a:cs typeface="Menlo Regular"/>
              </a:rPr>
              <a:t>out.txt</a:t>
            </a:r>
            <a:r>
              <a:rPr lang="en-US" sz="1900" dirty="0" smtClean="0">
                <a:solidFill>
                  <a:srgbClr val="000090"/>
                </a:solidFill>
                <a:latin typeface="Menlo Regular"/>
                <a:cs typeface="Menlo Regular"/>
              </a:rPr>
              <a:t>”</a:t>
            </a:r>
            <a:r>
              <a:rPr lang="en-US" sz="1900" dirty="0" smtClean="0">
                <a:solidFill>
                  <a:srgbClr val="000000"/>
                </a:solidFill>
                <a:latin typeface="Menlo Regular"/>
                <a:cs typeface="Menlo Regular"/>
              </a:rPr>
              <a:t>)</a:t>
            </a:r>
            <a:r>
              <a:rPr lang="en-US" sz="1900" dirty="0">
                <a:solidFill>
                  <a:srgbClr val="000000"/>
                </a:solidFill>
                <a:latin typeface="Menlo Regular"/>
                <a:cs typeface="Menlo Regular"/>
              </a:rPr>
              <a:t/>
            </a:r>
            <a:br>
              <a:rPr lang="en-US" sz="1900" dirty="0">
                <a:solidFill>
                  <a:srgbClr val="000000"/>
                </a:solidFill>
                <a:latin typeface="Menlo Regular"/>
                <a:cs typeface="Menlo Regular"/>
              </a:rPr>
            </a:br>
            <a:endParaRPr lang="en-US" sz="1900" dirty="0">
              <a:latin typeface="Menlo Regular"/>
              <a:cs typeface="Menlo Regular"/>
            </a:endParaRPr>
          </a:p>
          <a:p>
            <a:pPr marL="0" indent="0">
              <a:spcBef>
                <a:spcPts val="0"/>
              </a:spcBef>
              <a:buNone/>
            </a:pPr>
            <a:endParaRPr lang="en-US" sz="1900" dirty="0">
              <a:latin typeface="Menlo Regular"/>
              <a:cs typeface="Menlo Regular"/>
            </a:endParaRPr>
          </a:p>
        </p:txBody>
      </p:sp>
    </p:spTree>
    <p:extLst>
      <p:ext uri="{BB962C8B-B14F-4D97-AF65-F5344CB8AC3E}">
        <p14:creationId xmlns:p14="http://schemas.microsoft.com/office/powerpoint/2010/main" val="1037705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ark Logo #1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102" y="3962400"/>
            <a:ext cx="3599567" cy="2286000"/>
          </a:xfrm>
          <a:prstGeom prst="rect">
            <a:avLst/>
          </a:prstGeom>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198" y="1951038"/>
            <a:ext cx="8534402" cy="4449762"/>
          </a:xfrm>
        </p:spPr>
        <p:txBody>
          <a:bodyPr/>
          <a:lstStyle/>
          <a:p>
            <a:r>
              <a:rPr lang="en-US" dirty="0" err="1" smtClean="0"/>
              <a:t>PySpark</a:t>
            </a:r>
            <a:r>
              <a:rPr lang="en-US" dirty="0" smtClean="0"/>
              <a:t> provides a fast and simple way to analyze big datasets from Python</a:t>
            </a:r>
          </a:p>
          <a:p>
            <a:r>
              <a:rPr lang="en-US" dirty="0" smtClean="0"/>
              <a:t>Learn more or contribute at </a:t>
            </a:r>
            <a:r>
              <a:rPr lang="en-US" dirty="0" smtClean="0">
                <a:hlinkClick r:id="rId3"/>
              </a:rPr>
              <a:t>spark-project.org</a:t>
            </a:r>
            <a:r>
              <a:rPr lang="en-US" dirty="0" smtClean="0"/>
              <a:t> </a:t>
            </a:r>
            <a:endParaRPr lang="en-US" dirty="0"/>
          </a:p>
        </p:txBody>
      </p:sp>
      <p:sp>
        <p:nvSpPr>
          <p:cNvPr id="4" name="Rounded Rectangle 3"/>
          <p:cNvSpPr/>
          <p:nvPr/>
        </p:nvSpPr>
        <p:spPr>
          <a:xfrm>
            <a:off x="478909" y="4659056"/>
            <a:ext cx="4572001" cy="1160930"/>
          </a:xfrm>
          <a:prstGeom prst="roundRect">
            <a:avLst/>
          </a:prstGeom>
          <a:solidFill>
            <a:srgbClr val="DCE6F2"/>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latin typeface="Avenir Light"/>
              </a:rPr>
              <a:t>Look for our training camp on August 29-30!</a:t>
            </a:r>
            <a:endParaRPr lang="en-US" sz="2800" dirty="0">
              <a:latin typeface="Avenir Light"/>
            </a:endParaRPr>
          </a:p>
        </p:txBody>
      </p:sp>
      <p:sp>
        <p:nvSpPr>
          <p:cNvPr id="7" name="TextBox 6"/>
          <p:cNvSpPr txBox="1"/>
          <p:nvPr/>
        </p:nvSpPr>
        <p:spPr>
          <a:xfrm>
            <a:off x="381000" y="6248400"/>
            <a:ext cx="8458200" cy="461665"/>
          </a:xfrm>
          <a:prstGeom prst="rect">
            <a:avLst/>
          </a:prstGeom>
          <a:noFill/>
        </p:spPr>
        <p:txBody>
          <a:bodyPr wrap="square" rtlCol="0">
            <a:spAutoFit/>
          </a:bodyPr>
          <a:lstStyle/>
          <a:p>
            <a:pPr algn="ctr"/>
            <a:r>
              <a:rPr lang="en-US" dirty="0" smtClean="0">
                <a:solidFill>
                  <a:schemeClr val="tx1">
                    <a:lumMod val="75000"/>
                    <a:lumOff val="25000"/>
                  </a:schemeClr>
                </a:solidFill>
                <a:latin typeface="Avenir Light"/>
                <a:cs typeface="Avenir Light"/>
              </a:rPr>
              <a:t>My email: </a:t>
            </a:r>
            <a:r>
              <a:rPr lang="en-US" dirty="0" err="1" smtClean="0">
                <a:solidFill>
                  <a:schemeClr val="tx1">
                    <a:lumMod val="75000"/>
                    <a:lumOff val="25000"/>
                  </a:schemeClr>
                </a:solidFill>
                <a:latin typeface="Avenir Light"/>
                <a:cs typeface="Avenir Light"/>
              </a:rPr>
              <a:t>matei@berkeley.edu</a:t>
            </a:r>
            <a:r>
              <a:rPr lang="en-US" dirty="0" smtClean="0">
                <a:solidFill>
                  <a:schemeClr val="tx1">
                    <a:lumMod val="75000"/>
                    <a:lumOff val="25000"/>
                  </a:schemeClr>
                </a:solidFill>
                <a:latin typeface="Avenir Light"/>
                <a:cs typeface="Avenir Light"/>
              </a:rPr>
              <a:t> </a:t>
            </a:r>
            <a:endParaRPr lang="en-US" dirty="0">
              <a:solidFill>
                <a:schemeClr val="tx1">
                  <a:lumMod val="75000"/>
                  <a:lumOff val="25000"/>
                </a:schemeClr>
              </a:solidFill>
              <a:latin typeface="Avenir Light"/>
              <a:cs typeface="Avenir Light"/>
            </a:endParaRPr>
          </a:p>
        </p:txBody>
      </p:sp>
    </p:spTree>
    <p:extLst>
      <p:ext uri="{BB962C8B-B14F-4D97-AF65-F5344CB8AC3E}">
        <p14:creationId xmlns:p14="http://schemas.microsoft.com/office/powerpoint/2010/main" val="21765875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Behavior with Not Enough RAM</a:t>
            </a:r>
            <a:endParaRPr lang="en-US" sz="4400" dirty="0"/>
          </a:p>
        </p:txBody>
      </p:sp>
      <p:graphicFrame>
        <p:nvGraphicFramePr>
          <p:cNvPr id="4" name="Chart 3"/>
          <p:cNvGraphicFramePr>
            <a:graphicFrameLocks/>
          </p:cNvGraphicFramePr>
          <p:nvPr>
            <p:extLst>
              <p:ext uri="{D42A27DB-BD31-4B8C-83A1-F6EECF244321}">
                <p14:modId xmlns:p14="http://schemas.microsoft.com/office/powerpoint/2010/main" val="1903693100"/>
              </p:ext>
            </p:extLst>
          </p:nvPr>
        </p:nvGraphicFramePr>
        <p:xfrm>
          <a:off x="457200" y="1905000"/>
          <a:ext cx="82296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35790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History</a:t>
            </a:r>
            <a:endParaRPr lang="en-US" dirty="0"/>
          </a:p>
        </p:txBody>
      </p:sp>
      <p:sp>
        <p:nvSpPr>
          <p:cNvPr id="3" name="Content Placeholder 2"/>
          <p:cNvSpPr>
            <a:spLocks noGrp="1"/>
          </p:cNvSpPr>
          <p:nvPr>
            <p:ph idx="1"/>
          </p:nvPr>
        </p:nvSpPr>
        <p:spPr>
          <a:xfrm>
            <a:off x="457200" y="1951038"/>
            <a:ext cx="8382000" cy="4221162"/>
          </a:xfrm>
        </p:spPr>
        <p:txBody>
          <a:bodyPr/>
          <a:lstStyle/>
          <a:p>
            <a:r>
              <a:rPr lang="en-US" dirty="0" smtClean="0"/>
              <a:t>Started in 2009, open sourced 2010</a:t>
            </a:r>
          </a:p>
          <a:p>
            <a:r>
              <a:rPr lang="en-US" dirty="0" smtClean="0"/>
              <a:t>17 companies now contributing code</a:t>
            </a:r>
          </a:p>
          <a:p>
            <a:pPr lvl="1"/>
            <a:r>
              <a:rPr lang="en-US" dirty="0"/>
              <a:t>Yahoo!, Intel, Adobe, </a:t>
            </a:r>
            <a:r>
              <a:rPr lang="en-US" dirty="0" err="1"/>
              <a:t>Quantifind</a:t>
            </a:r>
            <a:r>
              <a:rPr lang="en-US" dirty="0"/>
              <a:t>, </a:t>
            </a:r>
            <a:r>
              <a:rPr lang="en-US" dirty="0" err="1"/>
              <a:t>Conviva</a:t>
            </a:r>
            <a:r>
              <a:rPr lang="en-US" dirty="0"/>
              <a:t>, </a:t>
            </a:r>
            <a:r>
              <a:rPr lang="en-US" dirty="0" err="1" smtClean="0"/>
              <a:t>Bizo</a:t>
            </a:r>
            <a:r>
              <a:rPr lang="en-US" dirty="0" smtClean="0"/>
              <a:t>, …</a:t>
            </a:r>
          </a:p>
          <a:p>
            <a:r>
              <a:rPr lang="en-US" dirty="0" smtClean="0"/>
              <a:t>Entered Apache incubator in June</a:t>
            </a:r>
          </a:p>
          <a:p>
            <a:r>
              <a:rPr lang="en-US" dirty="0" smtClean="0"/>
              <a:t>Python API added in February</a:t>
            </a:r>
            <a:endParaRPr lang="en-US" dirty="0"/>
          </a:p>
        </p:txBody>
      </p:sp>
    </p:spTree>
    <p:extLst>
      <p:ext uri="{BB962C8B-B14F-4D97-AF65-F5344CB8AC3E}">
        <p14:creationId xmlns:p14="http://schemas.microsoft.com/office/powerpoint/2010/main" val="220585944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Rest of the Stack</a:t>
            </a:r>
            <a:endParaRPr lang="en-US" dirty="0"/>
          </a:p>
        </p:txBody>
      </p:sp>
      <p:sp>
        <p:nvSpPr>
          <p:cNvPr id="3" name="Content Placeholder 2"/>
          <p:cNvSpPr>
            <a:spLocks noGrp="1"/>
          </p:cNvSpPr>
          <p:nvPr>
            <p:ph idx="1"/>
          </p:nvPr>
        </p:nvSpPr>
        <p:spPr>
          <a:xfrm>
            <a:off x="364966" y="1970344"/>
            <a:ext cx="8595659" cy="1066800"/>
          </a:xfrm>
        </p:spPr>
        <p:txBody>
          <a:bodyPr/>
          <a:lstStyle/>
          <a:p>
            <a:r>
              <a:rPr lang="en-US" dirty="0" smtClean="0"/>
              <a:t>Spark is the foundation for wide set of projects in the Berkeley Data Analytics Stack (BDAS)</a:t>
            </a:r>
            <a:endParaRPr lang="en-US" dirty="0"/>
          </a:p>
        </p:txBody>
      </p:sp>
      <p:grpSp>
        <p:nvGrpSpPr>
          <p:cNvPr id="10" name="Group 9"/>
          <p:cNvGrpSpPr/>
          <p:nvPr/>
        </p:nvGrpSpPr>
        <p:grpSpPr>
          <a:xfrm>
            <a:off x="685800" y="3354634"/>
            <a:ext cx="7819127" cy="2436566"/>
            <a:chOff x="645592" y="2286000"/>
            <a:chExt cx="8011226" cy="2559280"/>
          </a:xfrm>
        </p:grpSpPr>
        <p:sp>
          <p:nvSpPr>
            <p:cNvPr id="4" name="Rectangle 3"/>
            <p:cNvSpPr/>
            <p:nvPr/>
          </p:nvSpPr>
          <p:spPr>
            <a:xfrm>
              <a:off x="645592" y="4117092"/>
              <a:ext cx="7912035" cy="728188"/>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100" b="0" i="0" u="none" strike="noStrike" kern="0" cap="none" spc="0" normalizeH="0" baseline="0" noProof="0" dirty="0" smtClean="0">
                  <a:ln>
                    <a:noFill/>
                  </a:ln>
                  <a:solidFill>
                    <a:sysClr val="window" lastClr="FFFFFF"/>
                  </a:solidFill>
                  <a:effectLst/>
                  <a:uLnTx/>
                  <a:uFillTx/>
                  <a:latin typeface="Avenir Light"/>
                  <a:ea typeface="+mn-ea"/>
                  <a:cs typeface="+mn-cs"/>
                </a:rPr>
                <a:t>Spark</a:t>
              </a:r>
              <a:endParaRPr kumimoji="0" lang="en-US" sz="3100" b="0" i="0" u="none" strike="noStrike" kern="0" cap="none" spc="0" normalizeH="0" baseline="0" noProof="0" dirty="0">
                <a:ln>
                  <a:noFill/>
                </a:ln>
                <a:solidFill>
                  <a:sysClr val="window" lastClr="FFFFFF"/>
                </a:solidFill>
                <a:effectLst/>
                <a:uLnTx/>
                <a:uFillTx/>
                <a:latin typeface="Avenir Light"/>
                <a:ea typeface="+mn-ea"/>
                <a:cs typeface="+mn-cs"/>
              </a:endParaRPr>
            </a:p>
          </p:txBody>
        </p:sp>
        <p:sp>
          <p:nvSpPr>
            <p:cNvPr id="6" name="Rectangle 5"/>
            <p:cNvSpPr/>
            <p:nvPr/>
          </p:nvSpPr>
          <p:spPr>
            <a:xfrm>
              <a:off x="2553670" y="2286000"/>
              <a:ext cx="1765943" cy="165684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latin typeface="Avenir Light"/>
                  <a:ea typeface="+mn-ea"/>
                  <a:cs typeface="+mn-cs"/>
                </a:rPr>
                <a:t>Spark Streaming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sysClr val="window" lastClr="FFFFFF"/>
                  </a:solidFill>
                  <a:effectLst/>
                  <a:uLnTx/>
                  <a:uFillTx/>
                  <a:latin typeface="Avenir Light"/>
                  <a:ea typeface="+mn-ea"/>
                  <a:cs typeface="+mn-cs"/>
                </a:rPr>
                <a:t>(real-time)</a:t>
              </a:r>
              <a:endParaRPr kumimoji="0" lang="en-US" sz="2200" b="0" i="0" u="none" strike="noStrike" kern="0" cap="none" spc="0" normalizeH="0" baseline="0" noProof="0" dirty="0">
                <a:ln>
                  <a:noFill/>
                </a:ln>
                <a:solidFill>
                  <a:sysClr val="window" lastClr="FFFFFF"/>
                </a:solidFill>
                <a:effectLst/>
                <a:uLnTx/>
                <a:uFillTx/>
                <a:latin typeface="Avenir Light"/>
                <a:ea typeface="+mn-ea"/>
                <a:cs typeface="+mn-cs"/>
              </a:endParaRPr>
            </a:p>
          </p:txBody>
        </p:sp>
        <p:sp>
          <p:nvSpPr>
            <p:cNvPr id="7" name="Rectangle 6"/>
            <p:cNvSpPr/>
            <p:nvPr/>
          </p:nvSpPr>
          <p:spPr>
            <a:xfrm>
              <a:off x="4461748" y="2286000"/>
              <a:ext cx="1765943" cy="1656842"/>
            </a:xfrm>
            <a:prstGeom prst="rect">
              <a:avLst/>
            </a:prstGeom>
            <a:gradFill rotWithShape="1">
              <a:gsLst>
                <a:gs pos="0">
                  <a:srgbClr val="84AADF"/>
                </a:gs>
                <a:gs pos="100000">
                  <a:srgbClr val="A1C5FF"/>
                </a:gs>
              </a:gsLst>
              <a:lin ang="16200000" scaled="0"/>
            </a:gradFill>
            <a:ln w="9525" cap="flat" cmpd="sng" algn="ctr">
              <a:solidFill>
                <a:srgbClr val="7090C1"/>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900" b="0" i="0" u="none" strike="noStrike" kern="0" cap="none" spc="0" normalizeH="0" baseline="0" noProof="0" dirty="0" err="1" smtClean="0">
                  <a:ln>
                    <a:noFill/>
                  </a:ln>
                  <a:solidFill>
                    <a:sysClr val="window" lastClr="FFFFFF"/>
                  </a:solidFill>
                  <a:effectLst/>
                  <a:uLnTx/>
                  <a:uFillTx/>
                  <a:latin typeface="Avenir Light"/>
                  <a:ea typeface="+mn-ea"/>
                  <a:cs typeface="+mn-cs"/>
                </a:rPr>
                <a:t>GraphX</a:t>
              </a:r>
              <a:endParaRPr kumimoji="0" lang="en-US" sz="2900" b="0" i="0" u="none" strike="noStrike" kern="0" cap="none" spc="0" normalizeH="0" baseline="0" noProof="0" dirty="0" smtClean="0">
                <a:ln>
                  <a:noFill/>
                </a:ln>
                <a:solidFill>
                  <a:sysClr val="window" lastClr="FFFFFF"/>
                </a:solidFill>
                <a:effectLst/>
                <a:uLnTx/>
                <a:uFillTx/>
                <a:latin typeface="Avenir Ligh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sysClr val="window" lastClr="FFFFFF"/>
                  </a:solidFill>
                  <a:effectLst/>
                  <a:uLnTx/>
                  <a:uFillTx/>
                  <a:latin typeface="Avenir Light"/>
                  <a:ea typeface="+mn-ea"/>
                  <a:cs typeface="+mn-cs"/>
                </a:rPr>
                <a:t>(graph)</a:t>
              </a:r>
              <a:endParaRPr kumimoji="0" lang="en-US" sz="2200" b="0" i="0" u="none" strike="noStrike" kern="0" cap="none" spc="0" normalizeH="0" baseline="0" noProof="0" dirty="0">
                <a:ln>
                  <a:noFill/>
                </a:ln>
                <a:solidFill>
                  <a:sysClr val="window" lastClr="FFFFFF"/>
                </a:solidFill>
                <a:effectLst/>
                <a:uLnTx/>
                <a:uFillTx/>
                <a:latin typeface="Avenir Light"/>
                <a:ea typeface="+mn-ea"/>
                <a:cs typeface="+mn-cs"/>
              </a:endParaRPr>
            </a:p>
          </p:txBody>
        </p:sp>
        <p:sp>
          <p:nvSpPr>
            <p:cNvPr id="9" name="TextBox 8"/>
            <p:cNvSpPr txBox="1"/>
            <p:nvPr/>
          </p:nvSpPr>
          <p:spPr>
            <a:xfrm>
              <a:off x="8099721" y="3507220"/>
              <a:ext cx="557097" cy="549571"/>
            </a:xfrm>
            <a:prstGeom prst="rect">
              <a:avLst/>
            </a:prstGeom>
            <a:noFill/>
          </p:spPr>
          <p:txBody>
            <a:bodyPr wrap="none" rtlCol="0">
              <a:spAutoFit/>
            </a:bodyPr>
            <a:lstStyle/>
            <a:p>
              <a:pPr algn="ctr"/>
              <a:r>
                <a:rPr lang="en-US" sz="2800" b="1" dirty="0" smtClean="0">
                  <a:solidFill>
                    <a:schemeClr val="tx2">
                      <a:lumMod val="60000"/>
                      <a:lumOff val="40000"/>
                    </a:schemeClr>
                  </a:solidFill>
                  <a:latin typeface="Helvetica Neue"/>
                  <a:cs typeface="Helvetica Neue"/>
                </a:rPr>
                <a:t>…</a:t>
              </a:r>
              <a:endParaRPr lang="en-US" sz="2800" b="1" dirty="0">
                <a:solidFill>
                  <a:schemeClr val="tx2">
                    <a:lumMod val="60000"/>
                    <a:lumOff val="40000"/>
                  </a:schemeClr>
                </a:solidFill>
                <a:latin typeface="Helvetica Neue"/>
                <a:cs typeface="Helvetica Neue"/>
              </a:endParaRPr>
            </a:p>
          </p:txBody>
        </p:sp>
        <p:sp>
          <p:nvSpPr>
            <p:cNvPr id="12" name="Rectangle 11"/>
            <p:cNvSpPr/>
            <p:nvPr/>
          </p:nvSpPr>
          <p:spPr>
            <a:xfrm>
              <a:off x="645592" y="2286000"/>
              <a:ext cx="1765943" cy="165684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900" b="0" i="0" u="none" strike="noStrike" kern="0" cap="none" spc="0" normalizeH="0" baseline="0" noProof="0" dirty="0" smtClean="0">
                  <a:ln>
                    <a:noFill/>
                  </a:ln>
                  <a:solidFill>
                    <a:sysClr val="window" lastClr="FFFFFF"/>
                  </a:solidFill>
                  <a:effectLst/>
                  <a:uLnTx/>
                  <a:uFillTx/>
                  <a:latin typeface="Avenir Light"/>
                  <a:ea typeface="+mn-ea"/>
                  <a:cs typeface="+mn-cs"/>
                </a:rPr>
                <a:t>Shark</a:t>
              </a:r>
              <a:r>
                <a:rPr kumimoji="0" lang="en-US" sz="3000" b="0" i="0" u="none" strike="noStrike" kern="0" cap="none" spc="0" normalizeH="0" baseline="0" noProof="0" dirty="0" smtClean="0">
                  <a:ln>
                    <a:noFill/>
                  </a:ln>
                  <a:solidFill>
                    <a:sysClr val="window" lastClr="FFFFFF"/>
                  </a:solidFill>
                  <a:effectLst/>
                  <a:uLnTx/>
                  <a:uFillTx/>
                  <a:latin typeface="Avenir Light"/>
                  <a:ea typeface="+mn-ea"/>
                  <a:cs typeface="+mn-cs"/>
                </a:rPr>
                <a:t/>
              </a:r>
              <a:br>
                <a:rPr kumimoji="0" lang="en-US" sz="3000" b="0" i="0" u="none" strike="noStrike" kern="0" cap="none" spc="0" normalizeH="0" baseline="0" noProof="0" dirty="0" smtClean="0">
                  <a:ln>
                    <a:noFill/>
                  </a:ln>
                  <a:solidFill>
                    <a:sysClr val="window" lastClr="FFFFFF"/>
                  </a:solidFill>
                  <a:effectLst/>
                  <a:uLnTx/>
                  <a:uFillTx/>
                  <a:latin typeface="Avenir Light"/>
                  <a:ea typeface="+mn-ea"/>
                  <a:cs typeface="+mn-cs"/>
                </a:rPr>
              </a:br>
              <a:r>
                <a:rPr kumimoji="0" lang="en-US" sz="2200" b="0" i="0" u="none" strike="noStrike" kern="0" cap="none" spc="0" normalizeH="0" baseline="0" noProof="0" dirty="0" smtClean="0">
                  <a:ln>
                    <a:noFill/>
                  </a:ln>
                  <a:solidFill>
                    <a:sysClr val="window" lastClr="FFFFFF"/>
                  </a:solidFill>
                  <a:effectLst/>
                  <a:uLnTx/>
                  <a:uFillTx/>
                  <a:latin typeface="Avenir Light"/>
                  <a:ea typeface="+mn-ea"/>
                  <a:cs typeface="+mn-cs"/>
                </a:rPr>
                <a:t>(SQL)</a:t>
              </a:r>
              <a:endParaRPr kumimoji="0" lang="en-US" sz="2200" b="0" i="0" u="none" strike="noStrike" kern="0" cap="none" spc="0" normalizeH="0" baseline="0" noProof="0" dirty="0">
                <a:ln>
                  <a:noFill/>
                </a:ln>
                <a:solidFill>
                  <a:sysClr val="window" lastClr="FFFFFF"/>
                </a:solidFill>
                <a:effectLst/>
                <a:uLnTx/>
                <a:uFillTx/>
                <a:latin typeface="Avenir Light"/>
                <a:ea typeface="+mn-ea"/>
                <a:cs typeface="+mn-cs"/>
              </a:endParaRPr>
            </a:p>
          </p:txBody>
        </p:sp>
        <p:sp>
          <p:nvSpPr>
            <p:cNvPr id="14" name="Rectangle 13"/>
            <p:cNvSpPr/>
            <p:nvPr/>
          </p:nvSpPr>
          <p:spPr>
            <a:xfrm>
              <a:off x="6369825" y="2286000"/>
              <a:ext cx="1765943" cy="1656842"/>
            </a:xfrm>
            <a:prstGeom prst="rect">
              <a:avLst/>
            </a:prstGeom>
            <a:gradFill rotWithShape="1">
              <a:gsLst>
                <a:gs pos="0">
                  <a:srgbClr val="84AADF"/>
                </a:gs>
                <a:gs pos="100000">
                  <a:srgbClr val="A1C5FF"/>
                </a:gs>
              </a:gsLst>
              <a:lin ang="16200000" scaled="0"/>
            </a:gradFill>
            <a:ln w="9525" cap="flat" cmpd="sng" algn="ctr">
              <a:solidFill>
                <a:srgbClr val="7090C1"/>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900" b="0" i="0" u="none" strike="noStrike" kern="0" cap="none" spc="0" normalizeH="0" baseline="0" noProof="0" dirty="0" err="1" smtClean="0">
                  <a:ln>
                    <a:noFill/>
                  </a:ln>
                  <a:solidFill>
                    <a:sysClr val="window" lastClr="FFFFFF"/>
                  </a:solidFill>
                  <a:effectLst/>
                  <a:uLnTx/>
                  <a:uFillTx/>
                  <a:latin typeface="Avenir Light"/>
                  <a:ea typeface="+mn-ea"/>
                  <a:cs typeface="+mn-cs"/>
                </a:rPr>
                <a:t>MLbase</a:t>
              </a:r>
              <a:endParaRPr kumimoji="0" lang="en-US" sz="2900" b="0" i="0" u="none" strike="noStrike" kern="0" cap="none" spc="0" normalizeH="0" baseline="0" noProof="0" dirty="0" smtClean="0">
                <a:ln>
                  <a:noFill/>
                </a:ln>
                <a:solidFill>
                  <a:sysClr val="window" lastClr="FFFFFF"/>
                </a:solidFill>
                <a:effectLst/>
                <a:uLnTx/>
                <a:uFillTx/>
                <a:latin typeface="Avenir Ligh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200" kern="0" dirty="0" smtClean="0">
                  <a:solidFill>
                    <a:sysClr val="window" lastClr="FFFFFF"/>
                  </a:solidFill>
                  <a:latin typeface="Avenir Light"/>
                  <a:ea typeface="+mn-ea"/>
                  <a:cs typeface="+mn-cs"/>
                </a:rPr>
                <a:t>(machine learning)</a:t>
              </a:r>
              <a:endParaRPr kumimoji="0" lang="en-US" sz="2200" b="0" i="0" u="none" strike="noStrike" kern="0" cap="none" spc="0" normalizeH="0" baseline="0" noProof="0" dirty="0">
                <a:ln>
                  <a:noFill/>
                </a:ln>
                <a:solidFill>
                  <a:sysClr val="window" lastClr="FFFFFF"/>
                </a:solidFill>
                <a:effectLst/>
                <a:uLnTx/>
                <a:uFillTx/>
                <a:latin typeface="Avenir Light"/>
                <a:ea typeface="+mn-ea"/>
                <a:cs typeface="+mn-cs"/>
              </a:endParaRPr>
            </a:p>
          </p:txBody>
        </p:sp>
      </p:grpSp>
      <p:sp>
        <p:nvSpPr>
          <p:cNvPr id="16" name="TextBox 15"/>
          <p:cNvSpPr txBox="1"/>
          <p:nvPr/>
        </p:nvSpPr>
        <p:spPr>
          <a:xfrm>
            <a:off x="3305384" y="6045369"/>
            <a:ext cx="5502290" cy="507831"/>
          </a:xfrm>
          <a:prstGeom prst="rect">
            <a:avLst/>
          </a:prstGeom>
          <a:noFill/>
        </p:spPr>
        <p:txBody>
          <a:bodyPr wrap="none" rtlCol="0">
            <a:spAutoFit/>
          </a:bodyPr>
          <a:lstStyle/>
          <a:p>
            <a:r>
              <a:rPr lang="en-US" sz="2700" dirty="0" smtClean="0">
                <a:latin typeface="Avenir Light"/>
                <a:cs typeface="Avenir Light"/>
              </a:rPr>
              <a:t>More details: </a:t>
            </a:r>
            <a:r>
              <a:rPr lang="en-US" sz="2700" dirty="0">
                <a:latin typeface="Avenir Light"/>
                <a:cs typeface="Avenir Light"/>
                <a:hlinkClick r:id="rId2"/>
              </a:rPr>
              <a:t>amplab.berkeley.edu</a:t>
            </a:r>
            <a:r>
              <a:rPr lang="en-US" sz="2700" dirty="0">
                <a:latin typeface="Avenir Light"/>
                <a:cs typeface="Avenir Light"/>
              </a:rPr>
              <a:t> </a:t>
            </a:r>
          </a:p>
        </p:txBody>
      </p:sp>
    </p:spTree>
    <p:extLst>
      <p:ext uri="{BB962C8B-B14F-4D97-AF65-F5344CB8AC3E}">
        <p14:creationId xmlns:p14="http://schemas.microsoft.com/office/powerpoint/2010/main" val="4123196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Comparison</a:t>
            </a:r>
            <a:endParaRPr lang="en-US" dirty="0"/>
          </a:p>
        </p:txBody>
      </p:sp>
      <p:graphicFrame>
        <p:nvGraphicFramePr>
          <p:cNvPr id="4" name="Chart 3"/>
          <p:cNvGraphicFramePr/>
          <p:nvPr>
            <p:extLst>
              <p:ext uri="{D42A27DB-BD31-4B8C-83A1-F6EECF244321}">
                <p14:modId xmlns:p14="http://schemas.microsoft.com/office/powerpoint/2010/main" val="3134557307"/>
              </p:ext>
            </p:extLst>
          </p:nvPr>
        </p:nvGraphicFramePr>
        <p:xfrm>
          <a:off x="220440" y="1828800"/>
          <a:ext cx="3200400"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63607" y="5943600"/>
            <a:ext cx="783289" cy="461665"/>
          </a:xfrm>
          <a:prstGeom prst="rect">
            <a:avLst/>
          </a:prstGeom>
          <a:noFill/>
        </p:spPr>
        <p:txBody>
          <a:bodyPr wrap="none" rtlCol="0">
            <a:spAutoFit/>
          </a:bodyPr>
          <a:lstStyle/>
          <a:p>
            <a:r>
              <a:rPr lang="en-US" dirty="0" smtClean="0">
                <a:latin typeface="Avenir Light"/>
                <a:cs typeface="Avenir Light"/>
              </a:rPr>
              <a:t>SQL</a:t>
            </a:r>
          </a:p>
        </p:txBody>
      </p:sp>
      <p:graphicFrame>
        <p:nvGraphicFramePr>
          <p:cNvPr id="6" name="Chart 5"/>
          <p:cNvGraphicFramePr/>
          <p:nvPr>
            <p:extLst>
              <p:ext uri="{D42A27DB-BD31-4B8C-83A1-F6EECF244321}">
                <p14:modId xmlns:p14="http://schemas.microsoft.com/office/powerpoint/2010/main" val="1391594098"/>
              </p:ext>
            </p:extLst>
          </p:nvPr>
        </p:nvGraphicFramePr>
        <p:xfrm>
          <a:off x="3611014" y="1827602"/>
          <a:ext cx="21722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320720" y="5943600"/>
            <a:ext cx="1581342" cy="461665"/>
          </a:xfrm>
          <a:prstGeom prst="rect">
            <a:avLst/>
          </a:prstGeom>
          <a:noFill/>
        </p:spPr>
        <p:txBody>
          <a:bodyPr wrap="none" rtlCol="0">
            <a:spAutoFit/>
          </a:bodyPr>
          <a:lstStyle/>
          <a:p>
            <a:r>
              <a:rPr lang="en-US" dirty="0" smtClean="0">
                <a:latin typeface="Avenir Light"/>
                <a:cs typeface="Avenir Light"/>
              </a:rPr>
              <a:t>Streaming</a:t>
            </a:r>
          </a:p>
        </p:txBody>
      </p:sp>
      <p:graphicFrame>
        <p:nvGraphicFramePr>
          <p:cNvPr id="10" name="Chart 9"/>
          <p:cNvGraphicFramePr/>
          <p:nvPr>
            <p:extLst>
              <p:ext uri="{D42A27DB-BD31-4B8C-83A1-F6EECF244321}">
                <p14:modId xmlns:p14="http://schemas.microsoft.com/office/powerpoint/2010/main" val="4004637871"/>
              </p:ext>
            </p:extLst>
          </p:nvPr>
        </p:nvGraphicFramePr>
        <p:xfrm>
          <a:off x="6019800" y="1828800"/>
          <a:ext cx="2922249" cy="41910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7380060" y="5943600"/>
            <a:ext cx="1045511" cy="461665"/>
          </a:xfrm>
          <a:prstGeom prst="rect">
            <a:avLst/>
          </a:prstGeom>
          <a:noFill/>
        </p:spPr>
        <p:txBody>
          <a:bodyPr wrap="none" rtlCol="0">
            <a:spAutoFit/>
          </a:bodyPr>
          <a:lstStyle/>
          <a:p>
            <a:r>
              <a:rPr lang="en-US" dirty="0" smtClean="0">
                <a:latin typeface="Avenir Light"/>
                <a:cs typeface="Avenir Light"/>
              </a:rPr>
              <a:t>Graph</a:t>
            </a:r>
          </a:p>
        </p:txBody>
      </p:sp>
    </p:spTree>
    <p:extLst>
      <p:ext uri="{BB962C8B-B14F-4D97-AF65-F5344CB8AC3E}">
        <p14:creationId xmlns:p14="http://schemas.microsoft.com/office/powerpoint/2010/main" val="1468235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Graphic spid="10" grpId="0">
        <p:bldAsOne/>
      </p:bldGraphic>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Expanding Stack</a:t>
            </a:r>
            <a:endParaRPr lang="en-US" dirty="0"/>
          </a:p>
        </p:txBody>
      </p:sp>
      <p:sp>
        <p:nvSpPr>
          <p:cNvPr id="3" name="Content Placeholder 2"/>
          <p:cNvSpPr>
            <a:spLocks noGrp="1"/>
          </p:cNvSpPr>
          <p:nvPr>
            <p:ph idx="1"/>
          </p:nvPr>
        </p:nvSpPr>
        <p:spPr>
          <a:xfrm>
            <a:off x="364966" y="1970344"/>
            <a:ext cx="8595659" cy="1066800"/>
          </a:xfrm>
        </p:spPr>
        <p:txBody>
          <a:bodyPr/>
          <a:lstStyle/>
          <a:p>
            <a:r>
              <a:rPr lang="en-US" dirty="0" smtClean="0"/>
              <a:t>Spark is the basis for a wide set of projects in the Berkeley Data Analytics Stack (BDAS)</a:t>
            </a:r>
            <a:endParaRPr lang="en-US" dirty="0"/>
          </a:p>
        </p:txBody>
      </p:sp>
      <p:grpSp>
        <p:nvGrpSpPr>
          <p:cNvPr id="10" name="Group 9"/>
          <p:cNvGrpSpPr/>
          <p:nvPr/>
        </p:nvGrpSpPr>
        <p:grpSpPr>
          <a:xfrm>
            <a:off x="685800" y="3354634"/>
            <a:ext cx="7829981" cy="2436566"/>
            <a:chOff x="645592" y="2286000"/>
            <a:chExt cx="8022347" cy="2559280"/>
          </a:xfrm>
        </p:grpSpPr>
        <p:sp>
          <p:nvSpPr>
            <p:cNvPr id="4" name="Rectangle 3"/>
            <p:cNvSpPr/>
            <p:nvPr/>
          </p:nvSpPr>
          <p:spPr>
            <a:xfrm>
              <a:off x="645592" y="4117092"/>
              <a:ext cx="7912035" cy="728188"/>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smtClean="0">
                  <a:ln>
                    <a:noFill/>
                  </a:ln>
                  <a:solidFill>
                    <a:sysClr val="window" lastClr="FFFFFF"/>
                  </a:solidFill>
                  <a:effectLst/>
                  <a:uLnTx/>
                  <a:uFillTx/>
                  <a:latin typeface="Avenir Light"/>
                  <a:ea typeface="+mn-ea"/>
                  <a:cs typeface="+mn-cs"/>
                </a:rPr>
                <a:t>Spark</a:t>
              </a:r>
              <a:endParaRPr kumimoji="0" lang="en-US" sz="3000" b="0" i="0" u="none" strike="noStrike" kern="0" cap="none" spc="0" normalizeH="0" baseline="0" noProof="0" dirty="0">
                <a:ln>
                  <a:noFill/>
                </a:ln>
                <a:solidFill>
                  <a:sysClr val="window" lastClr="FFFFFF"/>
                </a:solidFill>
                <a:effectLst/>
                <a:uLnTx/>
                <a:uFillTx/>
                <a:latin typeface="Avenir Light"/>
                <a:ea typeface="+mn-ea"/>
                <a:cs typeface="+mn-cs"/>
              </a:endParaRPr>
            </a:p>
          </p:txBody>
        </p:sp>
        <p:sp>
          <p:nvSpPr>
            <p:cNvPr id="6" name="Rectangle 5"/>
            <p:cNvSpPr/>
            <p:nvPr/>
          </p:nvSpPr>
          <p:spPr>
            <a:xfrm>
              <a:off x="2553670" y="2286000"/>
              <a:ext cx="1765943" cy="165684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latin typeface="Avenir Light"/>
                  <a:ea typeface="+mn-ea"/>
                  <a:cs typeface="+mn-cs"/>
                </a:rPr>
                <a:t>Spark Streaming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sysClr val="window" lastClr="FFFFFF"/>
                  </a:solidFill>
                  <a:effectLst/>
                  <a:uLnTx/>
                  <a:uFillTx/>
                  <a:latin typeface="Avenir Light"/>
                  <a:ea typeface="+mn-ea"/>
                  <a:cs typeface="+mn-cs"/>
                </a:rPr>
                <a:t>(real-time)</a:t>
              </a:r>
              <a:endParaRPr kumimoji="0" lang="en-US" sz="2200" b="0" i="0" u="none" strike="noStrike" kern="0" cap="none" spc="0" normalizeH="0" baseline="0" noProof="0" dirty="0">
                <a:ln>
                  <a:noFill/>
                </a:ln>
                <a:solidFill>
                  <a:sysClr val="window" lastClr="FFFFFF"/>
                </a:solidFill>
                <a:effectLst/>
                <a:uLnTx/>
                <a:uFillTx/>
                <a:latin typeface="Avenir Light"/>
                <a:ea typeface="+mn-ea"/>
                <a:cs typeface="+mn-cs"/>
              </a:endParaRPr>
            </a:p>
          </p:txBody>
        </p:sp>
        <p:sp>
          <p:nvSpPr>
            <p:cNvPr id="7" name="Rectangle 6"/>
            <p:cNvSpPr/>
            <p:nvPr/>
          </p:nvSpPr>
          <p:spPr>
            <a:xfrm>
              <a:off x="4461748" y="2286000"/>
              <a:ext cx="1765943" cy="1656842"/>
            </a:xfrm>
            <a:prstGeom prst="rect">
              <a:avLst/>
            </a:prstGeom>
            <a:gradFill rotWithShape="1">
              <a:gsLst>
                <a:gs pos="0">
                  <a:srgbClr val="84AADF"/>
                </a:gs>
                <a:gs pos="100000">
                  <a:srgbClr val="A1C5FF"/>
                </a:gs>
              </a:gsLst>
              <a:lin ang="16200000" scaled="0"/>
            </a:gradFill>
            <a:ln w="9525" cap="flat" cmpd="sng" algn="ctr">
              <a:solidFill>
                <a:srgbClr val="7090C1"/>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900" b="0" i="0" u="none" strike="noStrike" kern="0" cap="none" spc="0" normalizeH="0" baseline="0" noProof="0" dirty="0" err="1" smtClean="0">
                  <a:ln>
                    <a:noFill/>
                  </a:ln>
                  <a:solidFill>
                    <a:sysClr val="window" lastClr="FFFFFF"/>
                  </a:solidFill>
                  <a:effectLst/>
                  <a:uLnTx/>
                  <a:uFillTx/>
                  <a:latin typeface="Avenir Light"/>
                  <a:ea typeface="+mn-ea"/>
                  <a:cs typeface="+mn-cs"/>
                </a:rPr>
                <a:t>GraphX</a:t>
              </a:r>
              <a:endParaRPr kumimoji="0" lang="en-US" sz="2900" b="0" i="0" u="none" strike="noStrike" kern="0" cap="none" spc="0" normalizeH="0" baseline="0" noProof="0" dirty="0" smtClean="0">
                <a:ln>
                  <a:noFill/>
                </a:ln>
                <a:solidFill>
                  <a:sysClr val="window" lastClr="FFFFFF"/>
                </a:solidFill>
                <a:effectLst/>
                <a:uLnTx/>
                <a:uFillTx/>
                <a:latin typeface="Avenir Ligh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sysClr val="window" lastClr="FFFFFF"/>
                  </a:solidFill>
                  <a:effectLst/>
                  <a:uLnTx/>
                  <a:uFillTx/>
                  <a:latin typeface="Avenir Light"/>
                  <a:ea typeface="+mn-ea"/>
                  <a:cs typeface="+mn-cs"/>
                </a:rPr>
                <a:t>(graph)</a:t>
              </a:r>
              <a:endParaRPr kumimoji="0" lang="en-US" sz="2200" b="0" i="0" u="none" strike="noStrike" kern="0" cap="none" spc="0" normalizeH="0" baseline="0" noProof="0" dirty="0">
                <a:ln>
                  <a:noFill/>
                </a:ln>
                <a:solidFill>
                  <a:sysClr val="window" lastClr="FFFFFF"/>
                </a:solidFill>
                <a:effectLst/>
                <a:uLnTx/>
                <a:uFillTx/>
                <a:latin typeface="Avenir Light"/>
                <a:ea typeface="+mn-ea"/>
                <a:cs typeface="+mn-cs"/>
              </a:endParaRPr>
            </a:p>
          </p:txBody>
        </p:sp>
        <p:sp>
          <p:nvSpPr>
            <p:cNvPr id="9" name="TextBox 8"/>
            <p:cNvSpPr txBox="1"/>
            <p:nvPr/>
          </p:nvSpPr>
          <p:spPr>
            <a:xfrm>
              <a:off x="8110841" y="3518623"/>
              <a:ext cx="557098" cy="549571"/>
            </a:xfrm>
            <a:prstGeom prst="rect">
              <a:avLst/>
            </a:prstGeom>
            <a:noFill/>
          </p:spPr>
          <p:txBody>
            <a:bodyPr wrap="none" rtlCol="0">
              <a:spAutoFit/>
            </a:bodyPr>
            <a:lstStyle/>
            <a:p>
              <a:pPr algn="ctr"/>
              <a:r>
                <a:rPr lang="en-US" sz="2800" b="1" dirty="0" smtClean="0">
                  <a:solidFill>
                    <a:schemeClr val="tx2">
                      <a:lumMod val="60000"/>
                      <a:lumOff val="40000"/>
                    </a:schemeClr>
                  </a:solidFill>
                  <a:latin typeface="Helvetica Neue"/>
                  <a:cs typeface="Helvetica Neue"/>
                </a:rPr>
                <a:t>…</a:t>
              </a:r>
              <a:endParaRPr lang="en-US" sz="2800" b="1" dirty="0">
                <a:solidFill>
                  <a:schemeClr val="tx2">
                    <a:lumMod val="60000"/>
                    <a:lumOff val="40000"/>
                  </a:schemeClr>
                </a:solidFill>
                <a:latin typeface="Helvetica Neue"/>
                <a:cs typeface="Helvetica Neue"/>
              </a:endParaRPr>
            </a:p>
          </p:txBody>
        </p:sp>
        <p:sp>
          <p:nvSpPr>
            <p:cNvPr id="12" name="Rectangle 11"/>
            <p:cNvSpPr/>
            <p:nvPr/>
          </p:nvSpPr>
          <p:spPr>
            <a:xfrm>
              <a:off x="645592" y="2286000"/>
              <a:ext cx="1765943" cy="165684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900" b="0" i="0" u="none" strike="noStrike" kern="0" cap="none" spc="0" normalizeH="0" baseline="0" noProof="0" dirty="0" smtClean="0">
                  <a:ln>
                    <a:noFill/>
                  </a:ln>
                  <a:solidFill>
                    <a:sysClr val="window" lastClr="FFFFFF"/>
                  </a:solidFill>
                  <a:effectLst/>
                  <a:uLnTx/>
                  <a:uFillTx/>
                  <a:latin typeface="Avenir Light"/>
                  <a:ea typeface="+mn-ea"/>
                  <a:cs typeface="+mn-cs"/>
                </a:rPr>
                <a:t>Shark</a:t>
              </a:r>
              <a:r>
                <a:rPr kumimoji="0" lang="en-US" sz="3000" b="0" i="0" u="none" strike="noStrike" kern="0" cap="none" spc="0" normalizeH="0" baseline="0" noProof="0" dirty="0" smtClean="0">
                  <a:ln>
                    <a:noFill/>
                  </a:ln>
                  <a:solidFill>
                    <a:sysClr val="window" lastClr="FFFFFF"/>
                  </a:solidFill>
                  <a:effectLst/>
                  <a:uLnTx/>
                  <a:uFillTx/>
                  <a:latin typeface="Avenir Light"/>
                  <a:ea typeface="+mn-ea"/>
                  <a:cs typeface="+mn-cs"/>
                </a:rPr>
                <a:t/>
              </a:r>
              <a:br>
                <a:rPr kumimoji="0" lang="en-US" sz="3000" b="0" i="0" u="none" strike="noStrike" kern="0" cap="none" spc="0" normalizeH="0" baseline="0" noProof="0" dirty="0" smtClean="0">
                  <a:ln>
                    <a:noFill/>
                  </a:ln>
                  <a:solidFill>
                    <a:sysClr val="window" lastClr="FFFFFF"/>
                  </a:solidFill>
                  <a:effectLst/>
                  <a:uLnTx/>
                  <a:uFillTx/>
                  <a:latin typeface="Avenir Light"/>
                  <a:ea typeface="+mn-ea"/>
                  <a:cs typeface="+mn-cs"/>
                </a:rPr>
              </a:br>
              <a:r>
                <a:rPr kumimoji="0" lang="en-US" sz="2200" b="0" i="0" u="none" strike="noStrike" kern="0" cap="none" spc="0" normalizeH="0" baseline="0" noProof="0" dirty="0" smtClean="0">
                  <a:ln>
                    <a:noFill/>
                  </a:ln>
                  <a:solidFill>
                    <a:sysClr val="window" lastClr="FFFFFF"/>
                  </a:solidFill>
                  <a:effectLst/>
                  <a:uLnTx/>
                  <a:uFillTx/>
                  <a:latin typeface="Avenir Light"/>
                  <a:ea typeface="+mn-ea"/>
                  <a:cs typeface="+mn-cs"/>
                </a:rPr>
                <a:t>(SQL)</a:t>
              </a:r>
              <a:endParaRPr kumimoji="0" lang="en-US" sz="2200" b="0" i="0" u="none" strike="noStrike" kern="0" cap="none" spc="0" normalizeH="0" baseline="0" noProof="0" dirty="0">
                <a:ln>
                  <a:noFill/>
                </a:ln>
                <a:solidFill>
                  <a:sysClr val="window" lastClr="FFFFFF"/>
                </a:solidFill>
                <a:effectLst/>
                <a:uLnTx/>
                <a:uFillTx/>
                <a:latin typeface="Avenir Light"/>
                <a:ea typeface="+mn-ea"/>
                <a:cs typeface="+mn-cs"/>
              </a:endParaRPr>
            </a:p>
          </p:txBody>
        </p:sp>
        <p:sp>
          <p:nvSpPr>
            <p:cNvPr id="14" name="Rectangle 13"/>
            <p:cNvSpPr/>
            <p:nvPr/>
          </p:nvSpPr>
          <p:spPr>
            <a:xfrm>
              <a:off x="6369825" y="2286000"/>
              <a:ext cx="1765943" cy="1656842"/>
            </a:xfrm>
            <a:prstGeom prst="rect">
              <a:avLst/>
            </a:prstGeom>
            <a:gradFill rotWithShape="1">
              <a:gsLst>
                <a:gs pos="0">
                  <a:srgbClr val="84AADF"/>
                </a:gs>
                <a:gs pos="100000">
                  <a:srgbClr val="A1C5FF"/>
                </a:gs>
              </a:gsLst>
              <a:lin ang="16200000" scaled="0"/>
            </a:gradFill>
            <a:ln w="9525" cap="flat" cmpd="sng" algn="ctr">
              <a:solidFill>
                <a:srgbClr val="7090C1"/>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900" b="0" i="0" u="none" strike="noStrike" kern="0" cap="none" spc="0" normalizeH="0" baseline="0" noProof="0" dirty="0" err="1" smtClean="0">
                  <a:ln>
                    <a:noFill/>
                  </a:ln>
                  <a:solidFill>
                    <a:sysClr val="window" lastClr="FFFFFF"/>
                  </a:solidFill>
                  <a:effectLst/>
                  <a:uLnTx/>
                  <a:uFillTx/>
                  <a:latin typeface="Avenir Light"/>
                  <a:ea typeface="+mn-ea"/>
                  <a:cs typeface="+mn-cs"/>
                </a:rPr>
                <a:t>MLbase</a:t>
              </a:r>
              <a:endParaRPr kumimoji="0" lang="en-US" sz="2900" b="0" i="0" u="none" strike="noStrike" kern="0" cap="none" spc="0" normalizeH="0" baseline="0" noProof="0" dirty="0" smtClean="0">
                <a:ln>
                  <a:noFill/>
                </a:ln>
                <a:solidFill>
                  <a:sysClr val="window" lastClr="FFFFFF"/>
                </a:solidFill>
                <a:effectLst/>
                <a:uLnTx/>
                <a:uFillTx/>
                <a:latin typeface="Avenir Light"/>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200" kern="0" dirty="0" smtClean="0">
                  <a:solidFill>
                    <a:sysClr val="window" lastClr="FFFFFF"/>
                  </a:solidFill>
                  <a:latin typeface="Avenir Light"/>
                  <a:ea typeface="+mn-ea"/>
                  <a:cs typeface="+mn-cs"/>
                </a:rPr>
                <a:t>(machine learning)</a:t>
              </a:r>
              <a:endParaRPr kumimoji="0" lang="en-US" sz="2200" b="0" i="0" u="none" strike="noStrike" kern="0" cap="none" spc="0" normalizeH="0" baseline="0" noProof="0" dirty="0">
                <a:ln>
                  <a:noFill/>
                </a:ln>
                <a:solidFill>
                  <a:sysClr val="window" lastClr="FFFFFF"/>
                </a:solidFill>
                <a:effectLst/>
                <a:uLnTx/>
                <a:uFillTx/>
                <a:latin typeface="Avenir Light"/>
                <a:ea typeface="+mn-ea"/>
                <a:cs typeface="+mn-cs"/>
              </a:endParaRPr>
            </a:p>
          </p:txBody>
        </p:sp>
      </p:grpSp>
      <p:sp>
        <p:nvSpPr>
          <p:cNvPr id="16" name="TextBox 15"/>
          <p:cNvSpPr txBox="1"/>
          <p:nvPr/>
        </p:nvSpPr>
        <p:spPr>
          <a:xfrm>
            <a:off x="3305384" y="6045369"/>
            <a:ext cx="5502290" cy="507831"/>
          </a:xfrm>
          <a:prstGeom prst="rect">
            <a:avLst/>
          </a:prstGeom>
          <a:noFill/>
        </p:spPr>
        <p:txBody>
          <a:bodyPr wrap="none" rtlCol="0">
            <a:spAutoFit/>
          </a:bodyPr>
          <a:lstStyle/>
          <a:p>
            <a:r>
              <a:rPr lang="en-US" sz="2700" dirty="0" smtClean="0">
                <a:latin typeface="Avenir Light"/>
                <a:cs typeface="Avenir Light"/>
              </a:rPr>
              <a:t>More details: </a:t>
            </a:r>
            <a:r>
              <a:rPr lang="en-US" sz="2700" dirty="0">
                <a:latin typeface="Avenir Light"/>
                <a:cs typeface="Avenir Light"/>
                <a:hlinkClick r:id="rId2"/>
              </a:rPr>
              <a:t>amplab.berkeley.edu</a:t>
            </a:r>
            <a:r>
              <a:rPr lang="en-US" sz="2700" dirty="0">
                <a:latin typeface="Avenir Light"/>
                <a:cs typeface="Avenir Light"/>
              </a:rPr>
              <a:t> </a:t>
            </a:r>
          </a:p>
        </p:txBody>
      </p:sp>
    </p:spTree>
    <p:extLst>
      <p:ext uri="{BB962C8B-B14F-4D97-AF65-F5344CB8AC3E}">
        <p14:creationId xmlns:p14="http://schemas.microsoft.com/office/powerpoint/2010/main" val="39688386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97435" y="1917129"/>
            <a:ext cx="8321040" cy="681910"/>
          </a:xfrm>
          <a:prstGeom prst="round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Avenir Light"/>
            </a:endParaRPr>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Spark programming model</a:t>
            </a:r>
          </a:p>
          <a:p>
            <a:r>
              <a:rPr lang="en-US" dirty="0" smtClean="0"/>
              <a:t>Examples</a:t>
            </a:r>
          </a:p>
          <a:p>
            <a:r>
              <a:rPr lang="en-US" dirty="0" smtClean="0"/>
              <a:t>Demo</a:t>
            </a:r>
          </a:p>
          <a:p>
            <a:r>
              <a:rPr lang="en-US" dirty="0" smtClean="0"/>
              <a:t>Implementation</a:t>
            </a:r>
          </a:p>
          <a:p>
            <a:r>
              <a:rPr lang="en-US" dirty="0" smtClean="0"/>
              <a:t>Trying it out</a:t>
            </a:r>
          </a:p>
        </p:txBody>
      </p:sp>
    </p:spTree>
    <p:extLst>
      <p:ext uri="{BB962C8B-B14F-4D97-AF65-F5344CB8AC3E}">
        <p14:creationId xmlns:p14="http://schemas.microsoft.com/office/powerpoint/2010/main" val="354878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382000" cy="1143000"/>
          </a:xfrm>
        </p:spPr>
        <p:txBody>
          <a:bodyPr>
            <a:normAutofit/>
          </a:bodyPr>
          <a:lstStyle/>
          <a:p>
            <a:r>
              <a:rPr lang="en-US" sz="4300" dirty="0" smtClean="0"/>
              <a:t>Why a New Programming Model?</a:t>
            </a:r>
            <a:endParaRPr lang="en-US" sz="4300" dirty="0"/>
          </a:p>
        </p:txBody>
      </p:sp>
      <p:sp>
        <p:nvSpPr>
          <p:cNvPr id="3" name="Content Placeholder 2"/>
          <p:cNvSpPr>
            <a:spLocks noGrp="1"/>
          </p:cNvSpPr>
          <p:nvPr>
            <p:ph idx="1"/>
          </p:nvPr>
        </p:nvSpPr>
        <p:spPr>
          <a:xfrm>
            <a:off x="457200" y="2027238"/>
            <a:ext cx="8382000" cy="4221162"/>
          </a:xfrm>
        </p:spPr>
        <p:txBody>
          <a:bodyPr/>
          <a:lstStyle/>
          <a:p>
            <a:r>
              <a:rPr lang="en-US" dirty="0" err="1" smtClean="0"/>
              <a:t>MapReduce</a:t>
            </a:r>
            <a:r>
              <a:rPr lang="en-US" dirty="0" smtClean="0"/>
              <a:t> simplified big data processing, but users quickly found two problems:</a:t>
            </a:r>
          </a:p>
          <a:p>
            <a:r>
              <a:rPr lang="en-US" b="1" dirty="0" smtClean="0"/>
              <a:t>Programmability:</a:t>
            </a:r>
            <a:r>
              <a:rPr lang="en-US" dirty="0" smtClean="0"/>
              <a:t> tangle of map/red functions</a:t>
            </a:r>
          </a:p>
          <a:p>
            <a:r>
              <a:rPr lang="en-US" b="1" dirty="0" smtClean="0"/>
              <a:t>Speed:</a:t>
            </a:r>
            <a:r>
              <a:rPr lang="en-US" dirty="0" smtClean="0"/>
              <a:t> </a:t>
            </a:r>
            <a:r>
              <a:rPr lang="en-US" dirty="0" err="1" smtClean="0"/>
              <a:t>MapReduce</a:t>
            </a:r>
            <a:r>
              <a:rPr lang="en-US" dirty="0" smtClean="0"/>
              <a:t> inefficient for apps that share data across multiple steps</a:t>
            </a:r>
          </a:p>
          <a:p>
            <a:pPr lvl="1"/>
            <a:r>
              <a:rPr lang="en-US" dirty="0" smtClean="0"/>
              <a:t>Iterative algorithms, interactive queries</a:t>
            </a:r>
          </a:p>
        </p:txBody>
      </p:sp>
    </p:spTree>
    <p:extLst>
      <p:ext uri="{BB962C8B-B14F-4D97-AF65-F5344CB8AC3E}">
        <p14:creationId xmlns:p14="http://schemas.microsoft.com/office/powerpoint/2010/main" val="1082410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16"/>
          <p:cNvSpPr>
            <a:spLocks noGrp="1"/>
          </p:cNvSpPr>
          <p:nvPr>
            <p:ph type="title"/>
          </p:nvPr>
        </p:nvSpPr>
        <p:spPr>
          <a:xfrm>
            <a:off x="457200" y="152400"/>
            <a:ext cx="8229600" cy="1143000"/>
          </a:xfrm>
        </p:spPr>
        <p:txBody>
          <a:bodyPr>
            <a:normAutofit/>
          </a:bodyPr>
          <a:lstStyle/>
          <a:p>
            <a:r>
              <a:rPr lang="en-US" sz="4800" dirty="0" smtClean="0"/>
              <a:t>Data Sharing in </a:t>
            </a:r>
            <a:r>
              <a:rPr lang="en-US" sz="4800" dirty="0" err="1" smtClean="0"/>
              <a:t>MapReduce</a:t>
            </a:r>
            <a:endParaRPr lang="en-US" sz="4800" dirty="0"/>
          </a:p>
        </p:txBody>
      </p:sp>
      <p:sp>
        <p:nvSpPr>
          <p:cNvPr id="25" name="Can 24"/>
          <p:cNvSpPr/>
          <p:nvPr/>
        </p:nvSpPr>
        <p:spPr>
          <a:xfrm>
            <a:off x="1060824" y="1854399"/>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dirty="0">
              <a:latin typeface="Avenir Light"/>
              <a:cs typeface="Avenir Light"/>
            </a:endParaRPr>
          </a:p>
        </p:txBody>
      </p:sp>
      <p:cxnSp>
        <p:nvCxnSpPr>
          <p:cNvPr id="26" name="Straight Arrow Connector 25"/>
          <p:cNvCxnSpPr>
            <a:stCxn id="25" idx="4"/>
            <a:endCxn id="29" idx="1"/>
          </p:cNvCxnSpPr>
          <p:nvPr/>
        </p:nvCxnSpPr>
        <p:spPr>
          <a:xfrm>
            <a:off x="1843208" y="2266438"/>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381003" y="2042588"/>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err="1" smtClean="0">
                <a:latin typeface="Avenir Light"/>
                <a:cs typeface="Avenir Light"/>
              </a:rPr>
              <a:t>iter</a:t>
            </a:r>
            <a:r>
              <a:rPr lang="en-US" sz="2000" dirty="0" smtClean="0">
                <a:latin typeface="Avenir Light"/>
                <a:cs typeface="Avenir Light"/>
              </a:rPr>
              <a:t>. 1</a:t>
            </a:r>
            <a:endParaRPr lang="en-US" sz="2000" dirty="0">
              <a:latin typeface="Avenir Light"/>
              <a:cs typeface="Avenir Light"/>
            </a:endParaRPr>
          </a:p>
        </p:txBody>
      </p:sp>
      <p:cxnSp>
        <p:nvCxnSpPr>
          <p:cNvPr id="32" name="Straight Arrow Connector 31"/>
          <p:cNvCxnSpPr>
            <a:stCxn id="29" idx="3"/>
          </p:cNvCxnSpPr>
          <p:nvPr/>
        </p:nvCxnSpPr>
        <p:spPr>
          <a:xfrm>
            <a:off x="3291008" y="2266438"/>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39" idx="1"/>
          </p:cNvCxnSpPr>
          <p:nvPr/>
        </p:nvCxnSpPr>
        <p:spPr>
          <a:xfrm flipV="1">
            <a:off x="4573315" y="2266438"/>
            <a:ext cx="537795" cy="518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5111110" y="2042588"/>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err="1" smtClean="0">
                <a:latin typeface="Avenir Light"/>
                <a:cs typeface="Avenir Light"/>
              </a:rPr>
              <a:t>iter</a:t>
            </a:r>
            <a:r>
              <a:rPr lang="en-US" sz="2000" dirty="0" smtClean="0">
                <a:latin typeface="Avenir Light"/>
                <a:cs typeface="Avenir Light"/>
              </a:rPr>
              <a:t>. 2</a:t>
            </a:r>
            <a:endParaRPr lang="en-US" sz="2000" dirty="0">
              <a:latin typeface="Avenir Light"/>
              <a:cs typeface="Avenir Light"/>
            </a:endParaRPr>
          </a:p>
        </p:txBody>
      </p:sp>
      <p:cxnSp>
        <p:nvCxnSpPr>
          <p:cNvPr id="42" name="Straight Arrow Connector 41"/>
          <p:cNvCxnSpPr>
            <a:stCxn id="39" idx="3"/>
          </p:cNvCxnSpPr>
          <p:nvPr/>
        </p:nvCxnSpPr>
        <p:spPr>
          <a:xfrm>
            <a:off x="6021115" y="2266438"/>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7286924" y="2271625"/>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822131" y="2047775"/>
            <a:ext cx="726677" cy="430887"/>
          </a:xfrm>
          <a:prstGeom prst="rect">
            <a:avLst/>
          </a:prstGeom>
          <a:noFill/>
        </p:spPr>
        <p:txBody>
          <a:bodyPr wrap="square" rtlCol="0">
            <a:spAutoFit/>
          </a:bodyPr>
          <a:lstStyle/>
          <a:p>
            <a:pPr algn="ctr"/>
            <a:r>
              <a:rPr lang="en-US" sz="2200" b="1" dirty="0" smtClean="0">
                <a:latin typeface="Avenir Light"/>
                <a:cs typeface="Avenir Light"/>
              </a:rPr>
              <a:t>.  .  .</a:t>
            </a:r>
            <a:endParaRPr lang="en-US" sz="2200" b="1" dirty="0">
              <a:latin typeface="Avenir Light"/>
              <a:cs typeface="Avenir Light"/>
            </a:endParaRPr>
          </a:p>
        </p:txBody>
      </p:sp>
      <p:sp>
        <p:nvSpPr>
          <p:cNvPr id="51" name="TextBox 50"/>
          <p:cNvSpPr txBox="1"/>
          <p:nvPr/>
        </p:nvSpPr>
        <p:spPr>
          <a:xfrm>
            <a:off x="1060824" y="2687536"/>
            <a:ext cx="778669" cy="400110"/>
          </a:xfrm>
          <a:prstGeom prst="rect">
            <a:avLst/>
          </a:prstGeom>
          <a:noFill/>
        </p:spPr>
        <p:txBody>
          <a:bodyPr wrap="none" rtlCol="0">
            <a:spAutoFit/>
          </a:bodyPr>
          <a:lstStyle/>
          <a:p>
            <a:r>
              <a:rPr lang="en-US" sz="2000" dirty="0" smtClean="0">
                <a:latin typeface="Avenir Light"/>
                <a:cs typeface="Avenir Light"/>
              </a:rPr>
              <a:t>Input</a:t>
            </a:r>
            <a:endParaRPr lang="en-US" sz="2000" dirty="0">
              <a:latin typeface="Avenir Light"/>
              <a:cs typeface="Avenir Light"/>
            </a:endParaRPr>
          </a:p>
        </p:txBody>
      </p:sp>
      <p:sp>
        <p:nvSpPr>
          <p:cNvPr id="52" name="TextBox 51"/>
          <p:cNvSpPr txBox="1"/>
          <p:nvPr/>
        </p:nvSpPr>
        <p:spPr>
          <a:xfrm>
            <a:off x="1765135" y="1429912"/>
            <a:ext cx="720395" cy="584776"/>
          </a:xfrm>
          <a:prstGeom prst="rect">
            <a:avLst/>
          </a:prstGeom>
          <a:noFill/>
        </p:spPr>
        <p:txBody>
          <a:bodyPr wrap="none" rtlCol="0">
            <a:spAutoFit/>
          </a:bodyPr>
          <a:lstStyle/>
          <a:p>
            <a:pPr algn="ctr"/>
            <a:r>
              <a:rPr lang="en-US" sz="1600" dirty="0" smtClean="0">
                <a:latin typeface="Avenir Light"/>
                <a:cs typeface="Avenir Light"/>
              </a:rPr>
              <a:t>HDFS</a:t>
            </a:r>
            <a:br>
              <a:rPr lang="en-US" sz="1600" dirty="0" smtClean="0">
                <a:latin typeface="Avenir Light"/>
                <a:cs typeface="Avenir Light"/>
              </a:rPr>
            </a:br>
            <a:r>
              <a:rPr lang="en-US" sz="1600" dirty="0" smtClean="0">
                <a:latin typeface="Avenir Light"/>
                <a:cs typeface="Avenir Light"/>
              </a:rPr>
              <a:t>read</a:t>
            </a:r>
            <a:endParaRPr lang="en-US" sz="1600" dirty="0">
              <a:latin typeface="Avenir Light"/>
              <a:cs typeface="Avenir Light"/>
            </a:endParaRPr>
          </a:p>
        </p:txBody>
      </p:sp>
      <p:sp>
        <p:nvSpPr>
          <p:cNvPr id="53" name="TextBox 52"/>
          <p:cNvSpPr txBox="1"/>
          <p:nvPr/>
        </p:nvSpPr>
        <p:spPr>
          <a:xfrm>
            <a:off x="3143615" y="1429912"/>
            <a:ext cx="720395" cy="584776"/>
          </a:xfrm>
          <a:prstGeom prst="rect">
            <a:avLst/>
          </a:prstGeom>
          <a:noFill/>
        </p:spPr>
        <p:txBody>
          <a:bodyPr wrap="none" rtlCol="0">
            <a:spAutoFit/>
          </a:bodyPr>
          <a:lstStyle/>
          <a:p>
            <a:pPr algn="ctr"/>
            <a:r>
              <a:rPr lang="en-US" sz="1600" dirty="0" smtClean="0">
                <a:latin typeface="Avenir Light"/>
                <a:cs typeface="Avenir Light"/>
              </a:rPr>
              <a:t>HDFS</a:t>
            </a:r>
            <a:br>
              <a:rPr lang="en-US" sz="1600" dirty="0" smtClean="0">
                <a:latin typeface="Avenir Light"/>
                <a:cs typeface="Avenir Light"/>
              </a:rPr>
            </a:br>
            <a:r>
              <a:rPr lang="en-US" sz="1600" dirty="0" smtClean="0">
                <a:latin typeface="Avenir Light"/>
                <a:cs typeface="Avenir Light"/>
              </a:rPr>
              <a:t>write</a:t>
            </a:r>
            <a:endParaRPr lang="en-US" sz="1600" dirty="0">
              <a:latin typeface="Avenir Light"/>
              <a:cs typeface="Avenir Light"/>
            </a:endParaRPr>
          </a:p>
        </p:txBody>
      </p:sp>
      <p:sp>
        <p:nvSpPr>
          <p:cNvPr id="54" name="TextBox 53"/>
          <p:cNvSpPr txBox="1"/>
          <p:nvPr/>
        </p:nvSpPr>
        <p:spPr>
          <a:xfrm>
            <a:off x="4495082" y="1429912"/>
            <a:ext cx="720395" cy="584776"/>
          </a:xfrm>
          <a:prstGeom prst="rect">
            <a:avLst/>
          </a:prstGeom>
          <a:noFill/>
        </p:spPr>
        <p:txBody>
          <a:bodyPr wrap="none" rtlCol="0">
            <a:spAutoFit/>
          </a:bodyPr>
          <a:lstStyle/>
          <a:p>
            <a:pPr algn="ctr"/>
            <a:r>
              <a:rPr lang="en-US" sz="1600" dirty="0" smtClean="0">
                <a:latin typeface="Avenir Light"/>
                <a:cs typeface="Avenir Light"/>
              </a:rPr>
              <a:t>HDFS</a:t>
            </a:r>
            <a:br>
              <a:rPr lang="en-US" sz="1600" dirty="0" smtClean="0">
                <a:latin typeface="Avenir Light"/>
                <a:cs typeface="Avenir Light"/>
              </a:rPr>
            </a:br>
            <a:r>
              <a:rPr lang="en-US" sz="1600" dirty="0" smtClean="0">
                <a:latin typeface="Avenir Light"/>
                <a:cs typeface="Avenir Light"/>
              </a:rPr>
              <a:t>read</a:t>
            </a:r>
            <a:endParaRPr lang="en-US" sz="1600" dirty="0">
              <a:latin typeface="Avenir Light"/>
              <a:cs typeface="Avenir Light"/>
            </a:endParaRPr>
          </a:p>
        </p:txBody>
      </p:sp>
      <p:sp>
        <p:nvSpPr>
          <p:cNvPr id="55" name="TextBox 54"/>
          <p:cNvSpPr txBox="1"/>
          <p:nvPr/>
        </p:nvSpPr>
        <p:spPr>
          <a:xfrm>
            <a:off x="5873948" y="1429912"/>
            <a:ext cx="720395" cy="584776"/>
          </a:xfrm>
          <a:prstGeom prst="rect">
            <a:avLst/>
          </a:prstGeom>
          <a:noFill/>
        </p:spPr>
        <p:txBody>
          <a:bodyPr wrap="none" rtlCol="0">
            <a:spAutoFit/>
          </a:bodyPr>
          <a:lstStyle/>
          <a:p>
            <a:pPr algn="ctr"/>
            <a:r>
              <a:rPr lang="en-US" sz="1600" dirty="0" smtClean="0">
                <a:latin typeface="Avenir Light"/>
                <a:cs typeface="Avenir Light"/>
              </a:rPr>
              <a:t>HDFS</a:t>
            </a:r>
            <a:br>
              <a:rPr lang="en-US" sz="1600" dirty="0" smtClean="0">
                <a:latin typeface="Avenir Light"/>
                <a:cs typeface="Avenir Light"/>
              </a:rPr>
            </a:br>
            <a:r>
              <a:rPr lang="en-US" sz="1600" dirty="0" smtClean="0">
                <a:latin typeface="Avenir Light"/>
                <a:cs typeface="Avenir Light"/>
              </a:rPr>
              <a:t>write</a:t>
            </a:r>
            <a:endParaRPr lang="en-US" sz="1600" dirty="0">
              <a:latin typeface="Avenir Light"/>
              <a:cs typeface="Avenir Light"/>
            </a:endParaRPr>
          </a:p>
        </p:txBody>
      </p:sp>
      <p:grpSp>
        <p:nvGrpSpPr>
          <p:cNvPr id="2" name="Group 1"/>
          <p:cNvGrpSpPr/>
          <p:nvPr/>
        </p:nvGrpSpPr>
        <p:grpSpPr>
          <a:xfrm>
            <a:off x="1060824" y="3258712"/>
            <a:ext cx="6003232" cy="2739103"/>
            <a:chOff x="1060824" y="3276600"/>
            <a:chExt cx="6003232" cy="2739103"/>
          </a:xfrm>
        </p:grpSpPr>
        <p:sp>
          <p:nvSpPr>
            <p:cNvPr id="56" name="TextBox 55"/>
            <p:cNvSpPr txBox="1"/>
            <p:nvPr/>
          </p:nvSpPr>
          <p:spPr>
            <a:xfrm>
              <a:off x="1060824" y="5215168"/>
              <a:ext cx="778669" cy="400110"/>
            </a:xfrm>
            <a:prstGeom prst="rect">
              <a:avLst/>
            </a:prstGeom>
            <a:noFill/>
          </p:spPr>
          <p:txBody>
            <a:bodyPr wrap="none" rtlCol="0">
              <a:spAutoFit/>
            </a:bodyPr>
            <a:lstStyle/>
            <a:p>
              <a:r>
                <a:rPr lang="en-US" sz="2000" dirty="0" smtClean="0">
                  <a:latin typeface="Avenir Light"/>
                  <a:cs typeface="Avenir Light"/>
                </a:rPr>
                <a:t>Input</a:t>
              </a:r>
              <a:endParaRPr lang="en-US" sz="2000" dirty="0">
                <a:latin typeface="Avenir Light"/>
                <a:cs typeface="Avenir Light"/>
              </a:endParaRPr>
            </a:p>
          </p:txBody>
        </p:sp>
        <p:cxnSp>
          <p:nvCxnSpPr>
            <p:cNvPr id="57" name="Straight Arrow Connector 56"/>
            <p:cNvCxnSpPr>
              <a:stCxn id="74" idx="3"/>
              <a:endCxn id="66" idx="1"/>
            </p:cNvCxnSpPr>
            <p:nvPr/>
          </p:nvCxnSpPr>
          <p:spPr>
            <a:xfrm flipV="1">
              <a:off x="1622181" y="3566054"/>
              <a:ext cx="1838610"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4" idx="3"/>
              <a:endCxn id="67" idx="1"/>
            </p:cNvCxnSpPr>
            <p:nvPr/>
          </p:nvCxnSpPr>
          <p:spPr>
            <a:xfrm flipV="1">
              <a:off x="1622181" y="4391916"/>
              <a:ext cx="1838610"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4" idx="3"/>
              <a:endCxn id="68" idx="1"/>
            </p:cNvCxnSpPr>
            <p:nvPr/>
          </p:nvCxnSpPr>
          <p:spPr>
            <a:xfrm>
              <a:off x="1622181" y="4780260"/>
              <a:ext cx="1838610"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3" idx="1"/>
            </p:cNvCxnSpPr>
            <p:nvPr/>
          </p:nvCxnSpPr>
          <p:spPr>
            <a:xfrm>
              <a:off x="4949773" y="35660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64" idx="1"/>
            </p:cNvCxnSpPr>
            <p:nvPr/>
          </p:nvCxnSpPr>
          <p:spPr>
            <a:xfrm>
              <a:off x="4949773" y="43919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65" idx="1"/>
            </p:cNvCxnSpPr>
            <p:nvPr/>
          </p:nvCxnSpPr>
          <p:spPr>
            <a:xfrm>
              <a:off x="4949773" y="52057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3" name="Folded Corner 62"/>
            <p:cNvSpPr/>
            <p:nvPr/>
          </p:nvSpPr>
          <p:spPr>
            <a:xfrm>
              <a:off x="5517971" y="3276600"/>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sp>
          <p:nvSpPr>
            <p:cNvPr id="64" name="Folded Corner 63"/>
            <p:cNvSpPr/>
            <p:nvPr/>
          </p:nvSpPr>
          <p:spPr>
            <a:xfrm>
              <a:off x="5517971" y="4102462"/>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sp>
          <p:nvSpPr>
            <p:cNvPr id="65" name="Folded Corner 64"/>
            <p:cNvSpPr/>
            <p:nvPr/>
          </p:nvSpPr>
          <p:spPr>
            <a:xfrm>
              <a:off x="5517971" y="4916248"/>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sp>
          <p:nvSpPr>
            <p:cNvPr id="66" name="Rectangle 65"/>
            <p:cNvSpPr/>
            <p:nvPr/>
          </p:nvSpPr>
          <p:spPr>
            <a:xfrm>
              <a:off x="3460791" y="33422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smtClean="0">
                  <a:latin typeface="Avenir Light"/>
                  <a:cs typeface="Avenir Light"/>
                </a:rPr>
                <a:t>query 1</a:t>
              </a:r>
              <a:endParaRPr lang="en-US" sz="2000" dirty="0">
                <a:latin typeface="Avenir Light"/>
                <a:cs typeface="Avenir Light"/>
              </a:endParaRPr>
            </a:p>
          </p:txBody>
        </p:sp>
        <p:sp>
          <p:nvSpPr>
            <p:cNvPr id="67" name="Rectangle 66"/>
            <p:cNvSpPr/>
            <p:nvPr/>
          </p:nvSpPr>
          <p:spPr>
            <a:xfrm>
              <a:off x="3460791" y="41680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smtClean="0">
                  <a:latin typeface="Avenir Light"/>
                  <a:cs typeface="Avenir Light"/>
                </a:rPr>
                <a:t>query 2</a:t>
              </a:r>
              <a:endParaRPr lang="en-US" sz="2000" dirty="0">
                <a:latin typeface="Avenir Light"/>
                <a:cs typeface="Avenir Light"/>
              </a:endParaRPr>
            </a:p>
          </p:txBody>
        </p:sp>
        <p:sp>
          <p:nvSpPr>
            <p:cNvPr id="68" name="Rectangle 67"/>
            <p:cNvSpPr/>
            <p:nvPr/>
          </p:nvSpPr>
          <p:spPr>
            <a:xfrm>
              <a:off x="3460791" y="49798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latin typeface="Avenir Light"/>
                  <a:cs typeface="Avenir Light"/>
                </a:rPr>
                <a:t>query 3</a:t>
              </a:r>
            </a:p>
          </p:txBody>
        </p:sp>
        <p:sp>
          <p:nvSpPr>
            <p:cNvPr id="69" name="TextBox 68"/>
            <p:cNvSpPr txBox="1"/>
            <p:nvPr/>
          </p:nvSpPr>
          <p:spPr>
            <a:xfrm>
              <a:off x="6043013" y="3331109"/>
              <a:ext cx="1021043" cy="400110"/>
            </a:xfrm>
            <a:prstGeom prst="rect">
              <a:avLst/>
            </a:prstGeom>
            <a:noFill/>
          </p:spPr>
          <p:txBody>
            <a:bodyPr wrap="none" rtlCol="0">
              <a:spAutoFit/>
            </a:bodyPr>
            <a:lstStyle/>
            <a:p>
              <a:r>
                <a:rPr lang="en-US" sz="2000" dirty="0" smtClean="0">
                  <a:latin typeface="Avenir Light"/>
                  <a:cs typeface="Avenir Light"/>
                </a:rPr>
                <a:t>result 1</a:t>
              </a:r>
              <a:endParaRPr lang="en-US" sz="2000" dirty="0">
                <a:latin typeface="Avenir Light"/>
                <a:cs typeface="Avenir Light"/>
              </a:endParaRPr>
            </a:p>
          </p:txBody>
        </p:sp>
        <p:sp>
          <p:nvSpPr>
            <p:cNvPr id="70" name="TextBox 69"/>
            <p:cNvSpPr txBox="1"/>
            <p:nvPr/>
          </p:nvSpPr>
          <p:spPr>
            <a:xfrm>
              <a:off x="6043013" y="4150078"/>
              <a:ext cx="1021043" cy="400110"/>
            </a:xfrm>
            <a:prstGeom prst="rect">
              <a:avLst/>
            </a:prstGeom>
            <a:noFill/>
          </p:spPr>
          <p:txBody>
            <a:bodyPr wrap="none" rtlCol="0">
              <a:spAutoFit/>
            </a:bodyPr>
            <a:lstStyle/>
            <a:p>
              <a:r>
                <a:rPr lang="en-US" sz="2000" dirty="0" smtClean="0">
                  <a:latin typeface="Avenir Light"/>
                  <a:cs typeface="Avenir Light"/>
                </a:rPr>
                <a:t>result 2</a:t>
              </a:r>
              <a:endParaRPr lang="en-US" sz="2000" dirty="0">
                <a:latin typeface="Avenir Light"/>
                <a:cs typeface="Avenir Light"/>
              </a:endParaRPr>
            </a:p>
          </p:txBody>
        </p:sp>
        <p:sp>
          <p:nvSpPr>
            <p:cNvPr id="71" name="TextBox 70"/>
            <p:cNvSpPr txBox="1"/>
            <p:nvPr/>
          </p:nvSpPr>
          <p:spPr>
            <a:xfrm>
              <a:off x="6043013" y="4981852"/>
              <a:ext cx="1021043" cy="400110"/>
            </a:xfrm>
            <a:prstGeom prst="rect">
              <a:avLst/>
            </a:prstGeom>
            <a:noFill/>
          </p:spPr>
          <p:txBody>
            <a:bodyPr wrap="none" rtlCol="0">
              <a:spAutoFit/>
            </a:bodyPr>
            <a:lstStyle/>
            <a:p>
              <a:r>
                <a:rPr lang="en-US" sz="2000" dirty="0" smtClean="0">
                  <a:latin typeface="Avenir Light"/>
                  <a:cs typeface="Avenir Light"/>
                </a:rPr>
                <a:t>result 3</a:t>
              </a:r>
              <a:endParaRPr lang="en-US" sz="2000" dirty="0">
                <a:latin typeface="Avenir Light"/>
                <a:cs typeface="Avenir Light"/>
              </a:endParaRPr>
            </a:p>
          </p:txBody>
        </p:sp>
        <p:cxnSp>
          <p:nvCxnSpPr>
            <p:cNvPr id="72" name="Straight Arrow Connector 71"/>
            <p:cNvCxnSpPr/>
            <p:nvPr/>
          </p:nvCxnSpPr>
          <p:spPr>
            <a:xfrm>
              <a:off x="1622181" y="4780260"/>
              <a:ext cx="1839138"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3422040" y="5584816"/>
              <a:ext cx="1488453" cy="430887"/>
            </a:xfrm>
            <a:prstGeom prst="rect">
              <a:avLst/>
            </a:prstGeom>
            <a:noFill/>
          </p:spPr>
          <p:txBody>
            <a:bodyPr wrap="square" rtlCol="0">
              <a:spAutoFit/>
            </a:bodyPr>
            <a:lstStyle/>
            <a:p>
              <a:pPr algn="ctr"/>
              <a:r>
                <a:rPr lang="en-US" sz="2200" b="1" dirty="0" smtClean="0">
                  <a:latin typeface="Avenir Light"/>
                  <a:cs typeface="Avenir Light"/>
                </a:rPr>
                <a:t>.  .  .</a:t>
              </a:r>
              <a:endParaRPr lang="en-US" sz="2200" b="1" dirty="0">
                <a:latin typeface="Avenir Light"/>
                <a:cs typeface="Avenir Light"/>
              </a:endParaRPr>
            </a:p>
          </p:txBody>
        </p:sp>
        <p:sp>
          <p:nvSpPr>
            <p:cNvPr id="74" name="Diamond 73"/>
            <p:cNvSpPr/>
            <p:nvPr/>
          </p:nvSpPr>
          <p:spPr>
            <a:xfrm>
              <a:off x="1332535" y="46949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dirty="0">
                <a:latin typeface="Avenir Light"/>
                <a:cs typeface="Avenir Light"/>
              </a:endParaRPr>
            </a:p>
          </p:txBody>
        </p:sp>
        <p:sp>
          <p:nvSpPr>
            <p:cNvPr id="75" name="Can 74"/>
            <p:cNvSpPr/>
            <p:nvPr/>
          </p:nvSpPr>
          <p:spPr>
            <a:xfrm>
              <a:off x="1060824" y="43703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dirty="0">
                <a:latin typeface="Avenir Light"/>
                <a:cs typeface="Avenir Light"/>
              </a:endParaRPr>
            </a:p>
          </p:txBody>
        </p:sp>
        <p:sp>
          <p:nvSpPr>
            <p:cNvPr id="76" name="TextBox 75"/>
            <p:cNvSpPr txBox="1"/>
            <p:nvPr/>
          </p:nvSpPr>
          <p:spPr>
            <a:xfrm>
              <a:off x="1922748" y="3466450"/>
              <a:ext cx="720395" cy="584776"/>
            </a:xfrm>
            <a:prstGeom prst="rect">
              <a:avLst/>
            </a:prstGeom>
            <a:noFill/>
          </p:spPr>
          <p:txBody>
            <a:bodyPr wrap="none" rtlCol="0">
              <a:spAutoFit/>
            </a:bodyPr>
            <a:lstStyle/>
            <a:p>
              <a:pPr algn="ctr"/>
              <a:r>
                <a:rPr lang="en-US" sz="1600" dirty="0" smtClean="0">
                  <a:latin typeface="Avenir Light"/>
                  <a:cs typeface="Avenir Light"/>
                </a:rPr>
                <a:t>HDFS</a:t>
              </a:r>
              <a:br>
                <a:rPr lang="en-US" sz="1600" dirty="0" smtClean="0">
                  <a:latin typeface="Avenir Light"/>
                  <a:cs typeface="Avenir Light"/>
                </a:rPr>
              </a:br>
              <a:r>
                <a:rPr lang="en-US" sz="1600" dirty="0" smtClean="0">
                  <a:latin typeface="Avenir Light"/>
                  <a:cs typeface="Avenir Light"/>
                </a:rPr>
                <a:t>read</a:t>
              </a:r>
              <a:endParaRPr lang="en-US" sz="1600" dirty="0">
                <a:latin typeface="Avenir Light"/>
                <a:cs typeface="Avenir Light"/>
              </a:endParaRPr>
            </a:p>
          </p:txBody>
        </p:sp>
      </p:grpSp>
      <p:sp>
        <p:nvSpPr>
          <p:cNvPr id="41" name="Rounded Rectangle 40"/>
          <p:cNvSpPr/>
          <p:nvPr/>
        </p:nvSpPr>
        <p:spPr>
          <a:xfrm>
            <a:off x="457201" y="6091714"/>
            <a:ext cx="8229599" cy="631285"/>
          </a:xfrm>
          <a:prstGeom prst="roundRect">
            <a:avLst>
              <a:gd name="adj" fmla="val 16408"/>
            </a:avLst>
          </a:prstGeom>
          <a:solidFill>
            <a:srgbClr val="DCE6F2"/>
          </a:solidFill>
          <a:ln w="19050" cmpd="sng">
            <a:headEnd type="none" w="med" len="med"/>
            <a:tailEnd type="none"/>
          </a:ln>
        </p:spPr>
        <p:style>
          <a:lnRef idx="2">
            <a:schemeClr val="accent1"/>
          </a:lnRef>
          <a:fillRef idx="1">
            <a:schemeClr val="lt1"/>
          </a:fillRef>
          <a:effectRef idx="0">
            <a:schemeClr val="accent1"/>
          </a:effectRef>
          <a:fontRef idx="minor">
            <a:schemeClr val="dk1"/>
          </a:fontRef>
        </p:style>
        <p:txBody>
          <a:bodyPr lIns="91440" tIns="0" bIns="45720" rtlCol="0" anchor="ctr"/>
          <a:lstStyle/>
          <a:p>
            <a:pPr algn="ctr"/>
            <a:r>
              <a:rPr lang="en-US" sz="3000" dirty="0" smtClean="0">
                <a:latin typeface="Avenir Light"/>
                <a:cs typeface="Avenir Light"/>
              </a:rPr>
              <a:t>Slow due to data replication and disk I/O</a:t>
            </a:r>
            <a:endParaRPr lang="en-US" sz="3000" dirty="0">
              <a:latin typeface="Avenir Light"/>
              <a:cs typeface="Avenir Light"/>
            </a:endParaRPr>
          </a:p>
        </p:txBody>
      </p:sp>
      <p:grpSp>
        <p:nvGrpSpPr>
          <p:cNvPr id="3" name="Group 2"/>
          <p:cNvGrpSpPr>
            <a:grpSpLocks noChangeAspect="1"/>
          </p:cNvGrpSpPr>
          <p:nvPr/>
        </p:nvGrpSpPr>
        <p:grpSpPr>
          <a:xfrm>
            <a:off x="3787525" y="1888265"/>
            <a:ext cx="812362" cy="851158"/>
            <a:chOff x="3787526" y="1872287"/>
            <a:chExt cx="974180" cy="1020705"/>
          </a:xfrm>
        </p:grpSpPr>
        <p:sp>
          <p:nvSpPr>
            <p:cNvPr id="47" name="Can 46"/>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sp>
          <p:nvSpPr>
            <p:cNvPr id="48" name="Can 47"/>
            <p:cNvSpPr/>
            <p:nvPr/>
          </p:nvSpPr>
          <p:spPr>
            <a:xfrm>
              <a:off x="3882738" y="1962980"/>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sp>
          <p:nvSpPr>
            <p:cNvPr id="49" name="Can 48"/>
            <p:cNvSpPr/>
            <p:nvPr/>
          </p:nvSpPr>
          <p:spPr>
            <a:xfrm>
              <a:off x="3979322" y="2068916"/>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grpSp>
      <p:grpSp>
        <p:nvGrpSpPr>
          <p:cNvPr id="50" name="Group 49"/>
          <p:cNvGrpSpPr>
            <a:grpSpLocks noChangeAspect="1"/>
          </p:cNvGrpSpPr>
          <p:nvPr/>
        </p:nvGrpSpPr>
        <p:grpSpPr>
          <a:xfrm>
            <a:off x="6517633" y="1888265"/>
            <a:ext cx="812362" cy="851158"/>
            <a:chOff x="3787526" y="1872287"/>
            <a:chExt cx="974180" cy="1020705"/>
          </a:xfrm>
        </p:grpSpPr>
        <p:sp>
          <p:nvSpPr>
            <p:cNvPr id="77" name="Can 76"/>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sp>
          <p:nvSpPr>
            <p:cNvPr id="78" name="Can 77"/>
            <p:cNvSpPr/>
            <p:nvPr/>
          </p:nvSpPr>
          <p:spPr>
            <a:xfrm>
              <a:off x="3882738" y="1962980"/>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sp>
          <p:nvSpPr>
            <p:cNvPr id="79" name="Can 78"/>
            <p:cNvSpPr/>
            <p:nvPr/>
          </p:nvSpPr>
          <p:spPr>
            <a:xfrm>
              <a:off x="3979322" y="2068916"/>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dirty="0">
                <a:latin typeface="Avenir Light"/>
                <a:cs typeface="Avenir Light"/>
              </a:endParaRPr>
            </a:p>
          </p:txBody>
        </p:sp>
      </p:grpSp>
    </p:spTree>
    <p:extLst>
      <p:ext uri="{BB962C8B-B14F-4D97-AF65-F5344CB8AC3E}">
        <p14:creationId xmlns:p14="http://schemas.microsoft.com/office/powerpoint/2010/main" val="3023631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an 73"/>
          <p:cNvSpPr/>
          <p:nvPr/>
        </p:nvSpPr>
        <p:spPr>
          <a:xfrm>
            <a:off x="1066800" y="1861368"/>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latin typeface="Avenir Light"/>
              <a:cs typeface="Avenir Light"/>
            </a:endParaRPr>
          </a:p>
        </p:txBody>
      </p:sp>
      <p:cxnSp>
        <p:nvCxnSpPr>
          <p:cNvPr id="75" name="Straight Arrow Connector 74"/>
          <p:cNvCxnSpPr>
            <a:stCxn id="74" idx="4"/>
            <a:endCxn id="76" idx="1"/>
          </p:cNvCxnSpPr>
          <p:nvPr/>
        </p:nvCxnSpPr>
        <p:spPr>
          <a:xfrm>
            <a:off x="1849184" y="2273407"/>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2386979" y="2049557"/>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err="1" smtClean="0">
                <a:latin typeface="Avenir Light"/>
                <a:cs typeface="Avenir Light"/>
              </a:rPr>
              <a:t>iter</a:t>
            </a:r>
            <a:r>
              <a:rPr lang="en-US" sz="2000" dirty="0" smtClean="0">
                <a:latin typeface="Avenir Light"/>
                <a:cs typeface="Avenir Light"/>
              </a:rPr>
              <a:t>. 1</a:t>
            </a:r>
            <a:endParaRPr lang="en-US" sz="2000" dirty="0">
              <a:latin typeface="Avenir Light"/>
              <a:cs typeface="Avenir Light"/>
            </a:endParaRPr>
          </a:p>
        </p:txBody>
      </p:sp>
      <p:cxnSp>
        <p:nvCxnSpPr>
          <p:cNvPr id="77" name="Straight Arrow Connector 76"/>
          <p:cNvCxnSpPr>
            <a:stCxn id="76" idx="3"/>
          </p:cNvCxnSpPr>
          <p:nvPr/>
        </p:nvCxnSpPr>
        <p:spPr>
          <a:xfrm flipV="1">
            <a:off x="3296984" y="2273406"/>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endCxn id="79" idx="1"/>
          </p:cNvCxnSpPr>
          <p:nvPr/>
        </p:nvCxnSpPr>
        <p:spPr>
          <a:xfrm>
            <a:off x="4495800" y="2273406"/>
            <a:ext cx="621286"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5117086" y="2049557"/>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err="1" smtClean="0">
                <a:latin typeface="Avenir Light"/>
                <a:cs typeface="Avenir Light"/>
              </a:rPr>
              <a:t>iter</a:t>
            </a:r>
            <a:r>
              <a:rPr lang="en-US" sz="2000" dirty="0" smtClean="0">
                <a:latin typeface="Avenir Light"/>
                <a:cs typeface="Avenir Light"/>
              </a:rPr>
              <a:t>. 2</a:t>
            </a:r>
            <a:endParaRPr lang="en-US" sz="2000" dirty="0">
              <a:latin typeface="Avenir Light"/>
              <a:cs typeface="Avenir Light"/>
            </a:endParaRPr>
          </a:p>
        </p:txBody>
      </p:sp>
      <p:cxnSp>
        <p:nvCxnSpPr>
          <p:cNvPr id="80" name="Straight Arrow Connector 79"/>
          <p:cNvCxnSpPr>
            <a:stCxn id="79" idx="3"/>
          </p:cNvCxnSpPr>
          <p:nvPr/>
        </p:nvCxnSpPr>
        <p:spPr>
          <a:xfrm flipV="1">
            <a:off x="6027091" y="2273406"/>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7239000" y="2283782"/>
            <a:ext cx="5916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828107" y="2059932"/>
            <a:ext cx="726677" cy="400110"/>
          </a:xfrm>
          <a:prstGeom prst="rect">
            <a:avLst/>
          </a:prstGeom>
          <a:noFill/>
        </p:spPr>
        <p:txBody>
          <a:bodyPr wrap="square" rtlCol="0">
            <a:spAutoFit/>
          </a:bodyPr>
          <a:lstStyle/>
          <a:p>
            <a:pPr algn="ctr"/>
            <a:r>
              <a:rPr lang="en-US" sz="2000" b="1" dirty="0" smtClean="0">
                <a:latin typeface="Avenir Light"/>
                <a:cs typeface="Avenir Light"/>
              </a:rPr>
              <a:t>.  .  .</a:t>
            </a:r>
            <a:endParaRPr lang="en-US" sz="2000" b="1" dirty="0">
              <a:latin typeface="Avenir Light"/>
              <a:cs typeface="Avenir Light"/>
            </a:endParaRPr>
          </a:p>
        </p:txBody>
      </p:sp>
      <p:sp>
        <p:nvSpPr>
          <p:cNvPr id="85" name="TextBox 84"/>
          <p:cNvSpPr txBox="1"/>
          <p:nvPr/>
        </p:nvSpPr>
        <p:spPr>
          <a:xfrm>
            <a:off x="1066800" y="2699693"/>
            <a:ext cx="778669" cy="400110"/>
          </a:xfrm>
          <a:prstGeom prst="rect">
            <a:avLst/>
          </a:prstGeom>
          <a:noFill/>
        </p:spPr>
        <p:txBody>
          <a:bodyPr wrap="none" rtlCol="0">
            <a:spAutoFit/>
          </a:bodyPr>
          <a:lstStyle/>
          <a:p>
            <a:r>
              <a:rPr lang="en-US" sz="2000" dirty="0" smtClean="0">
                <a:latin typeface="Avenir Light"/>
                <a:cs typeface="Avenir Light"/>
              </a:rPr>
              <a:t>Input</a:t>
            </a:r>
            <a:endParaRPr lang="en-US" sz="2000" dirty="0">
              <a:latin typeface="Avenir Light"/>
              <a:cs typeface="Avenir Light"/>
            </a:endParaRPr>
          </a:p>
        </p:txBody>
      </p:sp>
      <p:grpSp>
        <p:nvGrpSpPr>
          <p:cNvPr id="112" name="Group 111"/>
          <p:cNvGrpSpPr/>
          <p:nvPr/>
        </p:nvGrpSpPr>
        <p:grpSpPr>
          <a:xfrm>
            <a:off x="3573767" y="1480368"/>
            <a:ext cx="1312636" cy="1724328"/>
            <a:chOff x="2784930" y="2345019"/>
            <a:chExt cx="1312636" cy="1724328"/>
          </a:xfrm>
        </p:grpSpPr>
        <p:pic>
          <p:nvPicPr>
            <p:cNvPr id="116" name="Picture 115"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18" name="Picture 117"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19" name="Picture 118"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120" name="Group 119"/>
          <p:cNvGrpSpPr/>
          <p:nvPr/>
        </p:nvGrpSpPr>
        <p:grpSpPr>
          <a:xfrm>
            <a:off x="6307364" y="1488893"/>
            <a:ext cx="1312636" cy="1724328"/>
            <a:chOff x="2784930" y="2345019"/>
            <a:chExt cx="1312636" cy="1724328"/>
          </a:xfrm>
        </p:grpSpPr>
        <p:pic>
          <p:nvPicPr>
            <p:cNvPr id="121" name="Picture 120"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22" name="Picture 121"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23" name="Picture 122"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7" name="TextBox 46"/>
          <p:cNvSpPr txBox="1"/>
          <p:nvPr/>
        </p:nvSpPr>
        <p:spPr>
          <a:xfrm>
            <a:off x="2275145" y="5279512"/>
            <a:ext cx="2293885" cy="646331"/>
          </a:xfrm>
          <a:prstGeom prst="rect">
            <a:avLst/>
          </a:prstGeom>
          <a:noFill/>
        </p:spPr>
        <p:txBody>
          <a:bodyPr wrap="square" rtlCol="0">
            <a:spAutoFit/>
          </a:bodyPr>
          <a:lstStyle/>
          <a:p>
            <a:pPr algn="ctr"/>
            <a:r>
              <a:rPr lang="en-US" sz="1800" dirty="0" smtClean="0">
                <a:latin typeface="Avenir Light"/>
                <a:cs typeface="Avenir Light"/>
              </a:rPr>
              <a:t>Distributed</a:t>
            </a:r>
            <a:br>
              <a:rPr lang="en-US" sz="1800" dirty="0" smtClean="0">
                <a:latin typeface="Avenir Light"/>
                <a:cs typeface="Avenir Light"/>
              </a:rPr>
            </a:br>
            <a:r>
              <a:rPr lang="en-US" sz="1800" dirty="0" smtClean="0">
                <a:latin typeface="Avenir Light"/>
                <a:cs typeface="Avenir Light"/>
              </a:rPr>
              <a:t>memory</a:t>
            </a:r>
            <a:endParaRPr lang="en-US" sz="1800" dirty="0">
              <a:latin typeface="Avenir Light"/>
              <a:cs typeface="Avenir Light"/>
            </a:endParaRPr>
          </a:p>
        </p:txBody>
      </p:sp>
      <p:sp>
        <p:nvSpPr>
          <p:cNvPr id="48" name="TextBox 47"/>
          <p:cNvSpPr txBox="1"/>
          <p:nvPr/>
        </p:nvSpPr>
        <p:spPr>
          <a:xfrm>
            <a:off x="1055945" y="5203732"/>
            <a:ext cx="778669" cy="400110"/>
          </a:xfrm>
          <a:prstGeom prst="rect">
            <a:avLst/>
          </a:prstGeom>
          <a:noFill/>
        </p:spPr>
        <p:txBody>
          <a:bodyPr wrap="none" rtlCol="0">
            <a:spAutoFit/>
          </a:bodyPr>
          <a:lstStyle/>
          <a:p>
            <a:r>
              <a:rPr lang="en-US" sz="2000" dirty="0" smtClean="0">
                <a:latin typeface="Avenir Light"/>
                <a:cs typeface="Avenir Light"/>
              </a:rPr>
              <a:t>Input</a:t>
            </a:r>
            <a:endParaRPr lang="en-US" sz="2000" dirty="0">
              <a:latin typeface="Avenir Light"/>
              <a:cs typeface="Avenir Light"/>
            </a:endParaRPr>
          </a:p>
        </p:txBody>
      </p:sp>
      <p:cxnSp>
        <p:nvCxnSpPr>
          <p:cNvPr id="49" name="Straight Arrow Connector 48"/>
          <p:cNvCxnSpPr>
            <a:stCxn id="91" idx="3"/>
            <a:endCxn id="84" idx="1"/>
          </p:cNvCxnSpPr>
          <p:nvPr/>
        </p:nvCxnSpPr>
        <p:spPr>
          <a:xfrm flipV="1">
            <a:off x="3703882" y="3554618"/>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91" idx="3"/>
            <a:endCxn id="87" idx="1"/>
          </p:cNvCxnSpPr>
          <p:nvPr/>
        </p:nvCxnSpPr>
        <p:spPr>
          <a:xfrm flipV="1">
            <a:off x="3703882" y="4380480"/>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91" idx="3"/>
            <a:endCxn id="88" idx="1"/>
          </p:cNvCxnSpPr>
          <p:nvPr/>
        </p:nvCxnSpPr>
        <p:spPr>
          <a:xfrm>
            <a:off x="3703882" y="4768824"/>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6243247" y="356996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69" idx="1"/>
          </p:cNvCxnSpPr>
          <p:nvPr/>
        </p:nvCxnSpPr>
        <p:spPr>
          <a:xfrm>
            <a:off x="6243247" y="4380480"/>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83" idx="1"/>
          </p:cNvCxnSpPr>
          <p:nvPr/>
        </p:nvCxnSpPr>
        <p:spPr>
          <a:xfrm>
            <a:off x="6243247" y="519426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8" name="Folded Corner 67"/>
          <p:cNvSpPr/>
          <p:nvPr/>
        </p:nvSpPr>
        <p:spPr>
          <a:xfrm>
            <a:off x="6811445" y="3265164"/>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Avenir Light"/>
              <a:cs typeface="Avenir Light"/>
            </a:endParaRPr>
          </a:p>
        </p:txBody>
      </p:sp>
      <p:sp>
        <p:nvSpPr>
          <p:cNvPr id="69" name="Folded Corner 68"/>
          <p:cNvSpPr/>
          <p:nvPr/>
        </p:nvSpPr>
        <p:spPr>
          <a:xfrm>
            <a:off x="6811445" y="4091026"/>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Avenir Light"/>
              <a:cs typeface="Avenir Light"/>
            </a:endParaRPr>
          </a:p>
        </p:txBody>
      </p:sp>
      <p:sp>
        <p:nvSpPr>
          <p:cNvPr id="83" name="Folded Corner 82"/>
          <p:cNvSpPr/>
          <p:nvPr/>
        </p:nvSpPr>
        <p:spPr>
          <a:xfrm>
            <a:off x="6811445" y="4904812"/>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latin typeface="Avenir Light"/>
              <a:cs typeface="Avenir Light"/>
            </a:endParaRPr>
          </a:p>
        </p:txBody>
      </p:sp>
      <p:sp>
        <p:nvSpPr>
          <p:cNvPr id="84" name="Rectangle 83"/>
          <p:cNvSpPr/>
          <p:nvPr/>
        </p:nvSpPr>
        <p:spPr>
          <a:xfrm>
            <a:off x="4862036" y="3330768"/>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latin typeface="Avenir Light"/>
                <a:cs typeface="Avenir Light"/>
              </a:rPr>
              <a:t>query 1</a:t>
            </a:r>
          </a:p>
        </p:txBody>
      </p:sp>
      <p:sp>
        <p:nvSpPr>
          <p:cNvPr id="87" name="Rectangle 86"/>
          <p:cNvSpPr/>
          <p:nvPr/>
        </p:nvSpPr>
        <p:spPr>
          <a:xfrm>
            <a:off x="4862036" y="4156630"/>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latin typeface="Avenir Light"/>
                <a:cs typeface="Avenir Light"/>
              </a:rPr>
              <a:t>query </a:t>
            </a:r>
            <a:r>
              <a:rPr lang="en-US" sz="2000" dirty="0" smtClean="0">
                <a:latin typeface="Avenir Light"/>
                <a:cs typeface="Avenir Light"/>
              </a:rPr>
              <a:t>2</a:t>
            </a:r>
            <a:endParaRPr lang="en-US" sz="2000" dirty="0">
              <a:latin typeface="Avenir Light"/>
              <a:cs typeface="Avenir Light"/>
            </a:endParaRPr>
          </a:p>
        </p:txBody>
      </p:sp>
      <p:sp>
        <p:nvSpPr>
          <p:cNvPr id="88" name="Rectangle 87"/>
          <p:cNvSpPr/>
          <p:nvPr/>
        </p:nvSpPr>
        <p:spPr>
          <a:xfrm>
            <a:off x="4862036" y="4968449"/>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latin typeface="Avenir Light"/>
                <a:cs typeface="Avenir Light"/>
              </a:rPr>
              <a:t>query 3</a:t>
            </a:r>
          </a:p>
        </p:txBody>
      </p:sp>
      <p:cxnSp>
        <p:nvCxnSpPr>
          <p:cNvPr id="89" name="Straight Arrow Connector 88"/>
          <p:cNvCxnSpPr>
            <a:stCxn id="91" idx="3"/>
          </p:cNvCxnSpPr>
          <p:nvPr/>
        </p:nvCxnSpPr>
        <p:spPr>
          <a:xfrm>
            <a:off x="3703882" y="4768824"/>
            <a:ext cx="1158682" cy="98239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4851709" y="5572876"/>
            <a:ext cx="1488453" cy="400110"/>
          </a:xfrm>
          <a:prstGeom prst="rect">
            <a:avLst/>
          </a:prstGeom>
          <a:noFill/>
        </p:spPr>
        <p:txBody>
          <a:bodyPr wrap="square" rtlCol="0">
            <a:spAutoFit/>
          </a:bodyPr>
          <a:lstStyle/>
          <a:p>
            <a:pPr algn="ctr"/>
            <a:r>
              <a:rPr lang="en-US" sz="2000" b="1" dirty="0" smtClean="0">
                <a:latin typeface="Avenir Light"/>
                <a:cs typeface="Avenir Light"/>
              </a:rPr>
              <a:t>.  .  .</a:t>
            </a:r>
            <a:endParaRPr lang="en-US" sz="2000" b="1" dirty="0">
              <a:latin typeface="Avenir Light"/>
              <a:cs typeface="Avenir Light"/>
            </a:endParaRPr>
          </a:p>
        </p:txBody>
      </p:sp>
      <p:sp>
        <p:nvSpPr>
          <p:cNvPr id="91" name="Diamond 90"/>
          <p:cNvSpPr/>
          <p:nvPr/>
        </p:nvSpPr>
        <p:spPr>
          <a:xfrm>
            <a:off x="3414236" y="4683503"/>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dirty="0">
              <a:latin typeface="Avenir Light"/>
              <a:cs typeface="Avenir Light"/>
            </a:endParaRPr>
          </a:p>
        </p:txBody>
      </p:sp>
      <p:sp>
        <p:nvSpPr>
          <p:cNvPr id="92" name="Can 91"/>
          <p:cNvSpPr/>
          <p:nvPr/>
        </p:nvSpPr>
        <p:spPr>
          <a:xfrm>
            <a:off x="1055945" y="4358908"/>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latin typeface="Avenir Light"/>
              <a:cs typeface="Avenir Light"/>
            </a:endParaRPr>
          </a:p>
        </p:txBody>
      </p:sp>
      <p:cxnSp>
        <p:nvCxnSpPr>
          <p:cNvPr id="94" name="Straight Arrow Connector 93"/>
          <p:cNvCxnSpPr>
            <a:stCxn id="92" idx="4"/>
          </p:cNvCxnSpPr>
          <p:nvPr/>
        </p:nvCxnSpPr>
        <p:spPr>
          <a:xfrm flipV="1">
            <a:off x="1838329" y="4768824"/>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1766043" y="3750936"/>
            <a:ext cx="1296340" cy="646331"/>
          </a:xfrm>
          <a:prstGeom prst="rect">
            <a:avLst/>
          </a:prstGeom>
          <a:noFill/>
        </p:spPr>
        <p:txBody>
          <a:bodyPr wrap="none" rtlCol="0">
            <a:spAutoFit/>
          </a:bodyPr>
          <a:lstStyle/>
          <a:p>
            <a:pPr algn="ctr"/>
            <a:r>
              <a:rPr lang="en-US" sz="1800" dirty="0" smtClean="0">
                <a:latin typeface="Avenir Light"/>
                <a:cs typeface="Avenir Light"/>
              </a:rPr>
              <a:t>one-time</a:t>
            </a:r>
            <a:br>
              <a:rPr lang="en-US" sz="1800" dirty="0" smtClean="0">
                <a:latin typeface="Avenir Light"/>
                <a:cs typeface="Avenir Light"/>
              </a:rPr>
            </a:br>
            <a:r>
              <a:rPr lang="en-US" sz="1800" dirty="0" smtClean="0">
                <a:latin typeface="Avenir Light"/>
                <a:cs typeface="Avenir Light"/>
              </a:rPr>
              <a:t>processing</a:t>
            </a:r>
            <a:endParaRPr lang="en-US" sz="1800" dirty="0">
              <a:latin typeface="Avenir Light"/>
              <a:cs typeface="Avenir Light"/>
            </a:endParaRPr>
          </a:p>
        </p:txBody>
      </p:sp>
      <p:grpSp>
        <p:nvGrpSpPr>
          <p:cNvPr id="97" name="Group 96"/>
          <p:cNvGrpSpPr/>
          <p:nvPr/>
        </p:nvGrpSpPr>
        <p:grpSpPr>
          <a:xfrm>
            <a:off x="2774075" y="3857583"/>
            <a:ext cx="1312636" cy="1724328"/>
            <a:chOff x="2784930" y="2345019"/>
            <a:chExt cx="1312636" cy="1724328"/>
          </a:xfrm>
        </p:grpSpPr>
        <p:pic>
          <p:nvPicPr>
            <p:cNvPr id="100" name="Picture 99" descr="to_ddr333memory_350.gif"/>
            <p:cNvPicPr>
              <a:picLocks noChangeAspect="1"/>
            </p:cNvPicPr>
            <p:nvPr/>
          </p:nvPicPr>
          <p:blipFill>
            <a:blip r:embed="rId2">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01" name="Picture 100" descr="to_ddr333memory_350.gif"/>
            <p:cNvPicPr>
              <a:picLocks noChangeAspect="1"/>
            </p:cNvPicPr>
            <p:nvPr/>
          </p:nvPicPr>
          <p:blipFill>
            <a:blip r:embed="rId2">
              <a:extLst>
                <a:ext uri="{BEBA8EAE-BF5A-486C-A8C5-ECC9F3942E4B}">
                  <a14:imgProps xmlns:a14="http://schemas.microsoft.com/office/drawing/2010/main">
                    <a14:imgLayer r:embed="rId5">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02" name="Picture 101" descr="to_ddr333memory_350.gif"/>
            <p:cNvPicPr>
              <a:picLocks noChangeAspect="1"/>
            </p:cNvPicPr>
            <p:nvPr/>
          </p:nvPicPr>
          <p:blipFill>
            <a:blip r:embed="rId2">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6" name="Rounded Rectangle 45"/>
          <p:cNvSpPr/>
          <p:nvPr/>
        </p:nvSpPr>
        <p:spPr>
          <a:xfrm>
            <a:off x="523208" y="6091714"/>
            <a:ext cx="8097584" cy="631285"/>
          </a:xfrm>
          <a:prstGeom prst="roundRect">
            <a:avLst>
              <a:gd name="adj" fmla="val 16408"/>
            </a:avLst>
          </a:prstGeom>
          <a:solidFill>
            <a:srgbClr val="DCE6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3000" dirty="0" smtClean="0">
                <a:latin typeface="Avenir Light"/>
                <a:cs typeface="Avenir Light"/>
              </a:rPr>
              <a:t>10-100</a:t>
            </a:r>
            <a:r>
              <a:rPr lang="en-US" sz="3200" dirty="0" smtClean="0">
                <a:latin typeface="Avenir Light"/>
                <a:cs typeface="Avenir Light"/>
              </a:rPr>
              <a:t>×</a:t>
            </a:r>
            <a:r>
              <a:rPr lang="en-US" sz="3000" dirty="0" smtClean="0">
                <a:latin typeface="Avenir Light"/>
                <a:cs typeface="Avenir Light"/>
              </a:rPr>
              <a:t> faster than network and disk</a:t>
            </a:r>
            <a:endParaRPr lang="en-US" sz="3000" dirty="0">
              <a:latin typeface="Avenir Light"/>
              <a:cs typeface="Avenir Light"/>
            </a:endParaRPr>
          </a:p>
        </p:txBody>
      </p:sp>
      <p:sp>
        <p:nvSpPr>
          <p:cNvPr id="54" name="Title 116"/>
          <p:cNvSpPr>
            <a:spLocks noGrp="1"/>
          </p:cNvSpPr>
          <p:nvPr>
            <p:ph type="title"/>
          </p:nvPr>
        </p:nvSpPr>
        <p:spPr>
          <a:xfrm>
            <a:off x="457200" y="152400"/>
            <a:ext cx="8229600" cy="1143000"/>
          </a:xfrm>
        </p:spPr>
        <p:txBody>
          <a:bodyPr>
            <a:normAutofit/>
          </a:bodyPr>
          <a:lstStyle/>
          <a:p>
            <a:r>
              <a:rPr lang="en-US" sz="4800" dirty="0" smtClean="0"/>
              <a:t>What We’d Like</a:t>
            </a:r>
            <a:endParaRPr lang="en-US" sz="4800" dirty="0"/>
          </a:p>
        </p:txBody>
      </p:sp>
    </p:spTree>
    <p:extLst>
      <p:ext uri="{BB962C8B-B14F-4D97-AF65-F5344CB8AC3E}">
        <p14:creationId xmlns:p14="http://schemas.microsoft.com/office/powerpoint/2010/main" val="37791965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Spark Model</a:t>
            </a:r>
            <a:endParaRPr lang="en-US" dirty="0"/>
          </a:p>
        </p:txBody>
      </p:sp>
      <p:sp>
        <p:nvSpPr>
          <p:cNvPr id="3" name="Content Placeholder 2"/>
          <p:cNvSpPr>
            <a:spLocks noGrp="1"/>
          </p:cNvSpPr>
          <p:nvPr>
            <p:ph idx="1"/>
          </p:nvPr>
        </p:nvSpPr>
        <p:spPr/>
        <p:txBody>
          <a:bodyPr/>
          <a:lstStyle/>
          <a:p>
            <a:r>
              <a:rPr lang="en-US" i="1" dirty="0" smtClean="0"/>
              <a:t>Write programs in terms of transformations on distributed datasets</a:t>
            </a:r>
          </a:p>
          <a:p>
            <a:r>
              <a:rPr lang="en-US" dirty="0" smtClean="0"/>
              <a:t>Resilient Distributed Datasets (RDDs)</a:t>
            </a:r>
          </a:p>
          <a:p>
            <a:pPr lvl="1"/>
            <a:r>
              <a:rPr lang="en-US" dirty="0" smtClean="0"/>
              <a:t>Collections of objects that can be stored in memory or disk across a cluster</a:t>
            </a:r>
            <a:endParaRPr lang="en-US" dirty="0"/>
          </a:p>
          <a:p>
            <a:pPr lvl="1"/>
            <a:r>
              <a:rPr lang="en-US" dirty="0"/>
              <a:t>Built </a:t>
            </a:r>
            <a:r>
              <a:rPr lang="en-US" dirty="0" smtClean="0"/>
              <a:t>via parallel </a:t>
            </a:r>
            <a:r>
              <a:rPr lang="en-US" dirty="0"/>
              <a:t>transformations (map, filter, </a:t>
            </a:r>
            <a:r>
              <a:rPr lang="en-US" dirty="0" smtClean="0"/>
              <a:t>…)</a:t>
            </a:r>
            <a:endParaRPr lang="en-US" dirty="0"/>
          </a:p>
          <a:p>
            <a:pPr lvl="1"/>
            <a:r>
              <a:rPr lang="en-US" dirty="0">
                <a:ea typeface="ＭＳ Ｐゴシック" charset="-128"/>
                <a:cs typeface="ＭＳ Ｐゴシック" charset="-128"/>
              </a:rPr>
              <a:t>Automatically rebuilt on </a:t>
            </a:r>
            <a:r>
              <a:rPr lang="en-US" dirty="0" smtClean="0">
                <a:ea typeface="ＭＳ Ｐゴシック" charset="-128"/>
                <a:cs typeface="ＭＳ Ｐゴシック" charset="-128"/>
              </a:rPr>
              <a:t>failure</a:t>
            </a:r>
            <a:endParaRPr lang="en-US" dirty="0">
              <a:ea typeface="ＭＳ Ｐゴシック" charset="-128"/>
              <a:cs typeface="ＭＳ Ｐゴシック" charset="-128"/>
            </a:endParaRPr>
          </a:p>
        </p:txBody>
      </p:sp>
    </p:spTree>
    <p:extLst>
      <p:ext uri="{BB962C8B-B14F-4D97-AF65-F5344CB8AC3E}">
        <p14:creationId xmlns:p14="http://schemas.microsoft.com/office/powerpoint/2010/main" val="418247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headEnd type="none" w="med" len="med"/>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51973</TotalTime>
  <Words>1441</Words>
  <Application>Microsoft Macintosh PowerPoint</Application>
  <PresentationFormat>On-screen Show (4:3)</PresentationFormat>
  <Paragraphs>335</Paragraphs>
  <Slides>31</Slides>
  <Notes>11</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What is Spark?</vt:lpstr>
      <vt:lpstr>Project History</vt:lpstr>
      <vt:lpstr>An Expanding Stack</vt:lpstr>
      <vt:lpstr>This Talk</vt:lpstr>
      <vt:lpstr>Why a New Programming Model?</vt:lpstr>
      <vt:lpstr>Data Sharing in MapReduce</vt:lpstr>
      <vt:lpstr>What We’d Like</vt:lpstr>
      <vt:lpstr>Spark Model</vt:lpstr>
      <vt:lpstr>Example: Log Mining</vt:lpstr>
      <vt:lpstr>Fault Tolerance</vt:lpstr>
      <vt:lpstr>Example: Logistic Regression</vt:lpstr>
      <vt:lpstr>Example: Logistic Regression</vt:lpstr>
      <vt:lpstr>Logistic Regression Performance</vt:lpstr>
      <vt:lpstr>Demo</vt:lpstr>
      <vt:lpstr>Supported Operators</vt:lpstr>
      <vt:lpstr>Other Engine Features</vt:lpstr>
      <vt:lpstr>Spark Community</vt:lpstr>
      <vt:lpstr>This Talk</vt:lpstr>
      <vt:lpstr>Overview</vt:lpstr>
      <vt:lpstr>Overview</vt:lpstr>
      <vt:lpstr>Object Marshaling</vt:lpstr>
      <vt:lpstr>Job Scheduler</vt:lpstr>
      <vt:lpstr>Interoperability</vt:lpstr>
      <vt:lpstr>Getting Started</vt:lpstr>
      <vt:lpstr>Getting Started</vt:lpstr>
      <vt:lpstr>Writing Standalone Jobs</vt:lpstr>
      <vt:lpstr>Conclusion</vt:lpstr>
      <vt:lpstr>Behavior with Not Enough RAM</vt:lpstr>
      <vt:lpstr>The Rest of the Stack</vt:lpstr>
      <vt:lpstr>Performance Comparison</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 Konwinski</dc:creator>
  <cp:lastModifiedBy>Matei Zaharia</cp:lastModifiedBy>
  <cp:revision>2959</cp:revision>
  <dcterms:created xsi:type="dcterms:W3CDTF">2010-06-28T20:28:41Z</dcterms:created>
  <dcterms:modified xsi:type="dcterms:W3CDTF">2013-07-31T16:56:59Z</dcterms:modified>
</cp:coreProperties>
</file>