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4"/>
    <p:sldMasterId id="2147483776" r:id="rId5"/>
    <p:sldMasterId id="2147483656" r:id="rId6"/>
  </p:sldMasterIdLst>
  <p:notesMasterIdLst>
    <p:notesMasterId r:id="rId19"/>
  </p:notesMasterIdLst>
  <p:sldIdLst>
    <p:sldId id="260" r:id="rId7"/>
    <p:sldId id="1454" r:id="rId8"/>
    <p:sldId id="1455" r:id="rId9"/>
    <p:sldId id="1457" r:id="rId10"/>
    <p:sldId id="1458" r:id="rId11"/>
    <p:sldId id="1459" r:id="rId12"/>
    <p:sldId id="1460" r:id="rId13"/>
    <p:sldId id="1462" r:id="rId14"/>
    <p:sldId id="1463" r:id="rId15"/>
    <p:sldId id="1461" r:id="rId16"/>
    <p:sldId id="1452" r:id="rId17"/>
    <p:sldId id="14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88">
          <p15:clr>
            <a:srgbClr val="A4A3A4"/>
          </p15:clr>
        </p15:guide>
        <p15:guide id="4" orient="horz" pos="194">
          <p15:clr>
            <a:srgbClr val="A4A3A4"/>
          </p15:clr>
        </p15:guide>
        <p15:guide id="5" orient="horz" pos="979">
          <p15:clr>
            <a:srgbClr val="A4A3A4"/>
          </p15:clr>
        </p15:guide>
        <p15:guide id="6" orient="horz" pos="3900">
          <p15:clr>
            <a:srgbClr val="A4A3A4"/>
          </p15:clr>
        </p15:guide>
        <p15:guide id="7" pos="343">
          <p15:clr>
            <a:srgbClr val="A4A3A4"/>
          </p15:clr>
        </p15:guide>
        <p15:guide id="8" pos="73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2"/>
    <p:restoredTop sz="94663"/>
  </p:normalViewPr>
  <p:slideViewPr>
    <p:cSldViewPr snapToGrid="0" snapToObjects="1">
      <p:cViewPr varScale="1">
        <p:scale>
          <a:sx n="73" d="100"/>
          <a:sy n="73" d="100"/>
        </p:scale>
        <p:origin x="522" y="72"/>
      </p:cViewPr>
      <p:guideLst>
        <p:guide orient="horz" pos="2160"/>
        <p:guide pos="3840"/>
        <p:guide orient="horz" pos="688"/>
        <p:guide orient="horz" pos="194"/>
        <p:guide orient="horz" pos="979"/>
        <p:guide orient="horz" pos="3900"/>
        <p:guide pos="343"/>
        <p:guide pos="73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2B337-AD47-9D4D-B26D-191A7AC765B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2F4BA-9859-D04E-B06B-49BB356D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nt Friend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2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000" y="1350963"/>
            <a:ext cx="9144000" cy="2387600"/>
          </a:xfrm>
        </p:spPr>
        <p:txBody>
          <a:bodyPr lIns="0" tIns="0" rIns="0" bIns="0"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Subtitle/Divider Page</a:t>
            </a:r>
          </a:p>
        </p:txBody>
      </p:sp>
    </p:spTree>
    <p:extLst>
      <p:ext uri="{BB962C8B-B14F-4D97-AF65-F5344CB8AC3E}">
        <p14:creationId xmlns:p14="http://schemas.microsoft.com/office/powerpoint/2010/main" val="354792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" y="0"/>
            <a:ext cx="1218071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000" y="1350963"/>
            <a:ext cx="9144000" cy="2387600"/>
          </a:xfrm>
        </p:spPr>
        <p:txBody>
          <a:bodyPr lIns="0" tIns="0" rIns="0" bIns="0"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Subtitle/Divider Page</a:t>
            </a:r>
          </a:p>
        </p:txBody>
      </p:sp>
    </p:spTree>
    <p:extLst>
      <p:ext uri="{BB962C8B-B14F-4D97-AF65-F5344CB8AC3E}">
        <p14:creationId xmlns:p14="http://schemas.microsoft.com/office/powerpoint/2010/main" val="188797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ubtitle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000" y="1350963"/>
            <a:ext cx="9144000" cy="2387600"/>
          </a:xfrm>
        </p:spPr>
        <p:txBody>
          <a:bodyPr lIns="0" tIns="0" rIns="0" bIns="0"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Subtitle/Divider Page</a:t>
            </a:r>
          </a:p>
        </p:txBody>
      </p:sp>
    </p:spTree>
    <p:extLst>
      <p:ext uri="{BB962C8B-B14F-4D97-AF65-F5344CB8AC3E}">
        <p14:creationId xmlns:p14="http://schemas.microsoft.com/office/powerpoint/2010/main" val="862248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ubtitle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" y="0"/>
            <a:ext cx="12180719" cy="6857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000" y="1350963"/>
            <a:ext cx="9144000" cy="2387600"/>
          </a:xfrm>
        </p:spPr>
        <p:txBody>
          <a:bodyPr lIns="0" tIns="0" rIns="0" bIns="0"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Subtitle/Divider Page</a:t>
            </a:r>
          </a:p>
        </p:txBody>
      </p:sp>
    </p:spTree>
    <p:extLst>
      <p:ext uri="{BB962C8B-B14F-4D97-AF65-F5344CB8AC3E}">
        <p14:creationId xmlns:p14="http://schemas.microsoft.com/office/powerpoint/2010/main" val="344531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ubtitle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1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000" y="1350963"/>
            <a:ext cx="9144000" cy="2387600"/>
          </a:xfrm>
        </p:spPr>
        <p:txBody>
          <a:bodyPr lIns="0" tIns="0" rIns="0" bIns="0"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Subtitle/Divider Page</a:t>
            </a:r>
          </a:p>
        </p:txBody>
      </p:sp>
    </p:spTree>
    <p:extLst>
      <p:ext uri="{BB962C8B-B14F-4D97-AF65-F5344CB8AC3E}">
        <p14:creationId xmlns:p14="http://schemas.microsoft.com/office/powerpoint/2010/main" val="340854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ubtitle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TS_presentation_ExciteSlides_16-9_Exite Divider 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000" y="1350963"/>
            <a:ext cx="9144000" cy="2387600"/>
          </a:xfrm>
        </p:spPr>
        <p:txBody>
          <a:bodyPr lIns="0" tIns="0" rIns="0" bIns="0"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Subtitle/Divider Page</a:t>
            </a:r>
          </a:p>
        </p:txBody>
      </p:sp>
    </p:spTree>
    <p:extLst>
      <p:ext uri="{BB962C8B-B14F-4D97-AF65-F5344CB8AC3E}">
        <p14:creationId xmlns:p14="http://schemas.microsoft.com/office/powerpoint/2010/main" val="2387321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2495"/>
            <a:ext cx="1112520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261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316133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570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16663" y="1350963"/>
            <a:ext cx="5341937" cy="4635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7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TS Tre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600" y="240783"/>
            <a:ext cx="4315975" cy="63703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975" y="742949"/>
            <a:ext cx="1280160" cy="2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316133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33400" y="1350963"/>
            <a:ext cx="5341937" cy="4635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3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7747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483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400" y="2085628"/>
            <a:ext cx="10933951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26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564DC3-B3E7-1D46-8CD2-4BD55F1CD33A}"/>
              </a:ext>
            </a:extLst>
          </p:cNvPr>
          <p:cNvSpPr txBox="1"/>
          <p:nvPr/>
        </p:nvSpPr>
        <p:spPr>
          <a:xfrm>
            <a:off x="2468" y="3090446"/>
            <a:ext cx="121895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spc="600" dirty="0">
                <a:solidFill>
                  <a:srgbClr val="081C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28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bv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02A82C98-E8B6-BC46-B440-BC347DA5CF49}"/>
              </a:ext>
            </a:extLst>
          </p:cNvPr>
          <p:cNvSpPr>
            <a:spLocks noEditPoints="1"/>
          </p:cNvSpPr>
          <p:nvPr/>
        </p:nvSpPr>
        <p:spPr bwMode="auto">
          <a:xfrm>
            <a:off x="4751518" y="3172423"/>
            <a:ext cx="2688963" cy="513154"/>
          </a:xfrm>
          <a:custGeom>
            <a:avLst/>
            <a:gdLst>
              <a:gd name="T0" fmla="*/ 425 w 433"/>
              <a:gd name="T1" fmla="*/ 66 h 75"/>
              <a:gd name="T2" fmla="*/ 370 w 433"/>
              <a:gd name="T3" fmla="*/ 50 h 75"/>
              <a:gd name="T4" fmla="*/ 433 w 433"/>
              <a:gd name="T5" fmla="*/ 34 h 75"/>
              <a:gd name="T6" fmla="*/ 391 w 433"/>
              <a:gd name="T7" fmla="*/ 18 h 75"/>
              <a:gd name="T8" fmla="*/ 391 w 433"/>
              <a:gd name="T9" fmla="*/ 74 h 75"/>
              <a:gd name="T10" fmla="*/ 432 w 433"/>
              <a:gd name="T11" fmla="*/ 73 h 75"/>
              <a:gd name="T12" fmla="*/ 415 w 433"/>
              <a:gd name="T13" fmla="*/ 26 h 75"/>
              <a:gd name="T14" fmla="*/ 415 w 433"/>
              <a:gd name="T15" fmla="*/ 42 h 75"/>
              <a:gd name="T16" fmla="*/ 392 w 433"/>
              <a:gd name="T17" fmla="*/ 26 h 75"/>
              <a:gd name="T18" fmla="*/ 292 w 433"/>
              <a:gd name="T19" fmla="*/ 75 h 75"/>
              <a:gd name="T20" fmla="*/ 247 w 433"/>
              <a:gd name="T21" fmla="*/ 18 h 75"/>
              <a:gd name="T22" fmla="*/ 262 w 433"/>
              <a:gd name="T23" fmla="*/ 23 h 75"/>
              <a:gd name="T24" fmla="*/ 322 w 433"/>
              <a:gd name="T25" fmla="*/ 23 h 75"/>
              <a:gd name="T26" fmla="*/ 336 w 433"/>
              <a:gd name="T27" fmla="*/ 18 h 75"/>
              <a:gd name="T28" fmla="*/ 79 w 433"/>
              <a:gd name="T29" fmla="*/ 74 h 75"/>
              <a:gd name="T30" fmla="*/ 72 w 433"/>
              <a:gd name="T31" fmla="*/ 63 h 75"/>
              <a:gd name="T32" fmla="*/ 30 w 433"/>
              <a:gd name="T33" fmla="*/ 74 h 75"/>
              <a:gd name="T34" fmla="*/ 30 w 433"/>
              <a:gd name="T35" fmla="*/ 18 h 75"/>
              <a:gd name="T36" fmla="*/ 76 w 433"/>
              <a:gd name="T37" fmla="*/ 40 h 75"/>
              <a:gd name="T38" fmla="*/ 79 w 433"/>
              <a:gd name="T39" fmla="*/ 74 h 75"/>
              <a:gd name="T40" fmla="*/ 31 w 433"/>
              <a:gd name="T41" fmla="*/ 26 h 75"/>
              <a:gd name="T42" fmla="*/ 31 w 433"/>
              <a:gd name="T43" fmla="*/ 66 h 75"/>
              <a:gd name="T44" fmla="*/ 68 w 433"/>
              <a:gd name="T45" fmla="*/ 46 h 75"/>
              <a:gd name="T46" fmla="*/ 347 w 433"/>
              <a:gd name="T47" fmla="*/ 12 h 75"/>
              <a:gd name="T48" fmla="*/ 352 w 433"/>
              <a:gd name="T49" fmla="*/ 6 h 75"/>
              <a:gd name="T50" fmla="*/ 343 w 433"/>
              <a:gd name="T51" fmla="*/ 6 h 75"/>
              <a:gd name="T52" fmla="*/ 347 w 433"/>
              <a:gd name="T53" fmla="*/ 12 h 75"/>
              <a:gd name="T54" fmla="*/ 345 w 433"/>
              <a:gd name="T55" fmla="*/ 18 h 75"/>
              <a:gd name="T56" fmla="*/ 351 w 433"/>
              <a:gd name="T57" fmla="*/ 74 h 75"/>
              <a:gd name="T58" fmla="*/ 343 w 433"/>
              <a:gd name="T59" fmla="*/ 67 h 75"/>
              <a:gd name="T60" fmla="*/ 96 w 433"/>
              <a:gd name="T61" fmla="*/ 26 h 75"/>
              <a:gd name="T62" fmla="*/ 134 w 433"/>
              <a:gd name="T63" fmla="*/ 18 h 75"/>
              <a:gd name="T64" fmla="*/ 134 w 433"/>
              <a:gd name="T65" fmla="*/ 74 h 75"/>
              <a:gd name="T66" fmla="*/ 87 w 433"/>
              <a:gd name="T67" fmla="*/ 46 h 75"/>
              <a:gd name="T68" fmla="*/ 90 w 433"/>
              <a:gd name="T69" fmla="*/ 0 h 75"/>
              <a:gd name="T70" fmla="*/ 96 w 433"/>
              <a:gd name="T71" fmla="*/ 26 h 75"/>
              <a:gd name="T72" fmla="*/ 133 w 433"/>
              <a:gd name="T73" fmla="*/ 66 h 75"/>
              <a:gd name="T74" fmla="*/ 133 w 433"/>
              <a:gd name="T75" fmla="*/ 26 h 75"/>
              <a:gd name="T76" fmla="*/ 96 w 433"/>
              <a:gd name="T77" fmla="*/ 46 h 75"/>
              <a:gd name="T78" fmla="*/ 182 w 433"/>
              <a:gd name="T79" fmla="*/ 26 h 75"/>
              <a:gd name="T80" fmla="*/ 220 w 433"/>
              <a:gd name="T81" fmla="*/ 18 h 75"/>
              <a:gd name="T82" fmla="*/ 220 w 433"/>
              <a:gd name="T83" fmla="*/ 74 h 75"/>
              <a:gd name="T84" fmla="*/ 173 w 433"/>
              <a:gd name="T85" fmla="*/ 46 h 75"/>
              <a:gd name="T86" fmla="*/ 176 w 433"/>
              <a:gd name="T87" fmla="*/ 0 h 75"/>
              <a:gd name="T88" fmla="*/ 182 w 433"/>
              <a:gd name="T89" fmla="*/ 26 h 75"/>
              <a:gd name="T90" fmla="*/ 219 w 433"/>
              <a:gd name="T91" fmla="*/ 66 h 75"/>
              <a:gd name="T92" fmla="*/ 219 w 433"/>
              <a:gd name="T93" fmla="*/ 26 h 75"/>
              <a:gd name="T94" fmla="*/ 182 w 433"/>
              <a:gd name="T95" fmla="*/ 4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3" h="75">
                <a:moveTo>
                  <a:pt x="432" y="73"/>
                </a:moveTo>
                <a:cubicBezTo>
                  <a:pt x="432" y="68"/>
                  <a:pt x="429" y="66"/>
                  <a:pt x="425" y="66"/>
                </a:cubicBezTo>
                <a:cubicBezTo>
                  <a:pt x="392" y="66"/>
                  <a:pt x="392" y="66"/>
                  <a:pt x="392" y="66"/>
                </a:cubicBezTo>
                <a:cubicBezTo>
                  <a:pt x="376" y="66"/>
                  <a:pt x="371" y="57"/>
                  <a:pt x="370" y="50"/>
                </a:cubicBezTo>
                <a:cubicBezTo>
                  <a:pt x="416" y="50"/>
                  <a:pt x="416" y="50"/>
                  <a:pt x="416" y="50"/>
                </a:cubicBezTo>
                <a:cubicBezTo>
                  <a:pt x="429" y="50"/>
                  <a:pt x="433" y="40"/>
                  <a:pt x="433" y="34"/>
                </a:cubicBezTo>
                <a:cubicBezTo>
                  <a:pt x="433" y="28"/>
                  <a:pt x="429" y="18"/>
                  <a:pt x="416" y="18"/>
                </a:cubicBezTo>
                <a:cubicBezTo>
                  <a:pt x="391" y="18"/>
                  <a:pt x="391" y="18"/>
                  <a:pt x="391" y="18"/>
                </a:cubicBezTo>
                <a:cubicBezTo>
                  <a:pt x="368" y="18"/>
                  <a:pt x="361" y="34"/>
                  <a:pt x="361" y="46"/>
                </a:cubicBezTo>
                <a:cubicBezTo>
                  <a:pt x="361" y="60"/>
                  <a:pt x="370" y="74"/>
                  <a:pt x="391" y="74"/>
                </a:cubicBezTo>
                <a:cubicBezTo>
                  <a:pt x="432" y="74"/>
                  <a:pt x="432" y="74"/>
                  <a:pt x="432" y="74"/>
                </a:cubicBezTo>
                <a:lnTo>
                  <a:pt x="432" y="73"/>
                </a:lnTo>
                <a:close/>
                <a:moveTo>
                  <a:pt x="392" y="26"/>
                </a:moveTo>
                <a:cubicBezTo>
                  <a:pt x="415" y="26"/>
                  <a:pt x="415" y="26"/>
                  <a:pt x="415" y="26"/>
                </a:cubicBezTo>
                <a:cubicBezTo>
                  <a:pt x="423" y="26"/>
                  <a:pt x="425" y="31"/>
                  <a:pt x="425" y="34"/>
                </a:cubicBezTo>
                <a:cubicBezTo>
                  <a:pt x="425" y="37"/>
                  <a:pt x="423" y="42"/>
                  <a:pt x="415" y="42"/>
                </a:cubicBezTo>
                <a:cubicBezTo>
                  <a:pt x="370" y="42"/>
                  <a:pt x="370" y="42"/>
                  <a:pt x="370" y="42"/>
                </a:cubicBezTo>
                <a:cubicBezTo>
                  <a:pt x="370" y="37"/>
                  <a:pt x="375" y="26"/>
                  <a:pt x="392" y="26"/>
                </a:cubicBezTo>
                <a:moveTo>
                  <a:pt x="298" y="71"/>
                </a:moveTo>
                <a:cubicBezTo>
                  <a:pt x="295" y="74"/>
                  <a:pt x="294" y="75"/>
                  <a:pt x="292" y="75"/>
                </a:cubicBezTo>
                <a:cubicBezTo>
                  <a:pt x="289" y="75"/>
                  <a:pt x="288" y="73"/>
                  <a:pt x="286" y="71"/>
                </a:cubicBezTo>
                <a:cubicBezTo>
                  <a:pt x="281" y="64"/>
                  <a:pt x="247" y="18"/>
                  <a:pt x="247" y="18"/>
                </a:cubicBezTo>
                <a:cubicBezTo>
                  <a:pt x="253" y="18"/>
                  <a:pt x="253" y="18"/>
                  <a:pt x="253" y="18"/>
                </a:cubicBezTo>
                <a:cubicBezTo>
                  <a:pt x="258" y="18"/>
                  <a:pt x="260" y="20"/>
                  <a:pt x="262" y="23"/>
                </a:cubicBezTo>
                <a:cubicBezTo>
                  <a:pt x="263" y="25"/>
                  <a:pt x="292" y="66"/>
                  <a:pt x="292" y="66"/>
                </a:cubicBezTo>
                <a:cubicBezTo>
                  <a:pt x="292" y="66"/>
                  <a:pt x="321" y="25"/>
                  <a:pt x="322" y="23"/>
                </a:cubicBezTo>
                <a:cubicBezTo>
                  <a:pt x="324" y="20"/>
                  <a:pt x="326" y="18"/>
                  <a:pt x="331" y="18"/>
                </a:cubicBezTo>
                <a:cubicBezTo>
                  <a:pt x="336" y="18"/>
                  <a:pt x="336" y="18"/>
                  <a:pt x="336" y="18"/>
                </a:cubicBezTo>
                <a:cubicBezTo>
                  <a:pt x="336" y="18"/>
                  <a:pt x="302" y="65"/>
                  <a:pt x="298" y="71"/>
                </a:cubicBezTo>
                <a:moveTo>
                  <a:pt x="79" y="74"/>
                </a:moveTo>
                <a:cubicBezTo>
                  <a:pt x="76" y="74"/>
                  <a:pt x="74" y="72"/>
                  <a:pt x="73" y="69"/>
                </a:cubicBezTo>
                <a:cubicBezTo>
                  <a:pt x="72" y="63"/>
                  <a:pt x="72" y="63"/>
                  <a:pt x="72" y="63"/>
                </a:cubicBezTo>
                <a:cubicBezTo>
                  <a:pt x="70" y="66"/>
                  <a:pt x="63" y="74"/>
                  <a:pt x="48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7" y="74"/>
                  <a:pt x="0" y="58"/>
                  <a:pt x="0" y="46"/>
                </a:cubicBezTo>
                <a:cubicBezTo>
                  <a:pt x="0" y="33"/>
                  <a:pt x="8" y="18"/>
                  <a:pt x="30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65" y="18"/>
                  <a:pt x="74" y="28"/>
                  <a:pt x="76" y="40"/>
                </a:cubicBezTo>
                <a:cubicBezTo>
                  <a:pt x="78" y="50"/>
                  <a:pt x="83" y="74"/>
                  <a:pt x="83" y="74"/>
                </a:cubicBezTo>
                <a:lnTo>
                  <a:pt x="79" y="74"/>
                </a:lnTo>
                <a:close/>
                <a:moveTo>
                  <a:pt x="46" y="26"/>
                </a:moveTo>
                <a:cubicBezTo>
                  <a:pt x="31" y="26"/>
                  <a:pt x="31" y="26"/>
                  <a:pt x="31" y="26"/>
                </a:cubicBezTo>
                <a:cubicBezTo>
                  <a:pt x="14" y="26"/>
                  <a:pt x="9" y="37"/>
                  <a:pt x="9" y="46"/>
                </a:cubicBezTo>
                <a:cubicBezTo>
                  <a:pt x="9" y="56"/>
                  <a:pt x="14" y="66"/>
                  <a:pt x="31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63" y="66"/>
                  <a:pt x="68" y="55"/>
                  <a:pt x="68" y="46"/>
                </a:cubicBezTo>
                <a:cubicBezTo>
                  <a:pt x="68" y="38"/>
                  <a:pt x="64" y="26"/>
                  <a:pt x="46" y="26"/>
                </a:cubicBezTo>
                <a:moveTo>
                  <a:pt x="347" y="12"/>
                </a:moveTo>
                <a:cubicBezTo>
                  <a:pt x="350" y="12"/>
                  <a:pt x="352" y="10"/>
                  <a:pt x="352" y="7"/>
                </a:cubicBezTo>
                <a:cubicBezTo>
                  <a:pt x="352" y="6"/>
                  <a:pt x="352" y="6"/>
                  <a:pt x="352" y="6"/>
                </a:cubicBezTo>
                <a:cubicBezTo>
                  <a:pt x="352" y="3"/>
                  <a:pt x="350" y="1"/>
                  <a:pt x="347" y="1"/>
                </a:cubicBezTo>
                <a:cubicBezTo>
                  <a:pt x="345" y="1"/>
                  <a:pt x="343" y="3"/>
                  <a:pt x="343" y="6"/>
                </a:cubicBezTo>
                <a:cubicBezTo>
                  <a:pt x="343" y="7"/>
                  <a:pt x="343" y="7"/>
                  <a:pt x="343" y="7"/>
                </a:cubicBezTo>
                <a:cubicBezTo>
                  <a:pt x="343" y="10"/>
                  <a:pt x="345" y="12"/>
                  <a:pt x="347" y="12"/>
                </a:cubicBezTo>
                <a:moveTo>
                  <a:pt x="343" y="18"/>
                </a:moveTo>
                <a:cubicBezTo>
                  <a:pt x="345" y="18"/>
                  <a:pt x="345" y="18"/>
                  <a:pt x="345" y="18"/>
                </a:cubicBezTo>
                <a:cubicBezTo>
                  <a:pt x="349" y="18"/>
                  <a:pt x="351" y="20"/>
                  <a:pt x="351" y="25"/>
                </a:cubicBezTo>
                <a:cubicBezTo>
                  <a:pt x="351" y="74"/>
                  <a:pt x="351" y="74"/>
                  <a:pt x="351" y="74"/>
                </a:cubicBezTo>
                <a:cubicBezTo>
                  <a:pt x="349" y="74"/>
                  <a:pt x="349" y="74"/>
                  <a:pt x="349" y="74"/>
                </a:cubicBezTo>
                <a:cubicBezTo>
                  <a:pt x="345" y="74"/>
                  <a:pt x="343" y="72"/>
                  <a:pt x="343" y="67"/>
                </a:cubicBezTo>
                <a:lnTo>
                  <a:pt x="343" y="18"/>
                </a:lnTo>
                <a:close/>
                <a:moveTo>
                  <a:pt x="96" y="26"/>
                </a:moveTo>
                <a:cubicBezTo>
                  <a:pt x="100" y="22"/>
                  <a:pt x="106" y="18"/>
                  <a:pt x="117" y="18"/>
                </a:cubicBezTo>
                <a:cubicBezTo>
                  <a:pt x="134" y="18"/>
                  <a:pt x="134" y="18"/>
                  <a:pt x="134" y="18"/>
                </a:cubicBezTo>
                <a:cubicBezTo>
                  <a:pt x="158" y="18"/>
                  <a:pt x="164" y="34"/>
                  <a:pt x="164" y="46"/>
                </a:cubicBezTo>
                <a:cubicBezTo>
                  <a:pt x="164" y="60"/>
                  <a:pt x="156" y="74"/>
                  <a:pt x="134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00" y="74"/>
                  <a:pt x="87" y="63"/>
                  <a:pt x="87" y="46"/>
                </a:cubicBezTo>
                <a:cubicBezTo>
                  <a:pt x="87" y="0"/>
                  <a:pt x="87" y="0"/>
                  <a:pt x="8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4" y="0"/>
                  <a:pt x="96" y="1"/>
                  <a:pt x="96" y="5"/>
                </a:cubicBezTo>
                <a:lnTo>
                  <a:pt x="96" y="26"/>
                </a:lnTo>
                <a:close/>
                <a:moveTo>
                  <a:pt x="118" y="66"/>
                </a:moveTo>
                <a:cubicBezTo>
                  <a:pt x="133" y="66"/>
                  <a:pt x="133" y="66"/>
                  <a:pt x="133" y="66"/>
                </a:cubicBezTo>
                <a:cubicBezTo>
                  <a:pt x="150" y="66"/>
                  <a:pt x="156" y="56"/>
                  <a:pt x="156" y="46"/>
                </a:cubicBezTo>
                <a:cubicBezTo>
                  <a:pt x="156" y="37"/>
                  <a:pt x="150" y="26"/>
                  <a:pt x="133" y="26"/>
                </a:cubicBezTo>
                <a:cubicBezTo>
                  <a:pt x="118" y="26"/>
                  <a:pt x="118" y="26"/>
                  <a:pt x="118" y="26"/>
                </a:cubicBezTo>
                <a:cubicBezTo>
                  <a:pt x="101" y="26"/>
                  <a:pt x="96" y="37"/>
                  <a:pt x="96" y="46"/>
                </a:cubicBezTo>
                <a:cubicBezTo>
                  <a:pt x="96" y="54"/>
                  <a:pt x="100" y="66"/>
                  <a:pt x="118" y="66"/>
                </a:cubicBezTo>
                <a:moveTo>
                  <a:pt x="182" y="26"/>
                </a:moveTo>
                <a:cubicBezTo>
                  <a:pt x="185" y="22"/>
                  <a:pt x="192" y="18"/>
                  <a:pt x="202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43" y="18"/>
                  <a:pt x="250" y="34"/>
                  <a:pt x="250" y="46"/>
                </a:cubicBezTo>
                <a:cubicBezTo>
                  <a:pt x="250" y="60"/>
                  <a:pt x="242" y="74"/>
                  <a:pt x="220" y="74"/>
                </a:cubicBezTo>
                <a:cubicBezTo>
                  <a:pt x="202" y="74"/>
                  <a:pt x="202" y="74"/>
                  <a:pt x="202" y="74"/>
                </a:cubicBezTo>
                <a:cubicBezTo>
                  <a:pt x="185" y="74"/>
                  <a:pt x="173" y="63"/>
                  <a:pt x="173" y="46"/>
                </a:cubicBezTo>
                <a:cubicBezTo>
                  <a:pt x="173" y="0"/>
                  <a:pt x="173" y="0"/>
                  <a:pt x="173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9" y="0"/>
                  <a:pt x="182" y="1"/>
                  <a:pt x="182" y="5"/>
                </a:cubicBezTo>
                <a:lnTo>
                  <a:pt x="182" y="26"/>
                </a:lnTo>
                <a:close/>
                <a:moveTo>
                  <a:pt x="204" y="66"/>
                </a:moveTo>
                <a:cubicBezTo>
                  <a:pt x="219" y="66"/>
                  <a:pt x="219" y="66"/>
                  <a:pt x="219" y="66"/>
                </a:cubicBezTo>
                <a:cubicBezTo>
                  <a:pt x="236" y="66"/>
                  <a:pt x="241" y="56"/>
                  <a:pt x="241" y="46"/>
                </a:cubicBezTo>
                <a:cubicBezTo>
                  <a:pt x="241" y="37"/>
                  <a:pt x="236" y="26"/>
                  <a:pt x="219" y="26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187" y="26"/>
                  <a:pt x="182" y="37"/>
                  <a:pt x="182" y="46"/>
                </a:cubicBezTo>
                <a:cubicBezTo>
                  <a:pt x="182" y="54"/>
                  <a:pt x="186" y="66"/>
                  <a:pt x="204" y="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7023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2495"/>
            <a:ext cx="902208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57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0201"/>
            <a:ext cx="5342467" cy="46362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316133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16663" y="1350963"/>
            <a:ext cx="5341937" cy="4635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316133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33400" y="1350963"/>
            <a:ext cx="5341937" cy="4635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610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4" r:id="rId3"/>
    <p:sldLayoutId id="2147483773" r:id="rId4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33496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98513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88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336">
          <p15:clr>
            <a:srgbClr val="F26B43"/>
          </p15:clr>
        </p15:guide>
        <p15:guide id="3" pos="734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32658"/>
            <a:ext cx="12192000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5943" y="6570589"/>
            <a:ext cx="1019265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000" baseline="0" dirty="0">
                <a:solidFill>
                  <a:srgbClr val="FFFFFF"/>
                </a:solidFill>
              </a:rPr>
              <a:t>Company Confidential  </a:t>
            </a:r>
            <a:r>
              <a:rPr lang="en-US" sz="900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9168" y="6574567"/>
            <a:ext cx="31065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fld id="{786B8192-8AB9-41CE-A4E0-E55D530C6B11}" type="slidenum">
              <a:rPr lang="en-US" sz="1100" smtClean="0">
                <a:solidFill>
                  <a:srgbClr val="FFFFFF"/>
                </a:solidFill>
              </a:r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302495"/>
            <a:ext cx="8967788" cy="7794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50201"/>
            <a:ext cx="11125200" cy="4636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208067" y="6593505"/>
            <a:ext cx="748617" cy="133935"/>
          </a:xfrm>
          <a:custGeom>
            <a:avLst/>
            <a:gdLst>
              <a:gd name="T0" fmla="*/ 425 w 433"/>
              <a:gd name="T1" fmla="*/ 66 h 75"/>
              <a:gd name="T2" fmla="*/ 370 w 433"/>
              <a:gd name="T3" fmla="*/ 50 h 75"/>
              <a:gd name="T4" fmla="*/ 433 w 433"/>
              <a:gd name="T5" fmla="*/ 34 h 75"/>
              <a:gd name="T6" fmla="*/ 391 w 433"/>
              <a:gd name="T7" fmla="*/ 18 h 75"/>
              <a:gd name="T8" fmla="*/ 391 w 433"/>
              <a:gd name="T9" fmla="*/ 74 h 75"/>
              <a:gd name="T10" fmla="*/ 432 w 433"/>
              <a:gd name="T11" fmla="*/ 73 h 75"/>
              <a:gd name="T12" fmla="*/ 415 w 433"/>
              <a:gd name="T13" fmla="*/ 26 h 75"/>
              <a:gd name="T14" fmla="*/ 415 w 433"/>
              <a:gd name="T15" fmla="*/ 42 h 75"/>
              <a:gd name="T16" fmla="*/ 392 w 433"/>
              <a:gd name="T17" fmla="*/ 26 h 75"/>
              <a:gd name="T18" fmla="*/ 292 w 433"/>
              <a:gd name="T19" fmla="*/ 75 h 75"/>
              <a:gd name="T20" fmla="*/ 247 w 433"/>
              <a:gd name="T21" fmla="*/ 18 h 75"/>
              <a:gd name="T22" fmla="*/ 262 w 433"/>
              <a:gd name="T23" fmla="*/ 23 h 75"/>
              <a:gd name="T24" fmla="*/ 322 w 433"/>
              <a:gd name="T25" fmla="*/ 23 h 75"/>
              <a:gd name="T26" fmla="*/ 336 w 433"/>
              <a:gd name="T27" fmla="*/ 18 h 75"/>
              <a:gd name="T28" fmla="*/ 79 w 433"/>
              <a:gd name="T29" fmla="*/ 74 h 75"/>
              <a:gd name="T30" fmla="*/ 72 w 433"/>
              <a:gd name="T31" fmla="*/ 63 h 75"/>
              <a:gd name="T32" fmla="*/ 30 w 433"/>
              <a:gd name="T33" fmla="*/ 74 h 75"/>
              <a:gd name="T34" fmla="*/ 30 w 433"/>
              <a:gd name="T35" fmla="*/ 18 h 75"/>
              <a:gd name="T36" fmla="*/ 76 w 433"/>
              <a:gd name="T37" fmla="*/ 40 h 75"/>
              <a:gd name="T38" fmla="*/ 79 w 433"/>
              <a:gd name="T39" fmla="*/ 74 h 75"/>
              <a:gd name="T40" fmla="*/ 31 w 433"/>
              <a:gd name="T41" fmla="*/ 26 h 75"/>
              <a:gd name="T42" fmla="*/ 31 w 433"/>
              <a:gd name="T43" fmla="*/ 66 h 75"/>
              <a:gd name="T44" fmla="*/ 68 w 433"/>
              <a:gd name="T45" fmla="*/ 46 h 75"/>
              <a:gd name="T46" fmla="*/ 347 w 433"/>
              <a:gd name="T47" fmla="*/ 12 h 75"/>
              <a:gd name="T48" fmla="*/ 352 w 433"/>
              <a:gd name="T49" fmla="*/ 6 h 75"/>
              <a:gd name="T50" fmla="*/ 343 w 433"/>
              <a:gd name="T51" fmla="*/ 6 h 75"/>
              <a:gd name="T52" fmla="*/ 347 w 433"/>
              <a:gd name="T53" fmla="*/ 12 h 75"/>
              <a:gd name="T54" fmla="*/ 345 w 433"/>
              <a:gd name="T55" fmla="*/ 18 h 75"/>
              <a:gd name="T56" fmla="*/ 351 w 433"/>
              <a:gd name="T57" fmla="*/ 74 h 75"/>
              <a:gd name="T58" fmla="*/ 343 w 433"/>
              <a:gd name="T59" fmla="*/ 67 h 75"/>
              <a:gd name="T60" fmla="*/ 96 w 433"/>
              <a:gd name="T61" fmla="*/ 26 h 75"/>
              <a:gd name="T62" fmla="*/ 134 w 433"/>
              <a:gd name="T63" fmla="*/ 18 h 75"/>
              <a:gd name="T64" fmla="*/ 134 w 433"/>
              <a:gd name="T65" fmla="*/ 74 h 75"/>
              <a:gd name="T66" fmla="*/ 87 w 433"/>
              <a:gd name="T67" fmla="*/ 46 h 75"/>
              <a:gd name="T68" fmla="*/ 90 w 433"/>
              <a:gd name="T69" fmla="*/ 0 h 75"/>
              <a:gd name="T70" fmla="*/ 96 w 433"/>
              <a:gd name="T71" fmla="*/ 26 h 75"/>
              <a:gd name="T72" fmla="*/ 133 w 433"/>
              <a:gd name="T73" fmla="*/ 66 h 75"/>
              <a:gd name="T74" fmla="*/ 133 w 433"/>
              <a:gd name="T75" fmla="*/ 26 h 75"/>
              <a:gd name="T76" fmla="*/ 96 w 433"/>
              <a:gd name="T77" fmla="*/ 46 h 75"/>
              <a:gd name="T78" fmla="*/ 182 w 433"/>
              <a:gd name="T79" fmla="*/ 26 h 75"/>
              <a:gd name="T80" fmla="*/ 220 w 433"/>
              <a:gd name="T81" fmla="*/ 18 h 75"/>
              <a:gd name="T82" fmla="*/ 220 w 433"/>
              <a:gd name="T83" fmla="*/ 74 h 75"/>
              <a:gd name="T84" fmla="*/ 173 w 433"/>
              <a:gd name="T85" fmla="*/ 46 h 75"/>
              <a:gd name="T86" fmla="*/ 176 w 433"/>
              <a:gd name="T87" fmla="*/ 0 h 75"/>
              <a:gd name="T88" fmla="*/ 182 w 433"/>
              <a:gd name="T89" fmla="*/ 26 h 75"/>
              <a:gd name="T90" fmla="*/ 219 w 433"/>
              <a:gd name="T91" fmla="*/ 66 h 75"/>
              <a:gd name="T92" fmla="*/ 219 w 433"/>
              <a:gd name="T93" fmla="*/ 26 h 75"/>
              <a:gd name="T94" fmla="*/ 182 w 433"/>
              <a:gd name="T95" fmla="*/ 4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3" h="75">
                <a:moveTo>
                  <a:pt x="432" y="73"/>
                </a:moveTo>
                <a:cubicBezTo>
                  <a:pt x="432" y="68"/>
                  <a:pt x="429" y="66"/>
                  <a:pt x="425" y="66"/>
                </a:cubicBezTo>
                <a:cubicBezTo>
                  <a:pt x="392" y="66"/>
                  <a:pt x="392" y="66"/>
                  <a:pt x="392" y="66"/>
                </a:cubicBezTo>
                <a:cubicBezTo>
                  <a:pt x="376" y="66"/>
                  <a:pt x="371" y="57"/>
                  <a:pt x="370" y="50"/>
                </a:cubicBezTo>
                <a:cubicBezTo>
                  <a:pt x="416" y="50"/>
                  <a:pt x="416" y="50"/>
                  <a:pt x="416" y="50"/>
                </a:cubicBezTo>
                <a:cubicBezTo>
                  <a:pt x="429" y="50"/>
                  <a:pt x="433" y="40"/>
                  <a:pt x="433" y="34"/>
                </a:cubicBezTo>
                <a:cubicBezTo>
                  <a:pt x="433" y="28"/>
                  <a:pt x="429" y="18"/>
                  <a:pt x="416" y="18"/>
                </a:cubicBezTo>
                <a:cubicBezTo>
                  <a:pt x="391" y="18"/>
                  <a:pt x="391" y="18"/>
                  <a:pt x="391" y="18"/>
                </a:cubicBezTo>
                <a:cubicBezTo>
                  <a:pt x="368" y="18"/>
                  <a:pt x="361" y="34"/>
                  <a:pt x="361" y="46"/>
                </a:cubicBezTo>
                <a:cubicBezTo>
                  <a:pt x="361" y="60"/>
                  <a:pt x="370" y="74"/>
                  <a:pt x="391" y="74"/>
                </a:cubicBezTo>
                <a:cubicBezTo>
                  <a:pt x="432" y="74"/>
                  <a:pt x="432" y="74"/>
                  <a:pt x="432" y="74"/>
                </a:cubicBezTo>
                <a:lnTo>
                  <a:pt x="432" y="73"/>
                </a:lnTo>
                <a:close/>
                <a:moveTo>
                  <a:pt x="392" y="26"/>
                </a:moveTo>
                <a:cubicBezTo>
                  <a:pt x="415" y="26"/>
                  <a:pt x="415" y="26"/>
                  <a:pt x="415" y="26"/>
                </a:cubicBezTo>
                <a:cubicBezTo>
                  <a:pt x="423" y="26"/>
                  <a:pt x="425" y="31"/>
                  <a:pt x="425" y="34"/>
                </a:cubicBezTo>
                <a:cubicBezTo>
                  <a:pt x="425" y="37"/>
                  <a:pt x="423" y="42"/>
                  <a:pt x="415" y="42"/>
                </a:cubicBezTo>
                <a:cubicBezTo>
                  <a:pt x="370" y="42"/>
                  <a:pt x="370" y="42"/>
                  <a:pt x="370" y="42"/>
                </a:cubicBezTo>
                <a:cubicBezTo>
                  <a:pt x="370" y="37"/>
                  <a:pt x="375" y="26"/>
                  <a:pt x="392" y="26"/>
                </a:cubicBezTo>
                <a:moveTo>
                  <a:pt x="298" y="71"/>
                </a:moveTo>
                <a:cubicBezTo>
                  <a:pt x="295" y="74"/>
                  <a:pt x="294" y="75"/>
                  <a:pt x="292" y="75"/>
                </a:cubicBezTo>
                <a:cubicBezTo>
                  <a:pt x="289" y="75"/>
                  <a:pt x="288" y="73"/>
                  <a:pt x="286" y="71"/>
                </a:cubicBezTo>
                <a:cubicBezTo>
                  <a:pt x="281" y="64"/>
                  <a:pt x="247" y="18"/>
                  <a:pt x="247" y="18"/>
                </a:cubicBezTo>
                <a:cubicBezTo>
                  <a:pt x="253" y="18"/>
                  <a:pt x="253" y="18"/>
                  <a:pt x="253" y="18"/>
                </a:cubicBezTo>
                <a:cubicBezTo>
                  <a:pt x="258" y="18"/>
                  <a:pt x="260" y="20"/>
                  <a:pt x="262" y="23"/>
                </a:cubicBezTo>
                <a:cubicBezTo>
                  <a:pt x="263" y="25"/>
                  <a:pt x="292" y="66"/>
                  <a:pt x="292" y="66"/>
                </a:cubicBezTo>
                <a:cubicBezTo>
                  <a:pt x="292" y="66"/>
                  <a:pt x="321" y="25"/>
                  <a:pt x="322" y="23"/>
                </a:cubicBezTo>
                <a:cubicBezTo>
                  <a:pt x="324" y="20"/>
                  <a:pt x="326" y="18"/>
                  <a:pt x="331" y="18"/>
                </a:cubicBezTo>
                <a:cubicBezTo>
                  <a:pt x="336" y="18"/>
                  <a:pt x="336" y="18"/>
                  <a:pt x="336" y="18"/>
                </a:cubicBezTo>
                <a:cubicBezTo>
                  <a:pt x="336" y="18"/>
                  <a:pt x="302" y="65"/>
                  <a:pt x="298" y="71"/>
                </a:cubicBezTo>
                <a:moveTo>
                  <a:pt x="79" y="74"/>
                </a:moveTo>
                <a:cubicBezTo>
                  <a:pt x="76" y="74"/>
                  <a:pt x="74" y="72"/>
                  <a:pt x="73" y="69"/>
                </a:cubicBezTo>
                <a:cubicBezTo>
                  <a:pt x="72" y="63"/>
                  <a:pt x="72" y="63"/>
                  <a:pt x="72" y="63"/>
                </a:cubicBezTo>
                <a:cubicBezTo>
                  <a:pt x="70" y="66"/>
                  <a:pt x="63" y="74"/>
                  <a:pt x="48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7" y="74"/>
                  <a:pt x="0" y="58"/>
                  <a:pt x="0" y="46"/>
                </a:cubicBezTo>
                <a:cubicBezTo>
                  <a:pt x="0" y="33"/>
                  <a:pt x="8" y="18"/>
                  <a:pt x="30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65" y="18"/>
                  <a:pt x="74" y="28"/>
                  <a:pt x="76" y="40"/>
                </a:cubicBezTo>
                <a:cubicBezTo>
                  <a:pt x="78" y="50"/>
                  <a:pt x="83" y="74"/>
                  <a:pt x="83" y="74"/>
                </a:cubicBezTo>
                <a:lnTo>
                  <a:pt x="79" y="74"/>
                </a:lnTo>
                <a:close/>
                <a:moveTo>
                  <a:pt x="46" y="26"/>
                </a:moveTo>
                <a:cubicBezTo>
                  <a:pt x="31" y="26"/>
                  <a:pt x="31" y="26"/>
                  <a:pt x="31" y="26"/>
                </a:cubicBezTo>
                <a:cubicBezTo>
                  <a:pt x="14" y="26"/>
                  <a:pt x="9" y="37"/>
                  <a:pt x="9" y="46"/>
                </a:cubicBezTo>
                <a:cubicBezTo>
                  <a:pt x="9" y="56"/>
                  <a:pt x="14" y="66"/>
                  <a:pt x="31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63" y="66"/>
                  <a:pt x="68" y="55"/>
                  <a:pt x="68" y="46"/>
                </a:cubicBezTo>
                <a:cubicBezTo>
                  <a:pt x="68" y="38"/>
                  <a:pt x="64" y="26"/>
                  <a:pt x="46" y="26"/>
                </a:cubicBezTo>
                <a:moveTo>
                  <a:pt x="347" y="12"/>
                </a:moveTo>
                <a:cubicBezTo>
                  <a:pt x="350" y="12"/>
                  <a:pt x="352" y="10"/>
                  <a:pt x="352" y="7"/>
                </a:cubicBezTo>
                <a:cubicBezTo>
                  <a:pt x="352" y="6"/>
                  <a:pt x="352" y="6"/>
                  <a:pt x="352" y="6"/>
                </a:cubicBezTo>
                <a:cubicBezTo>
                  <a:pt x="352" y="3"/>
                  <a:pt x="350" y="1"/>
                  <a:pt x="347" y="1"/>
                </a:cubicBezTo>
                <a:cubicBezTo>
                  <a:pt x="345" y="1"/>
                  <a:pt x="343" y="3"/>
                  <a:pt x="343" y="6"/>
                </a:cubicBezTo>
                <a:cubicBezTo>
                  <a:pt x="343" y="7"/>
                  <a:pt x="343" y="7"/>
                  <a:pt x="343" y="7"/>
                </a:cubicBezTo>
                <a:cubicBezTo>
                  <a:pt x="343" y="10"/>
                  <a:pt x="345" y="12"/>
                  <a:pt x="347" y="12"/>
                </a:cubicBezTo>
                <a:moveTo>
                  <a:pt x="343" y="18"/>
                </a:moveTo>
                <a:cubicBezTo>
                  <a:pt x="345" y="18"/>
                  <a:pt x="345" y="18"/>
                  <a:pt x="345" y="18"/>
                </a:cubicBezTo>
                <a:cubicBezTo>
                  <a:pt x="349" y="18"/>
                  <a:pt x="351" y="20"/>
                  <a:pt x="351" y="25"/>
                </a:cubicBezTo>
                <a:cubicBezTo>
                  <a:pt x="351" y="74"/>
                  <a:pt x="351" y="74"/>
                  <a:pt x="351" y="74"/>
                </a:cubicBezTo>
                <a:cubicBezTo>
                  <a:pt x="349" y="74"/>
                  <a:pt x="349" y="74"/>
                  <a:pt x="349" y="74"/>
                </a:cubicBezTo>
                <a:cubicBezTo>
                  <a:pt x="345" y="74"/>
                  <a:pt x="343" y="72"/>
                  <a:pt x="343" y="67"/>
                </a:cubicBezTo>
                <a:lnTo>
                  <a:pt x="343" y="18"/>
                </a:lnTo>
                <a:close/>
                <a:moveTo>
                  <a:pt x="96" y="26"/>
                </a:moveTo>
                <a:cubicBezTo>
                  <a:pt x="100" y="22"/>
                  <a:pt x="106" y="18"/>
                  <a:pt x="117" y="18"/>
                </a:cubicBezTo>
                <a:cubicBezTo>
                  <a:pt x="134" y="18"/>
                  <a:pt x="134" y="18"/>
                  <a:pt x="134" y="18"/>
                </a:cubicBezTo>
                <a:cubicBezTo>
                  <a:pt x="158" y="18"/>
                  <a:pt x="164" y="34"/>
                  <a:pt x="164" y="46"/>
                </a:cubicBezTo>
                <a:cubicBezTo>
                  <a:pt x="164" y="60"/>
                  <a:pt x="156" y="74"/>
                  <a:pt x="134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00" y="74"/>
                  <a:pt x="87" y="63"/>
                  <a:pt x="87" y="46"/>
                </a:cubicBezTo>
                <a:cubicBezTo>
                  <a:pt x="87" y="0"/>
                  <a:pt x="87" y="0"/>
                  <a:pt x="8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4" y="0"/>
                  <a:pt x="96" y="1"/>
                  <a:pt x="96" y="5"/>
                </a:cubicBezTo>
                <a:lnTo>
                  <a:pt x="96" y="26"/>
                </a:lnTo>
                <a:close/>
                <a:moveTo>
                  <a:pt x="118" y="66"/>
                </a:moveTo>
                <a:cubicBezTo>
                  <a:pt x="133" y="66"/>
                  <a:pt x="133" y="66"/>
                  <a:pt x="133" y="66"/>
                </a:cubicBezTo>
                <a:cubicBezTo>
                  <a:pt x="150" y="66"/>
                  <a:pt x="156" y="56"/>
                  <a:pt x="156" y="46"/>
                </a:cubicBezTo>
                <a:cubicBezTo>
                  <a:pt x="156" y="37"/>
                  <a:pt x="150" y="26"/>
                  <a:pt x="133" y="26"/>
                </a:cubicBezTo>
                <a:cubicBezTo>
                  <a:pt x="118" y="26"/>
                  <a:pt x="118" y="26"/>
                  <a:pt x="118" y="26"/>
                </a:cubicBezTo>
                <a:cubicBezTo>
                  <a:pt x="101" y="26"/>
                  <a:pt x="96" y="37"/>
                  <a:pt x="96" y="46"/>
                </a:cubicBezTo>
                <a:cubicBezTo>
                  <a:pt x="96" y="54"/>
                  <a:pt x="100" y="66"/>
                  <a:pt x="118" y="66"/>
                </a:cubicBezTo>
                <a:moveTo>
                  <a:pt x="182" y="26"/>
                </a:moveTo>
                <a:cubicBezTo>
                  <a:pt x="185" y="22"/>
                  <a:pt x="192" y="18"/>
                  <a:pt x="202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43" y="18"/>
                  <a:pt x="250" y="34"/>
                  <a:pt x="250" y="46"/>
                </a:cubicBezTo>
                <a:cubicBezTo>
                  <a:pt x="250" y="60"/>
                  <a:pt x="242" y="74"/>
                  <a:pt x="220" y="74"/>
                </a:cubicBezTo>
                <a:cubicBezTo>
                  <a:pt x="202" y="74"/>
                  <a:pt x="202" y="74"/>
                  <a:pt x="202" y="74"/>
                </a:cubicBezTo>
                <a:cubicBezTo>
                  <a:pt x="185" y="74"/>
                  <a:pt x="173" y="63"/>
                  <a:pt x="173" y="46"/>
                </a:cubicBezTo>
                <a:cubicBezTo>
                  <a:pt x="173" y="0"/>
                  <a:pt x="173" y="0"/>
                  <a:pt x="173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9" y="0"/>
                  <a:pt x="182" y="1"/>
                  <a:pt x="182" y="5"/>
                </a:cubicBezTo>
                <a:lnTo>
                  <a:pt x="182" y="26"/>
                </a:lnTo>
                <a:close/>
                <a:moveTo>
                  <a:pt x="204" y="66"/>
                </a:moveTo>
                <a:cubicBezTo>
                  <a:pt x="219" y="66"/>
                  <a:pt x="219" y="66"/>
                  <a:pt x="219" y="66"/>
                </a:cubicBezTo>
                <a:cubicBezTo>
                  <a:pt x="236" y="66"/>
                  <a:pt x="241" y="56"/>
                  <a:pt x="241" y="46"/>
                </a:cubicBezTo>
                <a:cubicBezTo>
                  <a:pt x="241" y="37"/>
                  <a:pt x="236" y="26"/>
                  <a:pt x="219" y="26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187" y="26"/>
                  <a:pt x="182" y="37"/>
                  <a:pt x="182" y="46"/>
                </a:cubicBezTo>
                <a:cubicBezTo>
                  <a:pt x="182" y="54"/>
                  <a:pt x="186" y="66"/>
                  <a:pt x="204" y="6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5599" y="6613415"/>
            <a:ext cx="2535027" cy="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3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231775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254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914400" indent="-223838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336">
          <p15:clr>
            <a:srgbClr val="F26B43"/>
          </p15:clr>
        </p15:guide>
        <p15:guide id="3" pos="73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32658"/>
            <a:ext cx="12192000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5943" y="6570589"/>
            <a:ext cx="1019265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000" baseline="0" dirty="0">
                <a:solidFill>
                  <a:srgbClr val="FFFFFF"/>
                </a:solidFill>
              </a:rPr>
              <a:t>Company Confidential  </a:t>
            </a:r>
            <a:r>
              <a:rPr lang="en-US" sz="900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9168" y="6574567"/>
            <a:ext cx="31065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fld id="{786B8192-8AB9-41CE-A4E0-E55D530C6B11}" type="slidenum">
              <a:rPr lang="en-US" sz="1100" smtClean="0">
                <a:solidFill>
                  <a:srgbClr val="FFFFFF"/>
                </a:solidFill>
              </a:r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399" y="302495"/>
            <a:ext cx="11125197" cy="7794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50201"/>
            <a:ext cx="11125200" cy="4636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208067" y="6593505"/>
            <a:ext cx="748617" cy="133935"/>
          </a:xfrm>
          <a:custGeom>
            <a:avLst/>
            <a:gdLst>
              <a:gd name="T0" fmla="*/ 425 w 433"/>
              <a:gd name="T1" fmla="*/ 66 h 75"/>
              <a:gd name="T2" fmla="*/ 370 w 433"/>
              <a:gd name="T3" fmla="*/ 50 h 75"/>
              <a:gd name="T4" fmla="*/ 433 w 433"/>
              <a:gd name="T5" fmla="*/ 34 h 75"/>
              <a:gd name="T6" fmla="*/ 391 w 433"/>
              <a:gd name="T7" fmla="*/ 18 h 75"/>
              <a:gd name="T8" fmla="*/ 391 w 433"/>
              <a:gd name="T9" fmla="*/ 74 h 75"/>
              <a:gd name="T10" fmla="*/ 432 w 433"/>
              <a:gd name="T11" fmla="*/ 73 h 75"/>
              <a:gd name="T12" fmla="*/ 415 w 433"/>
              <a:gd name="T13" fmla="*/ 26 h 75"/>
              <a:gd name="T14" fmla="*/ 415 w 433"/>
              <a:gd name="T15" fmla="*/ 42 h 75"/>
              <a:gd name="T16" fmla="*/ 392 w 433"/>
              <a:gd name="T17" fmla="*/ 26 h 75"/>
              <a:gd name="T18" fmla="*/ 292 w 433"/>
              <a:gd name="T19" fmla="*/ 75 h 75"/>
              <a:gd name="T20" fmla="*/ 247 w 433"/>
              <a:gd name="T21" fmla="*/ 18 h 75"/>
              <a:gd name="T22" fmla="*/ 262 w 433"/>
              <a:gd name="T23" fmla="*/ 23 h 75"/>
              <a:gd name="T24" fmla="*/ 322 w 433"/>
              <a:gd name="T25" fmla="*/ 23 h 75"/>
              <a:gd name="T26" fmla="*/ 336 w 433"/>
              <a:gd name="T27" fmla="*/ 18 h 75"/>
              <a:gd name="T28" fmla="*/ 79 w 433"/>
              <a:gd name="T29" fmla="*/ 74 h 75"/>
              <a:gd name="T30" fmla="*/ 72 w 433"/>
              <a:gd name="T31" fmla="*/ 63 h 75"/>
              <a:gd name="T32" fmla="*/ 30 w 433"/>
              <a:gd name="T33" fmla="*/ 74 h 75"/>
              <a:gd name="T34" fmla="*/ 30 w 433"/>
              <a:gd name="T35" fmla="*/ 18 h 75"/>
              <a:gd name="T36" fmla="*/ 76 w 433"/>
              <a:gd name="T37" fmla="*/ 40 h 75"/>
              <a:gd name="T38" fmla="*/ 79 w 433"/>
              <a:gd name="T39" fmla="*/ 74 h 75"/>
              <a:gd name="T40" fmla="*/ 31 w 433"/>
              <a:gd name="T41" fmla="*/ 26 h 75"/>
              <a:gd name="T42" fmla="*/ 31 w 433"/>
              <a:gd name="T43" fmla="*/ 66 h 75"/>
              <a:gd name="T44" fmla="*/ 68 w 433"/>
              <a:gd name="T45" fmla="*/ 46 h 75"/>
              <a:gd name="T46" fmla="*/ 347 w 433"/>
              <a:gd name="T47" fmla="*/ 12 h 75"/>
              <a:gd name="T48" fmla="*/ 352 w 433"/>
              <a:gd name="T49" fmla="*/ 6 h 75"/>
              <a:gd name="T50" fmla="*/ 343 w 433"/>
              <a:gd name="T51" fmla="*/ 6 h 75"/>
              <a:gd name="T52" fmla="*/ 347 w 433"/>
              <a:gd name="T53" fmla="*/ 12 h 75"/>
              <a:gd name="T54" fmla="*/ 345 w 433"/>
              <a:gd name="T55" fmla="*/ 18 h 75"/>
              <a:gd name="T56" fmla="*/ 351 w 433"/>
              <a:gd name="T57" fmla="*/ 74 h 75"/>
              <a:gd name="T58" fmla="*/ 343 w 433"/>
              <a:gd name="T59" fmla="*/ 67 h 75"/>
              <a:gd name="T60" fmla="*/ 96 w 433"/>
              <a:gd name="T61" fmla="*/ 26 h 75"/>
              <a:gd name="T62" fmla="*/ 134 w 433"/>
              <a:gd name="T63" fmla="*/ 18 h 75"/>
              <a:gd name="T64" fmla="*/ 134 w 433"/>
              <a:gd name="T65" fmla="*/ 74 h 75"/>
              <a:gd name="T66" fmla="*/ 87 w 433"/>
              <a:gd name="T67" fmla="*/ 46 h 75"/>
              <a:gd name="T68" fmla="*/ 90 w 433"/>
              <a:gd name="T69" fmla="*/ 0 h 75"/>
              <a:gd name="T70" fmla="*/ 96 w 433"/>
              <a:gd name="T71" fmla="*/ 26 h 75"/>
              <a:gd name="T72" fmla="*/ 133 w 433"/>
              <a:gd name="T73" fmla="*/ 66 h 75"/>
              <a:gd name="T74" fmla="*/ 133 w 433"/>
              <a:gd name="T75" fmla="*/ 26 h 75"/>
              <a:gd name="T76" fmla="*/ 96 w 433"/>
              <a:gd name="T77" fmla="*/ 46 h 75"/>
              <a:gd name="T78" fmla="*/ 182 w 433"/>
              <a:gd name="T79" fmla="*/ 26 h 75"/>
              <a:gd name="T80" fmla="*/ 220 w 433"/>
              <a:gd name="T81" fmla="*/ 18 h 75"/>
              <a:gd name="T82" fmla="*/ 220 w 433"/>
              <a:gd name="T83" fmla="*/ 74 h 75"/>
              <a:gd name="T84" fmla="*/ 173 w 433"/>
              <a:gd name="T85" fmla="*/ 46 h 75"/>
              <a:gd name="T86" fmla="*/ 176 w 433"/>
              <a:gd name="T87" fmla="*/ 0 h 75"/>
              <a:gd name="T88" fmla="*/ 182 w 433"/>
              <a:gd name="T89" fmla="*/ 26 h 75"/>
              <a:gd name="T90" fmla="*/ 219 w 433"/>
              <a:gd name="T91" fmla="*/ 66 h 75"/>
              <a:gd name="T92" fmla="*/ 219 w 433"/>
              <a:gd name="T93" fmla="*/ 26 h 75"/>
              <a:gd name="T94" fmla="*/ 182 w 433"/>
              <a:gd name="T95" fmla="*/ 4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3" h="75">
                <a:moveTo>
                  <a:pt x="432" y="73"/>
                </a:moveTo>
                <a:cubicBezTo>
                  <a:pt x="432" y="68"/>
                  <a:pt x="429" y="66"/>
                  <a:pt x="425" y="66"/>
                </a:cubicBezTo>
                <a:cubicBezTo>
                  <a:pt x="392" y="66"/>
                  <a:pt x="392" y="66"/>
                  <a:pt x="392" y="66"/>
                </a:cubicBezTo>
                <a:cubicBezTo>
                  <a:pt x="376" y="66"/>
                  <a:pt x="371" y="57"/>
                  <a:pt x="370" y="50"/>
                </a:cubicBezTo>
                <a:cubicBezTo>
                  <a:pt x="416" y="50"/>
                  <a:pt x="416" y="50"/>
                  <a:pt x="416" y="50"/>
                </a:cubicBezTo>
                <a:cubicBezTo>
                  <a:pt x="429" y="50"/>
                  <a:pt x="433" y="40"/>
                  <a:pt x="433" y="34"/>
                </a:cubicBezTo>
                <a:cubicBezTo>
                  <a:pt x="433" y="28"/>
                  <a:pt x="429" y="18"/>
                  <a:pt x="416" y="18"/>
                </a:cubicBezTo>
                <a:cubicBezTo>
                  <a:pt x="391" y="18"/>
                  <a:pt x="391" y="18"/>
                  <a:pt x="391" y="18"/>
                </a:cubicBezTo>
                <a:cubicBezTo>
                  <a:pt x="368" y="18"/>
                  <a:pt x="361" y="34"/>
                  <a:pt x="361" y="46"/>
                </a:cubicBezTo>
                <a:cubicBezTo>
                  <a:pt x="361" y="60"/>
                  <a:pt x="370" y="74"/>
                  <a:pt x="391" y="74"/>
                </a:cubicBezTo>
                <a:cubicBezTo>
                  <a:pt x="432" y="74"/>
                  <a:pt x="432" y="74"/>
                  <a:pt x="432" y="74"/>
                </a:cubicBezTo>
                <a:lnTo>
                  <a:pt x="432" y="73"/>
                </a:lnTo>
                <a:close/>
                <a:moveTo>
                  <a:pt x="392" y="26"/>
                </a:moveTo>
                <a:cubicBezTo>
                  <a:pt x="415" y="26"/>
                  <a:pt x="415" y="26"/>
                  <a:pt x="415" y="26"/>
                </a:cubicBezTo>
                <a:cubicBezTo>
                  <a:pt x="423" y="26"/>
                  <a:pt x="425" y="31"/>
                  <a:pt x="425" y="34"/>
                </a:cubicBezTo>
                <a:cubicBezTo>
                  <a:pt x="425" y="37"/>
                  <a:pt x="423" y="42"/>
                  <a:pt x="415" y="42"/>
                </a:cubicBezTo>
                <a:cubicBezTo>
                  <a:pt x="370" y="42"/>
                  <a:pt x="370" y="42"/>
                  <a:pt x="370" y="42"/>
                </a:cubicBezTo>
                <a:cubicBezTo>
                  <a:pt x="370" y="37"/>
                  <a:pt x="375" y="26"/>
                  <a:pt x="392" y="26"/>
                </a:cubicBezTo>
                <a:moveTo>
                  <a:pt x="298" y="71"/>
                </a:moveTo>
                <a:cubicBezTo>
                  <a:pt x="295" y="74"/>
                  <a:pt x="294" y="75"/>
                  <a:pt x="292" y="75"/>
                </a:cubicBezTo>
                <a:cubicBezTo>
                  <a:pt x="289" y="75"/>
                  <a:pt x="288" y="73"/>
                  <a:pt x="286" y="71"/>
                </a:cubicBezTo>
                <a:cubicBezTo>
                  <a:pt x="281" y="64"/>
                  <a:pt x="247" y="18"/>
                  <a:pt x="247" y="18"/>
                </a:cubicBezTo>
                <a:cubicBezTo>
                  <a:pt x="253" y="18"/>
                  <a:pt x="253" y="18"/>
                  <a:pt x="253" y="18"/>
                </a:cubicBezTo>
                <a:cubicBezTo>
                  <a:pt x="258" y="18"/>
                  <a:pt x="260" y="20"/>
                  <a:pt x="262" y="23"/>
                </a:cubicBezTo>
                <a:cubicBezTo>
                  <a:pt x="263" y="25"/>
                  <a:pt x="292" y="66"/>
                  <a:pt x="292" y="66"/>
                </a:cubicBezTo>
                <a:cubicBezTo>
                  <a:pt x="292" y="66"/>
                  <a:pt x="321" y="25"/>
                  <a:pt x="322" y="23"/>
                </a:cubicBezTo>
                <a:cubicBezTo>
                  <a:pt x="324" y="20"/>
                  <a:pt x="326" y="18"/>
                  <a:pt x="331" y="18"/>
                </a:cubicBezTo>
                <a:cubicBezTo>
                  <a:pt x="336" y="18"/>
                  <a:pt x="336" y="18"/>
                  <a:pt x="336" y="18"/>
                </a:cubicBezTo>
                <a:cubicBezTo>
                  <a:pt x="336" y="18"/>
                  <a:pt x="302" y="65"/>
                  <a:pt x="298" y="71"/>
                </a:cubicBezTo>
                <a:moveTo>
                  <a:pt x="79" y="74"/>
                </a:moveTo>
                <a:cubicBezTo>
                  <a:pt x="76" y="74"/>
                  <a:pt x="74" y="72"/>
                  <a:pt x="73" y="69"/>
                </a:cubicBezTo>
                <a:cubicBezTo>
                  <a:pt x="72" y="63"/>
                  <a:pt x="72" y="63"/>
                  <a:pt x="72" y="63"/>
                </a:cubicBezTo>
                <a:cubicBezTo>
                  <a:pt x="70" y="66"/>
                  <a:pt x="63" y="74"/>
                  <a:pt x="48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7" y="74"/>
                  <a:pt x="0" y="58"/>
                  <a:pt x="0" y="46"/>
                </a:cubicBezTo>
                <a:cubicBezTo>
                  <a:pt x="0" y="33"/>
                  <a:pt x="8" y="18"/>
                  <a:pt x="30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65" y="18"/>
                  <a:pt x="74" y="28"/>
                  <a:pt x="76" y="40"/>
                </a:cubicBezTo>
                <a:cubicBezTo>
                  <a:pt x="78" y="50"/>
                  <a:pt x="83" y="74"/>
                  <a:pt x="83" y="74"/>
                </a:cubicBezTo>
                <a:lnTo>
                  <a:pt x="79" y="74"/>
                </a:lnTo>
                <a:close/>
                <a:moveTo>
                  <a:pt x="46" y="26"/>
                </a:moveTo>
                <a:cubicBezTo>
                  <a:pt x="31" y="26"/>
                  <a:pt x="31" y="26"/>
                  <a:pt x="31" y="26"/>
                </a:cubicBezTo>
                <a:cubicBezTo>
                  <a:pt x="14" y="26"/>
                  <a:pt x="9" y="37"/>
                  <a:pt x="9" y="46"/>
                </a:cubicBezTo>
                <a:cubicBezTo>
                  <a:pt x="9" y="56"/>
                  <a:pt x="14" y="66"/>
                  <a:pt x="31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63" y="66"/>
                  <a:pt x="68" y="55"/>
                  <a:pt x="68" y="46"/>
                </a:cubicBezTo>
                <a:cubicBezTo>
                  <a:pt x="68" y="38"/>
                  <a:pt x="64" y="26"/>
                  <a:pt x="46" y="26"/>
                </a:cubicBezTo>
                <a:moveTo>
                  <a:pt x="347" y="12"/>
                </a:moveTo>
                <a:cubicBezTo>
                  <a:pt x="350" y="12"/>
                  <a:pt x="352" y="10"/>
                  <a:pt x="352" y="7"/>
                </a:cubicBezTo>
                <a:cubicBezTo>
                  <a:pt x="352" y="6"/>
                  <a:pt x="352" y="6"/>
                  <a:pt x="352" y="6"/>
                </a:cubicBezTo>
                <a:cubicBezTo>
                  <a:pt x="352" y="3"/>
                  <a:pt x="350" y="1"/>
                  <a:pt x="347" y="1"/>
                </a:cubicBezTo>
                <a:cubicBezTo>
                  <a:pt x="345" y="1"/>
                  <a:pt x="343" y="3"/>
                  <a:pt x="343" y="6"/>
                </a:cubicBezTo>
                <a:cubicBezTo>
                  <a:pt x="343" y="7"/>
                  <a:pt x="343" y="7"/>
                  <a:pt x="343" y="7"/>
                </a:cubicBezTo>
                <a:cubicBezTo>
                  <a:pt x="343" y="10"/>
                  <a:pt x="345" y="12"/>
                  <a:pt x="347" y="12"/>
                </a:cubicBezTo>
                <a:moveTo>
                  <a:pt x="343" y="18"/>
                </a:moveTo>
                <a:cubicBezTo>
                  <a:pt x="345" y="18"/>
                  <a:pt x="345" y="18"/>
                  <a:pt x="345" y="18"/>
                </a:cubicBezTo>
                <a:cubicBezTo>
                  <a:pt x="349" y="18"/>
                  <a:pt x="351" y="20"/>
                  <a:pt x="351" y="25"/>
                </a:cubicBezTo>
                <a:cubicBezTo>
                  <a:pt x="351" y="74"/>
                  <a:pt x="351" y="74"/>
                  <a:pt x="351" y="74"/>
                </a:cubicBezTo>
                <a:cubicBezTo>
                  <a:pt x="349" y="74"/>
                  <a:pt x="349" y="74"/>
                  <a:pt x="349" y="74"/>
                </a:cubicBezTo>
                <a:cubicBezTo>
                  <a:pt x="345" y="74"/>
                  <a:pt x="343" y="72"/>
                  <a:pt x="343" y="67"/>
                </a:cubicBezTo>
                <a:lnTo>
                  <a:pt x="343" y="18"/>
                </a:lnTo>
                <a:close/>
                <a:moveTo>
                  <a:pt x="96" y="26"/>
                </a:moveTo>
                <a:cubicBezTo>
                  <a:pt x="100" y="22"/>
                  <a:pt x="106" y="18"/>
                  <a:pt x="117" y="18"/>
                </a:cubicBezTo>
                <a:cubicBezTo>
                  <a:pt x="134" y="18"/>
                  <a:pt x="134" y="18"/>
                  <a:pt x="134" y="18"/>
                </a:cubicBezTo>
                <a:cubicBezTo>
                  <a:pt x="158" y="18"/>
                  <a:pt x="164" y="34"/>
                  <a:pt x="164" y="46"/>
                </a:cubicBezTo>
                <a:cubicBezTo>
                  <a:pt x="164" y="60"/>
                  <a:pt x="156" y="74"/>
                  <a:pt x="134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00" y="74"/>
                  <a:pt x="87" y="63"/>
                  <a:pt x="87" y="46"/>
                </a:cubicBezTo>
                <a:cubicBezTo>
                  <a:pt x="87" y="0"/>
                  <a:pt x="87" y="0"/>
                  <a:pt x="8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4" y="0"/>
                  <a:pt x="96" y="1"/>
                  <a:pt x="96" y="5"/>
                </a:cubicBezTo>
                <a:lnTo>
                  <a:pt x="96" y="26"/>
                </a:lnTo>
                <a:close/>
                <a:moveTo>
                  <a:pt x="118" y="66"/>
                </a:moveTo>
                <a:cubicBezTo>
                  <a:pt x="133" y="66"/>
                  <a:pt x="133" y="66"/>
                  <a:pt x="133" y="66"/>
                </a:cubicBezTo>
                <a:cubicBezTo>
                  <a:pt x="150" y="66"/>
                  <a:pt x="156" y="56"/>
                  <a:pt x="156" y="46"/>
                </a:cubicBezTo>
                <a:cubicBezTo>
                  <a:pt x="156" y="37"/>
                  <a:pt x="150" y="26"/>
                  <a:pt x="133" y="26"/>
                </a:cubicBezTo>
                <a:cubicBezTo>
                  <a:pt x="118" y="26"/>
                  <a:pt x="118" y="26"/>
                  <a:pt x="118" y="26"/>
                </a:cubicBezTo>
                <a:cubicBezTo>
                  <a:pt x="101" y="26"/>
                  <a:pt x="96" y="37"/>
                  <a:pt x="96" y="46"/>
                </a:cubicBezTo>
                <a:cubicBezTo>
                  <a:pt x="96" y="54"/>
                  <a:pt x="100" y="66"/>
                  <a:pt x="118" y="66"/>
                </a:cubicBezTo>
                <a:moveTo>
                  <a:pt x="182" y="26"/>
                </a:moveTo>
                <a:cubicBezTo>
                  <a:pt x="185" y="22"/>
                  <a:pt x="192" y="18"/>
                  <a:pt x="202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43" y="18"/>
                  <a:pt x="250" y="34"/>
                  <a:pt x="250" y="46"/>
                </a:cubicBezTo>
                <a:cubicBezTo>
                  <a:pt x="250" y="60"/>
                  <a:pt x="242" y="74"/>
                  <a:pt x="220" y="74"/>
                </a:cubicBezTo>
                <a:cubicBezTo>
                  <a:pt x="202" y="74"/>
                  <a:pt x="202" y="74"/>
                  <a:pt x="202" y="74"/>
                </a:cubicBezTo>
                <a:cubicBezTo>
                  <a:pt x="185" y="74"/>
                  <a:pt x="173" y="63"/>
                  <a:pt x="173" y="46"/>
                </a:cubicBezTo>
                <a:cubicBezTo>
                  <a:pt x="173" y="0"/>
                  <a:pt x="173" y="0"/>
                  <a:pt x="173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9" y="0"/>
                  <a:pt x="182" y="1"/>
                  <a:pt x="182" y="5"/>
                </a:cubicBezTo>
                <a:lnTo>
                  <a:pt x="182" y="26"/>
                </a:lnTo>
                <a:close/>
                <a:moveTo>
                  <a:pt x="204" y="66"/>
                </a:moveTo>
                <a:cubicBezTo>
                  <a:pt x="219" y="66"/>
                  <a:pt x="219" y="66"/>
                  <a:pt x="219" y="66"/>
                </a:cubicBezTo>
                <a:cubicBezTo>
                  <a:pt x="236" y="66"/>
                  <a:pt x="241" y="56"/>
                  <a:pt x="241" y="46"/>
                </a:cubicBezTo>
                <a:cubicBezTo>
                  <a:pt x="241" y="37"/>
                  <a:pt x="236" y="26"/>
                  <a:pt x="219" y="26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187" y="26"/>
                  <a:pt x="182" y="37"/>
                  <a:pt x="182" y="46"/>
                </a:cubicBezTo>
                <a:cubicBezTo>
                  <a:pt x="182" y="54"/>
                  <a:pt x="186" y="66"/>
                  <a:pt x="204" y="6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5599" y="6613415"/>
            <a:ext cx="2535027" cy="93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329BB-E1CF-6B4B-BE6B-06795F5B957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4331" y="4413525"/>
            <a:ext cx="2517669" cy="20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6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1" r:id="rId2"/>
    <p:sldLayoutId id="2147483673" r:id="rId3"/>
    <p:sldLayoutId id="2147483674" r:id="rId4"/>
    <p:sldLayoutId id="2147483675" r:id="rId5"/>
    <p:sldLayoutId id="2147483662" r:id="rId6"/>
    <p:sldLayoutId id="214748378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231775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254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914400" indent="-223838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336">
          <p15:clr>
            <a:srgbClr val="F26B43"/>
          </p15:clr>
        </p15:guide>
        <p15:guide id="3" pos="73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teams.abbvienet.com/ppd-us/teams/HumiraDataTeam/_layouts/15/WopiFrame2.aspx?sourcedoc=/ppd-us/teams/HumiraDataTeam/Shared%20Documents/Commercial%20Data%20Lakes%20Operations%20(NEW)/Ops%20Team%20Folder/CDL%20Projects/Platform%20project%20HL%20Plans/DevOps%20Program/AzureDevOps_Developer%20UserGuide_v1.1.docx&amp;action=default" TargetMode="External"/><Relationship Id="rId2" Type="http://schemas.openxmlformats.org/officeDocument/2006/relationships/hyperlink" Target="https://confluence.abbvienet.com/display/IDTC/Enterprise+DevOps+Onboarding+Video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28F9-BFAA-A148-91B5-23401FF3BCF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1271976" y="3637868"/>
            <a:ext cx="5122984" cy="706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b="1" dirty="0"/>
              <a:t>CDL - Azure </a:t>
            </a:r>
            <a:r>
              <a:rPr lang="en-US" sz="3200" b="1" dirty="0" smtClean="0"/>
              <a:t>DevOps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C87EC-EE99-A840-A0CF-313A419404A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92067" y="6271603"/>
            <a:ext cx="2478014" cy="3683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July 2020</a:t>
            </a:r>
          </a:p>
        </p:txBody>
      </p:sp>
    </p:spTree>
    <p:extLst>
      <p:ext uri="{BB962C8B-B14F-4D97-AF65-F5344CB8AC3E}">
        <p14:creationId xmlns:p14="http://schemas.microsoft.com/office/powerpoint/2010/main" val="18138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27">
            <a:extLst>
              <a:ext uri="{FF2B5EF4-FFF2-40B4-BE49-F238E27FC236}">
                <a16:creationId xmlns:a16="http://schemas.microsoft.com/office/drawing/2014/main" id="{3C7EFC04-6EE5-42D6-9015-A0C958CB13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333" y="205748"/>
            <a:ext cx="11091200" cy="3508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Main Branches</a:t>
            </a:r>
            <a:endParaRPr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Google Shape;108;p27">
            <a:extLst>
              <a:ext uri="{FF2B5EF4-FFF2-40B4-BE49-F238E27FC236}">
                <a16:creationId xmlns:a16="http://schemas.microsoft.com/office/drawing/2014/main" id="{3A71DA24-2010-42B9-ACCA-128BC9FE82FF}"/>
              </a:ext>
            </a:extLst>
          </p:cNvPr>
          <p:cNvSpPr/>
          <p:nvPr/>
        </p:nvSpPr>
        <p:spPr>
          <a:xfrm>
            <a:off x="550333" y="372813"/>
            <a:ext cx="11091200" cy="576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Feature</a:t>
            </a: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Branched off of the Develop branch</a:t>
            </a: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Used by developers to develop new code for a current of future release and deploy to Dev</a:t>
            </a:r>
          </a:p>
          <a:p>
            <a:pPr marL="609585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Develop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Long lived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An integration branch for changes you are preparing to move to higher environments like QA deploy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Release Branches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Branched off of the Master branch when you are ready to cut a release</a:t>
            </a: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Using PR, merge the latest code to release branch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Merge back into develop AND master when a release is completed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Used to create a chunk of code that is ready to go to Production</a:t>
            </a:r>
          </a:p>
          <a:p>
            <a:pPr marL="609585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Master</a:t>
            </a: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Long lived</a:t>
            </a: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Copy of code currently deployed to Production</a:t>
            </a:r>
          </a:p>
          <a:p>
            <a:pPr marL="609585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Hotfix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Used to add a change directly into production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46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5DE1-1636-419B-BF86-10AD09E82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6511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5DE1-1636-419B-BF86-10AD09E82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1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67AFE9-8888-43F6-A64E-141C320274E9}"/>
              </a:ext>
            </a:extLst>
          </p:cNvPr>
          <p:cNvSpPr txBox="1">
            <a:spLocks/>
          </p:cNvSpPr>
          <p:nvPr/>
        </p:nvSpPr>
        <p:spPr>
          <a:xfrm>
            <a:off x="379215" y="230949"/>
            <a:ext cx="11180064" cy="51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CDL – Before DevOps</a:t>
            </a:r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C337E222-BDB6-471C-B0FB-C2C3BD71D764}"/>
              </a:ext>
            </a:extLst>
          </p:cNvPr>
          <p:cNvSpPr/>
          <p:nvPr/>
        </p:nvSpPr>
        <p:spPr>
          <a:xfrm>
            <a:off x="675385" y="772962"/>
            <a:ext cx="10587724" cy="599084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b="1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CDL state before DevOps implementation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8123B012-DB9D-4C18-BD2E-44709D3A092E}"/>
              </a:ext>
            </a:extLst>
          </p:cNvPr>
          <p:cNvSpPr/>
          <p:nvPr/>
        </p:nvSpPr>
        <p:spPr>
          <a:xfrm>
            <a:off x="2667371" y="1942231"/>
            <a:ext cx="976235" cy="12349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Lack of well enforced branching strategy</a:t>
            </a:r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29463E39-0367-4EB7-B5E1-320F9EA25F51}"/>
              </a:ext>
            </a:extLst>
          </p:cNvPr>
          <p:cNvSpPr/>
          <p:nvPr/>
        </p:nvSpPr>
        <p:spPr>
          <a:xfrm>
            <a:off x="5128760" y="1945907"/>
            <a:ext cx="1276916" cy="12595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Manual Code Review</a:t>
            </a:r>
          </a:p>
        </p:txBody>
      </p:sp>
      <p:sp>
        <p:nvSpPr>
          <p:cNvPr id="9" name="Rounded Rectangle 21">
            <a:extLst>
              <a:ext uri="{FF2B5EF4-FFF2-40B4-BE49-F238E27FC236}">
                <a16:creationId xmlns:a16="http://schemas.microsoft.com/office/drawing/2014/main" id="{38B4601A-FE22-4229-9666-DE26D0662893}"/>
              </a:ext>
            </a:extLst>
          </p:cNvPr>
          <p:cNvSpPr/>
          <p:nvPr/>
        </p:nvSpPr>
        <p:spPr>
          <a:xfrm>
            <a:off x="7580595" y="1929921"/>
            <a:ext cx="1046054" cy="12595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Manual Build</a:t>
            </a: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8461A986-38BF-4768-8B91-15084DF34A2B}"/>
              </a:ext>
            </a:extLst>
          </p:cNvPr>
          <p:cNvSpPr/>
          <p:nvPr/>
        </p:nvSpPr>
        <p:spPr>
          <a:xfrm>
            <a:off x="9826207" y="1942231"/>
            <a:ext cx="957238" cy="126322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Code Coverage,  Security check 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695593DB-338A-4B97-A8EC-416F0DC894C7}"/>
              </a:ext>
            </a:extLst>
          </p:cNvPr>
          <p:cNvSpPr/>
          <p:nvPr/>
        </p:nvSpPr>
        <p:spPr>
          <a:xfrm>
            <a:off x="9826207" y="4531799"/>
            <a:ext cx="1126539" cy="12652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Zero DevOps Tools </a:t>
            </a:r>
          </a:p>
        </p:txBody>
      </p:sp>
      <p:sp>
        <p:nvSpPr>
          <p:cNvPr id="12" name="Rounded Rectangle 24">
            <a:extLst>
              <a:ext uri="{FF2B5EF4-FFF2-40B4-BE49-F238E27FC236}">
                <a16:creationId xmlns:a16="http://schemas.microsoft.com/office/drawing/2014/main" id="{F87C7B2B-9F5C-47E7-917D-CF3EE4D92064}"/>
              </a:ext>
            </a:extLst>
          </p:cNvPr>
          <p:cNvSpPr/>
          <p:nvPr/>
        </p:nvSpPr>
        <p:spPr>
          <a:xfrm>
            <a:off x="384907" y="3208545"/>
            <a:ext cx="1124285" cy="12735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JIRA Tool (lack of traceability between requirement-code-UT-FT)</a:t>
            </a:r>
          </a:p>
        </p:txBody>
      </p:sp>
      <p:sp>
        <p:nvSpPr>
          <p:cNvPr id="13" name="Rounded Rectangle 25">
            <a:extLst>
              <a:ext uri="{FF2B5EF4-FFF2-40B4-BE49-F238E27FC236}">
                <a16:creationId xmlns:a16="http://schemas.microsoft.com/office/drawing/2014/main" id="{627781E4-B784-4AAF-A574-3B6804EF6D14}"/>
              </a:ext>
            </a:extLst>
          </p:cNvPr>
          <p:cNvSpPr/>
          <p:nvPr/>
        </p:nvSpPr>
        <p:spPr>
          <a:xfrm>
            <a:off x="5279720" y="4700561"/>
            <a:ext cx="1166834" cy="12595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Labels not used effectively and no proper merging process</a:t>
            </a: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C7CB6BE9-5B0B-4582-8702-20342FC8CBF5}"/>
              </a:ext>
            </a:extLst>
          </p:cNvPr>
          <p:cNvSpPr/>
          <p:nvPr/>
        </p:nvSpPr>
        <p:spPr>
          <a:xfrm>
            <a:off x="7460766" y="4637584"/>
            <a:ext cx="1285712" cy="12595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Manual </a:t>
            </a:r>
            <a:r>
              <a:rPr lang="en-US" sz="1100" dirty="0">
                <a:solidFill>
                  <a:srgbClr val="000000"/>
                </a:solidFill>
              </a:rPr>
              <a:t>deployment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</p:txBody>
      </p:sp>
      <p:sp>
        <p:nvSpPr>
          <p:cNvPr id="15" name="Bent Arrow 27">
            <a:extLst>
              <a:ext uri="{FF2B5EF4-FFF2-40B4-BE49-F238E27FC236}">
                <a16:creationId xmlns:a16="http://schemas.microsoft.com/office/drawing/2014/main" id="{1E327D87-E3B0-4195-95AA-88D97EE8C7D5}"/>
              </a:ext>
            </a:extLst>
          </p:cNvPr>
          <p:cNvSpPr/>
          <p:nvPr/>
        </p:nvSpPr>
        <p:spPr>
          <a:xfrm>
            <a:off x="799021" y="2236350"/>
            <a:ext cx="1852026" cy="972195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ight Arrow 28">
            <a:extLst>
              <a:ext uri="{FF2B5EF4-FFF2-40B4-BE49-F238E27FC236}">
                <a16:creationId xmlns:a16="http://schemas.microsoft.com/office/drawing/2014/main" id="{FABA27B4-71B1-4872-8C40-8CED39EA1555}"/>
              </a:ext>
            </a:extLst>
          </p:cNvPr>
          <p:cNvSpPr/>
          <p:nvPr/>
        </p:nvSpPr>
        <p:spPr>
          <a:xfrm>
            <a:off x="3657600" y="2315367"/>
            <a:ext cx="1471160" cy="37558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4BB1BEAE-B1A8-4A1F-A366-3542530FE654}"/>
              </a:ext>
            </a:extLst>
          </p:cNvPr>
          <p:cNvSpPr/>
          <p:nvPr/>
        </p:nvSpPr>
        <p:spPr>
          <a:xfrm>
            <a:off x="2512632" y="4637583"/>
            <a:ext cx="1285712" cy="12595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Manual Rollback</a:t>
            </a:r>
          </a:p>
        </p:txBody>
      </p:sp>
      <p:sp>
        <p:nvSpPr>
          <p:cNvPr id="18" name="Right Arrow 31">
            <a:extLst>
              <a:ext uri="{FF2B5EF4-FFF2-40B4-BE49-F238E27FC236}">
                <a16:creationId xmlns:a16="http://schemas.microsoft.com/office/drawing/2014/main" id="{FA3D2224-933C-4E7D-9B89-5B5BF3D1A37E}"/>
              </a:ext>
            </a:extLst>
          </p:cNvPr>
          <p:cNvSpPr/>
          <p:nvPr/>
        </p:nvSpPr>
        <p:spPr>
          <a:xfrm>
            <a:off x="6419670" y="2277291"/>
            <a:ext cx="1160925" cy="41365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ight Arrow 32">
            <a:extLst>
              <a:ext uri="{FF2B5EF4-FFF2-40B4-BE49-F238E27FC236}">
                <a16:creationId xmlns:a16="http://schemas.microsoft.com/office/drawing/2014/main" id="{6B02D1FC-C2B1-4B84-B33D-460F1A6BB101}"/>
              </a:ext>
            </a:extLst>
          </p:cNvPr>
          <p:cNvSpPr/>
          <p:nvPr/>
        </p:nvSpPr>
        <p:spPr>
          <a:xfrm>
            <a:off x="8640643" y="2277291"/>
            <a:ext cx="1185563" cy="41365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ight Arrow 33">
            <a:extLst>
              <a:ext uri="{FF2B5EF4-FFF2-40B4-BE49-F238E27FC236}">
                <a16:creationId xmlns:a16="http://schemas.microsoft.com/office/drawing/2014/main" id="{D2211348-33DD-4881-9B51-F14871998A88}"/>
              </a:ext>
            </a:extLst>
          </p:cNvPr>
          <p:cNvSpPr/>
          <p:nvPr/>
        </p:nvSpPr>
        <p:spPr>
          <a:xfrm rot="5400000">
            <a:off x="9739830" y="3695423"/>
            <a:ext cx="1299292" cy="373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ight Arrow 34">
            <a:extLst>
              <a:ext uri="{FF2B5EF4-FFF2-40B4-BE49-F238E27FC236}">
                <a16:creationId xmlns:a16="http://schemas.microsoft.com/office/drawing/2014/main" id="{6D46CCDF-32B2-477F-BDC5-96E6E6634F05}"/>
              </a:ext>
            </a:extLst>
          </p:cNvPr>
          <p:cNvSpPr/>
          <p:nvPr/>
        </p:nvSpPr>
        <p:spPr>
          <a:xfrm rot="10800000">
            <a:off x="8746477" y="4977672"/>
            <a:ext cx="1079729" cy="373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ight Arrow 35">
            <a:extLst>
              <a:ext uri="{FF2B5EF4-FFF2-40B4-BE49-F238E27FC236}">
                <a16:creationId xmlns:a16="http://schemas.microsoft.com/office/drawing/2014/main" id="{24376331-6342-45E6-B02F-509BA2C6E643}"/>
              </a:ext>
            </a:extLst>
          </p:cNvPr>
          <p:cNvSpPr/>
          <p:nvPr/>
        </p:nvSpPr>
        <p:spPr>
          <a:xfrm rot="10800000">
            <a:off x="6446555" y="4977673"/>
            <a:ext cx="1014211" cy="373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ight Arrow 37">
            <a:extLst>
              <a:ext uri="{FF2B5EF4-FFF2-40B4-BE49-F238E27FC236}">
                <a16:creationId xmlns:a16="http://schemas.microsoft.com/office/drawing/2014/main" id="{E1FB9018-56CD-4192-A946-4470E8AB1D4F}"/>
              </a:ext>
            </a:extLst>
          </p:cNvPr>
          <p:cNvSpPr/>
          <p:nvPr/>
        </p:nvSpPr>
        <p:spPr>
          <a:xfrm rot="10800000">
            <a:off x="3798343" y="5067829"/>
            <a:ext cx="1481375" cy="373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Bent Arrow 38">
            <a:extLst>
              <a:ext uri="{FF2B5EF4-FFF2-40B4-BE49-F238E27FC236}">
                <a16:creationId xmlns:a16="http://schemas.microsoft.com/office/drawing/2014/main" id="{EC9E0A76-DFDD-4B3F-9204-D57D4C57FE62}"/>
              </a:ext>
            </a:extLst>
          </p:cNvPr>
          <p:cNvSpPr/>
          <p:nvPr/>
        </p:nvSpPr>
        <p:spPr>
          <a:xfrm rot="16200000">
            <a:off x="1099777" y="3996905"/>
            <a:ext cx="902082" cy="192362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ounded Rectangle 39">
            <a:extLst>
              <a:ext uri="{FF2B5EF4-FFF2-40B4-BE49-F238E27FC236}">
                <a16:creationId xmlns:a16="http://schemas.microsoft.com/office/drawing/2014/main" id="{89D98CAC-5C50-43F1-8803-D1F67828AC6E}"/>
              </a:ext>
            </a:extLst>
          </p:cNvPr>
          <p:cNvSpPr/>
          <p:nvPr/>
        </p:nvSpPr>
        <p:spPr>
          <a:xfrm>
            <a:off x="3246783" y="3205452"/>
            <a:ext cx="5146875" cy="147912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FFFFFF"/>
                </a:solidFill>
              </a:rPr>
              <a:t>Manual Build &amp; Deployment 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FFFFFF"/>
                </a:solidFill>
              </a:rPr>
              <a:t>Many systems in CDL, so it consumes more time to deploy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FFFFFF"/>
                </a:solidFill>
              </a:rPr>
              <a:t>Error Prone &amp; Low Quality, Infrequent Deployments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FFFFFF"/>
                </a:solidFill>
              </a:rPr>
              <a:t>Longest wait time for Planned Releases 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FFFFFF"/>
                </a:solidFill>
              </a:rPr>
              <a:t>Manual configuration changes after the build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FFFFFF"/>
                </a:solidFill>
              </a:rPr>
              <a:t>Lack of simultaneous deployment across different platform </a:t>
            </a:r>
          </a:p>
        </p:txBody>
      </p:sp>
    </p:spTree>
    <p:extLst>
      <p:ext uri="{BB962C8B-B14F-4D97-AF65-F5344CB8AC3E}">
        <p14:creationId xmlns:p14="http://schemas.microsoft.com/office/powerpoint/2010/main" val="39245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4844-65FB-4E08-A20E-A0D4B27018F5}"/>
              </a:ext>
            </a:extLst>
          </p:cNvPr>
          <p:cNvSpPr txBox="1">
            <a:spLocks/>
          </p:cNvSpPr>
          <p:nvPr/>
        </p:nvSpPr>
        <p:spPr>
          <a:xfrm>
            <a:off x="379215" y="230949"/>
            <a:ext cx="11180064" cy="51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CDL – After DevOps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B21F94EC-F9F9-4240-B87A-8BBB07A93734}"/>
              </a:ext>
            </a:extLst>
          </p:cNvPr>
          <p:cNvSpPr/>
          <p:nvPr/>
        </p:nvSpPr>
        <p:spPr>
          <a:xfrm>
            <a:off x="384907" y="772962"/>
            <a:ext cx="11303510" cy="599084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b="1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</a:rPr>
              <a:t>CDL state after DevOps implementation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98C56973-E5E5-44E5-BF3E-16A50E884006}"/>
              </a:ext>
            </a:extLst>
          </p:cNvPr>
          <p:cNvSpPr/>
          <p:nvPr/>
        </p:nvSpPr>
        <p:spPr>
          <a:xfrm>
            <a:off x="2667371" y="1942231"/>
            <a:ext cx="976235" cy="1234926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well enforced branching strategy</a:t>
            </a:r>
          </a:p>
        </p:txBody>
      </p:sp>
      <p:sp>
        <p:nvSpPr>
          <p:cNvPr id="5" name="Rounded Rectangle 20">
            <a:extLst>
              <a:ext uri="{FF2B5EF4-FFF2-40B4-BE49-F238E27FC236}">
                <a16:creationId xmlns:a16="http://schemas.microsoft.com/office/drawing/2014/main" id="{61D1CF6B-AA20-467B-BB65-D35D47309BC4}"/>
              </a:ext>
            </a:extLst>
          </p:cNvPr>
          <p:cNvSpPr/>
          <p:nvPr/>
        </p:nvSpPr>
        <p:spPr>
          <a:xfrm>
            <a:off x="5128760" y="1945907"/>
            <a:ext cx="1276916" cy="1259545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Automated Code Review</a:t>
            </a:r>
          </a:p>
        </p:txBody>
      </p:sp>
      <p:sp>
        <p:nvSpPr>
          <p:cNvPr id="6" name="Rounded Rectangle 21">
            <a:extLst>
              <a:ext uri="{FF2B5EF4-FFF2-40B4-BE49-F238E27FC236}">
                <a16:creationId xmlns:a16="http://schemas.microsoft.com/office/drawing/2014/main" id="{C4085BA1-905A-45CA-8B8C-C6476EAF97B3}"/>
              </a:ext>
            </a:extLst>
          </p:cNvPr>
          <p:cNvSpPr/>
          <p:nvPr/>
        </p:nvSpPr>
        <p:spPr>
          <a:xfrm>
            <a:off x="7580595" y="1929921"/>
            <a:ext cx="1046054" cy="1259545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Automated Build</a:t>
            </a:r>
          </a:p>
        </p:txBody>
      </p:sp>
      <p:sp>
        <p:nvSpPr>
          <p:cNvPr id="7" name="Rounded Rectangle 22">
            <a:extLst>
              <a:ext uri="{FF2B5EF4-FFF2-40B4-BE49-F238E27FC236}">
                <a16:creationId xmlns:a16="http://schemas.microsoft.com/office/drawing/2014/main" id="{50AB6690-FC4F-4641-809B-FD4969DDBC79}"/>
              </a:ext>
            </a:extLst>
          </p:cNvPr>
          <p:cNvSpPr/>
          <p:nvPr/>
        </p:nvSpPr>
        <p:spPr>
          <a:xfrm>
            <a:off x="9826207" y="1942231"/>
            <a:ext cx="957238" cy="1263221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Automated code analysis as optional 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D5C0AFD7-ADD5-45B8-ACA1-4BD06377E534}"/>
              </a:ext>
            </a:extLst>
          </p:cNvPr>
          <p:cNvSpPr/>
          <p:nvPr/>
        </p:nvSpPr>
        <p:spPr>
          <a:xfrm>
            <a:off x="9826859" y="4657437"/>
            <a:ext cx="1126539" cy="1265210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Zero DevOps Tools 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1D62094D-D7C1-4F18-9BB6-3DC09AB17D73}"/>
              </a:ext>
            </a:extLst>
          </p:cNvPr>
          <p:cNvSpPr/>
          <p:nvPr/>
        </p:nvSpPr>
        <p:spPr>
          <a:xfrm>
            <a:off x="384907" y="3208545"/>
            <a:ext cx="1124285" cy="1273566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JIRA Tool integration for Agile projects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Rounded Rectangle 25">
            <a:extLst>
              <a:ext uri="{FF2B5EF4-FFF2-40B4-BE49-F238E27FC236}">
                <a16:creationId xmlns:a16="http://schemas.microsoft.com/office/drawing/2014/main" id="{082B8DBD-1106-441B-897C-1979FB807FF2}"/>
              </a:ext>
            </a:extLst>
          </p:cNvPr>
          <p:cNvSpPr/>
          <p:nvPr/>
        </p:nvSpPr>
        <p:spPr>
          <a:xfrm>
            <a:off x="5279720" y="4700561"/>
            <a:ext cx="1166834" cy="1259545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Labels used effectively and proper merging process</a:t>
            </a:r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BCD60AD5-3A9E-4EA3-92A7-D2E854B07748}"/>
              </a:ext>
            </a:extLst>
          </p:cNvPr>
          <p:cNvSpPr/>
          <p:nvPr/>
        </p:nvSpPr>
        <p:spPr>
          <a:xfrm>
            <a:off x="7460764" y="4700561"/>
            <a:ext cx="1285712" cy="1259545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Automated deployment.</a:t>
            </a:r>
          </a:p>
        </p:txBody>
      </p:sp>
      <p:sp>
        <p:nvSpPr>
          <p:cNvPr id="12" name="Bent Arrow 27">
            <a:extLst>
              <a:ext uri="{FF2B5EF4-FFF2-40B4-BE49-F238E27FC236}">
                <a16:creationId xmlns:a16="http://schemas.microsoft.com/office/drawing/2014/main" id="{A66D145A-C865-4FE5-AF01-F87C84BFCA61}"/>
              </a:ext>
            </a:extLst>
          </p:cNvPr>
          <p:cNvSpPr/>
          <p:nvPr/>
        </p:nvSpPr>
        <p:spPr>
          <a:xfrm>
            <a:off x="799021" y="2236350"/>
            <a:ext cx="1852026" cy="972195"/>
          </a:xfrm>
          <a:prstGeom prst="ben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Right Arrow 28">
            <a:extLst>
              <a:ext uri="{FF2B5EF4-FFF2-40B4-BE49-F238E27FC236}">
                <a16:creationId xmlns:a16="http://schemas.microsoft.com/office/drawing/2014/main" id="{13C41D23-8017-4666-AA56-28F080758FFF}"/>
              </a:ext>
            </a:extLst>
          </p:cNvPr>
          <p:cNvSpPr/>
          <p:nvPr/>
        </p:nvSpPr>
        <p:spPr>
          <a:xfrm>
            <a:off x="3657600" y="2315367"/>
            <a:ext cx="1471160" cy="3755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Rounded Rectangle 30">
            <a:extLst>
              <a:ext uri="{FF2B5EF4-FFF2-40B4-BE49-F238E27FC236}">
                <a16:creationId xmlns:a16="http://schemas.microsoft.com/office/drawing/2014/main" id="{6BE24664-4545-4888-9E20-180EB2A6286A}"/>
              </a:ext>
            </a:extLst>
          </p:cNvPr>
          <p:cNvSpPr/>
          <p:nvPr/>
        </p:nvSpPr>
        <p:spPr>
          <a:xfrm>
            <a:off x="2512632" y="4637583"/>
            <a:ext cx="1285712" cy="1259545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Automated Rollback</a:t>
            </a:r>
          </a:p>
        </p:txBody>
      </p:sp>
      <p:sp>
        <p:nvSpPr>
          <p:cNvPr id="15" name="Right Arrow 31">
            <a:extLst>
              <a:ext uri="{FF2B5EF4-FFF2-40B4-BE49-F238E27FC236}">
                <a16:creationId xmlns:a16="http://schemas.microsoft.com/office/drawing/2014/main" id="{4CAB3EDA-8D97-4149-A08B-0FA794622443}"/>
              </a:ext>
            </a:extLst>
          </p:cNvPr>
          <p:cNvSpPr/>
          <p:nvPr/>
        </p:nvSpPr>
        <p:spPr>
          <a:xfrm>
            <a:off x="6419670" y="2277291"/>
            <a:ext cx="1160925" cy="413658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ight Arrow 32">
            <a:extLst>
              <a:ext uri="{FF2B5EF4-FFF2-40B4-BE49-F238E27FC236}">
                <a16:creationId xmlns:a16="http://schemas.microsoft.com/office/drawing/2014/main" id="{9214198E-647A-47E5-8E7D-4BB2DB82D4F2}"/>
              </a:ext>
            </a:extLst>
          </p:cNvPr>
          <p:cNvSpPr/>
          <p:nvPr/>
        </p:nvSpPr>
        <p:spPr>
          <a:xfrm>
            <a:off x="8640643" y="2277291"/>
            <a:ext cx="1185563" cy="413658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Right Arrow 33">
            <a:extLst>
              <a:ext uri="{FF2B5EF4-FFF2-40B4-BE49-F238E27FC236}">
                <a16:creationId xmlns:a16="http://schemas.microsoft.com/office/drawing/2014/main" id="{468BE208-1CFC-456E-B275-EB2364E2944F}"/>
              </a:ext>
            </a:extLst>
          </p:cNvPr>
          <p:cNvSpPr/>
          <p:nvPr/>
        </p:nvSpPr>
        <p:spPr>
          <a:xfrm rot="5400000">
            <a:off x="9677012" y="3758241"/>
            <a:ext cx="1424928" cy="37346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Right Arrow 34">
            <a:extLst>
              <a:ext uri="{FF2B5EF4-FFF2-40B4-BE49-F238E27FC236}">
                <a16:creationId xmlns:a16="http://schemas.microsoft.com/office/drawing/2014/main" id="{6A1691B7-89DA-4143-B4BE-48EE0E178E9E}"/>
              </a:ext>
            </a:extLst>
          </p:cNvPr>
          <p:cNvSpPr/>
          <p:nvPr/>
        </p:nvSpPr>
        <p:spPr>
          <a:xfrm rot="10800000">
            <a:off x="8746477" y="4977672"/>
            <a:ext cx="1079729" cy="37346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Right Arrow 35">
            <a:extLst>
              <a:ext uri="{FF2B5EF4-FFF2-40B4-BE49-F238E27FC236}">
                <a16:creationId xmlns:a16="http://schemas.microsoft.com/office/drawing/2014/main" id="{A56A45CD-94B9-484C-804A-B0FFCE032E0A}"/>
              </a:ext>
            </a:extLst>
          </p:cNvPr>
          <p:cNvSpPr/>
          <p:nvPr/>
        </p:nvSpPr>
        <p:spPr>
          <a:xfrm rot="10800000">
            <a:off x="6446555" y="4977673"/>
            <a:ext cx="1014211" cy="37346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0" name="Right Arrow 37">
            <a:extLst>
              <a:ext uri="{FF2B5EF4-FFF2-40B4-BE49-F238E27FC236}">
                <a16:creationId xmlns:a16="http://schemas.microsoft.com/office/drawing/2014/main" id="{48CA2C24-62BE-4E5D-90F1-74DA850D6005}"/>
              </a:ext>
            </a:extLst>
          </p:cNvPr>
          <p:cNvSpPr/>
          <p:nvPr/>
        </p:nvSpPr>
        <p:spPr>
          <a:xfrm rot="10800000">
            <a:off x="3798343" y="5067829"/>
            <a:ext cx="1481375" cy="37346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Bent Arrow 38">
            <a:extLst>
              <a:ext uri="{FF2B5EF4-FFF2-40B4-BE49-F238E27FC236}">
                <a16:creationId xmlns:a16="http://schemas.microsoft.com/office/drawing/2014/main" id="{247ED77C-DF30-43A1-988E-B8F0003585B3}"/>
              </a:ext>
            </a:extLst>
          </p:cNvPr>
          <p:cNvSpPr/>
          <p:nvPr/>
        </p:nvSpPr>
        <p:spPr>
          <a:xfrm rot="16200000">
            <a:off x="1099777" y="3996905"/>
            <a:ext cx="902082" cy="1923626"/>
          </a:xfrm>
          <a:prstGeom prst="ben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Rounded Rectangle 29">
            <a:extLst>
              <a:ext uri="{FF2B5EF4-FFF2-40B4-BE49-F238E27FC236}">
                <a16:creationId xmlns:a16="http://schemas.microsoft.com/office/drawing/2014/main" id="{C9970F36-8CDA-4263-92FD-98AEB96C0705}"/>
              </a:ext>
            </a:extLst>
          </p:cNvPr>
          <p:cNvSpPr/>
          <p:nvPr/>
        </p:nvSpPr>
        <p:spPr>
          <a:xfrm>
            <a:off x="1630412" y="3182541"/>
            <a:ext cx="8605500" cy="151802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1"/>
                </a:solidFill>
              </a:rPr>
              <a:t>ALL  CDL deployments can be automated,  very minimal manual intervention for any deployment.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1"/>
                </a:solidFill>
              </a:rPr>
              <a:t>Configuration changes are automated to deploy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1"/>
                </a:solidFill>
              </a:rPr>
              <a:t>Notifications to project stakeholder from DevOps workflow (ex Deployment status, approval request for deployment)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1"/>
                </a:solidFill>
              </a:rPr>
              <a:t>More quick and parallel deployments into production 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1"/>
                </a:solidFill>
              </a:rPr>
              <a:t>Enables greater collaboration between development and operations team 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1"/>
                </a:solidFill>
              </a:rPr>
              <a:t>Increase reusability and reduce manual effort </a:t>
            </a:r>
          </a:p>
        </p:txBody>
      </p:sp>
    </p:spTree>
    <p:extLst>
      <p:ext uri="{BB962C8B-B14F-4D97-AF65-F5344CB8AC3E}">
        <p14:creationId xmlns:p14="http://schemas.microsoft.com/office/powerpoint/2010/main" val="18527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0E5BF87-CDD9-4EE6-8B7C-0CD91C6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41" y="0"/>
            <a:ext cx="11180064" cy="674044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CDL - Azure DevOps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87752-8D7B-428E-ACF3-239AB613DE9E}"/>
              </a:ext>
            </a:extLst>
          </p:cNvPr>
          <p:cNvSpPr txBox="1"/>
          <p:nvPr/>
        </p:nvSpPr>
        <p:spPr>
          <a:xfrm>
            <a:off x="203572" y="5876179"/>
            <a:ext cx="540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  Manual Process</a:t>
            </a:r>
          </a:p>
        </p:txBody>
      </p:sp>
      <p:sp>
        <p:nvSpPr>
          <p:cNvPr id="7" name="5-Point Star 7">
            <a:extLst>
              <a:ext uri="{FF2B5EF4-FFF2-40B4-BE49-F238E27FC236}">
                <a16:creationId xmlns:a16="http://schemas.microsoft.com/office/drawing/2014/main" id="{14017790-5DB2-4DD2-B226-746B26B52EDF}"/>
              </a:ext>
            </a:extLst>
          </p:cNvPr>
          <p:cNvSpPr/>
          <p:nvPr/>
        </p:nvSpPr>
        <p:spPr>
          <a:xfrm>
            <a:off x="203572" y="5876179"/>
            <a:ext cx="430257" cy="24739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BFAD1-E120-4001-AA55-3F813B21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485" y="5823327"/>
            <a:ext cx="433277" cy="353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DAC35C-5860-4889-8849-CC51B9212C76}"/>
              </a:ext>
            </a:extLst>
          </p:cNvPr>
          <p:cNvSpPr txBox="1"/>
          <p:nvPr/>
        </p:nvSpPr>
        <p:spPr>
          <a:xfrm>
            <a:off x="4249517" y="5847947"/>
            <a:ext cx="3317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Automated AzureDevOps Pipeline</a:t>
            </a:r>
          </a:p>
        </p:txBody>
      </p:sp>
      <p:sp>
        <p:nvSpPr>
          <p:cNvPr id="10" name="&quot;No&quot; Symbol 10">
            <a:extLst>
              <a:ext uri="{FF2B5EF4-FFF2-40B4-BE49-F238E27FC236}">
                <a16:creationId xmlns:a16="http://schemas.microsoft.com/office/drawing/2014/main" id="{AC806F86-3417-413A-A9E3-A30A691CF9E8}"/>
              </a:ext>
            </a:extLst>
          </p:cNvPr>
          <p:cNvSpPr/>
          <p:nvPr/>
        </p:nvSpPr>
        <p:spPr>
          <a:xfrm>
            <a:off x="7966445" y="5861009"/>
            <a:ext cx="235132" cy="24739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D1503-EF16-44A2-988A-7CFE4EC17D07}"/>
              </a:ext>
            </a:extLst>
          </p:cNvPr>
          <p:cNvSpPr txBox="1"/>
          <p:nvPr/>
        </p:nvSpPr>
        <p:spPr>
          <a:xfrm>
            <a:off x="8201577" y="5876179"/>
            <a:ext cx="346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Roll back triggers from release branch in case of Failures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E3FF71-42E3-4C9B-A195-F6543B8BDA03}"/>
              </a:ext>
            </a:extLst>
          </p:cNvPr>
          <p:cNvCxnSpPr/>
          <p:nvPr/>
        </p:nvCxnSpPr>
        <p:spPr>
          <a:xfrm>
            <a:off x="6152605" y="469485"/>
            <a:ext cx="5225143" cy="2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A963A1-2D63-4515-A552-6363B6CA631F}"/>
              </a:ext>
            </a:extLst>
          </p:cNvPr>
          <p:cNvCxnSpPr/>
          <p:nvPr/>
        </p:nvCxnSpPr>
        <p:spPr>
          <a:xfrm>
            <a:off x="11377748" y="469485"/>
            <a:ext cx="0" cy="37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375334-1488-4863-A71F-894C42C322C8}"/>
              </a:ext>
            </a:extLst>
          </p:cNvPr>
          <p:cNvCxnSpPr/>
          <p:nvPr/>
        </p:nvCxnSpPr>
        <p:spPr>
          <a:xfrm>
            <a:off x="6152605" y="469485"/>
            <a:ext cx="0" cy="31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C4F65-845A-41E2-9BC5-E11F800FAFC6}"/>
              </a:ext>
            </a:extLst>
          </p:cNvPr>
          <p:cNvSpPr txBox="1"/>
          <p:nvPr/>
        </p:nvSpPr>
        <p:spPr>
          <a:xfrm>
            <a:off x="7966445" y="226684"/>
            <a:ext cx="2926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Rebase Latest 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235EBA-E4D4-4D92-B136-D86E4F38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" y="803910"/>
            <a:ext cx="12168762" cy="49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27">
            <a:extLst>
              <a:ext uri="{FF2B5EF4-FFF2-40B4-BE49-F238E27FC236}">
                <a16:creationId xmlns:a16="http://schemas.microsoft.com/office/drawing/2014/main" id="{F6B0D0A8-F104-4494-97CD-7D7272EF67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332" y="337675"/>
            <a:ext cx="11091200" cy="3508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Useful links</a:t>
            </a:r>
            <a:endParaRPr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Google Shape;108;p27">
            <a:extLst>
              <a:ext uri="{FF2B5EF4-FFF2-40B4-BE49-F238E27FC236}">
                <a16:creationId xmlns:a16="http://schemas.microsoft.com/office/drawing/2014/main" id="{DFC1A01D-4140-41F5-8B94-7FEA15C8B7DC}"/>
              </a:ext>
            </a:extLst>
          </p:cNvPr>
          <p:cNvSpPr/>
          <p:nvPr/>
        </p:nvSpPr>
        <p:spPr>
          <a:xfrm>
            <a:off x="550333" y="598099"/>
            <a:ext cx="11091200" cy="606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●"/>
            </a:pP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23887F-B327-4741-9DA7-BF4B424C4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21354"/>
              </p:ext>
            </p:extLst>
          </p:nvPr>
        </p:nvGraphicFramePr>
        <p:xfrm>
          <a:off x="723397" y="778850"/>
          <a:ext cx="10918135" cy="5300299"/>
        </p:xfrm>
        <a:graphic>
          <a:graphicData uri="http://schemas.openxmlformats.org/drawingml/2006/table">
            <a:tbl>
              <a:tblPr/>
              <a:tblGrid>
                <a:gridCol w="1909065">
                  <a:extLst>
                    <a:ext uri="{9D8B030D-6E8A-4147-A177-3AD203B41FA5}">
                      <a16:colId xmlns:a16="http://schemas.microsoft.com/office/drawing/2014/main" val="1678176783"/>
                    </a:ext>
                  </a:extLst>
                </a:gridCol>
                <a:gridCol w="9009070">
                  <a:extLst>
                    <a:ext uri="{9D8B030D-6E8A-4147-A177-3AD203B41FA5}">
                      <a16:colId xmlns:a16="http://schemas.microsoft.com/office/drawing/2014/main" val="4233698123"/>
                    </a:ext>
                  </a:extLst>
                </a:gridCol>
              </a:tblGrid>
              <a:tr h="60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 /Jira: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kern="1200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hlinkClick r:id="rId2"/>
                        </a:rPr>
                        <a:t>https://confluence.abbvienet.com/display/IDTC/Enterprise+DevOps+Onboarding+Videos</a:t>
                      </a:r>
                      <a:endParaRPr lang="en-US" sz="1400" b="0" i="0" u="sng" strike="noStrike" kern="1200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52288"/>
                  </a:ext>
                </a:extLst>
              </a:tr>
              <a:tr h="64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Repos: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kern="1200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https://confluence.abbvienet.com/display/IDTC/Azure+Repos+Set-Up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912240"/>
                  </a:ext>
                </a:extLst>
              </a:tr>
              <a:tr h="58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Tool Install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kern="1200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https://abbvie.service-now.com/self_service?id=evg_sc_cat_item&amp;sys_id=9a491dab37d56a002e9383dcb3990e65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80468"/>
                  </a:ext>
                </a:extLst>
              </a:tr>
              <a:tr h="7065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Build Pipelines: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sng" strike="noStrike" kern="1200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https://confluence.abbvienet.com/pages/viewpage.action?pageId=67248862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056597"/>
                  </a:ext>
                </a:extLst>
              </a:tr>
              <a:tr h="7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 Pipelines: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sng" strike="noStrike" kern="1200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https://confluence.abbvienet.com/display/IDTC/Azure+Pipeline+training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46591"/>
                  </a:ext>
                </a:extLst>
              </a:tr>
              <a:tr h="10673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Developer user guide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hlinkClick r:id="rId3"/>
                        </a:rPr>
                        <a:t>https://spteams.abbvienet.com/ppd-us/teams/HumiraDataTeam/_layouts/15/WopiFrame2.aspx?sourcedoc=/ppd-us/teams/HumiraDataTeam/Shared%20Documents/Commercial%20Data%20Lakes%20Operations%20(NEW)/Ops%20Team%20Folder/CDL%20Projects/Platform%20project%20HL%20Plans/DevOps%20Program/AzureDevOps_Developer%20UserGuide_v1.1.docx&amp;action=defa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790655"/>
                  </a:ext>
                </a:extLst>
              </a:tr>
              <a:tr h="960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Branching strategy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sng" strike="noStrike" kern="1200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ttps://spteams.abbvienet.com/ppd-us/teams/HumiraDataTeam/_layouts/15/WopiFrame.aspx?sourcedoc=/ppd-us/teams/HumiraDataTeam/Shared%20Documents/Commercial%20Data%20Lakes%20Operations%20(NEW)/Ops%20Team%20Folder/CDL%20Projects/Platform%20project%20HL%20Plans/DevOps%20Program/AzureDevops_BranchingStrategy.docx&amp;action=defaul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29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4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27">
            <a:extLst>
              <a:ext uri="{FF2B5EF4-FFF2-40B4-BE49-F238E27FC236}">
                <a16:creationId xmlns:a16="http://schemas.microsoft.com/office/drawing/2014/main" id="{785C3DA5-BF9F-4326-818B-14AC7210C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905" y="300293"/>
            <a:ext cx="11091200" cy="3508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Process flow </a:t>
            </a:r>
            <a:endParaRPr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Pentagon 3">
            <a:extLst>
              <a:ext uri="{FF2B5EF4-FFF2-40B4-BE49-F238E27FC236}">
                <a16:creationId xmlns:a16="http://schemas.microsoft.com/office/drawing/2014/main" id="{B802F18D-B1A4-46CC-9CB7-26DC757419C6}"/>
              </a:ext>
            </a:extLst>
          </p:cNvPr>
          <p:cNvSpPr/>
          <p:nvPr/>
        </p:nvSpPr>
        <p:spPr>
          <a:xfrm>
            <a:off x="587487" y="754577"/>
            <a:ext cx="2156148" cy="602812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67" b="1" dirty="0"/>
              <a:t>                      </a:t>
            </a:r>
            <a:r>
              <a:rPr lang="en-US" sz="1333" b="1" dirty="0"/>
              <a:t>Development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81CDB41-1F94-4E24-A342-878E3D39D98D}"/>
              </a:ext>
            </a:extLst>
          </p:cNvPr>
          <p:cNvSpPr/>
          <p:nvPr/>
        </p:nvSpPr>
        <p:spPr>
          <a:xfrm>
            <a:off x="558905" y="3126923"/>
            <a:ext cx="1865363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Commit to repo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4E6374-ED3D-4187-958E-B7BB527F7608}"/>
              </a:ext>
            </a:extLst>
          </p:cNvPr>
          <p:cNvSpPr/>
          <p:nvPr/>
        </p:nvSpPr>
        <p:spPr>
          <a:xfrm>
            <a:off x="531632" y="3964085"/>
            <a:ext cx="1946936" cy="8382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Create Build/Release pipeline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47CAC17-E236-4CF7-B5C9-F589C7FB1C26}"/>
              </a:ext>
            </a:extLst>
          </p:cNvPr>
          <p:cNvSpPr/>
          <p:nvPr/>
        </p:nvSpPr>
        <p:spPr>
          <a:xfrm>
            <a:off x="544357" y="2308520"/>
            <a:ext cx="1865363" cy="5842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Make code changes</a:t>
            </a:r>
          </a:p>
        </p:txBody>
      </p:sp>
      <p:sp>
        <p:nvSpPr>
          <p:cNvPr id="7" name="Pentagon 10">
            <a:extLst>
              <a:ext uri="{FF2B5EF4-FFF2-40B4-BE49-F238E27FC236}">
                <a16:creationId xmlns:a16="http://schemas.microsoft.com/office/drawing/2014/main" id="{486542CC-89F6-430D-BC05-5B9137F7BAB6}"/>
              </a:ext>
            </a:extLst>
          </p:cNvPr>
          <p:cNvSpPr/>
          <p:nvPr/>
        </p:nvSpPr>
        <p:spPr>
          <a:xfrm>
            <a:off x="2746484" y="768789"/>
            <a:ext cx="1895803" cy="602812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/>
              <a:t>      </a:t>
            </a:r>
          </a:p>
          <a:p>
            <a:r>
              <a:rPr lang="en-US" sz="1467" b="1" dirty="0"/>
              <a:t>  Peer Review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98A786E9-873F-4F49-8DF6-D1223BCEAE7E}"/>
              </a:ext>
            </a:extLst>
          </p:cNvPr>
          <p:cNvSpPr/>
          <p:nvPr/>
        </p:nvSpPr>
        <p:spPr>
          <a:xfrm>
            <a:off x="2686711" y="2283917"/>
            <a:ext cx="1699600" cy="75948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PR to merge into Develop Branch 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67C2581-DA42-4F92-9285-6C71B588CDB8}"/>
              </a:ext>
            </a:extLst>
          </p:cNvPr>
          <p:cNvSpPr/>
          <p:nvPr/>
        </p:nvSpPr>
        <p:spPr>
          <a:xfrm>
            <a:off x="2715170" y="3186038"/>
            <a:ext cx="1671141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Code reviewers approve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C4916E8-9EDD-4420-A1E4-217BC515F2A9}"/>
              </a:ext>
            </a:extLst>
          </p:cNvPr>
          <p:cNvSpPr/>
          <p:nvPr/>
        </p:nvSpPr>
        <p:spPr>
          <a:xfrm>
            <a:off x="2712132" y="4036878"/>
            <a:ext cx="1681059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Complete Code Merge</a:t>
            </a:r>
          </a:p>
        </p:txBody>
      </p:sp>
      <p:sp>
        <p:nvSpPr>
          <p:cNvPr id="11" name="Pentagon 16">
            <a:extLst>
              <a:ext uri="{FF2B5EF4-FFF2-40B4-BE49-F238E27FC236}">
                <a16:creationId xmlns:a16="http://schemas.microsoft.com/office/drawing/2014/main" id="{9520C4E7-0919-4F82-A946-AFCEB81DC232}"/>
              </a:ext>
            </a:extLst>
          </p:cNvPr>
          <p:cNvSpPr/>
          <p:nvPr/>
        </p:nvSpPr>
        <p:spPr>
          <a:xfrm>
            <a:off x="4659149" y="768789"/>
            <a:ext cx="1915287" cy="602812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/>
              <a:t>                         </a:t>
            </a:r>
          </a:p>
          <a:p>
            <a:r>
              <a:rPr lang="en-US" sz="1467" b="1" dirty="0"/>
              <a:t> QA Deploy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247124F-EBC2-4CBD-AD41-F164F444B117}"/>
              </a:ext>
            </a:extLst>
          </p:cNvPr>
          <p:cNvSpPr/>
          <p:nvPr/>
        </p:nvSpPr>
        <p:spPr>
          <a:xfrm>
            <a:off x="531632" y="1507313"/>
            <a:ext cx="2002459" cy="72675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67" dirty="0">
                <a:solidFill>
                  <a:sysClr val="windowText" lastClr="000000"/>
                </a:solidFill>
              </a:rPr>
              <a:t>Clone Feature Branch from develop branch 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A2BFBCF4-6874-4746-9887-FEEA9913640D}"/>
              </a:ext>
            </a:extLst>
          </p:cNvPr>
          <p:cNvSpPr/>
          <p:nvPr/>
        </p:nvSpPr>
        <p:spPr>
          <a:xfrm>
            <a:off x="2744568" y="1450121"/>
            <a:ext cx="1689320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Create Pull Request 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34A7D20-7AA8-447F-9C99-8AE78F52C123}"/>
              </a:ext>
            </a:extLst>
          </p:cNvPr>
          <p:cNvSpPr/>
          <p:nvPr/>
        </p:nvSpPr>
        <p:spPr>
          <a:xfrm>
            <a:off x="4644365" y="1555417"/>
            <a:ext cx="1689320" cy="81202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Run Build pipeline from Develop Branch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B1E1DF5-F579-49E9-B01C-FE4ADCB9C188}"/>
              </a:ext>
            </a:extLst>
          </p:cNvPr>
          <p:cNvSpPr/>
          <p:nvPr/>
        </p:nvSpPr>
        <p:spPr>
          <a:xfrm>
            <a:off x="4619415" y="3484172"/>
            <a:ext cx="1737144" cy="81515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Deploy to QA(Admin/app-support)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EF406CEF-A9A0-43AD-A405-9E83104487EC}"/>
              </a:ext>
            </a:extLst>
          </p:cNvPr>
          <p:cNvSpPr/>
          <p:nvPr/>
        </p:nvSpPr>
        <p:spPr>
          <a:xfrm>
            <a:off x="4628136" y="2563320"/>
            <a:ext cx="1691400" cy="78199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New stage in release pipeline for QA deploy</a:t>
            </a:r>
          </a:p>
        </p:txBody>
      </p:sp>
      <p:sp>
        <p:nvSpPr>
          <p:cNvPr id="17" name="Pentagon 29">
            <a:extLst>
              <a:ext uri="{FF2B5EF4-FFF2-40B4-BE49-F238E27FC236}">
                <a16:creationId xmlns:a16="http://schemas.microsoft.com/office/drawing/2014/main" id="{0416E7D6-91AF-41A7-BBB5-314F9D74B2C0}"/>
              </a:ext>
            </a:extLst>
          </p:cNvPr>
          <p:cNvSpPr/>
          <p:nvPr/>
        </p:nvSpPr>
        <p:spPr>
          <a:xfrm>
            <a:off x="6627260" y="768687"/>
            <a:ext cx="1825296" cy="605084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/>
              <a:t>ReleaseV1.0 Branch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67E41D4C-0479-4E64-B0AB-F39138CFE81C}"/>
              </a:ext>
            </a:extLst>
          </p:cNvPr>
          <p:cNvSpPr/>
          <p:nvPr/>
        </p:nvSpPr>
        <p:spPr>
          <a:xfrm>
            <a:off x="6574435" y="1567135"/>
            <a:ext cx="1728405" cy="800307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Create Release Branch from master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7175F584-0B9E-472C-982B-BD916190C650}"/>
              </a:ext>
            </a:extLst>
          </p:cNvPr>
          <p:cNvSpPr/>
          <p:nvPr/>
        </p:nvSpPr>
        <p:spPr>
          <a:xfrm>
            <a:off x="6613520" y="2455383"/>
            <a:ext cx="1689320" cy="81494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PR to merge into release branch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39F4B89E-912E-446D-B3D4-F9ADAA91CF7E}"/>
              </a:ext>
            </a:extLst>
          </p:cNvPr>
          <p:cNvSpPr/>
          <p:nvPr/>
        </p:nvSpPr>
        <p:spPr>
          <a:xfrm>
            <a:off x="6627260" y="3460990"/>
            <a:ext cx="1689320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Code reviewers approve</a:t>
            </a:r>
          </a:p>
        </p:txBody>
      </p:sp>
      <p:sp>
        <p:nvSpPr>
          <p:cNvPr id="21" name="Pentagon 34">
            <a:extLst>
              <a:ext uri="{FF2B5EF4-FFF2-40B4-BE49-F238E27FC236}">
                <a16:creationId xmlns:a16="http://schemas.microsoft.com/office/drawing/2014/main" id="{088F1E33-F69A-4D6D-A03F-E06EE4F12339}"/>
              </a:ext>
            </a:extLst>
          </p:cNvPr>
          <p:cNvSpPr/>
          <p:nvPr/>
        </p:nvSpPr>
        <p:spPr>
          <a:xfrm>
            <a:off x="8455895" y="768687"/>
            <a:ext cx="1874783" cy="602812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/>
              <a:t>                    </a:t>
            </a:r>
          </a:p>
          <a:p>
            <a:r>
              <a:rPr lang="en-US" sz="1467" b="1" dirty="0"/>
              <a:t>  Prod Deploy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8EC81F7-1133-4B8B-AA4D-54237BAA1927}"/>
              </a:ext>
            </a:extLst>
          </p:cNvPr>
          <p:cNvSpPr/>
          <p:nvPr/>
        </p:nvSpPr>
        <p:spPr>
          <a:xfrm>
            <a:off x="8566487" y="3399142"/>
            <a:ext cx="1543165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Deploy to Prod(Admin)</a:t>
            </a:r>
          </a:p>
        </p:txBody>
      </p:sp>
      <p:sp>
        <p:nvSpPr>
          <p:cNvPr id="23" name="Pentagon 38">
            <a:extLst>
              <a:ext uri="{FF2B5EF4-FFF2-40B4-BE49-F238E27FC236}">
                <a16:creationId xmlns:a16="http://schemas.microsoft.com/office/drawing/2014/main" id="{C82E31D8-BD4B-40CF-B87E-C11FFDD219AE}"/>
              </a:ext>
            </a:extLst>
          </p:cNvPr>
          <p:cNvSpPr/>
          <p:nvPr/>
        </p:nvSpPr>
        <p:spPr>
          <a:xfrm>
            <a:off x="10330678" y="779998"/>
            <a:ext cx="1737929" cy="602812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/>
              <a:t>                      Master branch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F53735BC-B0A9-4438-AB6E-4FD1FBB9FFAC}"/>
              </a:ext>
            </a:extLst>
          </p:cNvPr>
          <p:cNvSpPr/>
          <p:nvPr/>
        </p:nvSpPr>
        <p:spPr>
          <a:xfrm>
            <a:off x="10379287" y="1611766"/>
            <a:ext cx="1689320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Create Pull Request 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4614665-65AF-40E4-ADAC-C7201B4B55AF}"/>
              </a:ext>
            </a:extLst>
          </p:cNvPr>
          <p:cNvSpPr/>
          <p:nvPr/>
        </p:nvSpPr>
        <p:spPr>
          <a:xfrm>
            <a:off x="10412385" y="2382805"/>
            <a:ext cx="1547748" cy="80323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Code reviewers approve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6F7C15C-5646-4ABE-8C72-6AEB3DD3D87A}"/>
              </a:ext>
            </a:extLst>
          </p:cNvPr>
          <p:cNvSpPr/>
          <p:nvPr/>
        </p:nvSpPr>
        <p:spPr>
          <a:xfrm>
            <a:off x="10412384" y="3438073"/>
            <a:ext cx="1487880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Complete Code Merge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EDF2C0AE-08B3-4E88-94AA-B209D1070E98}"/>
              </a:ext>
            </a:extLst>
          </p:cNvPr>
          <p:cNvSpPr/>
          <p:nvPr/>
        </p:nvSpPr>
        <p:spPr>
          <a:xfrm>
            <a:off x="8666702" y="5280065"/>
            <a:ext cx="1503857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Hotfix Branch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6A8B617-E89E-413C-9467-EECDFF2AF176}"/>
              </a:ext>
            </a:extLst>
          </p:cNvPr>
          <p:cNvSpPr/>
          <p:nvPr/>
        </p:nvSpPr>
        <p:spPr>
          <a:xfrm>
            <a:off x="531633" y="5021145"/>
            <a:ext cx="1918404" cy="51784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Deploy to Dev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4ACA487E-5DD3-414A-9284-7167EBEB9DFB}"/>
              </a:ext>
            </a:extLst>
          </p:cNvPr>
          <p:cNvSpPr/>
          <p:nvPr/>
        </p:nvSpPr>
        <p:spPr>
          <a:xfrm>
            <a:off x="6627259" y="4314551"/>
            <a:ext cx="1706605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Merge code changes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CA934064-5829-4ADD-980A-1C54689A4F1F}"/>
              </a:ext>
            </a:extLst>
          </p:cNvPr>
          <p:cNvSpPr/>
          <p:nvPr/>
        </p:nvSpPr>
        <p:spPr>
          <a:xfrm>
            <a:off x="8504504" y="1506254"/>
            <a:ext cx="1689320" cy="81202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Run Build pipeline from Release Branch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F26486B1-53D3-4509-A318-EAE81DE3FD7B}"/>
              </a:ext>
            </a:extLst>
          </p:cNvPr>
          <p:cNvSpPr/>
          <p:nvPr/>
        </p:nvSpPr>
        <p:spPr>
          <a:xfrm>
            <a:off x="8479159" y="2453033"/>
            <a:ext cx="1691400" cy="78434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Clone stage in release pipeline for Prod deploy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D2BD71-1AE8-44A5-B270-CEB690D122AB}"/>
              </a:ext>
            </a:extLst>
          </p:cNvPr>
          <p:cNvCxnSpPr>
            <a:endCxn id="27" idx="0"/>
          </p:cNvCxnSpPr>
          <p:nvPr/>
        </p:nvCxnSpPr>
        <p:spPr>
          <a:xfrm>
            <a:off x="9418630" y="4021442"/>
            <a:ext cx="1" cy="125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76;p31">
            <a:extLst>
              <a:ext uri="{FF2B5EF4-FFF2-40B4-BE49-F238E27FC236}">
                <a16:creationId xmlns:a16="http://schemas.microsoft.com/office/drawing/2014/main" id="{73191A63-2ACD-43DD-8F28-FE467F3039A2}"/>
              </a:ext>
            </a:extLst>
          </p:cNvPr>
          <p:cNvSpPr/>
          <p:nvPr/>
        </p:nvSpPr>
        <p:spPr>
          <a:xfrm>
            <a:off x="9418629" y="4488981"/>
            <a:ext cx="336400" cy="3508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10FD5D-ECA5-4DA0-A1C9-CB67478E08A2}"/>
              </a:ext>
            </a:extLst>
          </p:cNvPr>
          <p:cNvCxnSpPr/>
          <p:nvPr/>
        </p:nvCxnSpPr>
        <p:spPr>
          <a:xfrm flipV="1">
            <a:off x="9024885" y="4021441"/>
            <a:ext cx="14012" cy="125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0D73E5-2767-469D-B580-FA60241DEF45}"/>
              </a:ext>
            </a:extLst>
          </p:cNvPr>
          <p:cNvCxnSpPr>
            <a:stCxn id="28" idx="2"/>
          </p:cNvCxnSpPr>
          <p:nvPr/>
        </p:nvCxnSpPr>
        <p:spPr>
          <a:xfrm>
            <a:off x="1490836" y="5538986"/>
            <a:ext cx="8641" cy="641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FE56EF-BDD1-481D-8244-D0EF2C0BC31D}"/>
              </a:ext>
            </a:extLst>
          </p:cNvPr>
          <p:cNvCxnSpPr>
            <a:stCxn id="10" idx="2"/>
          </p:cNvCxnSpPr>
          <p:nvPr/>
        </p:nvCxnSpPr>
        <p:spPr>
          <a:xfrm>
            <a:off x="3552662" y="4659177"/>
            <a:ext cx="22993" cy="142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FB06BE-6547-4EF1-8D44-29AFF1134572}"/>
              </a:ext>
            </a:extLst>
          </p:cNvPr>
          <p:cNvCxnSpPr/>
          <p:nvPr/>
        </p:nvCxnSpPr>
        <p:spPr>
          <a:xfrm>
            <a:off x="5472442" y="4299224"/>
            <a:ext cx="31367" cy="188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81A3DA-9C24-43D0-BFD7-F27D39FFCE23}"/>
              </a:ext>
            </a:extLst>
          </p:cNvPr>
          <p:cNvCxnSpPr/>
          <p:nvPr/>
        </p:nvCxnSpPr>
        <p:spPr>
          <a:xfrm>
            <a:off x="7449964" y="4950573"/>
            <a:ext cx="0" cy="124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8E5B3E-A0C2-4A04-ADA4-EA45E6E515C5}"/>
              </a:ext>
            </a:extLst>
          </p:cNvPr>
          <p:cNvCxnSpPr/>
          <p:nvPr/>
        </p:nvCxnSpPr>
        <p:spPr>
          <a:xfrm flipH="1">
            <a:off x="294289" y="6180083"/>
            <a:ext cx="716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BA61190-54E2-403D-8419-65E7D6886897}"/>
              </a:ext>
            </a:extLst>
          </p:cNvPr>
          <p:cNvCxnSpPr/>
          <p:nvPr/>
        </p:nvCxnSpPr>
        <p:spPr>
          <a:xfrm flipH="1" flipV="1">
            <a:off x="302936" y="2588459"/>
            <a:ext cx="5368" cy="3563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394F1C-60CC-45CE-AFD7-EB5814317369}"/>
              </a:ext>
            </a:extLst>
          </p:cNvPr>
          <p:cNvCxnSpPr>
            <a:endCxn id="6" idx="1"/>
          </p:cNvCxnSpPr>
          <p:nvPr/>
        </p:nvCxnSpPr>
        <p:spPr>
          <a:xfrm>
            <a:off x="307770" y="2596423"/>
            <a:ext cx="236588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76;p31">
            <a:extLst>
              <a:ext uri="{FF2B5EF4-FFF2-40B4-BE49-F238E27FC236}">
                <a16:creationId xmlns:a16="http://schemas.microsoft.com/office/drawing/2014/main" id="{7AB5D66E-583D-4C83-A2A1-D38D5E43EFEA}"/>
              </a:ext>
            </a:extLst>
          </p:cNvPr>
          <p:cNvSpPr/>
          <p:nvPr/>
        </p:nvSpPr>
        <p:spPr>
          <a:xfrm>
            <a:off x="1698389" y="5639869"/>
            <a:ext cx="336400" cy="3508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" name="Google Shape;276;p31">
            <a:extLst>
              <a:ext uri="{FF2B5EF4-FFF2-40B4-BE49-F238E27FC236}">
                <a16:creationId xmlns:a16="http://schemas.microsoft.com/office/drawing/2014/main" id="{5B6E8233-A6E1-4269-8634-9B733FA44A68}"/>
              </a:ext>
            </a:extLst>
          </p:cNvPr>
          <p:cNvSpPr/>
          <p:nvPr/>
        </p:nvSpPr>
        <p:spPr>
          <a:xfrm flipH="1">
            <a:off x="3579205" y="5572189"/>
            <a:ext cx="287448" cy="3508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" name="Google Shape;276;p31">
            <a:extLst>
              <a:ext uri="{FF2B5EF4-FFF2-40B4-BE49-F238E27FC236}">
                <a16:creationId xmlns:a16="http://schemas.microsoft.com/office/drawing/2014/main" id="{0BB48582-4625-4754-9961-49FBEE4404E7}"/>
              </a:ext>
            </a:extLst>
          </p:cNvPr>
          <p:cNvSpPr/>
          <p:nvPr/>
        </p:nvSpPr>
        <p:spPr>
          <a:xfrm flipH="1">
            <a:off x="5565771" y="5551564"/>
            <a:ext cx="287448" cy="3508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" name="Google Shape;276;p31">
            <a:extLst>
              <a:ext uri="{FF2B5EF4-FFF2-40B4-BE49-F238E27FC236}">
                <a16:creationId xmlns:a16="http://schemas.microsoft.com/office/drawing/2014/main" id="{00A0B67E-56A9-4A37-92DC-314D5F921C6F}"/>
              </a:ext>
            </a:extLst>
          </p:cNvPr>
          <p:cNvSpPr/>
          <p:nvPr/>
        </p:nvSpPr>
        <p:spPr>
          <a:xfrm>
            <a:off x="7464141" y="5479261"/>
            <a:ext cx="336400" cy="3508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59B92BCF-9BED-474F-AFD0-A89E9F58578A}"/>
              </a:ext>
            </a:extLst>
          </p:cNvPr>
          <p:cNvSpPr/>
          <p:nvPr/>
        </p:nvSpPr>
        <p:spPr>
          <a:xfrm>
            <a:off x="10412383" y="4325970"/>
            <a:ext cx="1547748" cy="1153292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67" dirty="0">
                <a:solidFill>
                  <a:sysClr val="windowText" lastClr="000000"/>
                </a:solidFill>
              </a:rPr>
              <a:t>Rebase Develop branch with latest code</a:t>
            </a:r>
          </a:p>
        </p:txBody>
      </p:sp>
    </p:spTree>
    <p:extLst>
      <p:ext uri="{BB962C8B-B14F-4D97-AF65-F5344CB8AC3E}">
        <p14:creationId xmlns:p14="http://schemas.microsoft.com/office/powerpoint/2010/main" val="47495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6B23-C0A4-497A-9E1A-F3E16D6E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67" y="-46800"/>
            <a:ext cx="11222736" cy="828040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New Project Onboarding Process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6C20901E-1BA8-43BE-82B9-A53B92D22C70}"/>
              </a:ext>
            </a:extLst>
          </p:cNvPr>
          <p:cNvSpPr txBox="1">
            <a:spLocks/>
          </p:cNvSpPr>
          <p:nvPr/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A1375D2-A255-46C2-AE67-7D621CCB7F7B}"/>
              </a:ext>
            </a:extLst>
          </p:cNvPr>
          <p:cNvSpPr/>
          <p:nvPr/>
        </p:nvSpPr>
        <p:spPr>
          <a:xfrm rot="10800000">
            <a:off x="600214" y="1430385"/>
            <a:ext cx="312623" cy="306609"/>
          </a:xfrm>
          <a:prstGeom prst="rtTriangl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C037EDD-EA3C-42BF-A3D6-16478D6D5E00}"/>
              </a:ext>
            </a:extLst>
          </p:cNvPr>
          <p:cNvSpPr/>
          <p:nvPr/>
        </p:nvSpPr>
        <p:spPr>
          <a:xfrm rot="10800000">
            <a:off x="5799909" y="1795644"/>
            <a:ext cx="282787" cy="306616"/>
          </a:xfrm>
          <a:prstGeom prst="rtTriangl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ound Same Side Corner Rectangle 9">
            <a:extLst>
              <a:ext uri="{FF2B5EF4-FFF2-40B4-BE49-F238E27FC236}">
                <a16:creationId xmlns:a16="http://schemas.microsoft.com/office/drawing/2014/main" id="{88922A25-0D98-403B-AD62-0F7BE0930534}"/>
              </a:ext>
            </a:extLst>
          </p:cNvPr>
          <p:cNvSpPr/>
          <p:nvPr/>
        </p:nvSpPr>
        <p:spPr>
          <a:xfrm>
            <a:off x="665866" y="844448"/>
            <a:ext cx="5369511" cy="601123"/>
          </a:xfrm>
          <a:prstGeom prst="round2SameRect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49C06F54-201B-43F0-8134-4E914A866205}"/>
              </a:ext>
            </a:extLst>
          </p:cNvPr>
          <p:cNvSpPr/>
          <p:nvPr/>
        </p:nvSpPr>
        <p:spPr>
          <a:xfrm>
            <a:off x="6035378" y="844448"/>
            <a:ext cx="4832918" cy="601139"/>
          </a:xfrm>
          <a:prstGeom prst="round2Same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Ownership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2C0DA3-3FC8-4951-A202-5A91E3A6F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51155"/>
              </p:ext>
            </p:extLst>
          </p:nvPr>
        </p:nvGraphicFramePr>
        <p:xfrm>
          <a:off x="880515" y="1462560"/>
          <a:ext cx="9987782" cy="490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737">
                  <a:extLst>
                    <a:ext uri="{9D8B030D-6E8A-4147-A177-3AD203B41FA5}">
                      <a16:colId xmlns:a16="http://schemas.microsoft.com/office/drawing/2014/main" val="2888190450"/>
                    </a:ext>
                  </a:extLst>
                </a:gridCol>
                <a:gridCol w="4759045">
                  <a:extLst>
                    <a:ext uri="{9D8B030D-6E8A-4147-A177-3AD203B41FA5}">
                      <a16:colId xmlns:a16="http://schemas.microsoft.com/office/drawing/2014/main" val="3464815165"/>
                    </a:ext>
                  </a:extLst>
                </a:gridCol>
              </a:tblGrid>
              <a:tr h="5035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CAB request Approval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Project Manager </a:t>
                      </a:r>
                    </a:p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05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Change request to be raised in Jira/Snow(go/CDL)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Note : should include 511 Id’s of users  to provide access to azure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Project Team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5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ISO trainings needs to be completed to get an understanding of Azure </a:t>
                      </a:r>
                      <a:r>
                        <a:rPr lang="en-US" sz="1400" b="0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Project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16062"/>
                  </a:ext>
                </a:extLst>
              </a:tr>
              <a:tr h="54647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Access to </a:t>
                      </a:r>
                      <a:r>
                        <a:rPr lang="en-US" sz="1400" b="0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Abbvie</a:t>
                      </a: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Azure 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AbbVie enterprise Azure DevOps support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2848"/>
                  </a:ext>
                </a:extLst>
              </a:tr>
              <a:tr h="51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 level access (All developers should be added as part of CDL-BTS-Contributors)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CDL DevOps Admin Team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20035"/>
                  </a:ext>
                </a:extLst>
              </a:tr>
              <a:tr h="372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Repo level access</a:t>
                      </a:r>
                    </a:p>
                    <a:p>
                      <a:endParaRPr lang="en-US" sz="14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CDL DevOps Admin Team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0197"/>
                  </a:ext>
                </a:extLst>
              </a:tr>
              <a:tr h="5035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Build pipeline access (To build Artifacts) </a:t>
                      </a:r>
                    </a:p>
                    <a:p>
                      <a:endParaRPr lang="en-US" sz="14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CDL DevOps Admin Team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9924"/>
                  </a:ext>
                </a:extLst>
              </a:tr>
              <a:tr h="5035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Release Pipeline access( To deploy build artifacts into </a:t>
                      </a:r>
                      <a:r>
                        <a:rPr lang="en-US" sz="1400" b="0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Dev,QA,Prod</a:t>
                      </a: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env)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CDL DevOps Admin Team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5311"/>
                  </a:ext>
                </a:extLst>
              </a:tr>
              <a:tr h="5035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Deployment group access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Note : Developers will have access to only dev deployment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CDL DevOps Admin Team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70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59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7DBA-27A2-4660-B091-1350419C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91" y="51425"/>
            <a:ext cx="11180064" cy="1060704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CDL Project Repo’s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2124E-CC76-4C16-B351-267A2A6C705C}"/>
              </a:ext>
            </a:extLst>
          </p:cNvPr>
          <p:cNvSpPr txBox="1"/>
          <p:nvPr/>
        </p:nvSpPr>
        <p:spPr>
          <a:xfrm>
            <a:off x="966651" y="1854926"/>
            <a:ext cx="900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FC726B-BB6E-475F-AAEC-01E023D36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70957"/>
              </p:ext>
            </p:extLst>
          </p:nvPr>
        </p:nvGraphicFramePr>
        <p:xfrm>
          <a:off x="2802175" y="2224256"/>
          <a:ext cx="6374295" cy="35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84">
                  <a:extLst>
                    <a:ext uri="{9D8B030D-6E8A-4147-A177-3AD203B41FA5}">
                      <a16:colId xmlns:a16="http://schemas.microsoft.com/office/drawing/2014/main" val="3756613466"/>
                    </a:ext>
                  </a:extLst>
                </a:gridCol>
                <a:gridCol w="5601411">
                  <a:extLst>
                    <a:ext uri="{9D8B030D-6E8A-4147-A177-3AD203B41FA5}">
                      <a16:colId xmlns:a16="http://schemas.microsoft.com/office/drawing/2014/main" val="3331470559"/>
                    </a:ext>
                  </a:extLst>
                </a:gridCol>
              </a:tblGrid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Sr. No</a:t>
                      </a:r>
                      <a:endParaRPr lang="en-US" sz="20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CDL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Repo’s</a:t>
                      </a:r>
                      <a:endParaRPr lang="en-US" sz="2000" dirty="0">
                        <a:effectLst/>
                      </a:endParaRP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3266514217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CommercialDatalake-hcp360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2802568190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CommercialDatalake-hcp360-operations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3022771048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CommercialDatalake-market-access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2017185276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CommercialDatalake-marketing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1762276425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CommercialDatalake-operations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3029154870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CommercialDatalake-platform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2209222439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CommercialDatalake-hcp360-poc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4092514247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-syndicated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3345492035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-Template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3588944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EB1184-978A-4CD7-B93F-BC25AA8C6324}"/>
              </a:ext>
            </a:extLst>
          </p:cNvPr>
          <p:cNvSpPr txBox="1"/>
          <p:nvPr/>
        </p:nvSpPr>
        <p:spPr>
          <a:xfrm>
            <a:off x="4515392" y="1060703"/>
            <a:ext cx="3263633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CommercialDatalake-Template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08D6D-E633-4334-B0BE-B27E6C5BA456}"/>
              </a:ext>
            </a:extLst>
          </p:cNvPr>
          <p:cNvCxnSpPr/>
          <p:nvPr/>
        </p:nvCxnSpPr>
        <p:spPr>
          <a:xfrm>
            <a:off x="5989323" y="1430036"/>
            <a:ext cx="0" cy="826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75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56FD-0C1A-43A9-9282-D05987FE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51" y="56404"/>
            <a:ext cx="11180064" cy="1060704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Things to know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6B0FC5-5D13-4F78-8258-FD9FC58C3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9548"/>
              </p:ext>
            </p:extLst>
          </p:nvPr>
        </p:nvGraphicFramePr>
        <p:xfrm>
          <a:off x="1325609" y="1284194"/>
          <a:ext cx="10123006" cy="43168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22175">
                  <a:extLst>
                    <a:ext uri="{9D8B030D-6E8A-4147-A177-3AD203B41FA5}">
                      <a16:colId xmlns:a16="http://schemas.microsoft.com/office/drawing/2014/main" val="2041605683"/>
                    </a:ext>
                  </a:extLst>
                </a:gridCol>
                <a:gridCol w="7200831">
                  <a:extLst>
                    <a:ext uri="{9D8B030D-6E8A-4147-A177-3AD203B41FA5}">
                      <a16:colId xmlns:a16="http://schemas.microsoft.com/office/drawing/2014/main" val="527272956"/>
                    </a:ext>
                  </a:extLst>
                </a:gridCol>
              </a:tblGrid>
              <a:tr h="387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Things to know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Details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83812"/>
                  </a:ext>
                </a:extLst>
              </a:tr>
              <a:tr h="1260332"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CDL-BTS-contributors(All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Developers) </a:t>
                      </a:r>
                    </a:p>
                    <a:p>
                      <a:r>
                        <a:rPr lang="en-US" dirty="0" smtClean="0"/>
                        <a:t>CDL-BTS-approvers(For any code</a:t>
                      </a:r>
                      <a:r>
                        <a:rPr lang="en-US" baseline="0" dirty="0" smtClean="0"/>
                        <a:t> review/approver for deployment)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CDL-BTS-admin(Actual </a:t>
                      </a:r>
                      <a:r>
                        <a:rPr lang="en-US" dirty="0" err="1" smtClean="0"/>
                        <a:t>deployer</a:t>
                      </a:r>
                      <a:r>
                        <a:rPr lang="en-US" baseline="0" dirty="0" smtClean="0"/>
                        <a:t>/Manage azure </a:t>
                      </a:r>
                      <a:r>
                        <a:rPr lang="en-US" baseline="0" dirty="0" err="1" smtClean="0"/>
                        <a:t>devops</a:t>
                      </a:r>
                      <a:r>
                        <a:rPr lang="en-US" baseline="0" dirty="0" smtClean="0"/>
                        <a:t> access control for CDL specific project 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90700"/>
                  </a:ext>
                </a:extLst>
              </a:tr>
              <a:tr h="678640">
                <a:tc>
                  <a:txBody>
                    <a:bodyPr/>
                    <a:lstStyle/>
                    <a:p>
                      <a:r>
                        <a:rPr lang="en-US" dirty="0" smtClean="0"/>
                        <a:t>Repo and </a:t>
                      </a:r>
                      <a:r>
                        <a:rPr lang="en-US" dirty="0"/>
                        <a:t>Folder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Repo’s 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System specific and folder structure are</a:t>
                      </a:r>
                      <a:r>
                        <a:rPr lang="en-US" baseline="0" dirty="0" smtClean="0"/>
                        <a:t> specified in the excel sheet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3348"/>
                  </a:ext>
                </a:extLst>
              </a:tr>
              <a:tr h="387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Build </a:t>
                      </a:r>
                      <a:r>
                        <a:rPr lang="en-US" dirty="0" smtClean="0"/>
                        <a:t> and Release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</a:t>
                      </a:r>
                      <a:r>
                        <a:rPr lang="en-US" dirty="0" smtClean="0"/>
                        <a:t>pipeline per</a:t>
                      </a:r>
                      <a:r>
                        <a:rPr lang="en-US" baseline="0" dirty="0" smtClean="0"/>
                        <a:t> project/per technology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56838"/>
                  </a:ext>
                </a:extLst>
              </a:tr>
              <a:tr h="770700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 smtClean="0"/>
                        <a:t>Branch,Develop,Release,Master,Hotfix</a:t>
                      </a:r>
                      <a:r>
                        <a:rPr lang="en-US" baseline="0" dirty="0" smtClean="0"/>
                        <a:t>(refer slide 10 for more definitions)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15470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r>
                        <a:rPr lang="en-US" dirty="0"/>
                        <a:t>Edge Node </a:t>
                      </a:r>
                      <a:r>
                        <a:rPr lang="en-US" dirty="0" smtClean="0"/>
                        <a:t>Folder </a:t>
                      </a:r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En01-cop-nonprod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dev,qa</a:t>
                      </a:r>
                      <a:r>
                        <a:rPr lang="en-US" baseline="0" dirty="0" smtClean="0"/>
                        <a:t> (controlled through deployment group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En01-cop-prod</a:t>
                      </a:r>
                      <a:r>
                        <a:rPr lang="en-US" baseline="0" dirty="0" smtClean="0"/>
                        <a:t>: prod ((controlled through deployment group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84406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C58A693-AFE6-4E1D-8489-EACEC2A08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870913"/>
              </p:ext>
            </p:extLst>
          </p:nvPr>
        </p:nvGraphicFramePr>
        <p:xfrm>
          <a:off x="10394152" y="5824163"/>
          <a:ext cx="1054463" cy="88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F5DB601-EFF9-41DA-9D70-487D4AEBAC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94152" y="5824163"/>
                        <a:ext cx="1054463" cy="889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54328" y="5980772"/>
            <a:ext cx="536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Attached Excel to know about the folder structure </a:t>
            </a:r>
            <a:endParaRPr lang="en-US" dirty="0"/>
          </a:p>
        </p:txBody>
      </p:sp>
      <p:sp>
        <p:nvSpPr>
          <p:cNvPr id="6" name="5-Point Star 7">
            <a:extLst>
              <a:ext uri="{FF2B5EF4-FFF2-40B4-BE49-F238E27FC236}">
                <a16:creationId xmlns:a16="http://schemas.microsoft.com/office/drawing/2014/main" id="{14017790-5DB2-4DD2-B226-746B26B52EDF}"/>
              </a:ext>
            </a:extLst>
          </p:cNvPr>
          <p:cNvSpPr/>
          <p:nvPr/>
        </p:nvSpPr>
        <p:spPr>
          <a:xfrm>
            <a:off x="4624071" y="6041741"/>
            <a:ext cx="430257" cy="24739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1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TS Print Friendly">
  <a:themeElements>
    <a:clrScheme name="AbbVie 2016">
      <a:dk1>
        <a:srgbClr val="2D2926"/>
      </a:dk1>
      <a:lt1>
        <a:srgbClr val="00A9E0"/>
      </a:lt1>
      <a:dk2>
        <a:srgbClr val="071D49"/>
      </a:dk2>
      <a:lt2>
        <a:srgbClr val="7DA1C4"/>
      </a:lt2>
      <a:accent1>
        <a:srgbClr val="6BBBAE"/>
      </a:accent1>
      <a:accent2>
        <a:srgbClr val="84BD00"/>
      </a:accent2>
      <a:accent3>
        <a:srgbClr val="F1B434"/>
      </a:accent3>
      <a:accent4>
        <a:srgbClr val="0082BA"/>
      </a:accent4>
      <a:accent5>
        <a:srgbClr val="AD1AAC"/>
      </a:accent5>
      <a:accent6>
        <a:srgbClr val="DC8633"/>
      </a:accent6>
      <a:hlink>
        <a:srgbClr val="071D49"/>
      </a:hlink>
      <a:folHlink>
        <a:srgbClr val="071D49"/>
      </a:folHlink>
    </a:clrScheme>
    <a:fontScheme name="Custom 1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 Tech Widescreen Template (16x9)" id="{AC66E5DE-71C8-E247-9575-973F82BFBAAF}" vid="{04F6CAB9-6421-AC40-9595-9E244BD69B2E}"/>
    </a:ext>
  </a:extLst>
</a:theme>
</file>

<file path=ppt/theme/theme2.xml><?xml version="1.0" encoding="utf-8"?>
<a:theme xmlns:a="http://schemas.openxmlformats.org/drawingml/2006/main" name="Abbvie_1">
  <a:themeElements>
    <a:clrScheme name="BTS Colors v1">
      <a:dk1>
        <a:srgbClr val="000000"/>
      </a:dk1>
      <a:lt1>
        <a:srgbClr val="FFFFFF"/>
      </a:lt1>
      <a:dk2>
        <a:srgbClr val="071D49"/>
      </a:dk2>
      <a:lt2>
        <a:srgbClr val="E0E2E8"/>
      </a:lt2>
      <a:accent1>
        <a:srgbClr val="6BBBAE"/>
      </a:accent1>
      <a:accent2>
        <a:srgbClr val="84BD00"/>
      </a:accent2>
      <a:accent3>
        <a:srgbClr val="F1B434"/>
      </a:accent3>
      <a:accent4>
        <a:srgbClr val="0082BA"/>
      </a:accent4>
      <a:accent5>
        <a:srgbClr val="AD1AAC"/>
      </a:accent5>
      <a:accent6>
        <a:srgbClr val="DC8633"/>
      </a:accent6>
      <a:hlink>
        <a:srgbClr val="0000FF"/>
      </a:hlink>
      <a:folHlink>
        <a:srgbClr val="800080"/>
      </a:folHlink>
    </a:clrScheme>
    <a:fontScheme name="Custom 1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 Tech Widescreen Template (16x9)" id="{AC66E5DE-71C8-E247-9575-973F82BFBAAF}" vid="{25E4A8DC-FE4F-E942-8936-0548FEC0D0BB}"/>
    </a:ext>
  </a:extLst>
</a:theme>
</file>

<file path=ppt/theme/theme3.xml><?xml version="1.0" encoding="utf-8"?>
<a:theme xmlns:a="http://schemas.openxmlformats.org/drawingml/2006/main" name="Abbvie_2">
  <a:themeElements>
    <a:clrScheme name="BTS Colors v1">
      <a:dk1>
        <a:srgbClr val="000000"/>
      </a:dk1>
      <a:lt1>
        <a:srgbClr val="FFFFFF"/>
      </a:lt1>
      <a:dk2>
        <a:srgbClr val="071D49"/>
      </a:dk2>
      <a:lt2>
        <a:srgbClr val="E0E2E8"/>
      </a:lt2>
      <a:accent1>
        <a:srgbClr val="6BBBAE"/>
      </a:accent1>
      <a:accent2>
        <a:srgbClr val="84BD00"/>
      </a:accent2>
      <a:accent3>
        <a:srgbClr val="F1B434"/>
      </a:accent3>
      <a:accent4>
        <a:srgbClr val="0082BA"/>
      </a:accent4>
      <a:accent5>
        <a:srgbClr val="AD1AAC"/>
      </a:accent5>
      <a:accent6>
        <a:srgbClr val="DC8633"/>
      </a:accent6>
      <a:hlink>
        <a:srgbClr val="0000FF"/>
      </a:hlink>
      <a:folHlink>
        <a:srgbClr val="800080"/>
      </a:folHlink>
    </a:clrScheme>
    <a:fontScheme name="Custom 1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 Tech Widescreen Template (16x9)" id="{AC66E5DE-71C8-E247-9575-973F82BFBAAF}" vid="{BB77CCEF-C53A-7A45-9B96-401AE0FEBE6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4E4ADBC51E18419526BC79004CAFAE" ma:contentTypeVersion="13" ma:contentTypeDescription="Create a new document." ma:contentTypeScope="" ma:versionID="e282f6c2eebf0d2d1c29f512b0ead078">
  <xsd:schema xmlns:xsd="http://www.w3.org/2001/XMLSchema" xmlns:xs="http://www.w3.org/2001/XMLSchema" xmlns:p="http://schemas.microsoft.com/office/2006/metadata/properties" xmlns:ns3="84976da3-e980-4820-a810-270069d55dd3" xmlns:ns4="9cc9ec65-401d-4091-bfa6-ffd94493f9df" targetNamespace="http://schemas.microsoft.com/office/2006/metadata/properties" ma:root="true" ma:fieldsID="8b9fdda1b41784a7f77870b1744b1fa5" ns3:_="" ns4:_="">
    <xsd:import namespace="84976da3-e980-4820-a810-270069d55dd3"/>
    <xsd:import namespace="9cc9ec65-401d-4091-bfa6-ffd94493f9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76da3-e980-4820-a810-270069d55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c9ec65-401d-4091-bfa6-ffd94493f9d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DF25F5-3CC3-4E79-9029-A5A8057535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A22FB6-DD64-4B76-949B-D1C81A1A25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976da3-e980-4820-a810-270069d55dd3"/>
    <ds:schemaRef ds:uri="9cc9ec65-401d-4091-bfa6-ffd94493f9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E60001-0573-4CE8-BBB8-A7852B240C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28889</TotalTime>
  <Words>785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Wingdings</vt:lpstr>
      <vt:lpstr>BTS Print Friendly</vt:lpstr>
      <vt:lpstr>Abbvie_1</vt:lpstr>
      <vt:lpstr>Abbvie_2</vt:lpstr>
      <vt:lpstr>think-cell Slide</vt:lpstr>
      <vt:lpstr>Worksheet</vt:lpstr>
      <vt:lpstr>CDL - Azure DevOps</vt:lpstr>
      <vt:lpstr>PowerPoint Presentation</vt:lpstr>
      <vt:lpstr>PowerPoint Presentation</vt:lpstr>
      <vt:lpstr>CDL - Azure DevOps Process</vt:lpstr>
      <vt:lpstr>Useful links</vt:lpstr>
      <vt:lpstr>Process flow </vt:lpstr>
      <vt:lpstr>New Project Onboarding Process</vt:lpstr>
      <vt:lpstr>CDL Project Repo’s </vt:lpstr>
      <vt:lpstr>Things to know</vt:lpstr>
      <vt:lpstr>Main Branches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LaCrosse, Chad</dc:creator>
  <cp:lastModifiedBy>Navaneethan, Durga (Cognizant)</cp:lastModifiedBy>
  <cp:revision>96</cp:revision>
  <dcterms:created xsi:type="dcterms:W3CDTF">2019-12-10T03:38:03Z</dcterms:created>
  <dcterms:modified xsi:type="dcterms:W3CDTF">2020-07-16T13:27:57Z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0x010100424E4ADBC51E18419526BC79004CAFAE</vt:lpwstr>
  </property>
</Properties>
</file>