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3" r:id="rId4"/>
    <p:sldMasterId id="2147483846" r:id="rId5"/>
  </p:sldMasterIdLst>
  <p:notesMasterIdLst>
    <p:notesMasterId r:id="rId33"/>
  </p:notesMasterIdLst>
  <p:handoutMasterIdLst>
    <p:handoutMasterId r:id="rId34"/>
  </p:handoutMasterIdLst>
  <p:sldIdLst>
    <p:sldId id="256" r:id="rId6"/>
    <p:sldId id="295" r:id="rId7"/>
    <p:sldId id="307" r:id="rId8"/>
    <p:sldId id="258" r:id="rId9"/>
    <p:sldId id="259" r:id="rId10"/>
    <p:sldId id="260" r:id="rId11"/>
    <p:sldId id="262" r:id="rId12"/>
    <p:sldId id="263" r:id="rId13"/>
    <p:sldId id="294" r:id="rId14"/>
    <p:sldId id="265" r:id="rId15"/>
    <p:sldId id="305" r:id="rId16"/>
    <p:sldId id="267" r:id="rId17"/>
    <p:sldId id="268" r:id="rId18"/>
    <p:sldId id="270" r:id="rId19"/>
    <p:sldId id="296" r:id="rId20"/>
    <p:sldId id="272" r:id="rId21"/>
    <p:sldId id="298" r:id="rId22"/>
    <p:sldId id="275" r:id="rId23"/>
    <p:sldId id="273" r:id="rId24"/>
    <p:sldId id="276" r:id="rId25"/>
    <p:sldId id="306" r:id="rId26"/>
    <p:sldId id="283" r:id="rId27"/>
    <p:sldId id="279" r:id="rId28"/>
    <p:sldId id="280" r:id="rId29"/>
    <p:sldId id="281" r:id="rId30"/>
    <p:sldId id="292" r:id="rId31"/>
    <p:sldId id="293" r:id="rId32"/>
  </p:sldIdLst>
  <p:sldSz cx="14630400" cy="8229600"/>
  <p:notesSz cx="6858000" cy="9144000"/>
  <p:defaultTextStyle>
    <a:defPPr>
      <a:defRPr lang="en-US"/>
    </a:defPPr>
    <a:lvl1pPr marL="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2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1033BF-5D4C-30C7-ED01-ABB637525550}" name="Vanessa Gadberry" initials="VG" userId="S::vanessa.gadberry@alteryx.com::c8258abc-907a-4162-a11c-6e2d7f372b0a" providerId="AD"/>
  <p188:author id="{409702D4-DA90-40C9-51A6-3745899216D9}" name="Petr Kmoch" initials="PK" userId="S::petr.kmoch@alteryx.com::5d617fc8-18af-45bb-ba54-19f3e11af65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18"/>
    <a:srgbClr val="2A2A2A"/>
    <a:srgbClr val="282828"/>
    <a:srgbClr val="2C2C2C"/>
    <a:srgbClr val="060609"/>
    <a:srgbClr val="E7EDF6"/>
    <a:srgbClr val="99A8B2"/>
    <a:srgbClr val="004263"/>
    <a:srgbClr val="99CDEA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75" d="100"/>
          <a:sy n="75" d="100"/>
        </p:scale>
        <p:origin x="343" y="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8/10/relationships/authors" Target="author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5DCB56-EFA7-C0DD-04E9-0192D8ECEA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C3C37-44F8-2247-27AE-352C769A76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A600-E211-D14B-AB3B-E59519246C6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CED1C-C94B-66A9-A8DC-1C4F64A84D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686AC-9F2E-F389-4102-C74B98E57E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9302-B2A5-F44C-A7D2-461181EF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0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A4AFF-35CF-A948-A73E-722C8587F82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6D86C-6E58-8140-9E80-B58DA6A0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7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568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136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705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273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2841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409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39977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8545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[SECTION]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70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conditions</a:t>
            </a:r>
          </a:p>
          <a:p>
            <a:r>
              <a:rPr lang="en-GB" dirty="0"/>
              <a:t>[A]: back</a:t>
            </a:r>
          </a:p>
          <a:p>
            <a:r>
              <a:rPr lang="en-GB" dirty="0"/>
              <a:t>[A]: </a:t>
            </a:r>
            <a:r>
              <a:rPr lang="en-GB" dirty="0" err="1"/>
              <a:t>genexes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D7A37-7374-114D-39E4-129941E4E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E118DD-5DBC-80AC-325D-E6D2258BE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628D0-8219-D8F6-4520-4181BD64C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expansion…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6241-C6EA-336A-DB97-6351CD57C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45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build-up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0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pin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873C9-1D06-2650-686C-72398528B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1CF266-572B-FD48-06EE-514BDF2E6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220D2D-2055-C2A8-D12A-9E41495CE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pin</a:t>
            </a:r>
          </a:p>
          <a:p>
            <a:r>
              <a:rPr lang="en-GB" dirty="0"/>
              <a:t>[SECTION]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51B-3804-2C3A-AEC5-045C31B86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target_*</a:t>
            </a:r>
          </a:p>
          <a:p>
            <a:r>
              <a:rPr lang="en-GB" dirty="0"/>
              <a:t>[A]: scopes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4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add </a:t>
            </a:r>
            <a:r>
              <a:rPr lang="en-GB" dirty="0" err="1"/>
              <a:t>MyJson</a:t>
            </a:r>
            <a:endParaRPr lang="en-GB" dirty="0"/>
          </a:p>
          <a:p>
            <a:r>
              <a:rPr lang="en-GB" dirty="0"/>
              <a:t>[A]: link to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header-only</a:t>
            </a:r>
          </a:p>
          <a:p>
            <a:r>
              <a:rPr lang="en-GB" dirty="0"/>
              <a:t>[A</a:t>
            </a:r>
            <a:r>
              <a:rPr lang="en-GB"/>
              <a:t>]: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[SECTION]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1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6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6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16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6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1.svg"/><Relationship Id="rId7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1.svg"/><Relationship Id="rId7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16.svg"/><Relationship Id="rId2" Type="http://schemas.openxmlformats.org/officeDocument/2006/relationships/image" Target="../media/image3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44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10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5992D1D-D944-CBB8-E1CE-646F7DE1A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7041"/>
            <a:ext cx="14630400" cy="1432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03950"/>
            <a:ext cx="8034728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4114800"/>
            <a:ext cx="6400800" cy="9144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presentation subtitle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7334B48-12EC-0829-C99B-707EF963A0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914400"/>
            <a:ext cx="4572000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 XX, 2024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44B67DD6-53A0-DEC2-D525-A7C1B4288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5391821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48FC1C7-43F4-999B-A041-28742DFC0A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110833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4A8FC-0613-A92B-6471-06C8F65A58A1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2025 ALTERYX, INC. All rights reserved.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0FFD74F-A1EB-5A62-05C5-26793DB181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04972" y="7263234"/>
            <a:ext cx="1612422" cy="4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5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plit Singl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1FA5EA-AA4F-707D-E32B-0A37D6D5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8209FF-B619-F40E-B1A8-28F538E49CDE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914400" y="2493206"/>
            <a:ext cx="4572000" cy="4821994"/>
          </a:xfrm>
        </p:spPr>
        <p:txBody>
          <a:bodyPr lIns="0" tIns="0" rIns="0" bIns="0"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content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1E106D-6C10-4052-E867-DEBC25FFDF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3DC09A7D-31CF-D364-394E-9E4749FE353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39289B9D-BCA3-4030-B962-E53BADFE3B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1C0BFA81-3C5F-3157-418B-40AB0154323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6893" y="924284"/>
            <a:ext cx="6850945" cy="421918"/>
          </a:xfrm>
        </p:spPr>
        <p:txBody>
          <a:bodyPr/>
          <a:lstStyle>
            <a:lvl1pPr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CADB31-9F62-142F-00E6-5200857B8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914400"/>
            <a:ext cx="4572000" cy="13716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B94E741D-1AFB-EA92-543F-2788354AE17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946893" y="1498602"/>
            <a:ext cx="6850945" cy="581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idebar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FBAB2AC-5EC9-F50A-781B-C51EA1F3EB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4397" y="0"/>
            <a:ext cx="4956003" cy="8229600"/>
          </a:xfrm>
          <a:prstGeom prst="rect">
            <a:avLst/>
          </a:prstGeom>
        </p:spPr>
      </p:pic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85DE5439-657A-863E-168D-73988806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AC5F50-DF10-7E73-4BE2-E84A00689F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6400800" cy="13716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A33AD83-58E3-1F36-566D-58FD1E18AA8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74934" y="1828851"/>
            <a:ext cx="4571024" cy="4571897"/>
          </a:xfrm>
          <a:noFill/>
          <a:effectLst>
            <a:outerShdw blurRad="101600" dist="50800" dir="2700000" algn="t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to add image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984E0BD-A35E-E45B-4106-CBFB9CBF10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7B2A7559-BDFD-2BE3-7C0D-8A053A0A76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6A76B9F-1E33-82C9-A49F-40D4A20AC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9767C80-7DD7-7DE2-E5CE-78877AB67C64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914400" y="2368380"/>
            <a:ext cx="6399213" cy="457200"/>
          </a:xfrm>
        </p:spPr>
        <p:txBody>
          <a:bodyPr lIns="0" tIns="0" rIns="0" bIns="0"/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9AD1EB27-5B13-EEB2-C2EB-3338C2AF50C6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0965" y="2943103"/>
            <a:ext cx="6399213" cy="4571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5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tat Callout Side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paint bucket&#10;&#10;Description automatically generated">
            <a:extLst>
              <a:ext uri="{FF2B5EF4-FFF2-40B4-BE49-F238E27FC236}">
                <a16:creationId xmlns:a16="http://schemas.microsoft.com/office/drawing/2014/main" id="{4867E245-E720-381B-ADA1-C0DB7D00D1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0"/>
            <a:ext cx="7620000" cy="82296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C8450-13D5-BC01-4894-46F07ED7D7D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0060379" y="4038602"/>
            <a:ext cx="3655622" cy="1826217"/>
          </a:xfrm>
        </p:spPr>
        <p:txBody>
          <a:bodyPr lIns="0" tIns="0" rIns="0" bIns="0"/>
          <a:lstStyle>
            <a:lvl1pPr marL="0" marR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 marL="548649" indent="0">
              <a:buNone/>
              <a:defRPr>
                <a:solidFill>
                  <a:schemeClr val="bg1"/>
                </a:solidFill>
              </a:defRPr>
            </a:lvl2pPr>
            <a:lvl3pPr marL="1097299" indent="0">
              <a:buNone/>
              <a:defRPr>
                <a:solidFill>
                  <a:schemeClr val="bg1"/>
                </a:solidFill>
              </a:defRPr>
            </a:lvl3pPr>
            <a:lvl4pPr marL="1645949" indent="0">
              <a:buNone/>
              <a:defRPr>
                <a:solidFill>
                  <a:schemeClr val="bg1"/>
                </a:solidFill>
              </a:defRPr>
            </a:lvl4pPr>
            <a:lvl5pPr marL="21945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description goes here. Resize large stat as needed to fit.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5F5F2C-3DF4-D72D-B202-1DB2A8149B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58401" y="2212385"/>
            <a:ext cx="3656013" cy="1826217"/>
          </a:xfrm>
        </p:spPr>
        <p:txBody>
          <a:bodyPr anchor="b">
            <a:noAutofit/>
          </a:bodyPr>
          <a:lstStyle>
            <a:lvl1pPr marL="0" indent="0" algn="l">
              <a:buNone/>
              <a:defRPr sz="7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1868D3D-B4F2-E64F-1698-426CE748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51283D-244F-D56E-962F-38EADF3596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6400800" cy="13716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B94EA97-E080-9357-348A-E06F24EC94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9E46DF30-8CF0-4D45-775D-46E51F1BA2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3583C89B-2EF2-85D9-4116-2166696D9A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475358C-E800-A71F-A346-9BE38FBB03A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914400" y="2368380"/>
            <a:ext cx="6399213" cy="457200"/>
          </a:xfrm>
        </p:spPr>
        <p:txBody>
          <a:bodyPr lIns="0" tIns="0" rIns="0" bIns="0"/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942870F3-C3CC-0F46-9CE2-32886ECFC07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0965" y="2943103"/>
            <a:ext cx="6399213" cy="4571897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8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pac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1691033-AC37-F6F6-2C60-D2DD9B8F5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5999" y="3936381"/>
            <a:ext cx="10058400" cy="22860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10972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6459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21945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Use this layout when featuring a large callout or relevant statistic that needs additional emphasis.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3B1F68-4D25-E9BA-611D-1F2BE1B19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2870" y="6986755"/>
            <a:ext cx="4572000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—SOURCE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645041-41CD-AE4F-A869-D32C7DD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93773-C91B-C42C-CE27-4117516528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48E74E-D348-09AC-40E3-4A07F06C79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D79EAD0-DC4A-473E-7097-088A94BC5F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6596" y="1931537"/>
            <a:ext cx="6857206" cy="1826217"/>
          </a:xfrm>
        </p:spPr>
        <p:txBody>
          <a:bodyPr anchor="b">
            <a:noAutofit/>
          </a:bodyPr>
          <a:lstStyle>
            <a:lvl1pPr marL="0" indent="0" algn="ctr">
              <a:buNone/>
              <a:defRPr sz="88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[CALLOUT]</a:t>
            </a:r>
          </a:p>
        </p:txBody>
      </p:sp>
    </p:spTree>
    <p:extLst>
      <p:ext uri="{BB962C8B-B14F-4D97-AF65-F5344CB8AC3E}">
        <p14:creationId xmlns:p14="http://schemas.microsoft.com/office/powerpoint/2010/main" val="3969748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pac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yellow and blue circle&#10;&#10;Description automatically generated">
            <a:extLst>
              <a:ext uri="{FF2B5EF4-FFF2-40B4-BE49-F238E27FC236}">
                <a16:creationId xmlns:a16="http://schemas.microsoft.com/office/drawing/2014/main" id="{7485961A-A400-4117-26C8-0EAA6F9CB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5999" y="3936381"/>
            <a:ext cx="10058400" cy="22860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10972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6459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21945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Use this layout when featuring a large callout or relevant statistic that needs additional emphasis.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645041-41CD-AE4F-A869-D32C7DD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F01650F8-056E-AFB1-DE57-5C92EBB9B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6596" y="1931537"/>
            <a:ext cx="6857206" cy="1826217"/>
          </a:xfrm>
        </p:spPr>
        <p:txBody>
          <a:bodyPr anchor="b">
            <a:noAutofit/>
          </a:bodyPr>
          <a:lstStyle>
            <a:lvl1pPr marL="0" indent="0" algn="ctr">
              <a:buNone/>
              <a:defRPr sz="8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[CALLOUT]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9B5615B-DD38-E0AB-F743-ADACDE9F2B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AE7E9F17-8397-237D-AAEB-8B2A7017A19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0E3A01F9-E342-BD33-A396-42B46944F0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9199" y="6986755"/>
            <a:ext cx="4572000" cy="2286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—SOURCE</a:t>
            </a:r>
          </a:p>
        </p:txBody>
      </p:sp>
    </p:spTree>
    <p:extLst>
      <p:ext uri="{BB962C8B-B14F-4D97-AF65-F5344CB8AC3E}">
        <p14:creationId xmlns:p14="http://schemas.microsoft.com/office/powerpoint/2010/main" val="297720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pact Multi St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AB146B9-34E3-6B0B-F23F-3AF25DE753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81080"/>
            <a:ext cx="14630400" cy="454852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BD34AB-517E-EF45-0D7D-1F50DC0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A3C17B5-0BDF-E22C-593D-141C0ACFF6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8212" y="3931027"/>
            <a:ext cx="2743200" cy="9144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6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6709FF-0319-1CC7-3877-E620607985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18212" y="5074026"/>
            <a:ext cx="2743200" cy="1371600"/>
          </a:xfrm>
        </p:spPr>
        <p:txBody>
          <a:bodyPr lIns="0" tIns="0" rIns="0" bIns="0">
            <a:noAutofit/>
          </a:bodyPr>
          <a:lstStyle>
            <a:lvl1pPr marL="0" marR="0" indent="0" algn="l" defTabSz="1097299" rtl="0" eaLnBrk="1" fontAlgn="auto" latinLnBrk="0" hangingPunct="1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>
                <a:solidFill>
                  <a:schemeClr val="bg1"/>
                </a:solidFill>
              </a:defRPr>
            </a:lvl2pPr>
            <a:lvl3pPr marL="1097299" indent="0">
              <a:buNone/>
              <a:defRPr>
                <a:solidFill>
                  <a:schemeClr val="bg1"/>
                </a:solidFill>
              </a:defRPr>
            </a:lvl3pPr>
            <a:lvl4pPr marL="1645949" indent="0">
              <a:buNone/>
              <a:defRPr>
                <a:solidFill>
                  <a:schemeClr val="bg1"/>
                </a:solidFill>
              </a:defRPr>
            </a:lvl4pPr>
            <a:lvl5pPr marL="21945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Resize large stat callout to fit if needed.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A37F5F9-99A4-779A-B40A-74D24C01DA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06872" y="3931026"/>
            <a:ext cx="2743200" cy="9144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6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83FE03-C758-9D72-CF92-06B6C3BB33E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06872" y="5074025"/>
            <a:ext cx="2743200" cy="1371600"/>
          </a:xfrm>
        </p:spPr>
        <p:txBody>
          <a:bodyPr lIns="0" tIns="0" rIns="0" bIns="0">
            <a:noAutofit/>
          </a:bodyPr>
          <a:lstStyle>
            <a:lvl1pPr marL="0" marR="0" indent="0" algn="l" defTabSz="1097299" rtl="0" eaLnBrk="1" fontAlgn="auto" latinLnBrk="0" hangingPunct="1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>
                <a:solidFill>
                  <a:schemeClr val="bg1"/>
                </a:solidFill>
              </a:defRPr>
            </a:lvl2pPr>
            <a:lvl3pPr marL="1097299" indent="0">
              <a:buNone/>
              <a:defRPr>
                <a:solidFill>
                  <a:schemeClr val="bg1"/>
                </a:solidFill>
              </a:defRPr>
            </a:lvl3pPr>
            <a:lvl4pPr marL="1645949" indent="0">
              <a:buNone/>
              <a:defRPr>
                <a:solidFill>
                  <a:schemeClr val="bg1"/>
                </a:solidFill>
              </a:defRPr>
            </a:lvl4pPr>
            <a:lvl5pPr marL="21945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Resize large stat callout to fit if needed.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883411C-B0D1-5B1E-9652-9F2DD9D979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95532" y="3931026"/>
            <a:ext cx="2743200" cy="9144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6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9FAFFDF-761C-8BCE-01DF-1D741A32CF67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11295532" y="5074025"/>
            <a:ext cx="2743200" cy="1371600"/>
          </a:xfrm>
        </p:spPr>
        <p:txBody>
          <a:bodyPr lIns="0" tIns="0" rIns="0" bIns="0">
            <a:noAutofit/>
          </a:bodyPr>
          <a:lstStyle>
            <a:lvl1pPr marL="0" marR="0" indent="0" algn="l" defTabSz="1097299" rtl="0" eaLnBrk="1" fontAlgn="auto" latinLnBrk="0" hangingPunct="1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>
                <a:solidFill>
                  <a:schemeClr val="bg1"/>
                </a:solidFill>
              </a:defRPr>
            </a:lvl2pPr>
            <a:lvl3pPr marL="1097299" indent="0">
              <a:buNone/>
              <a:defRPr>
                <a:solidFill>
                  <a:schemeClr val="bg1"/>
                </a:solidFill>
              </a:defRPr>
            </a:lvl3pPr>
            <a:lvl4pPr marL="1645949" indent="0">
              <a:buNone/>
              <a:defRPr>
                <a:solidFill>
                  <a:schemeClr val="bg1"/>
                </a:solidFill>
              </a:defRPr>
            </a:lvl4pPr>
            <a:lvl5pPr marL="21945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Resize large stat callout to fit if needed.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3DCCE51-AF25-593E-52E7-47FC644AEF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8212" y="1321174"/>
            <a:ext cx="9520519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941DCF9-E7E6-5061-CF8A-1AB6A7526107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4518213" y="2335493"/>
            <a:ext cx="9520518" cy="685800"/>
          </a:xfrm>
        </p:spPr>
        <p:txBody>
          <a:bodyPr lIns="0" tIns="0" rIns="0" bIns="0"/>
          <a:lstStyle>
            <a:lvl1pPr marL="0" indent="0" algn="l">
              <a:buNone/>
              <a:defRPr sz="2200" b="1">
                <a:solidFill>
                  <a:schemeClr val="tx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61FAF1-829C-0782-E111-4F99787257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26C410F-48EB-BE7A-2929-E6EE6433E2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8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Quote / Callou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89506" y="1828800"/>
            <a:ext cx="10058400" cy="228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10972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6459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21945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“Use this layout when featuring a large callout or quote that needs additional emphasis.”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3B1F68-4D25-E9BA-611D-1F2BE1B19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9504" y="4466579"/>
            <a:ext cx="4572000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— ATTRIBUTION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645041-41CD-AE4F-A869-D32C7DD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EEC5E94-9EAC-A6D6-1734-42B555098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C694782-7C01-258B-7E8B-F0A8E403426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13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Quote / Callout 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30779" y="914400"/>
            <a:ext cx="10970822" cy="22860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10972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6459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21945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“Use this layout when featuring a quote </a:t>
            </a:r>
            <a:br>
              <a:rPr lang="en-US" dirty="0"/>
            </a:br>
            <a:r>
              <a:rPr lang="en-US" dirty="0"/>
              <a:t>and photo or logo, or callout that requires more emphasis.”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C66FA6-A35F-A1AE-991A-1058890BEAC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44395" y="4573588"/>
            <a:ext cx="2741612" cy="27416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photo or logo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A22FBC-43E6-3DFB-208B-CD9FF7DB6A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2807" y="3937208"/>
            <a:ext cx="2743200" cy="2286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860D29FD-6020-D7F5-FAF0-5274D2F0C4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2807" y="3642799"/>
            <a:ext cx="2743200" cy="228600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435837-FD15-04DF-3E82-24192A0D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CB10CAC-AC1C-8EB3-9E69-099A69AE63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59EA28EB-51D5-1CA8-558A-53CB2712E1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2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- Product Ma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circle with black background&#10;&#10;Description automatically generated">
            <a:extLst>
              <a:ext uri="{FF2B5EF4-FFF2-40B4-BE49-F238E27FC236}">
                <a16:creationId xmlns:a16="http://schemas.microsoft.com/office/drawing/2014/main" id="{8D4CB94F-CD4C-D589-418E-9F37961D48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4502" y="0"/>
            <a:ext cx="8275898" cy="8215046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D19F7A-60B4-FD59-9203-7A22DA8A865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51293" y="2025570"/>
            <a:ext cx="6779107" cy="4305476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z="1800" dirty="0"/>
              <a:t>Click to add screen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EC0B98-A89E-E679-9941-2D3525D58F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715"/>
          <a:stretch/>
        </p:blipFill>
        <p:spPr>
          <a:xfrm>
            <a:off x="6354501" y="1713053"/>
            <a:ext cx="8275899" cy="53226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E72DA7-2A75-1F5F-262B-C0DE6F655C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5487761" cy="1371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5C8C220-30A4-D31F-C7BB-B56B4CA725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5425711-323D-79EF-D87C-B410D5C4B37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0218F7A-1D0B-42CA-DE1D-8809B5F7C8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D9F0C3-80B3-1147-8A05-9C6D474ADB76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914401" y="2368380"/>
            <a:ext cx="5864708" cy="457200"/>
          </a:xfrm>
        </p:spPr>
        <p:txBody>
          <a:bodyPr lIns="0" tIns="0" rIns="0" bIns="0"/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3B661D03-98D0-57D1-52E6-BC9808E82E5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0965" y="2943103"/>
            <a:ext cx="5864708" cy="4571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71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- Product PC 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18574" y="1558457"/>
            <a:ext cx="7611809" cy="4333056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z="1800"/>
              <a:t>Click to add screen</a:t>
            </a:r>
            <a:endParaRPr lang="en-US"/>
          </a:p>
        </p:txBody>
      </p:sp>
      <p:pic>
        <p:nvPicPr>
          <p:cNvPr id="4" name="Picture 3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124E5129-783F-776F-46C1-5FF7CEFBA23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3859" y="1324880"/>
            <a:ext cx="8956525" cy="550756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8E3CA5-8B82-2613-626A-A2886B9F7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5486400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54A1BB9-A365-2D43-8BA7-78C00F930BF4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914401" y="2495550"/>
            <a:ext cx="5486400" cy="6858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F8B3D6E-73A8-5D7F-0D8F-0351001886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C98017B7-F8B7-2624-9A66-26FDF3D7C7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27920897-F6E1-EB35-F635-06594E4DC3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C5E3-7315-7C2B-9874-54963BE5D0C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4400" y="4280960"/>
            <a:ext cx="4571999" cy="274320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 marL="285750" indent="-19202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514350" indent="-19202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946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6327627E-4457-BB6D-F955-9FAA4483E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0935730" cy="824744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D9D60A3-BD38-2409-3C6D-3175FC0A7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 spc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227DF7-CBE7-B947-4B48-468B942D7F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2014620"/>
            <a:ext cx="2743200" cy="914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F0D31E61-6E1B-4A6B-1AB7-313E6962E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9265" y="201462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1 title goes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1CC10AC-68B2-8EBF-5C3B-B56DFC2DEA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53464" y="2001368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33054D-185B-AA54-264C-AA4D506DEBE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53464" y="3187012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D9EAD00-316D-FC38-4363-84C17D2079A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53464" y="4372656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B77F19-9EFC-A803-4CBD-88D6F61E73E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53464" y="5550490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689D1B-0B2E-8945-1DA2-FDF1597B436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182617" y="2001368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F2808CB-6157-5494-9095-FCFE07B0FC9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9182617" y="3187012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7B2EDB7-D157-EA1B-AFFD-0F16E547492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182617" y="4372656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5867D35-1E75-CB58-15AE-E734848B7BA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9182617" y="5550490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1630B2-66D9-BFF1-7EDE-E38B73889A1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39265" y="254611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1 subtitle goes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5CD43ADD-7832-7190-D0A3-6035606887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39265" y="319534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2 title goes here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216732-C954-AA83-9709-A43FE75304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39265" y="372683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2 subtitle goes here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AC1EB0B8-BEFC-0615-411C-103807C547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39265" y="437606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3 title goes here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117C134-9C81-FAB6-2ED2-29CE30A60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9265" y="490755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3 subtitle goes here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34AAF887-B4D8-7C07-7FBF-E9956DA5877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9265" y="5565924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4 title goes here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87B7FBB9-0C83-2095-C9F6-14B117095B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9265" y="609742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4 subtitle goes here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0CB15421-2CAF-9FB5-A0F8-8D37933BF81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50129" y="201462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5 title goes here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2AC68DB-AD33-0AC6-FC06-B5D0A1AE0D6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50129" y="254611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5 subtitle goes here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3E9EBAFF-7BBC-09D8-BDE6-2A6497D9DCE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50129" y="319534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6 title goes here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C4948FE0-99AB-6CCA-2CEE-E3B907B72A0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50129" y="372683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6 subtitle goes here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44AFBFCE-CFFE-3EBF-BE3F-38C583D95B5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850129" y="437606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7 title goes here</a:t>
            </a:r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2E1FABFC-B6DD-2777-4001-5D52930377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50129" y="490755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7 subtitle goes here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67207674-4514-F051-741A-B29446B3C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50129" y="5565924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8 title goes here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2E40D6F9-1BE8-46BB-3CB0-F088D456086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50129" y="609742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8 subtitle goes here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DED4913F-C699-4A7B-8A43-FE6763505A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1386" y="7887068"/>
            <a:ext cx="755671" cy="2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52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- Product PC 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71447" y="1080376"/>
            <a:ext cx="7422776" cy="4177424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z="1800"/>
              <a:t>Click to add screen</a:t>
            </a:r>
            <a:endParaRPr lang="en-US"/>
          </a:p>
        </p:txBody>
      </p:sp>
      <p:pic>
        <p:nvPicPr>
          <p:cNvPr id="3" name="Picture 2" descr="A black screen with a silver base&#10;&#10;Description automatically generated">
            <a:extLst>
              <a:ext uri="{FF2B5EF4-FFF2-40B4-BE49-F238E27FC236}">
                <a16:creationId xmlns:a16="http://schemas.microsoft.com/office/drawing/2014/main" id="{88EB2630-9911-90A0-5998-6795E201D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7587" y="929902"/>
            <a:ext cx="10427369" cy="6036141"/>
          </a:xfrm>
          <a:prstGeom prst="rect">
            <a:avLst/>
          </a:prstGeom>
        </p:spPr>
      </p:pic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F668BED3-953B-1C3F-39F5-AE78ABE7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34C952-4824-FD7E-DF05-C6737A7CF4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5486400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6E257-74F8-5390-9DA7-3AB23DEE0CF7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914401" y="2495550"/>
            <a:ext cx="5486400" cy="6858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1997FAE-01D5-FADD-6EE0-C009CD0600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DC0508F-960A-94FE-EB82-97D0D9850C1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5627437D-B47A-6155-AC18-32A3751529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F265DF-009D-D7C2-E82A-928CECC5212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4400" y="4280960"/>
            <a:ext cx="4571999" cy="274320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 marL="285750" indent="-19202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514350" indent="-19202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6531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Ascending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D15DE8-B48D-3F96-18AC-AFB87B967C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18328"/>
            <a:ext cx="14630400" cy="36785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398" y="5148242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57597" y="4238354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3313482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4000" y="2406008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58F9AB24-AF5F-BCA0-1BB9-55FFBD1251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887202" y="1481136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DAE7C9-06F1-7A63-5A30-FE36C1B2D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4008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5649-E680-D704-BD25-B32FB4350321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914400" y="1918692"/>
            <a:ext cx="4572000" cy="9144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7090F73-2429-7FD5-FA52-7F5FD21A0D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7AF308C-E3EC-6A46-95DF-911EA125BD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9A238E31-629A-D907-D9E3-413706A017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BCED3E-5042-AA70-A5D1-6770FE5101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1" y="5791200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051054-5F13-F06E-5DE8-C8F936BCE494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657600" y="4887273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9175B3C-2631-9F06-A5A4-C60068C68B0F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400803" y="3973758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AA7385F-F398-90A2-DF99-24F5D8DB820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144001" y="3048000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D89F13-97C9-9CA0-5DB4-F9110ADA925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11887200" y="2133600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7219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2870" y="4199282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DAE7C9-06F1-7A63-5A30-FE36C1B2D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4008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5649-E680-D704-BD25-B32FB4350321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914399" y="1918691"/>
            <a:ext cx="6400799" cy="1059279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 – you can add circles to represent points on the timeline &amp; add/remove text sections and adjust spacing as needed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7090F73-2429-7FD5-FA52-7F5FD21A0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7AF308C-E3EC-6A46-95DF-911EA125BD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9A238E31-629A-D907-D9E3-413706A017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BCED3E-5042-AA70-A5D1-6770FE5101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72871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A49CCF-BEC4-C8D4-814B-0BACE8D054D6}"/>
              </a:ext>
            </a:extLst>
          </p:cNvPr>
          <p:cNvCxnSpPr>
            <a:cxnSpLocks/>
          </p:cNvCxnSpPr>
          <p:nvPr userDrawn="1"/>
        </p:nvCxnSpPr>
        <p:spPr>
          <a:xfrm>
            <a:off x="728133" y="3902282"/>
            <a:ext cx="13258800" cy="0"/>
          </a:xfrm>
          <a:prstGeom prst="line">
            <a:avLst/>
          </a:prstGeom>
          <a:ln w="127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7DD009C-9664-2CA1-C488-81A3F0D8268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2622" y="4199282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146FC8-2B5B-7340-23A5-FEEE3EBBF9E1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>
            <a:off x="3012623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C943CAE5-1066-F355-0495-E76128E76CA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52374" y="4200528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CA10781-161D-833C-6C2F-E450FAFF5119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5352375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06F8E43B-7CA8-8701-4887-0A0E332C9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92126" y="4199282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E02DCBF-4CB6-CF6F-553E-70532481D901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7692127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A864EB01-BDCE-BE67-F088-6542E569F3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363163" y="4199282"/>
            <a:ext cx="1972799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BE3DDFE-12FC-1634-572C-C03A4FFDF0C7}"/>
              </a:ext>
            </a:extLst>
          </p:cNvPr>
          <p:cNvSpPr>
            <a:spLocks noGrp="1"/>
          </p:cNvSpPr>
          <p:nvPr>
            <p:ph sz="half" idx="33" hasCustomPrompt="1"/>
          </p:nvPr>
        </p:nvSpPr>
        <p:spPr>
          <a:xfrm>
            <a:off x="12371632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9CB5FE91-0726-FA61-C213-14CDF1B6376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031878" y="4199282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C829F9-F043-576A-DBAC-6BC4ED09757B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10031879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8064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Descending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D15DE8-B48D-3F96-18AC-AFB87B967C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" y="2306008"/>
            <a:ext cx="14630400" cy="36785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34800" y="5609201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50958" y="4699313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7761" y="3774441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84881" y="2866967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58F9AB24-AF5F-BCA0-1BB9-55FFBD1251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6284" y="1942095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DAE7C9-06F1-7A63-5A30-FE36C1B2D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4008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5649-E680-D704-BD25-B32FB4350321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7711440" y="914400"/>
            <a:ext cx="6202676" cy="9144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7090F73-2429-7FD5-FA52-7F5FD21A0D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7AF308C-E3EC-6A46-95DF-911EA125BD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9A238E31-629A-D907-D9E3-413706A017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6400800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BCED3E-5042-AA70-A5D1-6770FE5101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734802" y="6156960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051054-5F13-F06E-5DE8-C8F936BCE494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950960" y="5253033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9175B3C-2631-9F06-A5A4-C60068C68B0F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207763" y="4339518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AA7385F-F398-90A2-DF99-24F5D8DB820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3484881" y="3413760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D89F13-97C9-9CA0-5DB4-F9110ADA925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16281" y="2499360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3130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Ascending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CFC5A-D4A1-B4CF-2E2F-B3A578758B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74570"/>
            <a:ext cx="14630400" cy="276606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398" y="4647206"/>
            <a:ext cx="2285999" cy="3665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40" y="3732806"/>
            <a:ext cx="2285999" cy="3665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3479" y="2824691"/>
            <a:ext cx="2285999" cy="3665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428021" y="1904006"/>
            <a:ext cx="2285999" cy="3665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A66CA1-9BAB-0759-616C-7CA67967DC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4008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FF0EBA-3F97-2C60-E8C8-D5FDF69521AA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914400" y="1918294"/>
            <a:ext cx="4572000" cy="9144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7024F21-222C-E4C3-EB3F-D459926A0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99DD2756-139F-3B3F-D371-35CE17906C9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8E63DEC-6AF4-3C68-51FD-2D6D578462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 dirty="0"/>
              <a:t>CLICK TO EDIT EYEBROW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E62E5-1B93-A3C4-55CD-779EAF74DD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1" y="5340285"/>
            <a:ext cx="2286000" cy="1828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59486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2084D4-3FF2-EA21-2F57-82D92C18BCA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418940" y="4419600"/>
            <a:ext cx="2286000" cy="1828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AF5C50D-0AA3-079C-E23B-55AAAC4DBC1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23479" y="3505200"/>
            <a:ext cx="2286000" cy="1828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8034301-49AE-D967-FE01-D78B1AA63D2B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11428021" y="2597085"/>
            <a:ext cx="2286000" cy="1828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2874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B4B4F-8E6D-BC92-BAAC-F679D0C793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684" y="0"/>
            <a:ext cx="23032" cy="82296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29600" y="1681214"/>
            <a:ext cx="1367160" cy="227875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EDA53-BB77-F5B1-4624-00FD469ACF6F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2148565"/>
            <a:ext cx="4114800" cy="457200"/>
          </a:xfrm>
          <a:prstGeom prst="rect">
            <a:avLst/>
          </a:prstGeom>
        </p:spPr>
      </p:pic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8DDAD6E-87A1-7666-7EC3-C72C9E74EA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29600" y="4096373"/>
            <a:ext cx="1367160" cy="227875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3BE884-CE72-3202-A3A3-5CE41055FCA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4563724"/>
            <a:ext cx="4114800" cy="457200"/>
          </a:xfrm>
          <a:prstGeom prst="rect">
            <a:avLst/>
          </a:prstGeom>
        </p:spPr>
      </p:pic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9C04E70D-DEEF-0395-B923-6BD344B7DA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9455" y="6513782"/>
            <a:ext cx="1367160" cy="227875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DATE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26AC6E-A187-28BC-DDDD-C72FDC0B02EE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255" y="6978883"/>
            <a:ext cx="4114800" cy="457200"/>
          </a:xfrm>
          <a:prstGeom prst="rect">
            <a:avLst/>
          </a:prstGeom>
        </p:spPr>
      </p:pic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1BD7D961-AB29-E215-D9E0-98C52BB959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flipH="1">
            <a:off x="9603838" y="2867863"/>
            <a:ext cx="1371600" cy="227875"/>
          </a:xfrm>
        </p:spPr>
        <p:txBody>
          <a:bodyPr lIns="274320" tIns="0" rIns="0" bIns="0">
            <a:noAutofit/>
          </a:bodyPr>
          <a:lstStyle>
            <a:lvl1pPr marL="0" indent="0" algn="l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DATE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26FC4F-3DF1-6B83-C89E-22D989009344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612716" y="3349068"/>
            <a:ext cx="4114800" cy="457200"/>
          </a:xfrm>
          <a:prstGeom prst="rect">
            <a:avLst/>
          </a:prstGeom>
        </p:spPr>
      </p:pic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A65DF3A-8DD9-A343-75E5-81839E3E96C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flipH="1">
            <a:off x="9603838" y="5283022"/>
            <a:ext cx="1371600" cy="227875"/>
          </a:xfrm>
        </p:spPr>
        <p:txBody>
          <a:bodyPr lIns="274320" tIns="0" rIns="0" bIns="0">
            <a:noAutofit/>
          </a:bodyPr>
          <a:lstStyle>
            <a:lvl1pPr marL="0" indent="0" algn="l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DATE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A28E9F5-496E-5271-AC6F-D5ACD255280A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612716" y="5764227"/>
            <a:ext cx="4114800" cy="45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4D661-095A-A41A-D6D9-79A043796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7805"/>
            <a:ext cx="3657598" cy="1371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5FA11FE-512A-6EB5-BA88-0E42A6059CAF}"/>
              </a:ext>
            </a:extLst>
          </p:cNvPr>
          <p:cNvSpPr>
            <a:spLocks noGrp="1"/>
          </p:cNvSpPr>
          <p:nvPr>
            <p:ph type="subTitle" idx="29" hasCustomPrompt="1"/>
          </p:nvPr>
        </p:nvSpPr>
        <p:spPr>
          <a:xfrm>
            <a:off x="914400" y="2420066"/>
            <a:ext cx="3657601" cy="900082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2E560DF-AB88-AECA-90F0-6502173939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9C21BB80-A769-AC31-F093-783C9ADACD1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F466F3F8-BF27-137D-9381-C261EF0AA1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3349F7-5A5E-1E0C-BBE5-C7A3551EFB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91898" y="917805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A82860-4571-B2CE-B901-46FA5A6FC20F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5491898" y="3332964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EA0B171-72F8-37AF-AACA-BDE6D86F1EC7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491753" y="5750373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600">
                <a:solidFill>
                  <a:schemeClr val="bg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51E71DB-AE9A-0846-E13C-5B6CAEC2B1D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 flipH="1">
            <a:off x="11195901" y="2104455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970096-3B57-468E-2641-62EED6A68531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 flipH="1">
            <a:off x="11195901" y="4519614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1461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8F7E9-71B7-897F-854F-E928FEF5429B}"/>
              </a:ext>
            </a:extLst>
          </p:cNvPr>
          <p:cNvSpPr txBox="1"/>
          <p:nvPr userDrawn="1"/>
        </p:nvSpPr>
        <p:spPr>
          <a:xfrm>
            <a:off x="914401" y="1488142"/>
            <a:ext cx="5486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0" b="1" spc="0">
                <a:solidFill>
                  <a:schemeClr val="tx1"/>
                </a:solidFill>
                <a:latin typeface="+mn-lt"/>
              </a:rPr>
              <a:t>Thank</a:t>
            </a:r>
            <a:r>
              <a:rPr lang="en-US" sz="6000" b="1" spc="300">
                <a:solidFill>
                  <a:schemeClr val="tx1"/>
                </a:solidFill>
                <a:latin typeface="+mn-lt"/>
              </a:rPr>
              <a:t> You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854921FE-8763-214F-9058-4F27A24323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6400" y="5300664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err="1"/>
              <a:t>first.lastname@alteryx.com</a:t>
            </a:r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1856118-AA4F-2939-9B1F-6A3701F828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01" y="4962524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2214A1BE-C3C5-7538-2802-7E724F814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58397" y="5279428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first.lastname@alteryx.com</a:t>
            </a:r>
            <a:endParaRPr lang="en-U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26DA6EBE-8B60-C8E7-1152-84210BABD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58397" y="4941288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54E5-86B3-C1EC-4346-7BEFF46041D8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2023 ALTERYX, INC. All rights reserved.</a:t>
            </a:r>
            <a:endParaRPr lang="en-US" sz="90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709C24-CF29-EA1D-891A-D7C4404929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39478"/>
            <a:ext cx="14630400" cy="4602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33C1E-C8EF-3121-04CA-C8E0CA025760}"/>
              </a:ext>
            </a:extLst>
          </p:cNvPr>
          <p:cNvSpPr txBox="1"/>
          <p:nvPr userDrawn="1"/>
        </p:nvSpPr>
        <p:spPr>
          <a:xfrm>
            <a:off x="12289537" y="7941298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2025 ALTERYX, INC. All rights reserved.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DCE02F7D-12A5-A56D-0F43-1DA7F8BEE4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9770" y="7543515"/>
            <a:ext cx="1332580" cy="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608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 Mo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E08C8D-DFC9-FDD6-C2BB-9EB4A7DD51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" y="6797041"/>
            <a:ext cx="14630389" cy="1432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03950"/>
            <a:ext cx="8034728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4114800"/>
            <a:ext cx="6400800" cy="9144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presentation subtitle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7334B48-12EC-0829-C99B-707EF963A0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914400"/>
            <a:ext cx="4572000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 XX, 2024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44B67DD6-53A0-DEC2-D525-A7C1B4288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5391821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48FC1C7-43F4-999B-A041-28742DFC0A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110833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4A8FC-0613-A92B-6471-06C8F65A58A1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2024 ALTERYX, INC. All rights reserved.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7EAF7-80C4-C9FA-D0CC-71923C9061C3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© 2024 ALTERYX, INC. All rights reserved.</a:t>
            </a:r>
            <a:endParaRPr lang="en-US" sz="9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4185F71-591A-49E7-9495-B50FEDCE54C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04972" y="7263234"/>
            <a:ext cx="1612422" cy="4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04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ark Mo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EABC7A-7E7C-2053-259A-A1E85F56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7F6C9-DBC4-7151-7A12-651522DD8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7812" y="2185818"/>
            <a:ext cx="7315201" cy="1524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 b="0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2AD7BC2-2C69-5730-63B5-E1327237668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737812" y="4078626"/>
            <a:ext cx="6400800" cy="9144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divider subtitle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508DE7-4FF3-42D6-D3C0-13D22D20BB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7812" y="1032870"/>
            <a:ext cx="7315200" cy="25049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XX</a:t>
            </a:r>
          </a:p>
        </p:txBody>
      </p:sp>
    </p:spTree>
    <p:extLst>
      <p:ext uri="{BB962C8B-B14F-4D97-AF65-F5344CB8AC3E}">
        <p14:creationId xmlns:p14="http://schemas.microsoft.com/office/powerpoint/2010/main" val="3300123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Dark Mo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7B01190-2DDD-1A50-007C-CC09C63A7C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639478"/>
            <a:ext cx="14630400" cy="4602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E8F7E9-71B7-897F-854F-E928FEF5429B}"/>
              </a:ext>
            </a:extLst>
          </p:cNvPr>
          <p:cNvSpPr txBox="1"/>
          <p:nvPr userDrawn="1"/>
        </p:nvSpPr>
        <p:spPr>
          <a:xfrm>
            <a:off x="914401" y="1488142"/>
            <a:ext cx="5486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0" b="1" spc="0" dirty="0">
                <a:solidFill>
                  <a:schemeClr val="bg1"/>
                </a:solidFill>
                <a:latin typeface="+mn-lt"/>
              </a:rPr>
              <a:t>Thank</a:t>
            </a:r>
            <a:r>
              <a:rPr lang="en-US" sz="6000" b="1" spc="300" dirty="0">
                <a:solidFill>
                  <a:schemeClr val="bg1"/>
                </a:solidFill>
                <a:latin typeface="+mn-lt"/>
              </a:rPr>
              <a:t> You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854921FE-8763-214F-9058-4F27A24323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6400" y="5329240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err="1"/>
              <a:t>first.lastname@alteryx.com</a:t>
            </a:r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1856118-AA4F-2939-9B1F-6A3701F828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01" y="4991100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2214A1BE-C3C5-7538-2802-7E724F814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58397" y="5308004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first.lastname@alteryx.com</a:t>
            </a:r>
            <a:endParaRPr lang="en-U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26DA6EBE-8B60-C8E7-1152-84210BABD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58397" y="4969864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54E5-86B3-C1EC-4346-7BEFF46041D8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2024 ALTERYX, INC. All rights reserved.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7121B6B8-B794-0EF7-AE43-805EB9A7CF5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99770" y="7543515"/>
            <a:ext cx="1332580" cy="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1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36A4C35-DFC9-3D5A-4949-DEDAA6F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2F04EC-63C1-F5C2-E6AA-BCCC1707D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7812" y="2185818"/>
            <a:ext cx="7315201" cy="1524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 b="0" i="0" spc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71124AB-C497-3858-DF4F-6C521620BC2A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737812" y="4078626"/>
            <a:ext cx="6400800" cy="9144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divider subtitle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C326303-29CA-FD05-D70F-401CBD5BB9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7812" y="1032870"/>
            <a:ext cx="7315200" cy="25049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XX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A930E24-AEAF-96D5-9ACB-24F7BB2E10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1386" y="7887068"/>
            <a:ext cx="755671" cy="2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3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BD34AB-517E-EF45-0D7D-1F50DC0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7E6A73-06CB-25D8-5253-B5CDB9300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39BFAF7A-527B-4A9D-EFB1-EA701AFB13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852D47E-A40F-A8F4-A69E-933363FE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ED35CEA-CD3C-7CD0-1616-E4F70E1E62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65454-ECCF-72C3-896E-A94655AAF5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A4524-8F09-200A-70EC-D926C324BD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9CEA4-9E99-D580-B950-CBD1925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CA6039-4EA0-244B-8D0B-8EFFEDA923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DF08AE-E697-AC94-E4F8-FFE49B2C83B5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921894" y="1624392"/>
            <a:ext cx="11870981" cy="457200"/>
          </a:xfr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181269-6CCC-D659-1029-4BBBE367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86844C3A-8612-A901-0F6D-BED8D28237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01706F0-6A8C-D1BD-82EC-4BEEEC82A9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14F718A5-C11E-3AAD-1BC7-6B5BACD309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11887198" cy="51562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6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9CEA4-9E99-D580-B950-CBD1925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CA6039-4EA0-244B-8D0B-8EFFEDA923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DF08AE-E697-AC94-E4F8-FFE49B2C83B5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921895" y="1624392"/>
            <a:ext cx="5486400" cy="457200"/>
          </a:xfr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2FBC27-D5F8-A7B0-DCCA-BF11DD6E6A6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302840" y="1629454"/>
            <a:ext cx="5486400" cy="452138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181269-6CCC-D659-1029-4BBBE367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86844C3A-8612-A901-0F6D-BED8D28237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01706F0-6A8C-D1BD-82EC-4BEEEC82A9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14F718A5-C11E-3AAD-1BC7-6B5BACD309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549389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74ED963-087D-085B-23E5-37D162AFBDC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782"/>
            <a:ext cx="549389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 LG + S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9CEA4-9E99-D580-B950-CBD1925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CA6039-4EA0-244B-8D0B-8EFFEDA923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DF08AE-E697-AC94-E4F8-FFE49B2C83B5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921895" y="1624392"/>
            <a:ext cx="7624074" cy="457200"/>
          </a:xfr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181269-6CCC-D659-1029-4BBBE367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86844C3A-8612-A901-0F6D-BED8D28237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01706F0-6A8C-D1BD-82EC-4BEEEC82A9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425DB8E0-BF22-E210-1D7E-8A321BC30CC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46270" y="1622579"/>
            <a:ext cx="3562201" cy="452138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EF34B436-EDE2-2A91-53E3-4F7F36C7E4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7631569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8392736C-A74E-E93D-83A6-FEB6666B7C0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246271" y="2201782"/>
            <a:ext cx="3562200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4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ADAA62C4-63F1-FF6C-6918-E9BC57D624A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199756" y="1627603"/>
            <a:ext cx="3346252" cy="452138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C86688A-1663-CCCF-8D3D-BA9269E7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00F8B-75BC-3FFA-EB65-681F05149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A6C74CB-2528-C849-3B7B-AD893A063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64F8D0A-B8AE-89BE-8773-2F795BCF44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381F3157-E432-AC43-609F-E7B02D02CF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8D3D0F-2B58-81ED-2CDB-AC77B6ECACB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460860" y="1622579"/>
            <a:ext cx="3347611" cy="452138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D6251F9-42C4-1E10-E739-3E3252A9278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8095" y="1624391"/>
            <a:ext cx="3347611" cy="4572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A01F3117-3B09-B0BD-0FC9-73A8F82C5BF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20585" y="2201782"/>
            <a:ext cx="336983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7207D610-B5C9-1160-94BC-2B8AC7BEEE7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196409" y="2201782"/>
            <a:ext cx="336983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AEBE896F-2F3C-579A-FE65-D5DC2977E5C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468372" y="2201782"/>
            <a:ext cx="336983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18872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68403" y="7772255"/>
            <a:ext cx="459180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 spc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8" r:id="rId2"/>
    <p:sldLayoutId id="2147483790" r:id="rId3"/>
    <p:sldLayoutId id="2147483791" r:id="rId4"/>
    <p:sldLayoutId id="2147483792" r:id="rId5"/>
    <p:sldLayoutId id="2147483794" r:id="rId6"/>
    <p:sldLayoutId id="2147483898" r:id="rId7"/>
    <p:sldLayoutId id="2147483795" r:id="rId8"/>
    <p:sldLayoutId id="2147483796" r:id="rId9"/>
    <p:sldLayoutId id="2147483798" r:id="rId10"/>
    <p:sldLayoutId id="2147483805" r:id="rId11"/>
    <p:sldLayoutId id="2147483802" r:id="rId12"/>
    <p:sldLayoutId id="2147483809" r:id="rId13"/>
    <p:sldLayoutId id="2147483811" r:id="rId14"/>
    <p:sldLayoutId id="2147483827" r:id="rId15"/>
    <p:sldLayoutId id="2147483812" r:id="rId16"/>
    <p:sldLayoutId id="2147483814" r:id="rId17"/>
    <p:sldLayoutId id="2147483818" r:id="rId18"/>
    <p:sldLayoutId id="2147483821" r:id="rId19"/>
    <p:sldLayoutId id="2147483822" r:id="rId20"/>
    <p:sldLayoutId id="2147483824" r:id="rId21"/>
    <p:sldLayoutId id="2147483897" r:id="rId22"/>
    <p:sldLayoutId id="2147483845" r:id="rId23"/>
    <p:sldLayoutId id="2147483825" r:id="rId24"/>
    <p:sldLayoutId id="2147483826" r:id="rId25"/>
    <p:sldLayoutId id="2147483831" r:id="rId26"/>
  </p:sldLayoutIdLst>
  <p:hf hdr="0" ftr="0" dt="0"/>
  <p:txStyles>
    <p:titleStyle>
      <a:lvl1pPr algn="l" defTabSz="1097299" rtl="0" eaLnBrk="1" latinLnBrk="0" hangingPunct="1">
        <a:lnSpc>
          <a:spcPct val="90000"/>
        </a:lnSpc>
        <a:spcBef>
          <a:spcPct val="0"/>
        </a:spcBef>
        <a:buNone/>
        <a:defRPr sz="3200" b="1" i="0" kern="1200" spc="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097299" rtl="0" eaLnBrk="1" latinLnBrk="0" hangingPunct="1">
        <a:lnSpc>
          <a:spcPct val="11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017573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222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71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522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9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4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9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48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9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54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9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F26B43"/>
          </p15:clr>
        </p15:guide>
        <p15:guide id="2">
          <p15:clr>
            <a:srgbClr val="F26B43"/>
          </p15:clr>
        </p15:guide>
        <p15:guide id="3" pos="1152">
          <p15:clr>
            <a:srgbClr val="F26B43"/>
          </p15:clr>
        </p15:guide>
        <p15:guide id="4" pos="9216">
          <p15:clr>
            <a:srgbClr val="F26B43"/>
          </p15:clr>
        </p15:guide>
        <p15:guide id="5" pos="1728">
          <p15:clr>
            <a:srgbClr val="F26B43"/>
          </p15:clr>
        </p15:guide>
        <p15:guide id="6" pos="2305">
          <p15:clr>
            <a:srgbClr val="F26B43"/>
          </p15:clr>
        </p15:guide>
        <p15:guide id="7" pos="2880">
          <p15:clr>
            <a:srgbClr val="F26B43"/>
          </p15:clr>
        </p15:guide>
        <p15:guide id="8" pos="3456">
          <p15:clr>
            <a:srgbClr val="F26B43"/>
          </p15:clr>
        </p15:guide>
        <p15:guide id="9" pos="4032">
          <p15:clr>
            <a:srgbClr val="F26B43"/>
          </p15:clr>
        </p15:guide>
        <p15:guide id="10" pos="4608">
          <p15:clr>
            <a:srgbClr val="F26B43"/>
          </p15:clr>
        </p15:guide>
        <p15:guide id="11" pos="5184">
          <p15:clr>
            <a:srgbClr val="F26B43"/>
          </p15:clr>
        </p15:guide>
        <p15:guide id="12" pos="5760">
          <p15:clr>
            <a:srgbClr val="F26B43"/>
          </p15:clr>
        </p15:guide>
        <p15:guide id="13" pos="6336">
          <p15:clr>
            <a:srgbClr val="F26B43"/>
          </p15:clr>
        </p15:guide>
        <p15:guide id="14" pos="8064">
          <p15:clr>
            <a:srgbClr val="F26B43"/>
          </p15:clr>
        </p15:guide>
        <p15:guide id="15" pos="6913">
          <p15:clr>
            <a:srgbClr val="F26B43"/>
          </p15:clr>
        </p15:guide>
        <p15:guide id="16" pos="7488">
          <p15:clr>
            <a:srgbClr val="F26B43"/>
          </p15:clr>
        </p15:guide>
        <p15:guide id="17" pos="8640">
          <p15:clr>
            <a:srgbClr val="F26B43"/>
          </p15:clr>
        </p15:guide>
        <p15:guide id="18" orient="horz" pos="576">
          <p15:clr>
            <a:srgbClr val="F26B43"/>
          </p15:clr>
        </p15:guide>
        <p15:guide id="20" orient="horz" pos="1152">
          <p15:clr>
            <a:srgbClr val="F26B43"/>
          </p15:clr>
        </p15:guide>
        <p15:guide id="21" orient="horz" pos="1728">
          <p15:clr>
            <a:srgbClr val="F26B43"/>
          </p15:clr>
        </p15:guide>
        <p15:guide id="22" orient="horz" pos="4608">
          <p15:clr>
            <a:srgbClr val="F26B43"/>
          </p15:clr>
        </p15:guide>
        <p15:guide id="23" orient="horz" pos="2304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456">
          <p15:clr>
            <a:srgbClr val="F26B43"/>
          </p15:clr>
        </p15:guide>
        <p15:guide id="26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18872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68403" y="7772255"/>
            <a:ext cx="459180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 spc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8DCAE-3A51-BA7B-A195-4EE481DADAE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267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9" r:id="rId2"/>
    <p:sldLayoutId id="2147483896" r:id="rId3"/>
  </p:sldLayoutIdLst>
  <p:hf hdr="0" ftr="0" dt="0"/>
  <p:txStyles>
    <p:titleStyle>
      <a:lvl1pPr algn="l" defTabSz="1097299" rtl="0" eaLnBrk="1" latinLnBrk="0" hangingPunct="1">
        <a:lnSpc>
          <a:spcPct val="90000"/>
        </a:lnSpc>
        <a:spcBef>
          <a:spcPct val="0"/>
        </a:spcBef>
        <a:buClr>
          <a:schemeClr val="bg1"/>
        </a:buClr>
        <a:buNone/>
        <a:defRPr sz="3200" b="1" i="0" kern="1200" spc="0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097299" rtl="0" eaLnBrk="1" latinLnBrk="0" hangingPunct="1">
        <a:lnSpc>
          <a:spcPct val="110000"/>
        </a:lnSpc>
        <a:spcBef>
          <a:spcPts val="1200"/>
        </a:spcBef>
        <a:buClr>
          <a:schemeClr val="bg1"/>
        </a:buClr>
        <a:buFont typeface="Arial" panose="020B0604020202020204" pitchFamily="34" charset="0"/>
        <a:buNone/>
        <a:defRPr sz="22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5750" indent="-194310" algn="l" defTabSz="1097299" rtl="0" eaLnBrk="1" latinLnBrk="0" hangingPunct="1">
        <a:lnSpc>
          <a:spcPct val="110000"/>
        </a:lnSpc>
        <a:spcBef>
          <a:spcPts val="1200"/>
        </a:spcBef>
        <a:buClr>
          <a:schemeClr val="bg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54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bg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45949" indent="0" algn="l" defTabSz="1097299" rtl="0" eaLnBrk="1" latinLnBrk="0" hangingPunct="1">
        <a:lnSpc>
          <a:spcPts val="2001"/>
        </a:lnSpc>
        <a:spcBef>
          <a:spcPts val="6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94599" indent="0" algn="l" defTabSz="1097299" rtl="0" eaLnBrk="1" latinLnBrk="0" hangingPunct="1">
        <a:lnSpc>
          <a:spcPts val="2001"/>
        </a:lnSpc>
        <a:spcBef>
          <a:spcPts val="6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017573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222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71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522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9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4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9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48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9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54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9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F26B43"/>
          </p15:clr>
        </p15:guide>
        <p15:guide id="2">
          <p15:clr>
            <a:srgbClr val="F26B43"/>
          </p15:clr>
        </p15:guide>
        <p15:guide id="3" pos="1152">
          <p15:clr>
            <a:srgbClr val="F26B43"/>
          </p15:clr>
        </p15:guide>
        <p15:guide id="4" pos="9216">
          <p15:clr>
            <a:srgbClr val="F26B43"/>
          </p15:clr>
        </p15:guide>
        <p15:guide id="5" pos="1728">
          <p15:clr>
            <a:srgbClr val="F26B43"/>
          </p15:clr>
        </p15:guide>
        <p15:guide id="6" pos="2305">
          <p15:clr>
            <a:srgbClr val="F26B43"/>
          </p15:clr>
        </p15:guide>
        <p15:guide id="7" pos="2880">
          <p15:clr>
            <a:srgbClr val="F26B43"/>
          </p15:clr>
        </p15:guide>
        <p15:guide id="8" pos="3456">
          <p15:clr>
            <a:srgbClr val="F26B43"/>
          </p15:clr>
        </p15:guide>
        <p15:guide id="9" pos="4032">
          <p15:clr>
            <a:srgbClr val="F26B43"/>
          </p15:clr>
        </p15:guide>
        <p15:guide id="10" pos="4608">
          <p15:clr>
            <a:srgbClr val="F26B43"/>
          </p15:clr>
        </p15:guide>
        <p15:guide id="11" pos="5184">
          <p15:clr>
            <a:srgbClr val="F26B43"/>
          </p15:clr>
        </p15:guide>
        <p15:guide id="12" pos="5760">
          <p15:clr>
            <a:srgbClr val="F26B43"/>
          </p15:clr>
        </p15:guide>
        <p15:guide id="13" pos="6336">
          <p15:clr>
            <a:srgbClr val="F26B43"/>
          </p15:clr>
        </p15:guide>
        <p15:guide id="14" pos="8064">
          <p15:clr>
            <a:srgbClr val="F26B43"/>
          </p15:clr>
        </p15:guide>
        <p15:guide id="15" pos="6913">
          <p15:clr>
            <a:srgbClr val="F26B43"/>
          </p15:clr>
        </p15:guide>
        <p15:guide id="16" pos="7488">
          <p15:clr>
            <a:srgbClr val="F26B43"/>
          </p15:clr>
        </p15:guide>
        <p15:guide id="17" pos="8640">
          <p15:clr>
            <a:srgbClr val="F26B43"/>
          </p15:clr>
        </p15:guide>
        <p15:guide id="18" orient="horz" pos="576">
          <p15:clr>
            <a:srgbClr val="F26B43"/>
          </p15:clr>
        </p15:guide>
        <p15:guide id="20" orient="horz" pos="1152">
          <p15:clr>
            <a:srgbClr val="F26B43"/>
          </p15:clr>
        </p15:guide>
        <p15:guide id="21" orient="horz" pos="1728">
          <p15:clr>
            <a:srgbClr val="F26B43"/>
          </p15:clr>
        </p15:guide>
        <p15:guide id="22" orient="horz" pos="4608">
          <p15:clr>
            <a:srgbClr val="F26B43"/>
          </p15:clr>
        </p15:guide>
        <p15:guide id="23" orient="horz" pos="2304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456">
          <p15:clr>
            <a:srgbClr val="F26B43"/>
          </p15:clr>
        </p15:guide>
        <p15:guide id="2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guide/using-dependencies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properties.7.html#properties-on-targe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generator-expressions.7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github.com/Angew/talks/tree/master/2025/NDC%20TechTown" TargetMode="Externa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" TargetMode="External"/><Relationship Id="rId2" Type="http://schemas.openxmlformats.org/officeDocument/2006/relationships/hyperlink" Target="https://cmake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scourse.cmake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A99385-11C6-F4F0-2E23-5588DCB8A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— From Basics to Building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77AE1E9-1C2B-1DC5-A8CD-7904402E4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BB03B9-5548-5A84-6BB5-190826D1B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September 24-25, 2025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24B986-0A78-408F-4887-E3BD4CCAB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Lead Software Engineer</a:t>
            </a:r>
          </a:p>
          <a:p>
            <a:r>
              <a:rPr lang="en-GB" dirty="0"/>
              <a:t>petr.kmoch@alteryx.com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224286-0282-8687-5537-40788EEEDA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Petr Kmoch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7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CDA8DE-0B5E-D8F4-DBF5-28CD2BCC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3B3B37-7631-0330-0BC2-389BADC2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D6EFF02-1FD8-E766-1117-8B0F570B9E5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4974B-9A49-AE14-C68F-4EDD3C4A8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B732C-ECDA-8751-0791-8055061AA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C908D-15E9-E40E-77EC-B97D6027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C7F3B7-A532-BB77-E1A0-E420E370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Targets, Projects, and Directories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98FEAC0-B6C6-CAC2-8AED-5D202473293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Oh My!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BA1C9-CC00-6DA9-74D3-C7E9B58873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5601D-198D-18D9-CB00-EB0964EE28A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b="1" dirty="0"/>
              <a:t>Target</a:t>
            </a:r>
          </a:p>
          <a:p>
            <a:pPr marL="514350" lvl="1" indent="-285750"/>
            <a:r>
              <a:rPr lang="en-GB" dirty="0"/>
              <a:t>Library, executable, custom build step</a:t>
            </a:r>
          </a:p>
          <a:p>
            <a:pPr marL="514350" lvl="1" indent="-285750"/>
            <a:r>
              <a:rPr lang="en-GB" dirty="0"/>
              <a:t>~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</a:t>
            </a:r>
            <a:r>
              <a:rPr lang="en-GB" dirty="0"/>
              <a:t> target,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vcxproj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514350" lvl="1" indent="-285750"/>
            <a:r>
              <a:rPr lang="en-GB" dirty="0"/>
              <a:t>Basic </a:t>
            </a:r>
            <a:r>
              <a:rPr lang="en-GB" dirty="0" err="1"/>
              <a:t>CMake</a:t>
            </a:r>
            <a:r>
              <a:rPr lang="en-GB" dirty="0"/>
              <a:t> entity</a:t>
            </a:r>
          </a:p>
          <a:p>
            <a:pPr marL="285750" indent="-285750"/>
            <a:r>
              <a:rPr lang="en-GB" b="1" dirty="0"/>
              <a:t>Project</a:t>
            </a:r>
          </a:p>
          <a:p>
            <a:pPr marL="514350" lvl="1" indent="-285750"/>
            <a:r>
              <a:rPr lang="en-GB" dirty="0"/>
              <a:t>Self-contained </a:t>
            </a:r>
            <a:r>
              <a:rPr lang="en-GB" dirty="0" err="1"/>
              <a:t>buildsystem</a:t>
            </a:r>
            <a:r>
              <a:rPr lang="en-GB" dirty="0"/>
              <a:t> [part]</a:t>
            </a:r>
          </a:p>
          <a:p>
            <a:pPr marL="514350" lvl="1" indent="-285750"/>
            <a:r>
              <a:rPr lang="en-GB" dirty="0"/>
              <a:t>~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Makefile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sln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514350" lvl="1" indent="-285750"/>
            <a:r>
              <a:rPr lang="en-GB" dirty="0"/>
              <a:t>Top-level project</a:t>
            </a:r>
          </a:p>
          <a:p>
            <a:pPr marL="285750" indent="-285750"/>
            <a:r>
              <a:rPr lang="en-GB" b="1" dirty="0"/>
              <a:t>Directory</a:t>
            </a:r>
          </a:p>
          <a:p>
            <a:pPr marL="514350" lvl="1" indent="-285750"/>
            <a:r>
              <a:rPr lang="en-GB" dirty="0"/>
              <a:t>Disk directory with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CMakeLists.txt </a:t>
            </a:r>
            <a:r>
              <a:rPr lang="en-GB" dirty="0"/>
              <a:t>file</a:t>
            </a:r>
          </a:p>
          <a:p>
            <a:pPr marL="514350" lvl="1" indent="-285750"/>
            <a:r>
              <a:rPr lang="en-GB" dirty="0"/>
              <a:t>Corresponding binary directory</a:t>
            </a:r>
          </a:p>
          <a:p>
            <a:pPr marL="514350" lvl="1" indent="-285750"/>
            <a:r>
              <a:rPr lang="en-GB" dirty="0"/>
              <a:t>Logical hierarchy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1A56E-0307-385D-505D-88E21127DF77}"/>
              </a:ext>
            </a:extLst>
          </p:cNvPr>
          <p:cNvSpPr txBox="1"/>
          <p:nvPr/>
        </p:nvSpPr>
        <p:spPr>
          <a:xfrm>
            <a:off x="8821270" y="2201782"/>
            <a:ext cx="3329981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add_subdirectory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add_subdirectory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4F0BC-7059-900C-A840-2ACA5ACEC649}"/>
              </a:ext>
            </a:extLst>
          </p:cNvPr>
          <p:cNvSpPr txBox="1"/>
          <p:nvPr/>
        </p:nvSpPr>
        <p:spPr>
          <a:xfrm>
            <a:off x="6552246" y="4266806"/>
            <a:ext cx="363112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NetworkSuite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(Serializer)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add_subdirectory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(../test)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6FCC0-DA94-7FF4-B6CE-A7C5DD35B263}"/>
              </a:ext>
            </a:extLst>
          </p:cNvPr>
          <p:cNvSpPr txBox="1"/>
          <p:nvPr/>
        </p:nvSpPr>
        <p:spPr>
          <a:xfrm>
            <a:off x="10943906" y="4266806"/>
            <a:ext cx="29418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(Version)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3F278-7C09-4B0B-510F-B4855E208EDC}"/>
              </a:ext>
            </a:extLst>
          </p:cNvPr>
          <p:cNvSpPr txBox="1"/>
          <p:nvPr/>
        </p:nvSpPr>
        <p:spPr>
          <a:xfrm>
            <a:off x="6414388" y="6420542"/>
            <a:ext cx="39068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NetworkTest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511F9-9F9B-70CF-85A4-B9ED14C0C36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367807" y="2921620"/>
            <a:ext cx="452808" cy="134518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956103-539F-35A3-EE35-09D839A4FF1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2162491" y="3267307"/>
            <a:ext cx="252331" cy="9994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3D022E-F0F5-C095-C535-27D7E77812F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367807" y="5467135"/>
            <a:ext cx="1" cy="9534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C97366-AAC9-864F-66B1-1391F145E72E}"/>
              </a:ext>
            </a:extLst>
          </p:cNvPr>
          <p:cNvSpPr txBox="1"/>
          <p:nvPr/>
        </p:nvSpPr>
        <p:spPr>
          <a:xfrm>
            <a:off x="9797128" y="1804592"/>
            <a:ext cx="104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endParaRPr lang="en-US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07AE5-A1E4-0775-95E9-BB3AF94686DE}"/>
              </a:ext>
            </a:extLst>
          </p:cNvPr>
          <p:cNvSpPr txBox="1"/>
          <p:nvPr/>
        </p:nvSpPr>
        <p:spPr>
          <a:xfrm>
            <a:off x="6873890" y="3835673"/>
            <a:ext cx="14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/net</a:t>
            </a:r>
            <a:endParaRPr lang="en-US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6074F5-CEEE-9E44-FB54-010C19115434}"/>
              </a:ext>
            </a:extLst>
          </p:cNvPr>
          <p:cNvSpPr txBox="1"/>
          <p:nvPr/>
        </p:nvSpPr>
        <p:spPr>
          <a:xfrm>
            <a:off x="12440763" y="383567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</a:t>
            </a:r>
            <a:endParaRPr lang="en-US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20904-D60D-6BA9-0172-05733500D016}"/>
              </a:ext>
            </a:extLst>
          </p:cNvPr>
          <p:cNvSpPr txBox="1"/>
          <p:nvPr/>
        </p:nvSpPr>
        <p:spPr>
          <a:xfrm>
            <a:off x="6786925" y="596221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/test</a:t>
            </a:r>
            <a:endParaRPr lang="en-US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4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FC2E3-D2D8-FF74-FE00-7F50B17E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8A44A-2E83-9BE7-596D-0EE4CE89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 for Binaries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A2A6080-11D4-9D7D-3312-FE358B490F6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2411255-A8DF-7D11-0C73-4536957EF82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DF01B6-3DBA-B531-B5E2-E2C66688E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C72621D-AB4E-6E57-F4FD-0C1F9F11CA0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(name [sources…])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(name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[sources…])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STATIC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Other</a:t>
            </a:r>
          </a:p>
          <a:p>
            <a:pPr marL="285750" indent="-285750"/>
            <a:r>
              <a:rPr lang="en-GB" dirty="0">
                <a:ea typeface="JetBrains Mono" panose="02000009000000000000" pitchFamily="49" charset="0"/>
              </a:rPr>
              <a:t>Name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Logical, unique</a:t>
            </a:r>
          </a:p>
          <a:p>
            <a:pPr marL="285750" indent="-285750"/>
            <a:r>
              <a:rPr lang="en-GB" dirty="0"/>
              <a:t>Sources</a:t>
            </a:r>
          </a:p>
          <a:p>
            <a:pPr marL="514350" lvl="1" indent="-285750"/>
            <a:r>
              <a:rPr lang="en-GB" dirty="0"/>
              <a:t>Source files</a:t>
            </a:r>
          </a:p>
          <a:p>
            <a:pPr marL="514350" lvl="1" indent="-285750"/>
            <a:r>
              <a:rPr lang="en-GB" dirty="0"/>
              <a:t>Target’s other contents</a:t>
            </a:r>
          </a:p>
          <a:p>
            <a:pPr marL="742950" lvl="2" indent="-285750"/>
            <a:r>
              <a:rPr lang="en-GB" dirty="0"/>
              <a:t>Header files</a:t>
            </a:r>
          </a:p>
          <a:p>
            <a:pPr marL="742950" lvl="2" indent="-285750"/>
            <a:r>
              <a:rPr lang="en-GB" dirty="0"/>
              <a:t>Auxiliary files</a:t>
            </a:r>
          </a:p>
          <a:p>
            <a:pPr marL="514350" lvl="1" indent="-285750"/>
            <a:r>
              <a:rPr lang="en-GB" dirty="0"/>
              <a:t>Appear in IDE</a:t>
            </a:r>
            <a:endParaRPr lang="en-US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3788AFBB-11F9-1E91-B9D2-8F97B445A3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863"/>
            <a:ext cx="5494337" cy="5156200"/>
          </a:xfr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main.cpp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parser.h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parser.cpp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network.h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network.cpp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doc/user_help.md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(Version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STATIC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version.h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version.inc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version.c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1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A087D6-6E6A-17CA-1D21-E31C76D1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3EFA6-0838-B80D-EFC6-7B2372A3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 Target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64AFC6-8436-4188-62CC-1213D18D693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35366D-6634-6C4D-56F6-E934EB67E14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459079-2343-6DF7-94C5-D332C70741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D5CA2A-7E51-87A3-3F92-5EF38364B4D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Commands for configuring a target</a:t>
            </a:r>
          </a:p>
          <a:p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target_*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(target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[items…])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Add to target’s setup</a:t>
            </a:r>
          </a:p>
          <a:p>
            <a:pPr marL="285750" indent="-285750"/>
            <a:endParaRPr lang="en-GB" dirty="0">
              <a:ea typeface="JetBrains Mono" panose="02000009000000000000" pitchFamily="49" charset="0"/>
            </a:endParaRP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target_sources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D639E7-BF3F-DD5B-3A89-C6B1CC2B47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863"/>
            <a:ext cx="5494337" cy="5156200"/>
          </a:xfr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/WX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bigobj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(WIN32)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target_sources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winsock.cpp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/include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pic>
        <p:nvPicPr>
          <p:cNvPr id="4" name="Graphic 3" descr="Pin outline">
            <a:extLst>
              <a:ext uri="{FF2B5EF4-FFF2-40B4-BE49-F238E27FC236}">
                <a16:creationId xmlns:a16="http://schemas.microsoft.com/office/drawing/2014/main" id="{3EE6D164-0244-B3C9-700E-13C849B72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5248" y="233624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 -0.35475 L 1.94444E-6 1.60494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5" y="17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5AE34-D02D-6CC3-D6E1-E1C78894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CC9B8-8DAE-8BE8-6D1B-08410722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Requirements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2A842A-18BC-556E-611A-F68C35B24BB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“I will tell you what I need”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43F8-D604-89CB-04C8-55941BEA94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8" name="Scope highlight">
            <a:extLst>
              <a:ext uri="{FF2B5EF4-FFF2-40B4-BE49-F238E27FC236}">
                <a16:creationId xmlns:a16="http://schemas.microsoft.com/office/drawing/2014/main" id="{5C9B9A28-4E6A-0772-79AE-71B75B39B5F0}"/>
              </a:ext>
            </a:extLst>
          </p:cNvPr>
          <p:cNvSpPr/>
          <p:nvPr/>
        </p:nvSpPr>
        <p:spPr>
          <a:xfrm>
            <a:off x="4293219" y="5174166"/>
            <a:ext cx="752913" cy="334812"/>
          </a:xfrm>
          <a:prstGeom prst="rect">
            <a:avLst/>
          </a:prstGeom>
          <a:solidFill>
            <a:srgbClr val="FF9B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25F8E-907A-6710-B137-873B526B933D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Two sets of target settings</a:t>
            </a:r>
          </a:p>
          <a:p>
            <a:r>
              <a:rPr lang="en-GB" b="1" dirty="0"/>
              <a:t>Private</a:t>
            </a:r>
            <a:r>
              <a:rPr lang="en-GB" dirty="0"/>
              <a:t> settings</a:t>
            </a:r>
          </a:p>
          <a:p>
            <a:pPr marL="514350" lvl="1" indent="-285750"/>
            <a:r>
              <a:rPr lang="en-GB" dirty="0"/>
              <a:t>Apply when building target</a:t>
            </a:r>
          </a:p>
          <a:p>
            <a:pPr marL="514350" lvl="1" indent="-285750"/>
            <a:r>
              <a:rPr lang="en-GB" dirty="0"/>
              <a:t>“I need these defines, include directories, and flags”</a:t>
            </a:r>
          </a:p>
          <a:p>
            <a:pPr marL="285750" indent="-285750"/>
            <a:r>
              <a:rPr lang="en-GB" b="1" dirty="0"/>
              <a:t>Interface</a:t>
            </a:r>
            <a:r>
              <a:rPr lang="en-GB" dirty="0"/>
              <a:t> settings</a:t>
            </a:r>
          </a:p>
          <a:p>
            <a:pPr marL="514350" lvl="1" indent="-285750"/>
            <a:r>
              <a:rPr lang="en-GB" dirty="0"/>
              <a:t>Apply to consumers of target</a:t>
            </a:r>
          </a:p>
          <a:p>
            <a:pPr marL="514350" lvl="1" indent="-285750"/>
            <a:r>
              <a:rPr lang="en-GB" dirty="0"/>
              <a:t>“When you want to use me, you need these defines and include directories (and flags)”</a:t>
            </a:r>
          </a:p>
          <a:p>
            <a:pPr marL="285750" indent="-285750"/>
            <a:r>
              <a:rPr lang="en-GB" dirty="0"/>
              <a:t>Commands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target_*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(target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[items…])</a:t>
            </a:r>
          </a:p>
          <a:p>
            <a:pPr marL="514350" lvl="1" indent="-285750"/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/>
              <a:t>: Private settings</a:t>
            </a:r>
          </a:p>
          <a:p>
            <a:pPr marL="514350" lvl="1" indent="-285750"/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lang="en-GB" dirty="0"/>
              <a:t>: Interface settings</a:t>
            </a:r>
          </a:p>
          <a:p>
            <a:pPr marL="514350" lvl="1" indent="-285750"/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lang="en-US" dirty="0"/>
              <a:t>: Both private and interface settings</a:t>
            </a:r>
          </a:p>
        </p:txBody>
      </p:sp>
      <p:pic>
        <p:nvPicPr>
          <p:cNvPr id="7" name="Graphic 6" descr="Pin outline">
            <a:extLst>
              <a:ext uri="{FF2B5EF4-FFF2-40B4-BE49-F238E27FC236}">
                <a16:creationId xmlns:a16="http://schemas.microsoft.com/office/drawing/2014/main" id="{130308D4-E0C0-A2DC-B1EC-785381E92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2475" y="471696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619 -0.5463 L -2.43056E-6 2.65432E-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9" y="2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5B97F-4179-48F2-1A01-2AF544AF1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3D7DA-4737-67CD-3C08-DFEB0696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1AD375-105D-7374-4313-A243C2A7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Consuming a Library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2C87375-8108-E553-B839-007BCFA8B45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0B795-147A-3E19-5B51-55D0EBFB8A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19" name="exe">
            <a:extLst>
              <a:ext uri="{FF2B5EF4-FFF2-40B4-BE49-F238E27FC236}">
                <a16:creationId xmlns:a16="http://schemas.microsoft.com/office/drawing/2014/main" id="{B6FD5792-A961-5135-583D-BF79FDD962BB}"/>
              </a:ext>
            </a:extLst>
          </p:cNvPr>
          <p:cNvSpPr txBox="1">
            <a:spLocks/>
          </p:cNvSpPr>
          <p:nvPr/>
        </p:nvSpPr>
        <p:spPr>
          <a:xfrm>
            <a:off x="913783" y="6096338"/>
            <a:ext cx="4787105" cy="10177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Network)</a:t>
            </a:r>
          </a:p>
        </p:txBody>
      </p:sp>
      <p:sp>
        <p:nvSpPr>
          <p:cNvPr id="20" name="mj">
            <a:extLst>
              <a:ext uri="{FF2B5EF4-FFF2-40B4-BE49-F238E27FC236}">
                <a16:creationId xmlns:a16="http://schemas.microsoft.com/office/drawing/2014/main" id="{B4001AA3-3A5C-2B3C-17C9-C44FE39B2B36}"/>
              </a:ext>
            </a:extLst>
          </p:cNvPr>
          <p:cNvSpPr txBox="1">
            <a:spLocks/>
          </p:cNvSpPr>
          <p:nvPr/>
        </p:nvSpPr>
        <p:spPr>
          <a:xfrm>
            <a:off x="8014493" y="2201861"/>
            <a:ext cx="4787105" cy="25039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/include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MJ_DLL_EXPORT)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vmg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vmv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6" name="nw-1">
            <a:extLst>
              <a:ext uri="{FF2B5EF4-FFF2-40B4-BE49-F238E27FC236}">
                <a16:creationId xmlns:a16="http://schemas.microsoft.com/office/drawing/2014/main" id="{00A7651E-3536-8FE6-7089-3715A2BAB0E3}"/>
              </a:ext>
            </a:extLst>
          </p:cNvPr>
          <p:cNvSpPr txBox="1">
            <a:spLocks/>
          </p:cNvSpPr>
          <p:nvPr/>
        </p:nvSpPr>
        <p:spPr>
          <a:xfrm>
            <a:off x="913784" y="2201862"/>
            <a:ext cx="4787105" cy="27088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/include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/proto)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boost::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asio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NW_API_VER=2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NW_DLL_EXPORT)</a:t>
            </a:r>
          </a:p>
        </p:txBody>
      </p:sp>
      <p:sp>
        <p:nvSpPr>
          <p:cNvPr id="21" name="nw-2">
            <a:extLst>
              <a:ext uri="{FF2B5EF4-FFF2-40B4-BE49-F238E27FC236}">
                <a16:creationId xmlns:a16="http://schemas.microsoft.com/office/drawing/2014/main" id="{DFD5D4D8-C719-B5EB-DBD5-26A4DD03D214}"/>
              </a:ext>
            </a:extLst>
          </p:cNvPr>
          <p:cNvSpPr txBox="1">
            <a:spLocks/>
          </p:cNvSpPr>
          <p:nvPr/>
        </p:nvSpPr>
        <p:spPr>
          <a:xfrm>
            <a:off x="913782" y="2201861"/>
            <a:ext cx="4787105" cy="30700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/include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/proto)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solidFill>
                  <a:schemeClr val="accent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lang="en-GB" dirty="0">
                <a:solidFill>
                  <a:schemeClr val="accent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solidFill>
                  <a:schemeClr val="accent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endParaRPr lang="en-GB" dirty="0">
              <a:solidFill>
                <a:schemeClr val="accent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boost::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asio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NW_API_VER=2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NW_DLL_EXPORT)</a:t>
            </a:r>
          </a:p>
        </p:txBody>
      </p:sp>
    </p:spTree>
    <p:extLst>
      <p:ext uri="{BB962C8B-B14F-4D97-AF65-F5344CB8AC3E}">
        <p14:creationId xmlns:p14="http://schemas.microsoft.com/office/powerpoint/2010/main" val="74687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21F477-DE83-696F-886F-6BEB42CA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6B020-6E21-752C-C112-49661347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Libraries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D911080-7A1B-58B5-33F9-97C9D365234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A0A6C3-483A-7C86-1ECD-180F78EDE26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1AD96F-665A-BE98-35A4-380BB43C91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D57C3A-D093-0400-A6DC-CDBF80B69C9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/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514350" lvl="1" indent="-285750"/>
            <a:r>
              <a:rPr lang="en-US" dirty="0"/>
              <a:t>Component usable by targets</a:t>
            </a:r>
            <a:endParaRPr lang="en-GB" dirty="0"/>
          </a:p>
          <a:p>
            <a:pPr marL="514350" lvl="1" indent="-285750"/>
            <a:r>
              <a:rPr lang="en-US" dirty="0"/>
              <a:t>No sources</a:t>
            </a:r>
          </a:p>
          <a:p>
            <a:pPr marL="514350" lvl="1" indent="-285750"/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target_*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dirty="0"/>
              <a:t> commands</a:t>
            </a:r>
          </a:p>
          <a:p>
            <a:pPr marL="742950" lvl="2" indent="-285750"/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lang="en-US" dirty="0"/>
              <a:t> scope only</a:t>
            </a:r>
          </a:p>
          <a:p>
            <a:r>
              <a:rPr lang="en-GB" dirty="0"/>
              <a:t>Header-only library</a:t>
            </a:r>
          </a:p>
          <a:p>
            <a:pPr marL="514350" lvl="1" indent="-285750"/>
            <a:r>
              <a:rPr lang="en-US" dirty="0"/>
              <a:t>Nothing to link</a:t>
            </a:r>
          </a:p>
          <a:p>
            <a:pPr marL="514350" lvl="1" indent="-285750"/>
            <a:r>
              <a:rPr lang="en-US" dirty="0"/>
              <a:t>Include directories, defines, [flags]</a:t>
            </a:r>
          </a:p>
          <a:p>
            <a:pPr marL="285750" indent="-285750"/>
            <a:r>
              <a:rPr lang="en-US" dirty="0"/>
              <a:t>Collection of settings</a:t>
            </a:r>
          </a:p>
          <a:p>
            <a:pPr marL="514350" lvl="1" indent="-285750"/>
            <a:r>
              <a:rPr lang="en-US" dirty="0"/>
              <a:t>E.g. Standard conformance</a:t>
            </a:r>
          </a:p>
        </p:txBody>
      </p:sp>
      <p:sp>
        <p:nvSpPr>
          <p:cNvPr id="12" name="Settings example">
            <a:extLst>
              <a:ext uri="{FF2B5EF4-FFF2-40B4-BE49-F238E27FC236}">
                <a16:creationId xmlns:a16="http://schemas.microsoft.com/office/drawing/2014/main" id="{71EC3DF9-1EB1-86F2-D5BA-67E2EDC89D3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863"/>
            <a:ext cx="5494337" cy="5156200"/>
          </a:xfr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lIns="36000" tIns="36000" rIns="36000" bIns="36000"/>
          <a:lstStyle/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(Standard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(Standard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_CRT_SECURE_NO_WARNINGS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(Standard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/permissive-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vmg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vmv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Standard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32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4E88B2-9CBF-3277-650F-20506F84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FDCFBE-99F7-0211-55E7-216A5474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Dependencies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7A33473-9201-42DF-31F2-E4E89B506FE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5F92FC-91E8-FF94-FA51-B5CBD3A1F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5A6B5B-0540-C140-9A8E-E20577E203C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(name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IMPORTED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514350" lvl="1" indent="-285750"/>
            <a:r>
              <a:rPr lang="en-GB" dirty="0"/>
              <a:t>Register existing on-disk binary with </a:t>
            </a:r>
            <a:r>
              <a:rPr lang="en-GB" dirty="0" err="1"/>
              <a:t>CMake</a:t>
            </a:r>
            <a:endParaRPr lang="en-GB" dirty="0"/>
          </a:p>
          <a:p>
            <a:pPr marL="514350" lvl="1" indent="-285750"/>
            <a:r>
              <a:rPr lang="en-GB" dirty="0"/>
              <a:t>No sources, no build</a:t>
            </a:r>
          </a:p>
          <a:p>
            <a:pPr marL="514350" lvl="1" indent="-285750"/>
            <a:r>
              <a:rPr lang="en-GB" dirty="0"/>
              <a:t>Properties, </a:t>
            </a:r>
            <a:r>
              <a:rPr lang="en-GB" u="sng" dirty="0"/>
              <a:t>usage requirements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find_package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(Name [version] [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REQUIRED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 …)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Locates &amp; reads </a:t>
            </a:r>
            <a:r>
              <a:rPr lang="en-GB" dirty="0" err="1">
                <a:ea typeface="JetBrains Mono" panose="02000009000000000000" pitchFamily="49" charset="0"/>
              </a:rPr>
              <a:t>CMake</a:t>
            </a:r>
            <a:r>
              <a:rPr lang="en-GB" dirty="0">
                <a:ea typeface="JetBrains Mono" panose="02000009000000000000" pitchFamily="49" charset="0"/>
              </a:rPr>
              <a:t> file with package description</a:t>
            </a:r>
          </a:p>
          <a:p>
            <a:pPr marL="514350" lvl="1" indent="-285750"/>
            <a:r>
              <a:rPr lang="en-GB" dirty="0"/>
              <a:t>Modern </a:t>
            </a:r>
            <a:r>
              <a:rPr lang="en-GB" u="sng" dirty="0"/>
              <a:t>config mode</a:t>
            </a:r>
            <a:endParaRPr lang="en-GB" dirty="0">
              <a:ea typeface="JetBrains Mono" panose="02000009000000000000" pitchFamily="49" charset="0"/>
            </a:endParaRPr>
          </a:p>
          <a:p>
            <a:pPr marL="742950" lvl="2" indent="-285750"/>
            <a:r>
              <a:rPr lang="en-GB" dirty="0"/>
              <a:t>Package config file: </a:t>
            </a:r>
            <a:r>
              <a:rPr lang="en-GB" i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Config.cmake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config.cmake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42950" lvl="2" indent="-285750"/>
            <a:r>
              <a:rPr lang="en-GB" dirty="0"/>
              <a:t>Provided by upstream package itself</a:t>
            </a:r>
          </a:p>
          <a:p>
            <a:pPr marL="514350" lvl="1" indent="-285750"/>
            <a:r>
              <a:rPr lang="en-GB" dirty="0"/>
              <a:t>Legacy </a:t>
            </a:r>
            <a:r>
              <a:rPr lang="en-GB" u="sng" dirty="0"/>
              <a:t>module mode</a:t>
            </a:r>
            <a:endParaRPr lang="en-GB" dirty="0"/>
          </a:p>
          <a:p>
            <a:pPr marL="742950" lvl="2" indent="-285750"/>
            <a:r>
              <a:rPr lang="en-GB" dirty="0"/>
              <a:t>Find module: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Find</a:t>
            </a:r>
            <a:r>
              <a:rPr lang="en-GB" i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.cmake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42950" lvl="2" indent="-285750"/>
            <a:r>
              <a:rPr lang="en-GB" dirty="0"/>
              <a:t>Provided by </a:t>
            </a:r>
            <a:r>
              <a:rPr lang="en-GB" dirty="0" err="1"/>
              <a:t>CMake</a:t>
            </a:r>
            <a:r>
              <a:rPr lang="en-GB" dirty="0"/>
              <a:t> or consuming project</a:t>
            </a:r>
          </a:p>
          <a:p>
            <a:pPr marL="285750" indent="-285750"/>
            <a:r>
              <a:rPr lang="en-US" dirty="0">
                <a:hlinkClick r:id="rId3"/>
              </a:rPr>
              <a:t>https://cmake.org/cmake/help/latest/guide/using-dependencies/index.html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1B2C43-5EC6-3CA5-6581-D53C943C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A84FCE-F9C9-4356-A0BE-00747DE6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33836F4-CB1F-875F-A209-F7F01526A67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602BF6-48B1-CBF4-6B06-A5A290E6F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444A6D-E766-4B02-D4DF-0A521333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13DC9-F787-150B-C49B-718AD6D2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DF39F8-2D3B-27D3-524D-4D17F3E1EFB7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A peek under the hood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4EFBD-9F7A-6374-8C67-3FC4D92D2A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0C056-3368-B3C5-8467-F96E5D5C824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11994776" cy="5156282"/>
          </a:xfrm>
        </p:spPr>
        <p:txBody>
          <a:bodyPr/>
          <a:lstStyle/>
          <a:p>
            <a:r>
              <a:rPr lang="en-GB" dirty="0"/>
              <a:t>Named values attached to entities</a:t>
            </a:r>
          </a:p>
          <a:p>
            <a:pPr marL="514350" lvl="1" indent="-285750"/>
            <a:r>
              <a:rPr lang="en-GB" dirty="0"/>
              <a:t>Target, directory, source file, global, (and more)</a:t>
            </a:r>
          </a:p>
          <a:p>
            <a:pPr marL="514350" lvl="1" indent="-285750"/>
            <a:r>
              <a:rPr lang="en-US" dirty="0"/>
              <a:t>Value: string or list</a:t>
            </a:r>
          </a:p>
          <a:p>
            <a:pPr marL="285750" indent="-285750"/>
            <a:r>
              <a:rPr lang="en-US" dirty="0"/>
              <a:t>Target settings</a:t>
            </a:r>
          </a:p>
          <a:p>
            <a:pPr marL="514350" lvl="1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INCLUDE_DIRECTORIES, COMPILE_OPTIONS, LINK_LIBRARIES,…</a:t>
            </a:r>
          </a:p>
          <a:p>
            <a:pPr marL="514350" lvl="1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INTERFACE_INCLUDE_DIRECTORIES, INTERFACE_COMPILE_OPTIONS, INTERFACE_LINK_LIBRARIES,…</a:t>
            </a:r>
          </a:p>
          <a:p>
            <a:pPr marL="742950" lvl="2" indent="-285750"/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target_*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dirty="0">
                <a:ea typeface="JetBrains Mono" panose="02000009000000000000" pitchFamily="49" charset="0"/>
              </a:rPr>
              <a:t> commands populate one or both</a:t>
            </a:r>
          </a:p>
          <a:p>
            <a:pPr marL="514350" lvl="1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OUTPUT_NAME, RUNTIME_OUTPUT_DIRECTORY, …</a:t>
            </a:r>
          </a:p>
          <a:p>
            <a:pPr marL="514350" lvl="1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INTERPROCEDURAL_OPTIMIZATION, …</a:t>
            </a:r>
          </a:p>
          <a:p>
            <a:pPr marL="285750" indent="-285750"/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get_property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set_property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514350" lvl="1" indent="-285750"/>
            <a:r>
              <a:rPr lang="en-US" dirty="0">
                <a:ea typeface="JetBrains Mono" panose="02000009000000000000" pitchFamily="49" charset="0"/>
              </a:rPr>
              <a:t>List/string appending possible</a:t>
            </a:r>
          </a:p>
          <a:p>
            <a:pPr marL="285750" indent="-285750"/>
            <a:r>
              <a:rPr lang="en-US" dirty="0">
                <a:ea typeface="JetBrains Mono" panose="02000009000000000000" pitchFamily="49" charset="0"/>
                <a:hlinkClick r:id="rId3"/>
              </a:rPr>
              <a:t>https://cmake.org/cmake/help/latest/manual/cmake-properties.7.html#properties-on-targets</a:t>
            </a:r>
            <a:endParaRPr lang="en-US" dirty="0">
              <a:ea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0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A50E7-E10F-73BB-8EEA-33183845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AD537877-9A5B-1B6B-E72A-22C8AD64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AF7CBF69-C49B-1FFB-32BD-AF86C5DC4329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6A4DAB88-7D20-5386-4AA4-93A0972F5BF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About this talk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9389C0-7EB8-89C4-5C6A-C190E2730F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CD6754-6FF1-A2E7-56C0-A18D73128DF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Petr Kmoch</a:t>
            </a:r>
          </a:p>
          <a:p>
            <a:pPr marL="514350" lvl="1" indent="-285750"/>
            <a:r>
              <a:rPr lang="en-GB" dirty="0"/>
              <a:t>15+ years of C++</a:t>
            </a:r>
          </a:p>
          <a:p>
            <a:pPr marL="514350" lvl="1" indent="-285750"/>
            <a:r>
              <a:rPr lang="en-US" dirty="0"/>
              <a:t>Alteryx</a:t>
            </a:r>
          </a:p>
          <a:p>
            <a:pPr marL="742950" lvl="2" indent="-285750"/>
            <a:r>
              <a:rPr lang="en-US" dirty="0"/>
              <a:t>C++, C#, migration to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buildsystem</a:t>
            </a:r>
            <a:endParaRPr lang="en-US" dirty="0"/>
          </a:p>
          <a:p>
            <a:pPr marL="514350" lvl="1" indent="-285750"/>
            <a:r>
              <a:rPr lang="en-US" dirty="0"/>
              <a:t>Ricardo Software</a:t>
            </a:r>
          </a:p>
          <a:p>
            <a:pPr marL="742950" lvl="2" indent="-285750"/>
            <a:r>
              <a:rPr lang="en-US" dirty="0"/>
              <a:t>C++, OpenGL, migration to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buildsystem</a:t>
            </a:r>
            <a:endParaRPr lang="en-US" dirty="0"/>
          </a:p>
          <a:p>
            <a:pPr marL="514350" lvl="1" indent="-285750"/>
            <a:r>
              <a:rPr lang="en-US" dirty="0"/>
              <a:t>Saarland University</a:t>
            </a:r>
          </a:p>
          <a:p>
            <a:pPr marL="742950" lvl="2" indent="-285750"/>
            <a:r>
              <a:rPr lang="en-US" dirty="0"/>
              <a:t>C++,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buildsystem</a:t>
            </a:r>
            <a:r>
              <a:rPr lang="en-US" dirty="0"/>
              <a:t> development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4767DE-B022-5D78-9886-A59D824E58A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widespread in C++ ecosystem</a:t>
            </a:r>
          </a:p>
          <a:p>
            <a:pPr marL="514350" lvl="1" indent="-285750"/>
            <a:r>
              <a:rPr lang="en-GB" dirty="0"/>
              <a:t>Legacy code common</a:t>
            </a:r>
          </a:p>
          <a:p>
            <a:pPr marL="514350" lvl="1" indent="-285750"/>
            <a:r>
              <a:rPr lang="en-US" dirty="0"/>
              <a:t>Mixed skill levels</a:t>
            </a:r>
          </a:p>
          <a:p>
            <a:pPr marL="514350" lvl="1" indent="-285750"/>
            <a:r>
              <a:rPr lang="en-US" dirty="0"/>
              <a:t>Idiosyncratic</a:t>
            </a:r>
          </a:p>
          <a:p>
            <a:pPr marL="285750" indent="-285750"/>
            <a:r>
              <a:rPr lang="en-US" dirty="0"/>
              <a:t>Focus on philosophy and principles</a:t>
            </a:r>
          </a:p>
          <a:p>
            <a:pPr marL="514350" lvl="1" indent="-285750"/>
            <a:r>
              <a:rPr lang="en-US" dirty="0"/>
              <a:t>Good reference documentation</a:t>
            </a:r>
          </a:p>
          <a:p>
            <a:pPr marL="742950" lvl="2" indent="-285750"/>
            <a:r>
              <a:rPr lang="en-US" b="1" dirty="0"/>
              <a:t>How</a:t>
            </a:r>
          </a:p>
          <a:p>
            <a:pPr marL="514350" lvl="1" indent="-285750"/>
            <a:r>
              <a:rPr lang="en-US"/>
              <a:t>Talk goal</a:t>
            </a:r>
            <a:endParaRPr lang="en-US" dirty="0"/>
          </a:p>
          <a:p>
            <a:pPr marL="742950" lvl="2" indent="-285750"/>
            <a:r>
              <a:rPr lang="en-US" b="1" dirty="0"/>
              <a:t>What</a:t>
            </a:r>
          </a:p>
          <a:p>
            <a:pPr marL="742950" lvl="2" indent="-285750"/>
            <a:r>
              <a:rPr lang="en-US" b="1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797272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A6864-CB0B-B556-7ECF-A56ECBEF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52743-9A5B-65B3-85C2-B39643A4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Per-Configuration Settings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E9375A-FE3D-CBCF-4ACB-1D8B6D44125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1397F-6E7D-E5AD-61A8-BA502A639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53652-6A66-F215-869D-2DB776B5CF1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Example goal</a:t>
            </a:r>
          </a:p>
          <a:p>
            <a:pPr marL="514350" lvl="1" indent="-285750"/>
            <a:r>
              <a:rPr lang="en-US" dirty="0"/>
              <a:t>Define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_ITERATOR_DEBUG_LEVEL=1</a:t>
            </a:r>
            <a:r>
              <a:rPr lang="en-US" dirty="0"/>
              <a:t> in Debug configuration</a:t>
            </a:r>
          </a:p>
          <a:p>
            <a:pPr marL="514350" lvl="1" indent="-285750"/>
            <a:r>
              <a:rPr lang="en-US" dirty="0"/>
              <a:t>Use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/STACK:0x400000</a:t>
            </a:r>
            <a:r>
              <a:rPr lang="en-US" dirty="0"/>
              <a:t> in Release</a:t>
            </a:r>
          </a:p>
        </p:txBody>
      </p:sp>
      <p:sp>
        <p:nvSpPr>
          <p:cNvPr id="7" name="Step 0">
            <a:extLst>
              <a:ext uri="{FF2B5EF4-FFF2-40B4-BE49-F238E27FC236}">
                <a16:creationId xmlns:a16="http://schemas.microsoft.com/office/drawing/2014/main" id="{D7446AC7-88E3-F073-61F8-2FD8CDCB07AC}"/>
              </a:ext>
            </a:extLst>
          </p:cNvPr>
          <p:cNvSpPr txBox="1">
            <a:spLocks/>
          </p:cNvSpPr>
          <p:nvPr/>
        </p:nvSpPr>
        <p:spPr>
          <a:xfrm>
            <a:off x="921894" y="3458307"/>
            <a:ext cx="11887200" cy="9549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_ITERATOR_DEBUG_LEVEL=1)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/STACK:0x400000)</a:t>
            </a:r>
          </a:p>
        </p:txBody>
      </p:sp>
      <p:sp>
        <p:nvSpPr>
          <p:cNvPr id="8" name="Step 1">
            <a:extLst>
              <a:ext uri="{FF2B5EF4-FFF2-40B4-BE49-F238E27FC236}">
                <a16:creationId xmlns:a16="http://schemas.microsoft.com/office/drawing/2014/main" id="{21EF9653-37F0-03A1-BFEF-2631E502D300}"/>
              </a:ext>
            </a:extLst>
          </p:cNvPr>
          <p:cNvSpPr txBox="1">
            <a:spLocks/>
          </p:cNvSpPr>
          <p:nvPr/>
        </p:nvSpPr>
        <p:spPr>
          <a:xfrm>
            <a:off x="921894" y="3458307"/>
            <a:ext cx="11887200" cy="216558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(CMAKE_BUILD_TYPE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STREQUAL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"Debug")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_ITERATOR_DEBUG_LEVEL=1)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(CMAKE_BUILD_TYPE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STREQUAL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"Release")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/STACK:0x400000)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</p:txBody>
      </p:sp>
      <p:sp>
        <p:nvSpPr>
          <p:cNvPr id="9" name="Step 2">
            <a:extLst>
              <a:ext uri="{FF2B5EF4-FFF2-40B4-BE49-F238E27FC236}">
                <a16:creationId xmlns:a16="http://schemas.microsoft.com/office/drawing/2014/main" id="{0BE4DA5A-9FE2-7769-327F-90FBF2884630}"/>
              </a:ext>
            </a:extLst>
          </p:cNvPr>
          <p:cNvSpPr txBox="1">
            <a:spLocks/>
          </p:cNvSpPr>
          <p:nvPr/>
        </p:nvSpPr>
        <p:spPr>
          <a:xfrm>
            <a:off x="921894" y="3458307"/>
            <a:ext cx="11887200" cy="9549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&gt;:_ITERATOR_DEBUG_LEVEL=1&gt;)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CONFIG:Release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&gt;:/STACK:0x400000&gt;)</a:t>
            </a:r>
          </a:p>
        </p:txBody>
      </p:sp>
    </p:spTree>
    <p:extLst>
      <p:ext uri="{BB962C8B-B14F-4D97-AF65-F5344CB8AC3E}">
        <p14:creationId xmlns:p14="http://schemas.microsoft.com/office/powerpoint/2010/main" val="16973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F7808-E762-0F47-E8E4-C2B1CA0F7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826E0-135F-C7C4-C554-87A066C4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6BF62D-DF36-7578-F3FE-2F5F5A28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 Expressions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9A0AD6-0C52-78E1-7E8C-72665D48CE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Genexes</a:t>
            </a:r>
            <a:r>
              <a:rPr lang="en-GB" dirty="0"/>
              <a:t>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3DB2F-7A15-EEE7-181A-AB0B70EAE3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5A52F-51B8-5E94-6C57-A542A91534D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ea typeface="JetBrains Mono" panose="02000009000000000000" pitchFamily="49" charset="0"/>
              </a:rPr>
              <a:t>String with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GENEX:arg,arg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GB" dirty="0"/>
              <a:t> syntax</a:t>
            </a:r>
          </a:p>
          <a:p>
            <a:pPr marL="514350" lvl="1" indent="-285750"/>
            <a:r>
              <a:rPr lang="en-GB" dirty="0"/>
              <a:t>Do not confuse with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${}</a:t>
            </a:r>
            <a:r>
              <a:rPr lang="en-GB" dirty="0"/>
              <a:t> variable expansion</a:t>
            </a:r>
          </a:p>
          <a:p>
            <a:pPr marL="514350" lvl="1" indent="-285750"/>
            <a:r>
              <a:rPr lang="en-GB" dirty="0"/>
              <a:t>Embedding evaluation into properties</a:t>
            </a:r>
          </a:p>
          <a:p>
            <a:pPr marL="285750" indent="-285750"/>
            <a:r>
              <a:rPr lang="en-GB" b="1" dirty="0">
                <a:solidFill>
                  <a:schemeClr val="tx2"/>
                </a:solidFill>
              </a:rPr>
              <a:t>Configure</a:t>
            </a:r>
            <a:r>
              <a:rPr lang="en-GB" dirty="0"/>
              <a:t> time: plain string</a:t>
            </a:r>
          </a:p>
          <a:p>
            <a:pPr marL="285750" indent="-285750"/>
            <a:r>
              <a:rPr lang="en-GB" dirty="0"/>
              <a:t>Expanded at </a:t>
            </a:r>
            <a:r>
              <a:rPr lang="en-GB" b="1" dirty="0">
                <a:solidFill>
                  <a:schemeClr val="accent3"/>
                </a:solidFill>
              </a:rPr>
              <a:t>generate</a:t>
            </a:r>
            <a:r>
              <a:rPr lang="en-GB" dirty="0"/>
              <a:t> time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$&lt;1:xxx&gt;</a:t>
            </a:r>
            <a:r>
              <a:rPr lang="en-GB" dirty="0"/>
              <a:t> →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xxx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$&lt;0:xxx&gt;</a:t>
            </a:r>
            <a:r>
              <a:rPr lang="en-GB" dirty="0"/>
              <a:t> → nothing</a:t>
            </a:r>
          </a:p>
          <a:p>
            <a:pPr marL="514350" lvl="1" indent="-285750"/>
            <a:r>
              <a:rPr lang="en-GB" dirty="0"/>
              <a:t>Boolean tests</a:t>
            </a:r>
          </a:p>
          <a:p>
            <a:pPr marL="742950" lvl="2" indent="-285750"/>
            <a:r>
              <a:rPr lang="en-GB" dirty="0"/>
              <a:t>E.g.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CONFIG:x,y,z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marL="742950" lvl="2" indent="-285750"/>
            <a:r>
              <a:rPr lang="en-GB" dirty="0"/>
              <a:t>→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GB" dirty="0"/>
              <a:t> if true</a:t>
            </a:r>
          </a:p>
          <a:p>
            <a:pPr marL="742950" lvl="2" indent="-285750"/>
            <a:r>
              <a:rPr lang="en-GB" dirty="0"/>
              <a:t>→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lang="en-GB" dirty="0"/>
              <a:t> otherwise</a:t>
            </a:r>
            <a:endParaRPr lang="en-US" dirty="0"/>
          </a:p>
        </p:txBody>
      </p:sp>
      <p:sp>
        <p:nvSpPr>
          <p:cNvPr id="9" name="0: Step 0">
            <a:extLst>
              <a:ext uri="{FF2B5EF4-FFF2-40B4-BE49-F238E27FC236}">
                <a16:creationId xmlns:a16="http://schemas.microsoft.com/office/drawing/2014/main" id="{1DB0EC10-FE72-F544-1DCB-0D6AE947F572}"/>
              </a:ext>
            </a:extLst>
          </p:cNvPr>
          <p:cNvSpPr txBox="1">
            <a:spLocks/>
          </p:cNvSpPr>
          <p:nvPr/>
        </p:nvSpPr>
        <p:spPr>
          <a:xfrm>
            <a:off x="4809609" y="4268288"/>
            <a:ext cx="497916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CONFIG:Release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&gt;:/STACK:0x400000&gt;</a:t>
            </a:r>
          </a:p>
        </p:txBody>
      </p:sp>
      <p:sp>
        <p:nvSpPr>
          <p:cNvPr id="13" name="0: Step 1">
            <a:extLst>
              <a:ext uri="{FF2B5EF4-FFF2-40B4-BE49-F238E27FC236}">
                <a16:creationId xmlns:a16="http://schemas.microsoft.com/office/drawing/2014/main" id="{0773EF07-D112-57E8-BEA7-E25BE06EEF8F}"/>
              </a:ext>
            </a:extLst>
          </p:cNvPr>
          <p:cNvSpPr txBox="1">
            <a:spLocks/>
          </p:cNvSpPr>
          <p:nvPr/>
        </p:nvSpPr>
        <p:spPr>
          <a:xfrm>
            <a:off x="4809609" y="4268288"/>
            <a:ext cx="497916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:Release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:/STACK:0x400000&gt;</a:t>
            </a:r>
          </a:p>
        </p:txBody>
      </p:sp>
      <p:sp>
        <p:nvSpPr>
          <p:cNvPr id="19" name="0: Step 1.5">
            <a:extLst>
              <a:ext uri="{FF2B5EF4-FFF2-40B4-BE49-F238E27FC236}">
                <a16:creationId xmlns:a16="http://schemas.microsoft.com/office/drawing/2014/main" id="{A0FF672F-4EE0-7AA2-5BB1-F7E392B541C0}"/>
              </a:ext>
            </a:extLst>
          </p:cNvPr>
          <p:cNvSpPr txBox="1">
            <a:spLocks/>
          </p:cNvSpPr>
          <p:nvPr/>
        </p:nvSpPr>
        <p:spPr>
          <a:xfrm>
            <a:off x="4809609" y="4268288"/>
            <a:ext cx="497916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               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:/STACK:0x400000&gt;</a:t>
            </a:r>
          </a:p>
        </p:txBody>
      </p:sp>
      <p:sp>
        <p:nvSpPr>
          <p:cNvPr id="14" name="0: Step 2">
            <a:extLst>
              <a:ext uri="{FF2B5EF4-FFF2-40B4-BE49-F238E27FC236}">
                <a16:creationId xmlns:a16="http://schemas.microsoft.com/office/drawing/2014/main" id="{5D14CE17-5A79-E7D6-138A-EDFF11DEA065}"/>
              </a:ext>
            </a:extLst>
          </p:cNvPr>
          <p:cNvSpPr txBox="1">
            <a:spLocks/>
          </p:cNvSpPr>
          <p:nvPr/>
        </p:nvSpPr>
        <p:spPr>
          <a:xfrm>
            <a:off x="4809607" y="4268288"/>
            <a:ext cx="4979159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cs-CZ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:/STACK:0x400000&gt;                  </a:t>
            </a:r>
          </a:p>
        </p:txBody>
      </p:sp>
      <p:sp>
        <p:nvSpPr>
          <p:cNvPr id="16" name="0: Step 3">
            <a:extLst>
              <a:ext uri="{FF2B5EF4-FFF2-40B4-BE49-F238E27FC236}">
                <a16:creationId xmlns:a16="http://schemas.microsoft.com/office/drawing/2014/main" id="{9E97C249-C369-9B41-67C7-38400BB265BD}"/>
              </a:ext>
            </a:extLst>
          </p:cNvPr>
          <p:cNvSpPr txBox="1">
            <a:spLocks/>
          </p:cNvSpPr>
          <p:nvPr/>
        </p:nvSpPr>
        <p:spPr>
          <a:xfrm>
            <a:off x="4809608" y="4268288"/>
            <a:ext cx="4979158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cs-CZ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:/STACK:0x400000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                 </a:t>
            </a:r>
          </a:p>
        </p:txBody>
      </p:sp>
      <p:sp>
        <p:nvSpPr>
          <p:cNvPr id="17" name="0: Step 4">
            <a:extLst>
              <a:ext uri="{FF2B5EF4-FFF2-40B4-BE49-F238E27FC236}">
                <a16:creationId xmlns:a16="http://schemas.microsoft.com/office/drawing/2014/main" id="{3FCDB31B-209C-B97D-1FCC-AB9654A06EEA}"/>
              </a:ext>
            </a:extLst>
          </p:cNvPr>
          <p:cNvSpPr txBox="1">
            <a:spLocks/>
          </p:cNvSpPr>
          <p:nvPr/>
        </p:nvSpPr>
        <p:spPr>
          <a:xfrm>
            <a:off x="4809607" y="4268288"/>
            <a:ext cx="4979157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          </a:t>
            </a:r>
            <a:endParaRPr lang="en-GB" b="1" dirty="0">
              <a:solidFill>
                <a:schemeClr val="accent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1: Step 0">
            <a:extLst>
              <a:ext uri="{FF2B5EF4-FFF2-40B4-BE49-F238E27FC236}">
                <a16:creationId xmlns:a16="http://schemas.microsoft.com/office/drawing/2014/main" id="{6C9AAB1A-E394-1582-FF15-8C90B8209FD0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&gt;:_ITERATOR_DEBUG_LEVEL=1&gt;</a:t>
            </a:r>
          </a:p>
        </p:txBody>
      </p:sp>
      <p:sp>
        <p:nvSpPr>
          <p:cNvPr id="10" name="1: Step 1">
            <a:extLst>
              <a:ext uri="{FF2B5EF4-FFF2-40B4-BE49-F238E27FC236}">
                <a16:creationId xmlns:a16="http://schemas.microsoft.com/office/drawing/2014/main" id="{D0179830-B410-86AC-3DD8-703DA984295E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Debug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:_ITERATOR_DEBUG_LEVEL=1&gt;</a:t>
            </a:r>
          </a:p>
        </p:txBody>
      </p:sp>
      <p:sp>
        <p:nvSpPr>
          <p:cNvPr id="18" name="1: Step 1.5">
            <a:extLst>
              <a:ext uri="{FF2B5EF4-FFF2-40B4-BE49-F238E27FC236}">
                <a16:creationId xmlns:a16="http://schemas.microsoft.com/office/drawing/2014/main" id="{5ED04FFA-8570-225A-B792-4DB7A5B67F81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       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:_ITERATOR_DEBUG_LEVEL=1&gt;</a:t>
            </a:r>
          </a:p>
        </p:txBody>
      </p:sp>
      <p:sp>
        <p:nvSpPr>
          <p:cNvPr id="11" name="1: Step 2">
            <a:extLst>
              <a:ext uri="{FF2B5EF4-FFF2-40B4-BE49-F238E27FC236}">
                <a16:creationId xmlns:a16="http://schemas.microsoft.com/office/drawing/2014/main" id="{AD8B8BFB-F919-7C5D-FB7F-E334BA0B6F79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:_ITERATOR_DEBUG_LEVEL=1&gt;</a:t>
            </a:r>
          </a:p>
        </p:txBody>
      </p:sp>
      <p:sp>
        <p:nvSpPr>
          <p:cNvPr id="12" name="1: Step 3">
            <a:extLst>
              <a:ext uri="{FF2B5EF4-FFF2-40B4-BE49-F238E27FC236}">
                <a16:creationId xmlns:a16="http://schemas.microsoft.com/office/drawing/2014/main" id="{037D7C42-F2C0-0A43-9292-95FCA871987D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$&lt;1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:_ITERATOR_DEBUG_LEVEL=1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15" name="1: Step 4">
            <a:extLst>
              <a:ext uri="{FF2B5EF4-FFF2-40B4-BE49-F238E27FC236}">
                <a16:creationId xmlns:a16="http://schemas.microsoft.com/office/drawing/2014/main" id="{32CD837D-F43F-9561-BBA9-D59115B19E8A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_ITERATOR_DEBUG_LEVEL=1</a:t>
            </a:r>
            <a:endParaRPr lang="en-GB" b="1" dirty="0">
              <a:solidFill>
                <a:schemeClr val="accent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14" grpId="0" animBg="1"/>
      <p:bldP spid="16" grpId="0" animBg="1"/>
      <p:bldP spid="17" grpId="0" animBg="1"/>
      <p:bldP spid="10" grpId="0" animBg="1"/>
      <p:bldP spid="18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4D31F-0320-42F9-13B9-D92D5209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3E0384-D9C0-28C0-8974-E6D1087A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Generator Expressions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419E45-5A01-8888-9DC3-A1BD9F202FE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6FC8F-F74C-8BF5-C815-A06AE9EFEE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4EA7-BDFD-29B2-015F-E46FB6751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Configure</a:t>
            </a:r>
            <a:r>
              <a:rPr lang="en-GB" dirty="0"/>
              <a:t> time: plain string</a:t>
            </a:r>
          </a:p>
          <a:p>
            <a:pPr marL="514350" lvl="1" indent="-285750"/>
            <a:r>
              <a:rPr lang="en-GB" dirty="0"/>
              <a:t>Single argument!</a:t>
            </a:r>
          </a:p>
          <a:p>
            <a:pPr marL="514350" lvl="1" indent="-285750"/>
            <a:r>
              <a:rPr lang="en-GB" dirty="0"/>
              <a:t>Careful with separators &amp; quoting</a:t>
            </a:r>
          </a:p>
          <a:p>
            <a:pPr marL="514350" lvl="1" indent="-285750"/>
            <a:r>
              <a:rPr lang="en-GB" dirty="0"/>
              <a:t>Build up with variables</a:t>
            </a:r>
          </a:p>
          <a:p>
            <a:pPr marL="285750" indent="-285750"/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GENERATE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 marL="514350" lvl="1" indent="-285750"/>
            <a:r>
              <a:rPr lang="en-GB" dirty="0"/>
              <a:t>Potentially per-configuration output</a:t>
            </a:r>
          </a:p>
          <a:p>
            <a:pPr marL="514350" lvl="1" indent="-285750"/>
            <a:r>
              <a:rPr lang="en-GB" dirty="0"/>
              <a:t>Useful for debugging</a:t>
            </a:r>
          </a:p>
          <a:p>
            <a:pPr marL="285750" indent="-285750"/>
            <a:r>
              <a:rPr lang="en-GB" dirty="0"/>
              <a:t>Modern addition to </a:t>
            </a:r>
            <a:r>
              <a:rPr lang="en-GB" dirty="0" err="1"/>
              <a:t>CMake</a:t>
            </a:r>
            <a:endParaRPr lang="en-GB" dirty="0"/>
          </a:p>
          <a:p>
            <a:pPr marL="514350" lvl="1" indent="-285750"/>
            <a:r>
              <a:rPr lang="en-GB" dirty="0"/>
              <a:t>Always check docs for support in given context!</a:t>
            </a:r>
          </a:p>
          <a:p>
            <a:pPr marL="285750" indent="-285750"/>
            <a:r>
              <a:rPr lang="en-GB" dirty="0"/>
              <a:t>Queries, list manipulation, target property retrieval, …</a:t>
            </a:r>
          </a:p>
          <a:p>
            <a:pPr marL="514350" lvl="1" indent="-285750"/>
            <a:r>
              <a:rPr lang="en-US" dirty="0">
                <a:hlinkClick r:id="rId3"/>
              </a:rPr>
              <a:t>https://cmake.org/cmake/help/latest/manual/cmake-generator-expressions.7.html</a:t>
            </a:r>
            <a:endParaRPr lang="en-US" dirty="0"/>
          </a:p>
        </p:txBody>
      </p:sp>
      <p:sp>
        <p:nvSpPr>
          <p:cNvPr id="10" name="Step 1">
            <a:extLst>
              <a:ext uri="{FF2B5EF4-FFF2-40B4-BE49-F238E27FC236}">
                <a16:creationId xmlns:a16="http://schemas.microsoft.com/office/drawing/2014/main" id="{F9F58D9B-536C-D7FF-FC46-10DA810F8B96}"/>
              </a:ext>
            </a:extLst>
          </p:cNvPr>
          <p:cNvSpPr txBox="1">
            <a:spLocks/>
          </p:cNvSpPr>
          <p:nvPr/>
        </p:nvSpPr>
        <p:spPr>
          <a:xfrm>
            <a:off x="6048333" y="2201782"/>
            <a:ext cx="6753265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wrap="square" lIns="36000" tIns="36000" rIns="36000" bIns="3600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$&lt;NOT:$&lt;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&gt;&gt;)</a:t>
            </a:r>
          </a:p>
        </p:txBody>
      </p:sp>
      <p:sp>
        <p:nvSpPr>
          <p:cNvPr id="9" name="Step 2">
            <a:extLst>
              <a:ext uri="{FF2B5EF4-FFF2-40B4-BE49-F238E27FC236}">
                <a16:creationId xmlns:a16="http://schemas.microsoft.com/office/drawing/2014/main" id="{40F3C9D4-4899-2D4E-CE37-6B0A201E6B7F}"/>
              </a:ext>
            </a:extLst>
          </p:cNvPr>
          <p:cNvSpPr txBox="1">
            <a:spLocks/>
          </p:cNvSpPr>
          <p:nvPr/>
        </p:nvSpPr>
        <p:spPr>
          <a:xfrm>
            <a:off x="6048333" y="2201782"/>
            <a:ext cx="6753265" cy="7036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wrap="square" lIns="36000" tIns="36000" rIns="36000" bIns="3600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$&lt;NOT:$&lt;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CXX_COMPILER_ID:Clang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</p:txBody>
      </p:sp>
      <p:sp>
        <p:nvSpPr>
          <p:cNvPr id="7" name="Step 3">
            <a:extLst>
              <a:ext uri="{FF2B5EF4-FFF2-40B4-BE49-F238E27FC236}">
                <a16:creationId xmlns:a16="http://schemas.microsoft.com/office/drawing/2014/main" id="{0AC6EE67-2908-D913-9005-CD42B2C8086A}"/>
              </a:ext>
            </a:extLst>
          </p:cNvPr>
          <p:cNvSpPr txBox="1">
            <a:spLocks/>
          </p:cNvSpPr>
          <p:nvPr/>
        </p:nvSpPr>
        <p:spPr>
          <a:xfrm>
            <a:off x="6048333" y="2201782"/>
            <a:ext cx="6753265" cy="10575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wrap="square" lIns="36000" tIns="36000" rIns="36000" bIns="3600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$&lt;NOT:$&lt;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CXX_COMPILER_ID:Clang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UseReporter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$&lt;AND: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</p:txBody>
      </p:sp>
      <p:sp>
        <p:nvSpPr>
          <p:cNvPr id="8" name="Step 4">
            <a:extLst>
              <a:ext uri="{FF2B5EF4-FFF2-40B4-BE49-F238E27FC236}">
                <a16:creationId xmlns:a16="http://schemas.microsoft.com/office/drawing/2014/main" id="{9F37E750-3ADE-BEC0-BCAB-9DB0847AF788}"/>
              </a:ext>
            </a:extLst>
          </p:cNvPr>
          <p:cNvSpPr txBox="1">
            <a:spLocks/>
          </p:cNvSpPr>
          <p:nvPr/>
        </p:nvSpPr>
        <p:spPr>
          <a:xfrm>
            <a:off x="6048333" y="2201782"/>
            <a:ext cx="6753265" cy="17654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wrap="square" lIns="36000" tIns="36000" rIns="36000" bIns="3600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$&lt;NOT:$&lt;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CXX_COMPILER_ID:Clang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UseReporter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$&lt;AND: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target_sources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MyApp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$&lt;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UseReporter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:Reporter-$&lt;CONFIG&gt;.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cpp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06630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D3D28-BF36-9837-519A-06BF1A1E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175264-3EC0-69B6-BD75-BE0AEF7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Configuration Options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46D6A9-5734-7889-E40D-E905FF57995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The ones to avoid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09B36-3318-CFFB-5AD0-51BAD0F583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FFCF7-49C9-A993-F827-AE7F3B2DFEC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COMPILE_FLAGS</a:t>
            </a:r>
            <a:r>
              <a:rPr lang="en-GB" dirty="0"/>
              <a:t> property</a:t>
            </a:r>
          </a:p>
          <a:p>
            <a:pPr marL="514350" lvl="1" indent="-285750"/>
            <a:r>
              <a:rPr lang="en-GB" dirty="0"/>
              <a:t>Deprecated</a:t>
            </a:r>
          </a:p>
          <a:p>
            <a:pPr marL="514350" lvl="1" indent="-285750"/>
            <a:r>
              <a:rPr lang="en-GB" dirty="0"/>
              <a:t>Space-separated</a:t>
            </a:r>
          </a:p>
          <a:p>
            <a:pPr marL="285750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LINK_DIRECTORIES</a:t>
            </a:r>
            <a:r>
              <a:rPr lang="en-GB" dirty="0"/>
              <a:t> property</a:t>
            </a:r>
          </a:p>
          <a:p>
            <a:pPr marL="514350" lvl="1" indent="-285750"/>
            <a:r>
              <a:rPr lang="en-US" dirty="0"/>
              <a:t>Discouraged</a:t>
            </a:r>
          </a:p>
          <a:p>
            <a:pPr marL="514350" lvl="1" indent="-285750"/>
            <a:r>
              <a:rPr lang="en-US" dirty="0"/>
              <a:t>Rebuild issues</a:t>
            </a:r>
          </a:p>
          <a:p>
            <a:pPr marL="514350" lvl="1" indent="-285750"/>
            <a:r>
              <a:rPr lang="en-US" dirty="0"/>
              <a:t>Prefer absolute paths in </a:t>
            </a:r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US" dirty="0"/>
              <a:t>()</a:t>
            </a:r>
          </a:p>
          <a:p>
            <a:pPr marL="285750" indent="-285750"/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include_directories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add_compile_options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(), …</a:t>
            </a:r>
          </a:p>
          <a:p>
            <a:pPr marL="514350" lvl="1" indent="-285750"/>
            <a:r>
              <a:rPr lang="en-US" dirty="0"/>
              <a:t>Affect directory properties</a:t>
            </a:r>
          </a:p>
          <a:p>
            <a:pPr marL="514350" lvl="1" indent="-285750"/>
            <a:r>
              <a:rPr lang="en-US" dirty="0"/>
              <a:t>Prefer target-based approach</a:t>
            </a:r>
          </a:p>
          <a:p>
            <a:pPr marL="285750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CMAKE_CXX_FLAGS</a:t>
            </a:r>
            <a:r>
              <a:rPr lang="en-US" dirty="0"/>
              <a:t> (and similar) variables</a:t>
            </a:r>
          </a:p>
          <a:p>
            <a:pPr marL="514350" lvl="1" indent="-285750"/>
            <a:r>
              <a:rPr lang="en-US" dirty="0"/>
              <a:t>End-developer customization</a:t>
            </a:r>
          </a:p>
          <a:p>
            <a:pPr marL="514350" lvl="1" indent="-285750"/>
            <a:r>
              <a:rPr lang="en-US" dirty="0"/>
              <a:t>Scoping issues</a:t>
            </a:r>
          </a:p>
        </p:txBody>
      </p:sp>
    </p:spTree>
    <p:extLst>
      <p:ext uri="{BB962C8B-B14F-4D97-AF65-F5344CB8AC3E}">
        <p14:creationId xmlns:p14="http://schemas.microsoft.com/office/powerpoint/2010/main" val="160034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66548-3754-C7EE-EE45-6BD1A5FB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7BF03-C325-0BB1-A336-50435D72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End-Developer Customization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C801AE-78A6-5F0A-18AC-8A5720879A3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025EBD-1F9E-0A2E-3653-67E51F5B03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6668429" cy="5156282"/>
          </a:xfrm>
        </p:spPr>
        <p:txBody>
          <a:bodyPr/>
          <a:lstStyle/>
          <a:p>
            <a:r>
              <a:rPr lang="en-GB" dirty="0"/>
              <a:t>Examples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BUILD_DOCS = ON | OFF</a:t>
            </a:r>
          </a:p>
          <a:p>
            <a:pPr marL="514350" lvl="1" indent="-285750"/>
            <a:r>
              <a:rPr lang="en-GB" dirty="0"/>
              <a:t>Flags</a:t>
            </a:r>
          </a:p>
          <a:p>
            <a:pPr marL="514350" lvl="1" indent="-285750"/>
            <a:r>
              <a:rPr lang="en-GB" dirty="0"/>
              <a:t>External dependency locations</a:t>
            </a:r>
          </a:p>
          <a:p>
            <a:pPr marL="285750" indent="-285750"/>
            <a:r>
              <a:rPr lang="en-GB" dirty="0"/>
              <a:t>Cache variables</a:t>
            </a:r>
          </a:p>
          <a:p>
            <a:pPr marL="514350" lvl="1" indent="-285750"/>
            <a:r>
              <a:rPr lang="en-GB" dirty="0"/>
              <a:t>Defaults set by project</a:t>
            </a:r>
          </a:p>
          <a:p>
            <a:pPr marL="514350" lvl="1" indent="-285750"/>
            <a:r>
              <a:rPr lang="en-GB" dirty="0"/>
              <a:t>Customizable by end developer</a:t>
            </a:r>
          </a:p>
          <a:p>
            <a:pPr marL="514350" lvl="1" indent="-285750"/>
            <a:r>
              <a:rPr lang="en-GB" dirty="0"/>
              <a:t>Prefix-based grouping</a:t>
            </a:r>
          </a:p>
          <a:p>
            <a:pPr marL="514350" lvl="1" indent="-285750"/>
            <a:r>
              <a:rPr lang="en-GB" dirty="0"/>
              <a:t>Advanced flag, properties</a:t>
            </a:r>
          </a:p>
          <a:p>
            <a:pPr marL="285750" indent="-285750"/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(var value…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CACHE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"Description" [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FORCE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marL="514350" lvl="1" indent="-285750"/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GB" dirty="0">
                <a:ea typeface="JetBrains Mono" panose="02000009000000000000" pitchFamily="49" charset="0"/>
              </a:rPr>
              <a:t> affects UI presentation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CMakeCache.txt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Plain variables override cache ones</a:t>
            </a:r>
            <a:endParaRPr lang="en-US" dirty="0">
              <a:ea typeface="JetBrains Mono" panose="02000009000000000000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A6B4DA-1D32-A0A2-2E08-04B42D80A7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1F8245-AEC9-8FDA-279B-13B6AFA5CF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4711971-FE07-1206-41E5-65BB73C200EA}"/>
              </a:ext>
            </a:extLst>
          </p:cNvPr>
          <p:cNvPicPr>
            <a:picLocks noGrp="1"/>
          </p:cNvPicPr>
          <p:nvPr>
            <p:ph sz="quarter" idx="18"/>
          </p:nvPr>
        </p:nvPicPr>
        <p:blipFill>
          <a:blip r:embed="rId2"/>
          <a:srcRect/>
          <a:stretch/>
        </p:blipFill>
        <p:spPr>
          <a:xfrm>
            <a:off x="7582829" y="1624392"/>
            <a:ext cx="6591744" cy="5901561"/>
          </a:xfrm>
        </p:spPr>
      </p:pic>
    </p:spTree>
    <p:extLst>
      <p:ext uri="{BB962C8B-B14F-4D97-AF65-F5344CB8AC3E}">
        <p14:creationId xmlns:p14="http://schemas.microsoft.com/office/powerpoint/2010/main" val="369861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F5D2770-5FC2-9036-0DCF-06488221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End-Developer Workflow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7E147-AEFF-1650-6D06-BD3603F9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8DD5315-4FB7-6B55-E4C7-5A8ABFF8E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288B586-34DD-EF04-B4A5-2A80EE81CA5C}"/>
              </a:ext>
            </a:extLst>
          </p:cNvPr>
          <p:cNvSpPr/>
          <p:nvPr/>
        </p:nvSpPr>
        <p:spPr>
          <a:xfrm>
            <a:off x="1996667" y="3613330"/>
            <a:ext cx="1183341" cy="612648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Configure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FE2FF15-761F-EBF5-CAAE-6D6C39110DA8}"/>
              </a:ext>
            </a:extLst>
          </p:cNvPr>
          <p:cNvSpPr/>
          <p:nvPr/>
        </p:nvSpPr>
        <p:spPr>
          <a:xfrm>
            <a:off x="3770089" y="3613330"/>
            <a:ext cx="1634754" cy="612648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Inspect cache variables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1476689C-4B5B-3FE9-E3AE-25766D6853A8}"/>
              </a:ext>
            </a:extLst>
          </p:cNvPr>
          <p:cNvSpPr/>
          <p:nvPr/>
        </p:nvSpPr>
        <p:spPr>
          <a:xfrm>
            <a:off x="5994924" y="3487107"/>
            <a:ext cx="1810870" cy="86509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Looks good?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45B36CC-65C8-0875-728B-A2B5A280EC12}"/>
              </a:ext>
            </a:extLst>
          </p:cNvPr>
          <p:cNvSpPr/>
          <p:nvPr/>
        </p:nvSpPr>
        <p:spPr>
          <a:xfrm>
            <a:off x="6082982" y="4926660"/>
            <a:ext cx="1634754" cy="612648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Modify cache variables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DD87A74-7726-FDE9-298F-11DB09946F8B}"/>
              </a:ext>
            </a:extLst>
          </p:cNvPr>
          <p:cNvSpPr/>
          <p:nvPr/>
        </p:nvSpPr>
        <p:spPr>
          <a:xfrm>
            <a:off x="8395875" y="3613330"/>
            <a:ext cx="1183341" cy="612648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Generate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6CA58D4-57CB-7CAC-F694-5EB67AA7E3F0}"/>
              </a:ext>
            </a:extLst>
          </p:cNvPr>
          <p:cNvSpPr/>
          <p:nvPr/>
        </p:nvSpPr>
        <p:spPr>
          <a:xfrm>
            <a:off x="10169297" y="3613330"/>
            <a:ext cx="1634754" cy="612648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Develop &amp; Build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1D35B4-F43E-18B0-6353-819708907662}"/>
              </a:ext>
            </a:extLst>
          </p:cNvPr>
          <p:cNvCxnSpPr>
            <a:stCxn id="13" idx="3"/>
            <a:endCxn id="14" idx="1"/>
          </p:cNvCxnSpPr>
          <p:nvPr/>
        </p:nvCxnSpPr>
        <p:spPr bwMode="gray">
          <a:xfrm>
            <a:off x="3180008" y="3919654"/>
            <a:ext cx="5900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0D8589-FF6F-D60F-D3FE-A9D2E333457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 bwMode="gray">
          <a:xfrm>
            <a:off x="5404843" y="3919654"/>
            <a:ext cx="5900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56DEB3-FDAA-52C6-12D5-CDB7D67D679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gray">
          <a:xfrm>
            <a:off x="7805794" y="3919654"/>
            <a:ext cx="5900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A9036-590C-D287-8CCB-74A28125161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 bwMode="gray">
          <a:xfrm>
            <a:off x="9579216" y="3919654"/>
            <a:ext cx="5900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2EEA1A-0EEC-44D9-6109-2B66881557E2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 bwMode="gray">
          <a:xfrm>
            <a:off x="6900359" y="4352201"/>
            <a:ext cx="0" cy="5744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7F25286-8627-B883-47DD-D23D80E6D9E6}"/>
              </a:ext>
            </a:extLst>
          </p:cNvPr>
          <p:cNvCxnSpPr>
            <a:stCxn id="16" idx="1"/>
            <a:endCxn id="13" idx="2"/>
          </p:cNvCxnSpPr>
          <p:nvPr/>
        </p:nvCxnSpPr>
        <p:spPr bwMode="gray">
          <a:xfrm rot="10800000">
            <a:off x="2588338" y="4225978"/>
            <a:ext cx="3494644" cy="10070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6443914-9C39-1718-CA85-8A8C50B65B76}"/>
              </a:ext>
            </a:extLst>
          </p:cNvPr>
          <p:cNvCxnSpPr>
            <a:cxnSpLocks/>
            <a:stCxn id="18" idx="3"/>
            <a:endCxn id="18" idx="2"/>
          </p:cNvCxnSpPr>
          <p:nvPr/>
        </p:nvCxnSpPr>
        <p:spPr bwMode="gray">
          <a:xfrm flipH="1">
            <a:off x="10986674" y="3919654"/>
            <a:ext cx="817377" cy="306324"/>
          </a:xfrm>
          <a:prstGeom prst="bentConnector4">
            <a:avLst>
              <a:gd name="adj1" fmla="val -61968"/>
              <a:gd name="adj2" fmla="val 2726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8F7479-710C-AB59-F9C6-21203BF940EE}"/>
              </a:ext>
            </a:extLst>
          </p:cNvPr>
          <p:cNvCxnSpPr>
            <a:cxnSpLocks/>
            <a:endCxn id="13" idx="1"/>
          </p:cNvCxnSpPr>
          <p:nvPr/>
        </p:nvCxnSpPr>
        <p:spPr bwMode="gray">
          <a:xfrm>
            <a:off x="1370726" y="3919653"/>
            <a:ext cx="6259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C9EABF-7CB2-EE1A-8831-7ADFA945A675}"/>
              </a:ext>
            </a:extLst>
          </p:cNvPr>
          <p:cNvSpPr txBox="1"/>
          <p:nvPr/>
        </p:nvSpPr>
        <p:spPr>
          <a:xfrm>
            <a:off x="7779043" y="3613330"/>
            <a:ext cx="289759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600" dirty="0"/>
              <a:t>Yes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E57E2-F8B9-7FF0-8246-AE33724671EA}"/>
              </a:ext>
            </a:extLst>
          </p:cNvPr>
          <p:cNvSpPr txBox="1"/>
          <p:nvPr/>
        </p:nvSpPr>
        <p:spPr>
          <a:xfrm>
            <a:off x="6531620" y="4352201"/>
            <a:ext cx="274114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600" dirty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1512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DF95BD-EFDD-A679-B111-B00D245D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AC200A4-17B4-1287-AD52-271A875D02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6180F08-6BDE-3C36-C98C-E9671A56B1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03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896583D8-6830-4D39-77AF-361AD2BA35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05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BA42ACC-234F-E361-4501-4567374DC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02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DBA4CFD6-FB65-C329-8724-FE4EA44D6C4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04</a:t>
            </a:r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AB4B5E4A-32DE-51CA-7B16-78744C6E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Takeaway</a:t>
            </a:r>
            <a:endParaRPr lang="en-US"/>
          </a:p>
        </p:txBody>
      </p:sp>
      <p:sp>
        <p:nvSpPr>
          <p:cNvPr id="40" name="Subtitle 39">
            <a:extLst>
              <a:ext uri="{FF2B5EF4-FFF2-40B4-BE49-F238E27FC236}">
                <a16:creationId xmlns:a16="http://schemas.microsoft.com/office/drawing/2014/main" id="{8F3DC582-DB9E-60D3-7F5B-A3A6D48E9020}"/>
              </a:ext>
            </a:extLst>
          </p:cNvPr>
          <p:cNvSpPr>
            <a:spLocks noGrp="1"/>
          </p:cNvSpPr>
          <p:nvPr>
            <p:ph type="subTitle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80856C2-949B-C8A8-4975-AA70417944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D979020-FFE3-464F-DD30-CCCCDC91B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1354" y="2081454"/>
            <a:ext cx="3193182" cy="281103"/>
          </a:xfrm>
        </p:spPr>
        <p:txBody>
          <a:bodyPr wrap="none">
            <a:spAutoFit/>
          </a:bodyPr>
          <a:lstStyle/>
          <a:p>
            <a:r>
              <a:rPr lang="en-GB" sz="1800" b="1" dirty="0">
                <a:solidFill>
                  <a:schemeClr val="tx2"/>
                </a:solidFill>
              </a:rPr>
              <a:t>Configure</a:t>
            </a:r>
            <a:r>
              <a:rPr lang="en-GB" sz="1800" b="1" dirty="0"/>
              <a:t> &gt; </a:t>
            </a:r>
            <a:r>
              <a:rPr lang="en-GB" sz="1800" b="1" dirty="0">
                <a:solidFill>
                  <a:schemeClr val="accent3"/>
                </a:solidFill>
              </a:rPr>
              <a:t>Generate</a:t>
            </a:r>
            <a:r>
              <a:rPr lang="en-GB" sz="1800" b="1" dirty="0"/>
              <a:t> &gt; </a:t>
            </a:r>
            <a:r>
              <a:rPr lang="en-GB" sz="1800" b="1" dirty="0">
                <a:solidFill>
                  <a:schemeClr val="accent2">
                    <a:lumMod val="50000"/>
                  </a:schemeClr>
                </a:solidFill>
              </a:rPr>
              <a:t>Build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1EA426D-5F66-F9EC-5423-45FD41B772C1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491753" y="3333789"/>
            <a:ext cx="2514600" cy="1444752"/>
          </a:xfrm>
        </p:spPr>
        <p:txBody>
          <a:bodyPr/>
          <a:lstStyle/>
          <a:p>
            <a:r>
              <a:rPr lang="en-GB" sz="1800" b="1" dirty="0"/>
              <a:t>Usage requirements</a:t>
            </a:r>
          </a:p>
          <a:p>
            <a:r>
              <a:rPr lang="en-GB" dirty="0"/>
              <a:t>Interface libraries for settings</a:t>
            </a:r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1D6D7FF-82D6-522D-7A51-C55159883271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rPr lang="en-GB" sz="1800" b="1" dirty="0"/>
              <a:t>Developer UI workflow</a:t>
            </a:r>
          </a:p>
          <a:p>
            <a:r>
              <a:rPr lang="en-GB" dirty="0"/>
              <a:t>Configure loop</a:t>
            </a:r>
          </a:p>
          <a:p>
            <a:pPr>
              <a:spcBef>
                <a:spcPts val="600"/>
              </a:spcBef>
            </a:pPr>
            <a:r>
              <a:rPr lang="en-GB" dirty="0"/>
              <a:t>Cache variables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8F2A9677-ABE9-AAE0-1798-396AE687BFAD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 flipH="1">
            <a:off x="11195901" y="2104455"/>
            <a:ext cx="2653208" cy="1444752"/>
          </a:xfrm>
        </p:spPr>
        <p:txBody>
          <a:bodyPr wrap="square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Multi-config generators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>
                <a:solidFill>
                  <a:schemeClr val="tx2"/>
                </a:solidFill>
              </a:rPr>
              <a:t>Conditions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>
                <a:solidFill>
                  <a:schemeClr val="accent3"/>
                </a:solidFill>
              </a:rPr>
              <a:t>Generator expressions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2755BA5A-DECA-A0E9-C033-EA572C692FE9}"/>
              </a:ext>
            </a:extLst>
          </p:cNvPr>
          <p:cNvSpPr>
            <a:spLocks noGrp="1"/>
          </p:cNvSpPr>
          <p:nvPr>
            <p:ph sz="half" idx="27"/>
          </p:nvPr>
        </p:nvSpPr>
        <p:spPr/>
        <p:txBody>
          <a:bodyPr/>
          <a:lstStyle/>
          <a:p>
            <a:r>
              <a:rPr lang="en-GB" sz="1800" b="1" dirty="0"/>
              <a:t>Imported targets for external dependencies</a:t>
            </a:r>
          </a:p>
          <a:p>
            <a:r>
              <a:rPr lang="en-GB" dirty="0"/>
              <a:t>Usage requirements</a:t>
            </a:r>
          </a:p>
          <a:p>
            <a:pPr>
              <a:spcBef>
                <a:spcPts val="600"/>
              </a:spcBef>
            </a:pPr>
            <a:r>
              <a:rPr lang="en-GB" dirty="0"/>
              <a:t>Package config files</a:t>
            </a:r>
          </a:p>
          <a:p>
            <a:pPr>
              <a:spcBef>
                <a:spcPts val="600"/>
              </a:spcBef>
            </a:pPr>
            <a:r>
              <a:rPr lang="en-GB" dirty="0"/>
              <a:t>(Find modules)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EB30C3B-4830-03DD-EE6B-661C207FD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petr.kmoch@alteryx.com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84588E4-500E-334F-FE12-BFC03EF61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Petr Kmoch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8CF3B40-D936-0248-B7BC-CC3F1E1939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50681" y="5339080"/>
            <a:ext cx="4373880" cy="52324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https://github.com/Angew/talks/tree/master/2025/NDC%20TechTown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39EE6BF-AC63-234F-3A00-57E1147695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C6923-DADF-2D81-8942-2087995D61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4171613" y="7620000"/>
            <a:ext cx="458787" cy="438150"/>
          </a:xfrm>
        </p:spPr>
        <p:txBody>
          <a:bodyPr/>
          <a:lstStyle/>
          <a:p>
            <a:fld id="{3D4F4C84-0D31-A643-82AF-CFAC5D1B561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 descr="https://github.com/Angew/talks/tree/master/2025/NDC%20TechTown">
            <a:extLst>
              <a:ext uri="{FF2B5EF4-FFF2-40B4-BE49-F238E27FC236}">
                <a16:creationId xmlns:a16="http://schemas.microsoft.com/office/drawing/2014/main" id="{8D632ED0-4665-B492-245D-AC2C072B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834" y="1662430"/>
            <a:ext cx="3457574" cy="34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33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860EA-A5C8-5E0F-DEF3-FC44886F0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AD9B3-121E-7F32-D7A0-E43B42D4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EFFD0-61E6-37CD-7AB8-8AFE326E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43C6A51-6C8C-D515-A752-235D28B05DA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84165-50FE-641D-0734-1DFB84321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4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397613-38BB-C9BA-7028-11669914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81CF8D3-E923-3B62-F3D1-92FE8F77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A9BE9BF2-E291-0D03-5B84-401B2C5848D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EA0F03D-6128-35EE-F3BC-D78C0141BC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525B018E-8C5A-E0B6-6F80-43865CC39B8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err="1"/>
              <a:t>Buildsystem</a:t>
            </a:r>
            <a:r>
              <a:rPr lang="en-GB" dirty="0"/>
              <a:t> generator</a:t>
            </a:r>
          </a:p>
          <a:p>
            <a:pPr marL="514350" lvl="1" indent="-285750"/>
            <a:r>
              <a:rPr lang="en-GB" dirty="0"/>
              <a:t>Input: Project definition (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  <a:r>
              <a:rPr lang="en-GB" dirty="0"/>
              <a:t>)</a:t>
            </a:r>
          </a:p>
          <a:p>
            <a:pPr marL="514350" lvl="1" indent="-285750"/>
            <a:r>
              <a:rPr lang="en-GB" dirty="0"/>
              <a:t>Output: </a:t>
            </a:r>
            <a:r>
              <a:rPr lang="en-GB" dirty="0" err="1"/>
              <a:t>Buildsystem</a:t>
            </a:r>
            <a:r>
              <a:rPr lang="en-GB" dirty="0"/>
              <a:t> 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Makefile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sln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vcxproj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build.ninja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…</a:t>
            </a:r>
            <a:r>
              <a:rPr lang="en-GB" dirty="0"/>
              <a:t>)</a:t>
            </a:r>
          </a:p>
          <a:p>
            <a:pPr marL="514350" lvl="1" indent="-285750"/>
            <a:r>
              <a:rPr lang="en-GB" u="sng" dirty="0"/>
              <a:t>Not</a:t>
            </a:r>
            <a:r>
              <a:rPr lang="en-GB" dirty="0"/>
              <a:t> a build tool</a:t>
            </a:r>
          </a:p>
          <a:p>
            <a:pPr marL="285750" indent="-285750"/>
            <a:r>
              <a:rPr lang="en-US" dirty="0"/>
              <a:t>Free &amp; Open-Source</a:t>
            </a:r>
          </a:p>
          <a:p>
            <a:pPr marL="285750" indent="-285750"/>
            <a:r>
              <a:rPr lang="en-GB" dirty="0" err="1"/>
              <a:t>Kitware</a:t>
            </a:r>
            <a:r>
              <a:rPr lang="en-GB" dirty="0"/>
              <a:t>, Inc.</a:t>
            </a:r>
          </a:p>
          <a:p>
            <a:pPr marL="514350" lvl="1" indent="-285750"/>
            <a:r>
              <a:rPr lang="en-US" dirty="0"/>
              <a:t>Initial release: 2000, ITK project</a:t>
            </a:r>
          </a:p>
          <a:p>
            <a:pPr marL="514350" lvl="1" indent="-285750"/>
            <a:r>
              <a:rPr lang="en-US" dirty="0" err="1"/>
              <a:t>CMake</a:t>
            </a:r>
            <a:r>
              <a:rPr lang="en-US" dirty="0"/>
              <a:t> 3.0 (“Modern”): 2014</a:t>
            </a:r>
          </a:p>
          <a:p>
            <a:pPr marL="514350" lvl="1" indent="-285750"/>
            <a:r>
              <a:rPr lang="en-US" dirty="0"/>
              <a:t>Current latest: 4.1.1</a:t>
            </a:r>
          </a:p>
          <a:p>
            <a:pPr marL="514350" lvl="1" indent="-285750"/>
            <a:r>
              <a:rPr lang="en-US" dirty="0"/>
              <a:t>~3 releases per year</a:t>
            </a:r>
          </a:p>
          <a:p>
            <a:pPr marL="285750" indent="-285750"/>
            <a:r>
              <a:rPr lang="en-US" dirty="0">
                <a:hlinkClick r:id="rId2"/>
              </a:rPr>
              <a:t>https://cmake.org/</a:t>
            </a:r>
            <a:endParaRPr lang="en-US" dirty="0"/>
          </a:p>
          <a:p>
            <a:pPr marL="285750" indent="-285750"/>
            <a:r>
              <a:rPr lang="en-US" dirty="0">
                <a:hlinkClick r:id="rId3"/>
              </a:rPr>
              <a:t>https://cmake.org/cmake/help/latest/</a:t>
            </a:r>
            <a:endParaRPr lang="en-US" dirty="0"/>
          </a:p>
          <a:p>
            <a:pPr marL="285750" indent="-285750"/>
            <a:r>
              <a:rPr lang="en-US" dirty="0">
                <a:hlinkClick r:id="rId4"/>
              </a:rPr>
              <a:t>https://discourse.cmake.org/</a:t>
            </a: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6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5C3A7-D21D-39E2-69AF-237D7F82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2F6E6AC-4FAB-DB10-7D42-85BA3415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Definition: CMakeLists.txt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8421112-D26E-C221-F63F-94EC413D2E8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D1FAAB-2279-17A1-D0A7-2B6918B7319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EE5264-1DB1-891E-4166-ADA63A78C6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40F69D-6789-5A58-4CB4-2E1D1C98AC1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Command-based language</a:t>
            </a:r>
          </a:p>
          <a:p>
            <a:r>
              <a:rPr lang="en-GB" dirty="0"/>
              <a:t>Variables</a:t>
            </a:r>
          </a:p>
          <a:p>
            <a:pPr marL="514350" lvl="1" indent="-285750"/>
            <a:r>
              <a:rPr lang="en-GB" dirty="0"/>
              <a:t>String, list of strings</a:t>
            </a:r>
          </a:p>
          <a:p>
            <a:pPr marL="514350" lvl="1" indent="-285750"/>
            <a:r>
              <a:rPr lang="en-GB" dirty="0"/>
              <a:t>Scoping</a:t>
            </a:r>
          </a:p>
          <a:p>
            <a:pPr marL="285750" indent="-285750"/>
            <a:r>
              <a:rPr lang="en-GB" dirty="0"/>
              <a:t>Functions</a:t>
            </a:r>
          </a:p>
          <a:p>
            <a:pPr marL="285750" indent="-285750"/>
            <a:r>
              <a:rPr lang="en-GB" dirty="0"/>
              <a:t>Control flow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B264C3B-76F3-7B67-180E-6F348E13F24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782"/>
            <a:ext cx="5493895" cy="4513978"/>
          </a:xfr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(Communicator)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(WIN32)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(sources winsock.cpp)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else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(sources socket.cpp root.cpp)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(client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main.cpp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protocol.h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${sources}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(client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proto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3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22CB37-DFE5-78FE-F763-3631ABFA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484DAAC-8015-90F4-0DB3-14041DFF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Buildsystem</a:t>
            </a:r>
            <a:r>
              <a:rPr lang="en-GB" dirty="0"/>
              <a:t> Output: Generator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1AF4591-CC27-00A8-2ED7-36CCEC55048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6816E9-4197-EA40-BF2C-68125D01EC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5A5190-77E5-8C9F-7D45-809635B44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err="1"/>
              <a:t>Buildystem</a:t>
            </a:r>
            <a:r>
              <a:rPr lang="en-GB" dirty="0"/>
              <a:t>-specific backend</a:t>
            </a:r>
          </a:p>
          <a:p>
            <a:pPr marL="514350" lvl="1" indent="-285750"/>
            <a:r>
              <a:rPr lang="en-GB" dirty="0"/>
              <a:t>Writes </a:t>
            </a:r>
            <a:r>
              <a:rPr lang="en-GB" dirty="0" err="1"/>
              <a:t>buildsystem</a:t>
            </a:r>
            <a:r>
              <a:rPr lang="en-GB" dirty="0"/>
              <a:t> files</a:t>
            </a:r>
          </a:p>
          <a:p>
            <a:pPr marL="514350" lvl="1" indent="-285750"/>
            <a:r>
              <a:rPr lang="en-GB" dirty="0"/>
              <a:t>VS 20XY, </a:t>
            </a:r>
            <a:r>
              <a:rPr lang="en-GB" dirty="0" err="1"/>
              <a:t>Makefiles</a:t>
            </a:r>
            <a:r>
              <a:rPr lang="en-GB" dirty="0"/>
              <a:t>, </a:t>
            </a:r>
            <a:r>
              <a:rPr lang="en-GB" dirty="0" err="1"/>
              <a:t>NMake</a:t>
            </a:r>
            <a:r>
              <a:rPr lang="en-GB" dirty="0"/>
              <a:t>, Ninja, </a:t>
            </a:r>
            <a:r>
              <a:rPr lang="en-GB" dirty="0" err="1"/>
              <a:t>XCode</a:t>
            </a:r>
            <a:r>
              <a:rPr lang="en-GB" dirty="0"/>
              <a:t>, MULTI</a:t>
            </a:r>
          </a:p>
          <a:p>
            <a:pPr marL="285750" indent="-285750"/>
            <a:r>
              <a:rPr lang="en-GB" dirty="0"/>
              <a:t>Single-config vs. multi-config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Extra generators </a:t>
            </a:r>
            <a:r>
              <a:rPr lang="en-GB" dirty="0">
                <a:solidFill>
                  <a:schemeClr val="bg1"/>
                </a:solidFill>
              </a:rPr>
              <a:t>[deprecated]</a:t>
            </a:r>
          </a:p>
          <a:p>
            <a:pPr marL="514350" lvl="1" indent="-285750"/>
            <a:r>
              <a:rPr lang="en-GB" dirty="0"/>
              <a:t>Editor/IDE files</a:t>
            </a:r>
          </a:p>
          <a:p>
            <a:pPr marL="514350" lvl="1" indent="-285750"/>
            <a:r>
              <a:rPr lang="en-GB" dirty="0"/>
              <a:t>Combine with main generator</a:t>
            </a:r>
          </a:p>
          <a:p>
            <a:pPr marL="742950" lvl="2" indent="-285750"/>
            <a:r>
              <a:rPr lang="en-GB" dirty="0"/>
              <a:t>E.g. “</a:t>
            </a:r>
            <a:r>
              <a:rPr lang="en-GB" dirty="0" err="1"/>
              <a:t>CodeBlocks</a:t>
            </a:r>
            <a:r>
              <a:rPr lang="en-GB" dirty="0"/>
              <a:t> – Ninja”, “Sublime Text 2 – Unix </a:t>
            </a:r>
            <a:r>
              <a:rPr lang="en-GB" dirty="0" err="1"/>
              <a:t>Makefiles</a:t>
            </a:r>
            <a:r>
              <a:rPr lang="en-GB" dirty="0"/>
              <a:t>”</a:t>
            </a:r>
          </a:p>
          <a:p>
            <a:pPr marL="285750" indent="-285750"/>
            <a:r>
              <a:rPr lang="en-US" dirty="0" err="1"/>
              <a:t>CMake</a:t>
            </a:r>
            <a:r>
              <a:rPr lang="en-US" dirty="0"/>
              <a:t> File API</a:t>
            </a:r>
          </a:p>
          <a:p>
            <a:pPr marL="514350" lvl="1" indent="-285750"/>
            <a:r>
              <a:rPr lang="en-US" dirty="0"/>
              <a:t>JSON project description</a:t>
            </a:r>
          </a:p>
          <a:p>
            <a:pPr marL="514350" lvl="1" indent="-285750"/>
            <a:r>
              <a:rPr lang="en-US" dirty="0"/>
              <a:t>Consumed by IDEs</a:t>
            </a:r>
          </a:p>
        </p:txBody>
      </p:sp>
      <p:pic>
        <p:nvPicPr>
          <p:cNvPr id="14" name="Graphic 13" descr="Pin outline">
            <a:extLst>
              <a:ext uri="{FF2B5EF4-FFF2-40B4-BE49-F238E27FC236}">
                <a16:creationId xmlns:a16="http://schemas.microsoft.com/office/drawing/2014/main" id="{ED3012FE-69C3-22DF-BBC1-3F95F6410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990" y="3200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61 -0.10822 L 1.38889E-6 3.33333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5403AE52-B9FA-A95D-59CC-84136AD4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Process Flow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07BBC-826F-DFF3-FBFD-222A6101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BDC5E9-95C8-B722-17C8-DFF43EB84D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B3292DD-3E2C-4DE0-A555-83FD636D61DC}"/>
              </a:ext>
            </a:extLst>
          </p:cNvPr>
          <p:cNvSpPr txBox="1">
            <a:spLocks/>
          </p:cNvSpPr>
          <p:nvPr/>
        </p:nvSpPr>
        <p:spPr>
          <a:xfrm>
            <a:off x="2291370" y="3750372"/>
            <a:ext cx="2708790" cy="23188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1800" b="1" dirty="0" err="1">
                <a:solidFill>
                  <a:schemeClr val="accent1"/>
                </a:solidFill>
                <a:ea typeface="Segoe UI" panose="020B0502040204020203" pitchFamily="34" charset="0"/>
              </a:rPr>
              <a:t>CMake</a:t>
            </a:r>
            <a:r>
              <a:rPr lang="en-US" sz="1800" dirty="0">
                <a:ea typeface="Segoe UI" panose="020B0502040204020203" pitchFamily="34" charset="0"/>
              </a:rPr>
              <a:t> running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ea typeface="Segoe UI" panose="020B0502040204020203" pitchFamily="34" charset="0"/>
              </a:rPr>
              <a:t>Reads </a:t>
            </a:r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  <a:r>
              <a:rPr lang="en-US" sz="1600" dirty="0">
                <a:ea typeface="Segoe UI" panose="020B0502040204020203" pitchFamily="34" charset="0"/>
              </a:rPr>
              <a:t> files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ea typeface="Segoe UI" panose="020B0502040204020203" pitchFamily="34" charset="0"/>
              </a:rPr>
              <a:t>Executes commands in them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ea typeface="Segoe UI" panose="020B0502040204020203" pitchFamily="34" charset="0"/>
              </a:rPr>
              <a:t>Builds project definition </a:t>
            </a:r>
            <a:r>
              <a:rPr lang="en-US" sz="1600" dirty="0">
                <a:solidFill>
                  <a:schemeClr val="tx2"/>
                </a:solidFill>
                <a:ea typeface="Segoe UI" panose="020B0502040204020203" pitchFamily="34" charset="0"/>
              </a:rPr>
              <a:t>in memory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7387766-2B05-2CAB-EFC9-8CF74FBCB0E0}"/>
              </a:ext>
            </a:extLst>
          </p:cNvPr>
          <p:cNvSpPr txBox="1">
            <a:spLocks/>
          </p:cNvSpPr>
          <p:nvPr/>
        </p:nvSpPr>
        <p:spPr>
          <a:xfrm>
            <a:off x="5669662" y="3801172"/>
            <a:ext cx="2560368" cy="23188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en-US" sz="1800" b="1" dirty="0" err="1">
                <a:solidFill>
                  <a:schemeClr val="accent3"/>
                </a:solidFill>
                <a:ea typeface="Segoe UI" panose="020B0502040204020203" pitchFamily="34" charset="0"/>
              </a:rPr>
              <a:t>CMake</a:t>
            </a:r>
            <a:r>
              <a:rPr lang="en-US" sz="1800" dirty="0">
                <a:solidFill>
                  <a:schemeClr val="accent4"/>
                </a:solidFill>
                <a:ea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63E"/>
                </a:solidFill>
                <a:ea typeface="Segoe UI" panose="020B0502040204020203" pitchFamily="34" charset="0"/>
              </a:rPr>
              <a:t>running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Generator processes project definition</a:t>
            </a: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Writes </a:t>
            </a:r>
            <a:r>
              <a:rPr lang="en-US" sz="1600" dirty="0" err="1">
                <a:solidFill>
                  <a:srgbClr val="00263E"/>
                </a:solidFill>
                <a:ea typeface="Segoe UI" panose="020B0502040204020203" pitchFamily="34" charset="0"/>
              </a:rPr>
              <a:t>buildsystem</a:t>
            </a: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ea typeface="Segoe UI" panose="020B0502040204020203" pitchFamily="34" charset="0"/>
              </a:rPr>
              <a:t>to disk</a:t>
            </a: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Writes </a:t>
            </a:r>
            <a:r>
              <a:rPr lang="en-US" sz="1600" dirty="0">
                <a:solidFill>
                  <a:srgbClr val="00263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CMakeCache.txt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7FB26C-108B-E63D-32A1-097F13F28776}"/>
              </a:ext>
            </a:extLst>
          </p:cNvPr>
          <p:cNvSpPr txBox="1">
            <a:spLocks/>
          </p:cNvSpPr>
          <p:nvPr/>
        </p:nvSpPr>
        <p:spPr>
          <a:xfrm>
            <a:off x="9537230" y="3801172"/>
            <a:ext cx="2472122" cy="23188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a typeface="Segoe UI" panose="020B0502040204020203" pitchFamily="34" charset="0"/>
              </a:rPr>
              <a:t>Build tool</a:t>
            </a:r>
            <a:r>
              <a:rPr lang="en-US" sz="1800" b="1" dirty="0">
                <a:solidFill>
                  <a:srgbClr val="00263E"/>
                </a:solidFill>
                <a:ea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63E"/>
                </a:solidFill>
                <a:ea typeface="Segoe UI" panose="020B0502040204020203" pitchFamily="34" charset="0"/>
              </a:rPr>
              <a:t>running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Processes </a:t>
            </a:r>
            <a:r>
              <a:rPr lang="en-US" sz="1600" dirty="0" err="1">
                <a:solidFill>
                  <a:srgbClr val="00263E"/>
                </a:solidFill>
                <a:ea typeface="Segoe UI" panose="020B0502040204020203" pitchFamily="34" charset="0"/>
              </a:rPr>
              <a:t>buildsystem</a:t>
            </a:r>
            <a:endParaRPr lang="en-US" sz="1600" dirty="0">
              <a:solidFill>
                <a:srgbClr val="00263E"/>
              </a:solidFill>
              <a:ea typeface="Segoe UI" panose="020B0502040204020203" pitchFamily="34" charset="0"/>
            </a:endParaRP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Drives compilation</a:t>
            </a: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Produces build artifacts</a:t>
            </a: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63E"/>
                </a:solidFill>
                <a:ea typeface="Segoe UI" panose="020B0502040204020203" pitchFamily="34" charset="0"/>
              </a:rPr>
              <a:t>CMake</a:t>
            </a: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 not involved</a:t>
            </a:r>
          </a:p>
        </p:txBody>
      </p:sp>
      <p:sp>
        <p:nvSpPr>
          <p:cNvPr id="22" name="Triangle 7">
            <a:extLst>
              <a:ext uri="{FF2B5EF4-FFF2-40B4-BE49-F238E27FC236}">
                <a16:creationId xmlns:a16="http://schemas.microsoft.com/office/drawing/2014/main" id="{75912685-FEF1-9BED-2A2C-0E1CD69D9ECD}"/>
              </a:ext>
            </a:extLst>
          </p:cNvPr>
          <p:cNvSpPr/>
          <p:nvPr/>
        </p:nvSpPr>
        <p:spPr>
          <a:xfrm rot="5400000">
            <a:off x="2906417" y="2248448"/>
            <a:ext cx="1045903" cy="765251"/>
          </a:xfrm>
          <a:prstGeom prst="triangl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riangle 8">
            <a:extLst>
              <a:ext uri="{FF2B5EF4-FFF2-40B4-BE49-F238E27FC236}">
                <a16:creationId xmlns:a16="http://schemas.microsoft.com/office/drawing/2014/main" id="{065B3288-1B20-5892-C2F8-BD5A9431FFC4}"/>
              </a:ext>
            </a:extLst>
          </p:cNvPr>
          <p:cNvSpPr/>
          <p:nvPr/>
        </p:nvSpPr>
        <p:spPr>
          <a:xfrm rot="5400000">
            <a:off x="6499649" y="2248448"/>
            <a:ext cx="1045903" cy="765251"/>
          </a:xfrm>
          <a:prstGeom prst="triangl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" name="Triangle 9">
            <a:extLst>
              <a:ext uri="{FF2B5EF4-FFF2-40B4-BE49-F238E27FC236}">
                <a16:creationId xmlns:a16="http://schemas.microsoft.com/office/drawing/2014/main" id="{BF65424B-B738-D372-5DA4-CE6090E191CF}"/>
              </a:ext>
            </a:extLst>
          </p:cNvPr>
          <p:cNvSpPr/>
          <p:nvPr/>
        </p:nvSpPr>
        <p:spPr>
          <a:xfrm rot="5400000">
            <a:off x="9886149" y="2248448"/>
            <a:ext cx="1045903" cy="76525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A9FCBC-2B4B-7B17-59B2-6E11DD8015D3}"/>
              </a:ext>
            </a:extLst>
          </p:cNvPr>
          <p:cNvCxnSpPr>
            <a:cxnSpLocks/>
          </p:cNvCxnSpPr>
          <p:nvPr/>
        </p:nvCxnSpPr>
        <p:spPr bwMode="gray">
          <a:xfrm>
            <a:off x="5275790" y="2287566"/>
            <a:ext cx="0" cy="3713656"/>
          </a:xfrm>
          <a:prstGeom prst="line">
            <a:avLst/>
          </a:prstGeom>
          <a:ln w="19050" cap="rnd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61B61E-19A6-4296-E025-9BCB9D5FA6D3}"/>
              </a:ext>
            </a:extLst>
          </p:cNvPr>
          <p:cNvCxnSpPr>
            <a:cxnSpLocks/>
          </p:cNvCxnSpPr>
          <p:nvPr/>
        </p:nvCxnSpPr>
        <p:spPr bwMode="gray">
          <a:xfrm>
            <a:off x="8961231" y="2274866"/>
            <a:ext cx="0" cy="3713656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804F0EA-4E33-2DFE-2E7B-26B4954D51CD}"/>
              </a:ext>
            </a:extLst>
          </p:cNvPr>
          <p:cNvSpPr txBox="1">
            <a:spLocks/>
          </p:cNvSpPr>
          <p:nvPr/>
        </p:nvSpPr>
        <p:spPr>
          <a:xfrm>
            <a:off x="2288056" y="3297295"/>
            <a:ext cx="2303357" cy="549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>
                <a:solidFill>
                  <a:schemeClr val="accent1"/>
                </a:solidFill>
                <a:ea typeface="Segoe UI" panose="020B0502040204020203" pitchFamily="34" charset="0"/>
              </a:rPr>
              <a:t>Configure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89F98CA-BC77-D733-3F6D-77DA6BFC7DB5}"/>
              </a:ext>
            </a:extLst>
          </p:cNvPr>
          <p:cNvSpPr txBox="1">
            <a:spLocks/>
          </p:cNvSpPr>
          <p:nvPr/>
        </p:nvSpPr>
        <p:spPr>
          <a:xfrm>
            <a:off x="5576158" y="3297295"/>
            <a:ext cx="2355934" cy="549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>
                <a:solidFill>
                  <a:schemeClr val="accent3"/>
                </a:solidFill>
                <a:ea typeface="Segoe UI" panose="020B0502040204020203" pitchFamily="34" charset="0"/>
              </a:rPr>
              <a:t>Generate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84DB802-F0C3-E45D-0B1B-59F9151541BE}"/>
              </a:ext>
            </a:extLst>
          </p:cNvPr>
          <p:cNvSpPr txBox="1">
            <a:spLocks/>
          </p:cNvSpPr>
          <p:nvPr/>
        </p:nvSpPr>
        <p:spPr>
          <a:xfrm>
            <a:off x="9486429" y="3297295"/>
            <a:ext cx="2322119" cy="549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ea typeface="Segoe UI" panose="020B0502040204020203" pitchFamily="34" charset="0"/>
              </a:rPr>
              <a:t>Build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A3DE92B-55E0-A91D-A89D-A22E6DC69739}"/>
              </a:ext>
            </a:extLst>
          </p:cNvPr>
          <p:cNvSpPr/>
          <p:nvPr/>
        </p:nvSpPr>
        <p:spPr bwMode="gray">
          <a:xfrm rot="16200000">
            <a:off x="5108403" y="3031420"/>
            <a:ext cx="434848" cy="6075537"/>
          </a:xfrm>
          <a:prstGeom prst="leftBrace">
            <a:avLst/>
          </a:prstGeom>
          <a:ln w="19050" cap="rnd">
            <a:solidFill>
              <a:schemeClr val="accent1"/>
            </a:solidFill>
            <a:miter lim="800000"/>
            <a:tailEnd type="none"/>
          </a:ln>
          <a:effectLst>
            <a:outerShdw blurRad="50800" dist="50800" dir="2700000" algn="tl" rotWithShape="0">
              <a:schemeClr val="accent3">
                <a:alpha val="7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1E35BF0-315F-567A-C785-62C977570669}"/>
              </a:ext>
            </a:extLst>
          </p:cNvPr>
          <p:cNvSpPr/>
          <p:nvPr/>
        </p:nvSpPr>
        <p:spPr bwMode="gray">
          <a:xfrm rot="16200000">
            <a:off x="10445260" y="4722519"/>
            <a:ext cx="434848" cy="2693341"/>
          </a:xfrm>
          <a:prstGeom prst="leftBrace">
            <a:avLst/>
          </a:prstGeom>
          <a:ln w="19050" cap="rnd">
            <a:solidFill>
              <a:schemeClr val="accent2">
                <a:lumMod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EBF192-E11A-91CF-D20B-6DC0BA3EB46A}"/>
              </a:ext>
            </a:extLst>
          </p:cNvPr>
          <p:cNvSpPr txBox="1"/>
          <p:nvPr/>
        </p:nvSpPr>
        <p:spPr>
          <a:xfrm>
            <a:off x="4905607" y="6387954"/>
            <a:ext cx="84043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</a:t>
            </a:r>
            <a:r>
              <a:rPr lang="en-US" sz="2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endParaRPr lang="en-US" sz="2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8A2D6E-ADD9-A81E-DBB9-EA3616FB84A8}"/>
              </a:ext>
            </a:extLst>
          </p:cNvPr>
          <p:cNvSpPr txBox="1"/>
          <p:nvPr/>
        </p:nvSpPr>
        <p:spPr>
          <a:xfrm>
            <a:off x="9316013" y="6387954"/>
            <a:ext cx="274442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msbuild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make, ninja, …</a:t>
            </a:r>
          </a:p>
        </p:txBody>
      </p:sp>
    </p:spTree>
    <p:extLst>
      <p:ext uri="{BB962C8B-B14F-4D97-AF65-F5344CB8AC3E}">
        <p14:creationId xmlns:p14="http://schemas.microsoft.com/office/powerpoint/2010/main" val="121553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4E9C7-C6C4-F8A2-9617-E10AFD0C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98853-13D1-7C38-55C7-31854991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&amp; Layout</a:t>
            </a:r>
            <a:endParaRPr lang="en-US" dirty="0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1900C00E-0632-F666-04E9-ECE57278AEB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D4891A1-ECC9-6C16-9195-E4A8A81C20A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C13AB-C95E-0ABA-F0D7-D27AEB90F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00B3DC7-381D-FF81-F844-FA59981E963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/>
            <a:r>
              <a:rPr lang="en-GB" dirty="0"/>
              <a:t>Source directory/tree</a:t>
            </a:r>
          </a:p>
          <a:p>
            <a:pPr marL="514350" lvl="1" indent="-285750"/>
            <a:r>
              <a:rPr lang="en-GB" dirty="0"/>
              <a:t>Main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  <a:r>
              <a:rPr lang="en-GB" dirty="0"/>
              <a:t> file</a:t>
            </a:r>
          </a:p>
          <a:p>
            <a:pPr marL="514350" lvl="1" indent="-285750"/>
            <a:r>
              <a:rPr lang="en-GB" dirty="0"/>
              <a:t>Other subdirectory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  <a:r>
              <a:rPr lang="en-GB" dirty="0"/>
              <a:t> files</a:t>
            </a:r>
          </a:p>
          <a:p>
            <a:pPr marL="514350" lvl="1" indent="-285750"/>
            <a:r>
              <a:rPr lang="en-GB" dirty="0"/>
              <a:t>Sources</a:t>
            </a:r>
          </a:p>
          <a:p>
            <a:pPr marL="514350" lvl="1" indent="-285750"/>
            <a:r>
              <a:rPr lang="en-GB" dirty="0"/>
              <a:t>~ VCS checkout</a:t>
            </a:r>
          </a:p>
          <a:p>
            <a:pPr marL="285750" indent="-285750"/>
            <a:r>
              <a:rPr lang="en-GB" dirty="0"/>
              <a:t>Binary directory/tree</a:t>
            </a:r>
          </a:p>
          <a:p>
            <a:pPr marL="514350" lvl="1" indent="-285750"/>
            <a:r>
              <a:rPr lang="en-GB" dirty="0" err="1"/>
              <a:t>Buildsystem</a:t>
            </a:r>
            <a:r>
              <a:rPr lang="en-GB" dirty="0"/>
              <a:t> (generator output)</a:t>
            </a:r>
          </a:p>
          <a:p>
            <a:pPr marL="514350" lvl="1" indent="-285750"/>
            <a:r>
              <a:rPr lang="en-GB" dirty="0"/>
              <a:t>Build artifacts</a:t>
            </a:r>
          </a:p>
          <a:p>
            <a:pPr marL="514350" lvl="1" indent="-285750"/>
            <a:r>
              <a:rPr lang="en-GB" dirty="0"/>
              <a:t>Build intermediaries</a:t>
            </a:r>
          </a:p>
          <a:p>
            <a:pPr marL="514350" lvl="1" indent="-285750"/>
            <a:r>
              <a:rPr lang="en-GB" dirty="0" err="1"/>
              <a:t>CMake</a:t>
            </a:r>
            <a:r>
              <a:rPr lang="en-GB" dirty="0"/>
              <a:t> helper files</a:t>
            </a:r>
          </a:p>
          <a:p>
            <a:pPr marL="285750" indent="-285750"/>
            <a:r>
              <a:rPr lang="en-GB" dirty="0"/>
              <a:t>1:N relationship</a:t>
            </a:r>
          </a:p>
          <a:p>
            <a:pPr marL="514350" lvl="1" indent="-285750"/>
            <a:r>
              <a:rPr lang="en-GB" dirty="0"/>
              <a:t>Multiple binary trees for source tree</a:t>
            </a:r>
          </a:p>
          <a:p>
            <a:pPr marL="514350" lvl="1" indent="-285750"/>
            <a:r>
              <a:rPr lang="en-GB" dirty="0"/>
              <a:t>Different toolchains, settings, configurations…</a:t>
            </a:r>
            <a:endParaRPr lang="en-US" dirty="0"/>
          </a:p>
          <a:p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C15DA2-B2A7-60F0-05EE-834E3770F35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58800" y="2201782"/>
            <a:ext cx="3150000" cy="5156282"/>
          </a:xfrm>
          <a:ln>
            <a:solidFill>
              <a:schemeClr val="accent1"/>
            </a:solidFill>
          </a:ln>
        </p:spPr>
        <p:txBody>
          <a:bodyPr wrap="square" lIns="72000" tIns="72000" rIns="72000" bIns="72000"/>
          <a:lstStyle/>
          <a:p>
            <a:pPr defTabSz="538163"/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MyProj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solidFill>
                  <a:schemeClr val="accent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source/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b="1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build-vs/</a:t>
            </a:r>
          </a:p>
          <a:p>
            <a:pPr defTabSz="538163"/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MyProj.sln</a:t>
            </a:r>
          </a:p>
          <a:p>
            <a:pPr defTabSz="538163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build-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dbg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Makefile</a:t>
            </a:r>
            <a:endParaRPr lang="en-GB" b="1" dirty="0">
              <a:solidFill>
                <a:schemeClr val="accent2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538163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build-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icc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rel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build.ninja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FEFB2-6758-D4D5-2AFF-1FFB125F3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0D91DE-2FAC-3628-A917-9E365828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A9C71C-6020-1078-AA8C-8995C33E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363B7EF-0049-296B-C51B-A18C5C1AE5D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6D4D3-6518-1BC4-89B1-6ACDB9BBCE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56BFDC-0AD8-9F11-2944-F4515F314A1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C79555-B4D7-C111-61E0-256C2EF9939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8582628" cy="5156282"/>
          </a:xfrm>
        </p:spPr>
        <p:txBody>
          <a:bodyPr/>
          <a:lstStyle/>
          <a:p>
            <a:r>
              <a:rPr lang="en-GB" dirty="0"/>
              <a:t>Build “flavour”: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Debug, Release,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RelWithDebInfo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MinSizeRel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/>
            <a:r>
              <a:rPr lang="en-US" dirty="0"/>
              <a:t>Configuration-specific:</a:t>
            </a:r>
          </a:p>
          <a:p>
            <a:pPr marL="514350" lvl="1" indent="-285750"/>
            <a:r>
              <a:rPr lang="en-US" dirty="0"/>
              <a:t>Build flags, include directories, link dependencies, output locations, sources, …</a:t>
            </a:r>
          </a:p>
          <a:p>
            <a:pPr marL="285750" indent="-285750"/>
            <a:r>
              <a:rPr lang="en-US" dirty="0"/>
              <a:t>Shared across configurations</a:t>
            </a:r>
          </a:p>
          <a:p>
            <a:pPr marL="514350" lvl="1" indent="-285750"/>
            <a:r>
              <a:rPr lang="en-US" dirty="0"/>
              <a:t>Produced binaries, source directories</a:t>
            </a:r>
          </a:p>
          <a:p>
            <a:pPr marL="285750" indent="-285750"/>
            <a:r>
              <a:rPr lang="en-US" dirty="0"/>
              <a:t>Single-configuration generators (</a:t>
            </a:r>
            <a:r>
              <a:rPr lang="en-US" dirty="0" err="1"/>
              <a:t>Makefiles</a:t>
            </a:r>
            <a:r>
              <a:rPr lang="en-US" dirty="0"/>
              <a:t>, </a:t>
            </a:r>
            <a:r>
              <a:rPr lang="en-US" dirty="0" err="1"/>
              <a:t>NMake</a:t>
            </a:r>
            <a:r>
              <a:rPr lang="en-US" dirty="0"/>
              <a:t>, Ninja)</a:t>
            </a:r>
          </a:p>
          <a:p>
            <a:pPr marL="514350" lvl="1" indent="-285750"/>
            <a:r>
              <a:rPr lang="en-US" dirty="0"/>
              <a:t>Configuration selected at </a:t>
            </a:r>
            <a:r>
              <a:rPr lang="en-US" b="1" dirty="0">
                <a:solidFill>
                  <a:schemeClr val="tx2"/>
                </a:solidFill>
              </a:rPr>
              <a:t>configure</a:t>
            </a:r>
            <a:r>
              <a:rPr lang="en-US" dirty="0"/>
              <a:t> time: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CMAKE_BUILD_TYPE</a:t>
            </a:r>
          </a:p>
          <a:p>
            <a:pPr marL="514350" lvl="1" indent="-285750"/>
            <a:r>
              <a:rPr lang="en-US" dirty="0" err="1"/>
              <a:t>CMake</a:t>
            </a:r>
            <a:r>
              <a:rPr lang="en-US" dirty="0"/>
              <a:t> run &amp; binary tree for each config</a:t>
            </a:r>
          </a:p>
          <a:p>
            <a:pPr marL="285750" indent="-285750"/>
            <a:r>
              <a:rPr lang="en-US" dirty="0"/>
              <a:t>Multi-configuration generators (VS, </a:t>
            </a:r>
            <a:r>
              <a:rPr lang="en-US" dirty="0" err="1"/>
              <a:t>XCode</a:t>
            </a:r>
            <a:r>
              <a:rPr lang="en-US" dirty="0"/>
              <a:t>, GHS MULTI, Ninja)</a:t>
            </a:r>
          </a:p>
          <a:p>
            <a:pPr marL="514350" lvl="1" indent="-285750"/>
            <a:r>
              <a:rPr lang="en-US" dirty="0"/>
              <a:t>Configuration selected at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build</a:t>
            </a:r>
            <a:r>
              <a:rPr lang="en-US" dirty="0"/>
              <a:t> time</a:t>
            </a:r>
          </a:p>
          <a:p>
            <a:pPr marL="514350" lvl="1" indent="-285750"/>
            <a:r>
              <a:rPr lang="en-US" dirty="0"/>
              <a:t>One shared </a:t>
            </a:r>
            <a:r>
              <a:rPr lang="en-US" dirty="0" err="1"/>
              <a:t>CMake</a:t>
            </a:r>
            <a:r>
              <a:rPr lang="en-US" dirty="0"/>
              <a:t> run &amp; binary tree</a:t>
            </a:r>
          </a:p>
          <a:p>
            <a:pPr marL="285750" indent="-285750"/>
            <a:r>
              <a:rPr lang="en-US" dirty="0"/>
              <a:t>Avoid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configure-time</a:t>
            </a:r>
            <a:r>
              <a:rPr lang="en-US" dirty="0"/>
              <a:t> logic based on configuration!</a:t>
            </a:r>
          </a:p>
          <a:p>
            <a:endParaRPr lang="en-US" dirty="0"/>
          </a:p>
        </p:txBody>
      </p:sp>
      <p:pic>
        <p:nvPicPr>
          <p:cNvPr id="9" name="Graphic 8" descr="Pin outline">
            <a:extLst>
              <a:ext uri="{FF2B5EF4-FFF2-40B4-BE49-F238E27FC236}">
                <a16:creationId xmlns:a16="http://schemas.microsoft.com/office/drawing/2014/main" id="{DDD77846-886D-4763-0D13-55C69732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821495"/>
            <a:ext cx="457200" cy="457200"/>
          </a:xfrm>
          <a:prstGeom prst="rect">
            <a:avLst/>
          </a:prstGeom>
        </p:spPr>
      </p:pic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AEB92723-7C01-179A-5359-2750E26BCC6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58800" y="2201863"/>
            <a:ext cx="3150000" cy="5156200"/>
          </a:xfrm>
          <a:ln>
            <a:solidFill>
              <a:schemeClr val="accent1"/>
            </a:solidFill>
          </a:ln>
        </p:spPr>
        <p:txBody>
          <a:bodyPr wrap="square" lIns="72000" tIns="72000" rIns="72000" bIns="72000"/>
          <a:lstStyle/>
          <a:p>
            <a:pPr defTabSz="538163"/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MyProj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source/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CMakeLists.txt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build-vs/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MyProj.sln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build-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dbg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Makefile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build-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icc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build.ninja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2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61 -0.10822 L 5E-6 2.28395E-6 " pathEditMode="relative" rAng="0" ptsTypes="AA">
                                      <p:cBhvr>
                                        <p:cTn id="6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teryx Corporate template">
  <a:themeElements>
    <a:clrScheme name="Alteryx">
      <a:dk1>
        <a:srgbClr val="00263E"/>
      </a:dk1>
      <a:lt1>
        <a:srgbClr val="FFFFFF"/>
      </a:lt1>
      <a:dk2>
        <a:srgbClr val="0080CB"/>
      </a:dk2>
      <a:lt2>
        <a:srgbClr val="FFFFFF"/>
      </a:lt2>
      <a:accent1>
        <a:srgbClr val="0080CB"/>
      </a:accent1>
      <a:accent2>
        <a:srgbClr val="FF9B18"/>
      </a:accent2>
      <a:accent3>
        <a:srgbClr val="00BD88"/>
      </a:accent3>
      <a:accent4>
        <a:srgbClr val="FF4347"/>
      </a:accent4>
      <a:accent5>
        <a:srgbClr val="00664E"/>
      </a:accent5>
      <a:accent6>
        <a:srgbClr val="00263E"/>
      </a:accent6>
      <a:hlink>
        <a:srgbClr val="0080CB"/>
      </a:hlink>
      <a:folHlink>
        <a:srgbClr val="BA0000"/>
      </a:folHlink>
    </a:clrScheme>
    <a:fontScheme name="Alteryx">
      <a:majorFont>
        <a:latin typeface="Arial Bold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Regular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eryx_Corporate_PPT_2024" id="{E1F8B393-253A-8745-8FC5-863AF3901377}" vid="{1F8E0AFD-4913-F64F-9700-30EA8F76BEF4}"/>
    </a:ext>
  </a:extLst>
</a:theme>
</file>

<file path=ppt/theme/theme2.xml><?xml version="1.0" encoding="utf-8"?>
<a:theme xmlns:a="http://schemas.openxmlformats.org/drawingml/2006/main" name="Alt Title and Divider slides">
  <a:themeElements>
    <a:clrScheme name="Alteryx">
      <a:dk1>
        <a:srgbClr val="00263E"/>
      </a:dk1>
      <a:lt1>
        <a:srgbClr val="FFFFFF"/>
      </a:lt1>
      <a:dk2>
        <a:srgbClr val="0080CB"/>
      </a:dk2>
      <a:lt2>
        <a:srgbClr val="FFFFFF"/>
      </a:lt2>
      <a:accent1>
        <a:srgbClr val="0080CB"/>
      </a:accent1>
      <a:accent2>
        <a:srgbClr val="FF9B18"/>
      </a:accent2>
      <a:accent3>
        <a:srgbClr val="00BD88"/>
      </a:accent3>
      <a:accent4>
        <a:srgbClr val="FF4347"/>
      </a:accent4>
      <a:accent5>
        <a:srgbClr val="00664E"/>
      </a:accent5>
      <a:accent6>
        <a:srgbClr val="00263E"/>
      </a:accent6>
      <a:hlink>
        <a:srgbClr val="0080CB"/>
      </a:hlink>
      <a:folHlink>
        <a:srgbClr val="BA0000"/>
      </a:folHlink>
    </a:clrScheme>
    <a:fontScheme name="Alteryx">
      <a:majorFont>
        <a:latin typeface="Arial Bold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Regular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eryx_Corporate_PPT_2024" id="{E1F8B393-253A-8745-8FC5-863AF3901377}" vid="{8D6DC002-CF95-D849-B96A-2D4E17177E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7610F5E44364886F804F00783BD60" ma:contentTypeVersion="0" ma:contentTypeDescription="Create a new document." ma:contentTypeScope="" ma:versionID="2c91aaa9489df6788fb3664d6f7137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C10E42-1693-4A08-B218-110E501E0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6C20D6-A487-4686-979F-5311C7674B55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afdad88d-59d7-491b-b1f1-5afb507b604e"/>
    <ds:schemaRef ds:uri="5ca20806-8183-4b03-997e-4d228571ca18"/>
  </ds:schemaRefs>
</ds:datastoreItem>
</file>

<file path=customXml/itemProps3.xml><?xml version="1.0" encoding="utf-8"?>
<ds:datastoreItem xmlns:ds="http://schemas.openxmlformats.org/officeDocument/2006/customXml" ds:itemID="{554C8614-33A7-414F-AC00-003995D312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Alteryx_Corporate_PPT_2024</Template>
  <TotalTime>4939</TotalTime>
  <Words>2434</Words>
  <Application>Microsoft Office PowerPoint</Application>
  <PresentationFormat>Custom</PresentationFormat>
  <Paragraphs>536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JetBrains Mono</vt:lpstr>
      <vt:lpstr>Montserrat</vt:lpstr>
      <vt:lpstr>Montserrat Medium</vt:lpstr>
      <vt:lpstr>Segoe UI</vt:lpstr>
      <vt:lpstr>Alteryx Corporate template</vt:lpstr>
      <vt:lpstr>Alt Title and Divider slides</vt:lpstr>
      <vt:lpstr>CMake — From Basics to Building</vt:lpstr>
      <vt:lpstr>About</vt:lpstr>
      <vt:lpstr>Basic Principles</vt:lpstr>
      <vt:lpstr>CMake</vt:lpstr>
      <vt:lpstr>Project Definition: CMakeLists.txt</vt:lpstr>
      <vt:lpstr>Buildsystem Output: Generator</vt:lpstr>
      <vt:lpstr>CMake Process Flow</vt:lpstr>
      <vt:lpstr>Structure &amp; Layout</vt:lpstr>
      <vt:lpstr>Configuration</vt:lpstr>
      <vt:lpstr>Project Building Blocks</vt:lpstr>
      <vt:lpstr>Targets, Projects, and Directories</vt:lpstr>
      <vt:lpstr>Targets for Binaries</vt:lpstr>
      <vt:lpstr>Setting Up a Target</vt:lpstr>
      <vt:lpstr>Usage Requirements</vt:lpstr>
      <vt:lpstr>Example: Consuming a Library</vt:lpstr>
      <vt:lpstr>Interface Libraries</vt:lpstr>
      <vt:lpstr>External Dependencies</vt:lpstr>
      <vt:lpstr>Settings and Customisation</vt:lpstr>
      <vt:lpstr>Properties</vt:lpstr>
      <vt:lpstr>Per-Configuration Settings</vt:lpstr>
      <vt:lpstr>Generator Expressions</vt:lpstr>
      <vt:lpstr>Using Generator Expressions</vt:lpstr>
      <vt:lpstr>Other Configuration Options</vt:lpstr>
      <vt:lpstr>End-Developer Customization</vt:lpstr>
      <vt:lpstr>End-Developer Workflow</vt:lpstr>
      <vt:lpstr>Takeaway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 Kmoch</dc:creator>
  <cp:lastModifiedBy>Petr Kmoch</cp:lastModifiedBy>
  <cp:revision>360</cp:revision>
  <dcterms:created xsi:type="dcterms:W3CDTF">2024-11-21T10:51:13Z</dcterms:created>
  <dcterms:modified xsi:type="dcterms:W3CDTF">2025-09-24T20:29:33Z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0x010100ABD7610F5E44364886F804F00783BD60</vt:lpwstr>
  </property>
  <property fmtid="{D5CDD505-2E9C-101B-9397-08002B2CF9AE}" pid="3" name="MediaServiceImageTags">
    <vt:lpwstr/>
  </property>
  <property fmtid="{D5CDD505-2E9C-101B-9397-08002B2CF9AE}" pid="4" name="_dlc_DocIdItemGuid">
    <vt:lpwstr>6e07e9bb-94a9-4a03-8977-1fc71aed9fa4</vt:lpwstr>
  </property>
</Properties>
</file>