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Montserrat ExtraBold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MontserratExtraBold-boldItalic.fntdata"/><Relationship Id="rId52" Type="http://schemas.openxmlformats.org/officeDocument/2006/relationships/font" Target="fonts/MontserratExtra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 and Unix Administration, Docker and Docker Compose</a:t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e1e6aff9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0e1e6aff9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e1e6aff9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e1e6aff9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0e1e6aff9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0e1e6aff9_0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e1e6aff9_0_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0e1e6aff9_0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0e1e6aff9_0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10e1e6aff9_0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e1e6aff9_0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0e1e6aff9_0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0e1e6aff9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0e1e6aff9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e1e6aff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10e1e6aff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0e1e6aff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0e1e6aff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0e1e6aff9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10e1e6aff9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e1e6aff9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0e1e6aff9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e1e6aff9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10e1e6aff9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0e1e6aff9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10e1e6aff9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0e1e6aff9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0e1e6aff9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0e1e6aff9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0e1e6aff9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0e1e6aff9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10e1e6aff9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0e1e6aff9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10e1e6aff9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0e1e6aff9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10e1e6aff9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0e1e6aff9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10e1e6aff9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05a7ee2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1005a7ee2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e1e6af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0e1e6af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05a7ee231_0_5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1005a7ee231_0_5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5a7ee231_0_5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1005a7ee231_0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05a7ee231_0_1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1005a7ee231_0_1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05a7ee231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1005a7ee231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05a7ee231_0_1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005a7ee231_0_1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05a7ee231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1005a7ee231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05a7ee231_0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1005a7ee231_0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05a7ee231_0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005a7ee231_0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05a7ee231_0_5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1005a7ee231_0_5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05a7ee231_0_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1005a7ee231_0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e1e6aff9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0e1e6aff9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05a7ee231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1005a7ee231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05a7ee231_0_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1005a7ee231_0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05a7ee231_0_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g1005a7ee231_0_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e1e6aff9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0e1e6aff9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e1e6aff9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0e1e6aff9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e1e6aff9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0e1e6aff9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0e1e6aff9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0e1e6aff9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0e1e6aff9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10e1e6aff9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4.png"/><Relationship Id="rId13" Type="http://schemas.openxmlformats.org/officeDocument/2006/relationships/image" Target="../media/image1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5" Type="http://schemas.openxmlformats.org/officeDocument/2006/relationships/image" Target="../media/image11.png"/><Relationship Id="rId1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5" Type="http://schemas.openxmlformats.org/officeDocument/2006/relationships/image" Target="../media/image52.png"/><Relationship Id="rId6" Type="http://schemas.openxmlformats.org/officeDocument/2006/relationships/image" Target="../media/image9.png"/><Relationship Id="rId7" Type="http://schemas.openxmlformats.org/officeDocument/2006/relationships/image" Target="../media/image49.png"/><Relationship Id="rId8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Relationship Id="rId5" Type="http://schemas.openxmlformats.org/officeDocument/2006/relationships/image" Target="../media/image52.png"/><Relationship Id="rId6" Type="http://schemas.openxmlformats.org/officeDocument/2006/relationships/image" Target="../media/image20.png"/><Relationship Id="rId7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9.png"/><Relationship Id="rId6" Type="http://schemas.openxmlformats.org/officeDocument/2006/relationships/image" Target="../media/image52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20.png"/><Relationship Id="rId8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hyperlink" Target="https://colab.research.google.com/drive/1hkcs7C8rpyXTTvg4KfX1G8BbGba8d_gc?usp=sharing" TargetMode="External"/><Relationship Id="rId5" Type="http://schemas.openxmlformats.org/officeDocument/2006/relationships/image" Target="../media/image58.png"/><Relationship Id="rId6" Type="http://schemas.openxmlformats.org/officeDocument/2006/relationships/image" Target="../media/image20.png"/><Relationship Id="rId7" Type="http://schemas.openxmlformats.org/officeDocument/2006/relationships/image" Target="../media/image45.png"/><Relationship Id="rId8" Type="http://schemas.openxmlformats.org/officeDocument/2006/relationships/hyperlink" Target="https://colab.research.google.com/drive/1uhBrWyi2rDg6fR7dY1pR7_7QvFv-WKGS?usp=sharing" TargetMode="External"/></Relationships>
</file>

<file path=ppt/slides/_rels/slide4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96221">
            <a:off x="-1897412" y="-1639474"/>
            <a:ext cx="5364192" cy="809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0190" y="1053980"/>
            <a:ext cx="54498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0363" y="5677922"/>
            <a:ext cx="849631" cy="84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03602" y="2867206"/>
            <a:ext cx="353221" cy="39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80213" y="3746806"/>
            <a:ext cx="1261615" cy="311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8711" y="5303426"/>
            <a:ext cx="1173244" cy="83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135574" y="1053980"/>
            <a:ext cx="921264" cy="119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352" y="569706"/>
            <a:ext cx="1222229" cy="87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33464" y="3955867"/>
            <a:ext cx="719178" cy="772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3"/>
          <p:cNvGrpSpPr/>
          <p:nvPr/>
        </p:nvGrpSpPr>
        <p:grpSpPr>
          <a:xfrm>
            <a:off x="434245" y="4137862"/>
            <a:ext cx="7116622" cy="5256055"/>
            <a:chOff x="-1867588" y="4280238"/>
            <a:chExt cx="7116622" cy="5256054"/>
          </a:xfrm>
        </p:grpSpPr>
        <p:pic>
          <p:nvPicPr>
            <p:cNvPr id="110" name="Google Shape;110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1625543">
              <a:off x="-1290115" y="5026715"/>
              <a:ext cx="3340894" cy="3340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2251251">
              <a:off x="681209" y="5072004"/>
              <a:ext cx="3847403" cy="36725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6040750" y="-644020"/>
            <a:ext cx="1127253" cy="223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62154" y="-508608"/>
            <a:ext cx="2272006" cy="227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620300" y="2571350"/>
            <a:ext cx="87420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Programming I</a:t>
            </a:r>
            <a:endParaRPr b="1" i="0" sz="40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099" y="1483150"/>
            <a:ext cx="7799226" cy="44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Subsetting</a:t>
            </a: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950" y="1414650"/>
            <a:ext cx="7700975" cy="45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850" y="1472000"/>
            <a:ext cx="7845023" cy="49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Slicing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5" y="1470325"/>
            <a:ext cx="8299548" cy="428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75" y="1470323"/>
            <a:ext cx="8622515" cy="4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Manipulating</a:t>
            </a: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107150" y="3595100"/>
            <a:ext cx="30000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Ubah elemen daftar.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Tambahkan elemen daftar.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Hapus elemen daftar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Adding &amp; Removing </a:t>
            </a: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List Elements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25" y="1555728"/>
            <a:ext cx="8770802" cy="38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Numeric Comparison 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275" y="1508249"/>
            <a:ext cx="8141274" cy="4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Other Comparison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6"/>
            <a:ext cx="8639270" cy="42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Other Comparison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976" y="1675850"/>
            <a:ext cx="8630277" cy="38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Comparators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51" y="1719502"/>
            <a:ext cx="5223649" cy="440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857" y="1705163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/>
          <p:nvPr/>
        </p:nvSpPr>
        <p:spPr>
          <a:xfrm>
            <a:off x="1536357" y="2565251"/>
            <a:ext cx="6993280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6234A"/>
                </a:solidFill>
              </a:rPr>
              <a:t>Data types in Python</a:t>
            </a:r>
            <a:endParaRPr b="1" sz="1800">
              <a:solidFill>
                <a:srgbClr val="16234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6234A"/>
                </a:solidFill>
              </a:rPr>
              <a:t>Introduction to Condition and Control Flow </a:t>
            </a:r>
            <a:endParaRPr b="1" sz="1800">
              <a:solidFill>
                <a:srgbClr val="16234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6234A"/>
                </a:solidFill>
              </a:rPr>
              <a:t>Flowchart of Conditions</a:t>
            </a:r>
            <a:endParaRPr b="1" sz="1800">
              <a:solidFill>
                <a:srgbClr val="16234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6234A"/>
                </a:solidFill>
              </a:rPr>
              <a:t>If statement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966221" y="2565250"/>
            <a:ext cx="64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71275" y="1231206"/>
            <a:ext cx="641159" cy="64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1925" y="2768687"/>
            <a:ext cx="4467567" cy="273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51251">
            <a:off x="681209" y="5072005"/>
            <a:ext cx="3847403" cy="367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81675" y="3018425"/>
            <a:ext cx="822310" cy="163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723" y="250881"/>
            <a:ext cx="2974851" cy="48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77273" y="-440736"/>
            <a:ext cx="12459828" cy="3746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9299790" y="6449076"/>
            <a:ext cx="263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966221" y="1612487"/>
            <a:ext cx="75634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What will We Learn Today?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966220" y="417288"/>
            <a:ext cx="6422099" cy="1487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</a:t>
            </a:r>
            <a:endParaRPr b="1" sz="3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075" y="1791625"/>
            <a:ext cx="1449200" cy="1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and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7"/>
            <a:ext cx="8522125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or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050" y="1706450"/>
            <a:ext cx="7563300" cy="441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not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998" y="1899713"/>
            <a:ext cx="9055849" cy="396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750" y="1604050"/>
            <a:ext cx="4835675" cy="3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6"/>
            <a:ext cx="7976351" cy="43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52" name="Google Shape;352;p38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5" y="1698925"/>
            <a:ext cx="8752073" cy="4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61" name="Google Shape;361;p39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 Else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34" y="1470337"/>
            <a:ext cx="8913057" cy="482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 Elif Else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800" y="1479491"/>
            <a:ext cx="8506170" cy="521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41"/>
          <p:cNvGrpSpPr/>
          <p:nvPr/>
        </p:nvGrpSpPr>
        <p:grpSpPr>
          <a:xfrm>
            <a:off x="406600" y="1856050"/>
            <a:ext cx="8433801" cy="4483650"/>
            <a:chOff x="406600" y="1856050"/>
            <a:chExt cx="8433801" cy="4483650"/>
          </a:xfrm>
        </p:grpSpPr>
        <p:pic>
          <p:nvPicPr>
            <p:cNvPr id="385" name="Google Shape;385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6600" y="1856050"/>
              <a:ext cx="8433801" cy="448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41"/>
            <p:cNvSpPr/>
            <p:nvPr/>
          </p:nvSpPr>
          <p:spPr>
            <a:xfrm>
              <a:off x="1497725" y="5189475"/>
              <a:ext cx="4388100" cy="36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21082" y="1592326"/>
            <a:ext cx="69933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Tujuan: Untuk membuat apapun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Rilis pertama kali: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February 20, 1991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Pencipta: Guido Van Rossum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b="0" l="1874" r="0" t="0"/>
          <a:stretch/>
        </p:blipFill>
        <p:spPr>
          <a:xfrm>
            <a:off x="1217100" y="3047650"/>
            <a:ext cx="4971448" cy="1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600" y="1856050"/>
            <a:ext cx="8433801" cy="4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3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912418" y="1872375"/>
            <a:ext cx="8562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rgbClr val="16234A"/>
                </a:solidFill>
              </a:rPr>
              <a:t>Pada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r>
              <a:rPr lang="en-US" sz="1700">
                <a:solidFill>
                  <a:srgbClr val="16234A"/>
                </a:solidFill>
              </a:rPr>
              <a:t> menunjukkan bagaimana kode kita melakukan suatu proses 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decision-making. </a:t>
            </a:r>
            <a:endParaRPr b="0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akan mengeksekusi kode dimana ko</a:t>
            </a:r>
            <a:r>
              <a:rPr lang="en-US" sz="1700">
                <a:solidFill>
                  <a:srgbClr val="16234A"/>
                </a:solidFill>
              </a:rPr>
              <a:t>ndisi yang diberikan outputnya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16234A"/>
                </a:solidFill>
              </a:rPr>
              <a:t>Jika outputnya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, maka akan ada </a:t>
            </a:r>
            <a:r>
              <a:rPr b="1" i="0" lang="en-US" sz="1700" u="none" cap="none" strike="noStrike">
                <a:solidFill>
                  <a:srgbClr val="16234A"/>
                </a:solidFill>
              </a:rPr>
              <a:t>else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statement yang diekse</a:t>
            </a:r>
            <a:r>
              <a:rPr lang="en-US" sz="1700">
                <a:solidFill>
                  <a:srgbClr val="16234A"/>
                </a:solidFill>
              </a:rPr>
              <a:t>k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usi</a:t>
            </a:r>
            <a:r>
              <a:rPr lang="en-US" sz="1700">
                <a:solidFill>
                  <a:srgbClr val="16234A"/>
                </a:solidFill>
              </a:rPr>
              <a:t> yang memuat kondisi tertentu yang tidak di-handle sebelumnya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966225" y="4306350"/>
            <a:ext cx="44673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&lt;expression&gt;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&lt;Statement&gt;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0" i="0" sz="2000" u="none" cap="none" strike="noStrike">
              <a:solidFill>
                <a:srgbClr val="424FA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&lt;Statement&gt;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4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4"/>
          <p:cNvSpPr txBox="1"/>
          <p:nvPr/>
        </p:nvSpPr>
        <p:spPr>
          <a:xfrm>
            <a:off x="1064818" y="1872375"/>
            <a:ext cx="85629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Pengkondisian else dan else if (elif)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Kata kunci elif adalah cara pemrograman python untuk mengatakan "jika kondisi sebelumnya tidak benar, maka coba kondisi ini". Kata kunci else menangkap apa pun yang tidak ditangkap oleh kondisi sebelumnya.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 = 90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 = 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b &gt; 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print("b lebih besar dari a")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 == b: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print("a sama dengan b")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print("a lebih besar dari b")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5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600" y="1856050"/>
            <a:ext cx="8433801" cy="4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5"/>
          <p:cNvSpPr txBox="1"/>
          <p:nvPr/>
        </p:nvSpPr>
        <p:spPr>
          <a:xfrm>
            <a:off x="733050" y="2554525"/>
            <a:ext cx="2708400" cy="30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rain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grab umbrella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put on boots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wear sunglasses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put on sneakers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go to work</a:t>
            </a:r>
            <a:endParaRPr b="1" i="0" sz="1700" u="none" cap="none" strike="noStrike">
              <a:solidFill>
                <a:srgbClr val="424FA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16234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988625" y="1957725"/>
            <a:ext cx="932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Flow chart diagram adalah penggambaran proses dari control flow yang akan dibuat.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Flow chart diagram terdiri dari beberapa bentuk bangun datar yang memiliki bentuk dan fungsinya masing-masing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46"/>
          <p:cNvSpPr/>
          <p:nvPr/>
        </p:nvSpPr>
        <p:spPr>
          <a:xfrm>
            <a:off x="1059625" y="3298475"/>
            <a:ext cx="16878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"/>
          <p:cNvSpPr/>
          <p:nvPr/>
        </p:nvSpPr>
        <p:spPr>
          <a:xfrm>
            <a:off x="1059625" y="4319375"/>
            <a:ext cx="16878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1210375" y="5392784"/>
            <a:ext cx="1386300" cy="126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/>
        </p:nvSpPr>
        <p:spPr>
          <a:xfrm>
            <a:off x="3049325" y="3399438"/>
            <a:ext cx="3000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/ finish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proses yang dikerjakan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kondisi percabangan / pilihan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7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Flow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7350" y="4483819"/>
            <a:ext cx="1713847" cy="1217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47"/>
          <p:cNvGrpSpPr/>
          <p:nvPr/>
        </p:nvGrpSpPr>
        <p:grpSpPr>
          <a:xfrm rot="4500040">
            <a:off x="-3856363" y="2029444"/>
            <a:ext cx="7225466" cy="5255898"/>
            <a:chOff x="-1976648" y="4280238"/>
            <a:chExt cx="7225682" cy="5256055"/>
          </a:xfrm>
        </p:grpSpPr>
        <p:pic>
          <p:nvPicPr>
            <p:cNvPr id="467" name="Google Shape;467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625543">
              <a:off x="-1399175" y="5026715"/>
              <a:ext cx="3340895" cy="334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2251251">
              <a:off x="681209" y="5072004"/>
              <a:ext cx="3847403" cy="36725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47"/>
          <p:cNvSpPr txBox="1"/>
          <p:nvPr/>
        </p:nvSpPr>
        <p:spPr>
          <a:xfrm>
            <a:off x="966221" y="1929616"/>
            <a:ext cx="9754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234A"/>
              </a:buClr>
              <a:buSzPts val="1800"/>
              <a:buChar char="-"/>
            </a:pPr>
            <a:r>
              <a:rPr lang="en-US" sz="1800">
                <a:solidFill>
                  <a:srgbClr val="16234A"/>
                </a:solidFill>
              </a:rPr>
              <a:t>Control Flow adalah urutan dari eksekusi program</a:t>
            </a:r>
            <a:endParaRPr b="0" i="0" sz="18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800"/>
              <a:buChar char="-"/>
            </a:pPr>
            <a:r>
              <a:rPr lang="en-US" sz="1800">
                <a:solidFill>
                  <a:srgbClr val="16234A"/>
                </a:solidFill>
              </a:rPr>
              <a:t>Control flow dari Python ditetapkan dengan conditional statements, loops, and function calls.</a:t>
            </a:r>
            <a:endParaRPr sz="1800">
              <a:solidFill>
                <a:srgbClr val="16234A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Python mem</a:t>
            </a:r>
            <a:r>
              <a:rPr lang="en-US" sz="1800">
                <a:solidFill>
                  <a:srgbClr val="16234A"/>
                </a:solidFill>
              </a:rPr>
              <a:t>iliki 3 tipe dari </a:t>
            </a:r>
            <a:r>
              <a:rPr b="0" i="0" lang="en-US" sz="18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structures</a:t>
            </a:r>
            <a:endParaRPr b="0" i="0" sz="18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74875" y="3607812"/>
            <a:ext cx="6596949" cy="2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8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Flow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7350" y="4483819"/>
            <a:ext cx="1713847" cy="121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8"/>
          <p:cNvSpPr txBox="1"/>
          <p:nvPr/>
        </p:nvSpPr>
        <p:spPr>
          <a:xfrm>
            <a:off x="2222025" y="2653650"/>
            <a:ext cx="43635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a=20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b=10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c=a-b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("a-b =",c)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48"/>
          <p:cNvPicPr preferRelativeResize="0"/>
          <p:nvPr/>
        </p:nvPicPr>
        <p:blipFill rotWithShape="1">
          <a:blip r:embed="rId7">
            <a:alphaModFix/>
          </a:blip>
          <a:srcRect b="0" l="0" r="73058" t="0"/>
          <a:stretch/>
        </p:blipFill>
        <p:spPr>
          <a:xfrm>
            <a:off x="327800" y="2029950"/>
            <a:ext cx="1777250" cy="2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8"/>
          <p:cNvPicPr preferRelativeResize="0"/>
          <p:nvPr/>
        </p:nvPicPr>
        <p:blipFill rotWithShape="1">
          <a:blip r:embed="rId7">
            <a:alphaModFix/>
          </a:blip>
          <a:srcRect b="0" l="27309" r="36719" t="0"/>
          <a:stretch/>
        </p:blipFill>
        <p:spPr>
          <a:xfrm>
            <a:off x="5639138" y="2076175"/>
            <a:ext cx="2372875" cy="29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 txBox="1"/>
          <p:nvPr/>
        </p:nvSpPr>
        <p:spPr>
          <a:xfrm>
            <a:off x="8270775" y="2618675"/>
            <a:ext cx="41136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&gt; b: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bigger than b")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("Done")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9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 txBox="1"/>
          <p:nvPr/>
        </p:nvSpPr>
        <p:spPr>
          <a:xfrm>
            <a:off x="1118175" y="2278500"/>
            <a:ext cx="71238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Python mendukung logical conditions seperti di matematika: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Equals: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Equals: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!=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 than: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&lt;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 than or equal to: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&lt;=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 than: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&gt;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 than or equal to: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&gt;=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1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0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0"/>
          <p:cNvSpPr txBox="1"/>
          <p:nvPr/>
        </p:nvSpPr>
        <p:spPr>
          <a:xfrm>
            <a:off x="966225" y="1872375"/>
            <a:ext cx="84921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Single Condition (If)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== 3: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three")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three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Two Condition (If -&gt; Else)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!=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not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and b is the same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0"/>
          <p:cNvSpPr txBox="1"/>
          <p:nvPr/>
        </p:nvSpPr>
        <p:spPr>
          <a:xfrm>
            <a:off x="5699775" y="1872375"/>
            <a:ext cx="84921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Multiple Condition (If -&gt; Elif -&gt; Else)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&gt;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bigger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&lt;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1"/>
          <p:cNvSpPr txBox="1"/>
          <p:nvPr/>
        </p:nvSpPr>
        <p:spPr>
          <a:xfrm>
            <a:off x="966225" y="1903525"/>
            <a:ext cx="84921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Single Expression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Multiple Expression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= 20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 &lt; c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1"/>
          <p:cNvSpPr txBox="1"/>
          <p:nvPr/>
        </p:nvSpPr>
        <p:spPr>
          <a:xfrm>
            <a:off x="5730675" y="4229650"/>
            <a:ext cx="67086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= 20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 &gt;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 &lt; a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("At least one of the expression is True")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At least one of the expression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Variable &amp; Types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044875" y="1592326"/>
            <a:ext cx="6993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Nama yang spesifik dan peka huruf besar/kecil.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625" y="2159451"/>
            <a:ext cx="9995949" cy="3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6">
            <a:alphaModFix/>
          </a:blip>
          <a:srcRect b="41472" l="0" r="59190" t="0"/>
          <a:stretch/>
        </p:blipFill>
        <p:spPr>
          <a:xfrm>
            <a:off x="6472925" y="2492500"/>
            <a:ext cx="3790350" cy="21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2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 Shorthand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2"/>
          <p:cNvSpPr txBox="1"/>
          <p:nvPr/>
        </p:nvSpPr>
        <p:spPr>
          <a:xfrm>
            <a:off x="966225" y="1903525"/>
            <a:ext cx="84828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3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print("a is three")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three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 else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print("same")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print("different")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and b is the same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2"/>
          <p:cNvSpPr/>
          <p:nvPr/>
        </p:nvSpPr>
        <p:spPr>
          <a:xfrm>
            <a:off x="5306875" y="2663375"/>
            <a:ext cx="1001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2"/>
          <p:cNvSpPr txBox="1"/>
          <p:nvPr/>
        </p:nvSpPr>
        <p:spPr>
          <a:xfrm>
            <a:off x="6612625" y="2419125"/>
            <a:ext cx="506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3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print("a is three")</a:t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5306875" y="4489125"/>
            <a:ext cx="1001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2"/>
          <p:cNvSpPr txBox="1"/>
          <p:nvPr/>
        </p:nvSpPr>
        <p:spPr>
          <a:xfrm>
            <a:off x="6612625" y="4046275"/>
            <a:ext cx="5497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print("same")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a==b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print("different")</a:t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3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Nested if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3"/>
          <p:cNvSpPr txBox="1"/>
          <p:nvPr/>
        </p:nvSpPr>
        <p:spPr>
          <a:xfrm>
            <a:off x="966225" y="2036425"/>
            <a:ext cx="62655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50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 x &gt; 20: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("Above twenty, 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if x &gt; 40:</a:t>
            </a:r>
            <a:endParaRPr b="0" i="0" sz="19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("and also above 40")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i="0" sz="19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("but not above 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(“Below twenty”)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 Above twenty, and also above 40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5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436" y="1770638"/>
            <a:ext cx="7117511" cy="679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266225" y="5351999"/>
            <a:ext cx="1005195" cy="199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4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16234A"/>
                </a:solidFill>
              </a:rPr>
              <a:t>Let’s code!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966225" y="1741650"/>
            <a:ext cx="10827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6234A"/>
                </a:solidFill>
              </a:rPr>
              <a:t>Copy the Colab to your Drive so you can edit it yourself!</a:t>
            </a:r>
            <a:endParaRPr b="1" sz="1700">
              <a:solidFill>
                <a:srgbClr val="16234A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AutoNum type="arabicPeriod"/>
            </a:pPr>
            <a:r>
              <a:rPr b="1" lang="en-US" sz="1700">
                <a:solidFill>
                  <a:srgbClr val="16234A"/>
                </a:solidFill>
              </a:rPr>
              <a:t>Open the Google Colab link above</a:t>
            </a:r>
            <a:endParaRPr b="1" sz="1700">
              <a:solidFill>
                <a:srgbClr val="16234A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AutoNum type="arabicPeriod"/>
            </a:pPr>
            <a:r>
              <a:rPr b="1" lang="en-US" sz="1700">
                <a:solidFill>
                  <a:srgbClr val="16234A"/>
                </a:solidFill>
              </a:rPr>
              <a:t>Open File &gt; Save a copy in Drive</a:t>
            </a:r>
            <a:endParaRPr b="1" sz="1700">
              <a:solidFill>
                <a:srgbClr val="16234A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AutoNum type="arabicPeriod"/>
            </a:pPr>
            <a:r>
              <a:rPr b="1" lang="en-US" sz="1700">
                <a:solidFill>
                  <a:srgbClr val="16234A"/>
                </a:solidFill>
              </a:rPr>
              <a:t>Open your Google Drive</a:t>
            </a:r>
            <a:endParaRPr b="1" sz="1700">
              <a:solidFill>
                <a:srgbClr val="16234A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AutoNum type="arabicPeriod"/>
            </a:pPr>
            <a:r>
              <a:rPr b="1" lang="en-US" sz="1700">
                <a:solidFill>
                  <a:srgbClr val="16234A"/>
                </a:solidFill>
              </a:rPr>
              <a:t>Open the copied Colab located in your Drive</a:t>
            </a:r>
            <a:endParaRPr b="1" sz="1700">
              <a:solidFill>
                <a:srgbClr val="1623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623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34A"/>
                </a:solidFill>
              </a:rPr>
              <a:t>Datatypes - </a:t>
            </a:r>
            <a:r>
              <a:rPr b="1" lang="en-US" sz="1600" u="sng">
                <a:solidFill>
                  <a:schemeClr val="hlink"/>
                </a:solidFill>
                <a:hlinkClick r:id="rId8"/>
              </a:rPr>
              <a:t>https://colab.research.google.com/drive/1uhBrWyi2rDg6fR7dY1pR7_7QvFv-WKGS?usp=sharing</a:t>
            </a:r>
            <a:endParaRPr b="1" sz="1600">
              <a:solidFill>
                <a:srgbClr val="1623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34A"/>
                </a:solidFill>
              </a:rPr>
              <a:t>Conditions - </a:t>
            </a:r>
            <a:r>
              <a:rPr b="1" lang="en-US" sz="1600" u="sng">
                <a:solidFill>
                  <a:schemeClr val="hlink"/>
                </a:solidFill>
                <a:hlinkClick r:id="rId9"/>
              </a:rPr>
              <a:t>https://colab.research.google.com/drive/1hkcs7C8rpyXTTvg4KfX1G8BbGba8d_gc?usp=sharing</a:t>
            </a:r>
            <a:endParaRPr b="1" sz="1600">
              <a:solidFill>
                <a:srgbClr val="16234A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164173">
            <a:off x="7241863" y="-1400091"/>
            <a:ext cx="5257102" cy="661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5"/>
          <p:cNvSpPr txBox="1"/>
          <p:nvPr/>
        </p:nvSpPr>
        <p:spPr>
          <a:xfrm>
            <a:off x="4230783" y="1898872"/>
            <a:ext cx="5500007" cy="1161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951"/>
              </a:buClr>
              <a:buSzPts val="7200"/>
              <a:buFont typeface="Montserrat ExtraBold"/>
              <a:buNone/>
            </a:pPr>
            <a:r>
              <a:rPr b="1" lang="en-US" sz="7200">
                <a:solidFill>
                  <a:srgbClr val="1E295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</a:t>
            </a:r>
            <a:endParaRPr/>
          </a:p>
        </p:txBody>
      </p:sp>
      <p:sp>
        <p:nvSpPr>
          <p:cNvPr id="577" name="Google Shape;577;p55"/>
          <p:cNvSpPr txBox="1"/>
          <p:nvPr/>
        </p:nvSpPr>
        <p:spPr>
          <a:xfrm>
            <a:off x="5241229" y="2708729"/>
            <a:ext cx="54999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951"/>
              </a:buClr>
              <a:buSzPts val="7200"/>
              <a:buFont typeface="Montserrat ExtraBold"/>
              <a:buNone/>
            </a:pPr>
            <a:r>
              <a:rPr b="1" lang="en-US" sz="7200">
                <a:solidFill>
                  <a:srgbClr val="1E295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YOU</a:t>
            </a:r>
            <a:endParaRPr/>
          </a:p>
        </p:txBody>
      </p:sp>
      <p:grpSp>
        <p:nvGrpSpPr>
          <p:cNvPr id="578" name="Google Shape;578;p55"/>
          <p:cNvGrpSpPr/>
          <p:nvPr/>
        </p:nvGrpSpPr>
        <p:grpSpPr>
          <a:xfrm rot="-5400000">
            <a:off x="8586405" y="-62201"/>
            <a:ext cx="2926801" cy="3587223"/>
            <a:chOff x="9070360" y="2867205"/>
            <a:chExt cx="2986462" cy="3660345"/>
          </a:xfrm>
        </p:grpSpPr>
        <p:pic>
          <p:nvPicPr>
            <p:cNvPr id="579" name="Google Shape;579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70360" y="5677919"/>
              <a:ext cx="849631" cy="84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703601" y="2867205"/>
              <a:ext cx="353221" cy="396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498710" y="5303423"/>
              <a:ext cx="1173244" cy="8336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2" name="Google Shape;582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1266225" y="5351999"/>
            <a:ext cx="1005195" cy="1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5"/>
          <p:cNvSpPr/>
          <p:nvPr/>
        </p:nvSpPr>
        <p:spPr>
          <a:xfrm>
            <a:off x="9299790" y="6449076"/>
            <a:ext cx="263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pic>
        <p:nvPicPr>
          <p:cNvPr id="584" name="Google Shape;584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9321" y="463596"/>
            <a:ext cx="5191711" cy="84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163634" y="2393536"/>
            <a:ext cx="12459827" cy="374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Variable &amp; Types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044875" y="1592326"/>
            <a:ext cx="6993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Dapat digunakan untuk melakukan kalkulasi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876" y="2348832"/>
            <a:ext cx="10451825" cy="37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Types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074" y="1806574"/>
            <a:ext cx="8572601" cy="415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Types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350" y="1448975"/>
            <a:ext cx="8233226" cy="4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Types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6"/>
            <a:ext cx="8823151" cy="43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List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250" y="1534850"/>
            <a:ext cx="9399225" cy="3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5722125" y="2562850"/>
            <a:ext cx="4247700" cy="12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kumpulan nilai.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Berisi jenis data apa pun.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Berisi jenis data yang berbeda.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