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</p:sldIdLst>
  <p:sldSz cy="6858000" cx="12192000"/>
  <p:notesSz cx="6858000" cy="9144000"/>
  <p:embeddedFontLst>
    <p:embeddedFont>
      <p:font typeface="Montserrat"/>
      <p:regular r:id="rId74"/>
      <p:bold r:id="rId75"/>
      <p:italic r:id="rId76"/>
      <p:boldItalic r:id="rId77"/>
    </p:embeddedFont>
    <p:embeddedFont>
      <p:font typeface="Montserrat ExtraBold"/>
      <p:bold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font" Target="fonts/Montserrat-bold.fntdata"/><Relationship Id="rId30" Type="http://schemas.openxmlformats.org/officeDocument/2006/relationships/slide" Target="slides/slide26.xml"/><Relationship Id="rId74" Type="http://schemas.openxmlformats.org/officeDocument/2006/relationships/font" Target="fonts/Montserrat-regular.fntdata"/><Relationship Id="rId33" Type="http://schemas.openxmlformats.org/officeDocument/2006/relationships/slide" Target="slides/slide29.xml"/><Relationship Id="rId77" Type="http://schemas.openxmlformats.org/officeDocument/2006/relationships/font" Target="fonts/Montserrat-boldItalic.fntdata"/><Relationship Id="rId32" Type="http://schemas.openxmlformats.org/officeDocument/2006/relationships/slide" Target="slides/slide28.xml"/><Relationship Id="rId76" Type="http://schemas.openxmlformats.org/officeDocument/2006/relationships/font" Target="fonts/Montserrat-italic.fntdata"/><Relationship Id="rId35" Type="http://schemas.openxmlformats.org/officeDocument/2006/relationships/slide" Target="slides/slide31.xml"/><Relationship Id="rId79" Type="http://schemas.openxmlformats.org/officeDocument/2006/relationships/font" Target="fonts/MontserratExtraBold-boldItalic.fntdata"/><Relationship Id="rId34" Type="http://schemas.openxmlformats.org/officeDocument/2006/relationships/slide" Target="slides/slide30.xml"/><Relationship Id="rId78" Type="http://schemas.openxmlformats.org/officeDocument/2006/relationships/font" Target="fonts/MontserratExtraBold-bold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Linux and Unix Administration, Docker and Docker Compose</a:t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f3b174332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3f3b174332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f3b174332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3f3b174332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f3b174332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3f3b174332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f3b174332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23f3b174332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3f3b174332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23f3b174332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f3b174332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23f3b174332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f3b174332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23f3b174332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3f3b174332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23f3b174332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f3b174332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23f3b174332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3f3b174332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g23f3b174332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3f3b174332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g23f3b174332_0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f3b174332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23f3b174332_0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3f3b174332_0_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23f3b174332_0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3f3b174332_0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g23f3b174332_0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3f3b174332_0_2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g23f3b174332_0_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05a7ee231_0_12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g1005a7ee231_0_12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11a1fddae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g1111a1fddae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111a1fddae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g1111a1fddae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11a1fddae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g1111a1fddae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11a1fddae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g1111a1fddae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f3b17433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3f3b17433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11a1fddae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g1111a1fddae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11a1fddae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5" name="Google Shape;445;g1111a1fddae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11a1fddae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g1111a1fddae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11a1fddae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g1111a1fddae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11a1fddae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1" name="Google Shape;471;g1111a1fddae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11a1fddae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g1111a1fddae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11a1fddae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g1111a1fddae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111a1fddae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g1111a1fddae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111a1fddae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g1111a1fddae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11a1fddae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g1111a1fddae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f3b17433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3f3b174332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111a1fddae_0_1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g1111a1fddae_0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111a1fddae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8" name="Google Shape;528;g1111a1fddae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111a1fddae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g1111a1fddae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111a1fddae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g1111a1fddae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119f67171d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g1119f67171d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19f67171d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2" name="Google Shape;562;g1119f67171d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119f67171d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1" name="Google Shape;571;g1119f67171d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19f67171d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g1119f67171d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119f67171d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9" name="Google Shape;589;g1119f67171d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119f67171d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g1119f67171d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3f3b17433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3f3b17433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119f67171d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7" name="Google Shape;607;g1119f67171d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119f67171d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6" name="Google Shape;616;g1119f67171d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119f67171d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" name="Google Shape;624;g1119f67171d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119f67171d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2" name="Google Shape;632;g1119f67171d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119f67171d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0" name="Google Shape;640;g1119f67171d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119f67171d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8" name="Google Shape;648;g1119f67171d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119f6717a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6" name="Google Shape;656;g1119f6717a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119f6717a9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6" name="Google Shape;666;g1119f6717a9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119f6717a9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4" name="Google Shape;674;g1119f6717a9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119f6717a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2" name="Google Shape;682;g1119f6717a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f3b174332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3f3b174332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119f6717a9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0" name="Google Shape;690;g1119f6717a9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119f6717a9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0" name="Google Shape;700;g1119f6717a9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119f6717a9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1" name="Google Shape;711;g1119f6717a9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119f6717a9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0" name="Google Shape;720;g1119f6717a9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119f6717a9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9" name="Google Shape;729;g1119f6717a9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119f6717a9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0" name="Google Shape;740;g1119f6717a9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119f6717a9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8" name="Google Shape;748;g1119f6717a9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119f6717a9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6" name="Google Shape;756;g1119f6717a9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0f033d367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4" name="Google Shape;764;g10f033d367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f3b174332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3f3b174332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f3b174332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3f3b174332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f3b174332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3f3b174332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1799433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10836" y="-54407"/>
            <a:ext cx="12413672" cy="696681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5.png"/><Relationship Id="rId13" Type="http://schemas.openxmlformats.org/officeDocument/2006/relationships/image" Target="../media/image9.png"/><Relationship Id="rId1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3.png"/><Relationship Id="rId15" Type="http://schemas.openxmlformats.org/officeDocument/2006/relationships/image" Target="../media/image7.png"/><Relationship Id="rId14" Type="http://schemas.openxmlformats.org/officeDocument/2006/relationships/image" Target="../media/image3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4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19.png"/><Relationship Id="rId8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19.png"/><Relationship Id="rId8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19.png"/><Relationship Id="rId8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19.png"/><Relationship Id="rId8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19.png"/><Relationship Id="rId8" Type="http://schemas.openxmlformats.org/officeDocument/2006/relationships/image" Target="../media/image3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Relationship Id="rId9" Type="http://schemas.openxmlformats.org/officeDocument/2006/relationships/image" Target="../media/image31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Relationship Id="rId5" Type="http://schemas.openxmlformats.org/officeDocument/2006/relationships/image" Target="../media/image29.png"/><Relationship Id="rId6" Type="http://schemas.openxmlformats.org/officeDocument/2006/relationships/image" Target="../media/image19.png"/><Relationship Id="rId7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18.png"/><Relationship Id="rId5" Type="http://schemas.openxmlformats.org/officeDocument/2006/relationships/image" Target="../media/image2.png"/><Relationship Id="rId6" Type="http://schemas.openxmlformats.org/officeDocument/2006/relationships/image" Target="../media/image24.png"/><Relationship Id="rId7" Type="http://schemas.openxmlformats.org/officeDocument/2006/relationships/image" Target="../media/image33.png"/><Relationship Id="rId8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Relationship Id="rId7" Type="http://schemas.openxmlformats.org/officeDocument/2006/relationships/image" Target="../media/image19.png"/><Relationship Id="rId8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image" Target="../media/image23.png"/><Relationship Id="rId7" Type="http://schemas.openxmlformats.org/officeDocument/2006/relationships/image" Target="../media/image19.png"/><Relationship Id="rId8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image" Target="../media/image23.png"/><Relationship Id="rId7" Type="http://schemas.openxmlformats.org/officeDocument/2006/relationships/image" Target="../media/image19.png"/><Relationship Id="rId8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image" Target="../media/image23.png"/><Relationship Id="rId7" Type="http://schemas.openxmlformats.org/officeDocument/2006/relationships/image" Target="../media/image19.png"/><Relationship Id="rId8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image" Target="../media/image23.png"/><Relationship Id="rId7" Type="http://schemas.openxmlformats.org/officeDocument/2006/relationships/image" Target="../media/image19.png"/><Relationship Id="rId8" Type="http://schemas.openxmlformats.org/officeDocument/2006/relationships/image" Target="../media/image3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4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5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5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5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4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7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5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6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4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5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6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5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5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6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8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6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5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6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6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5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7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6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8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7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6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6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77.png"/><Relationship Id="rId6" Type="http://schemas.openxmlformats.org/officeDocument/2006/relationships/image" Target="../media/image8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86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7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4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84.png"/><Relationship Id="rId6" Type="http://schemas.openxmlformats.org/officeDocument/2006/relationships/image" Target="../media/image8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66.png"/><Relationship Id="rId6" Type="http://schemas.openxmlformats.org/officeDocument/2006/relationships/image" Target="../media/image8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7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8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9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8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87.png"/></Relationships>
</file>

<file path=ppt/slides/_rels/slide68.xml.rels><?xml version="1.0" encoding="UTF-8" standalone="yes"?><Relationships xmlns="http://schemas.openxmlformats.org/package/2006/relationships"><Relationship Id="rId11" Type="http://schemas.openxmlformats.org/officeDocument/2006/relationships/hyperlink" Target="https://colab.research.google.com/drive/1uhBrWyi2rDg6fR7dY1pR7_7QvFv-WKGS?usp=sharing" TargetMode="External"/><Relationship Id="rId10" Type="http://schemas.openxmlformats.org/officeDocument/2006/relationships/hyperlink" Target="https://colab.research.google.com/drive/1Hr-RoQSpnDgS3gupJzTSI908dMGSloST?usp=sharing" TargetMode="External"/><Relationship Id="rId12" Type="http://schemas.openxmlformats.org/officeDocument/2006/relationships/hyperlink" Target="https://colab.research.google.com/drive/1VFD0Nyie0brM3CXfbl_JNVYMBAIDLQFV?usp=sharin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9" Type="http://schemas.openxmlformats.org/officeDocument/2006/relationships/hyperlink" Target="https://colab.research.google.com/drive/1ReK1S1RK5UQjsbYRME6-wS3VdPmgklx_?usp=sharing" TargetMode="External"/><Relationship Id="rId5" Type="http://schemas.openxmlformats.org/officeDocument/2006/relationships/image" Target="../media/image73.png"/><Relationship Id="rId6" Type="http://schemas.openxmlformats.org/officeDocument/2006/relationships/image" Target="../media/image19.png"/><Relationship Id="rId7" Type="http://schemas.openxmlformats.org/officeDocument/2006/relationships/image" Target="../media/image79.png"/><Relationship Id="rId8" Type="http://schemas.openxmlformats.org/officeDocument/2006/relationships/image" Target="../media/image39.png"/></Relationships>
</file>

<file path=ppt/slides/_rels/slide69.xml.rels><?xml version="1.0" encoding="UTF-8" standalone="yes"?><Relationships xmlns="http://schemas.openxmlformats.org/package/2006/relationships"><Relationship Id="rId1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9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96221">
            <a:off x="-1897412" y="-1639474"/>
            <a:ext cx="5364192" cy="8096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0190" y="1053980"/>
            <a:ext cx="544989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70363" y="5677922"/>
            <a:ext cx="849631" cy="849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03602" y="2867206"/>
            <a:ext cx="353221" cy="396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880213" y="3746806"/>
            <a:ext cx="1261615" cy="3113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98711" y="5303426"/>
            <a:ext cx="1173244" cy="833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-135574" y="1053980"/>
            <a:ext cx="921264" cy="1199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42352" y="569706"/>
            <a:ext cx="1222229" cy="874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-133464" y="3955867"/>
            <a:ext cx="719178" cy="7723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3"/>
          <p:cNvGrpSpPr/>
          <p:nvPr/>
        </p:nvGrpSpPr>
        <p:grpSpPr>
          <a:xfrm>
            <a:off x="434245" y="4137862"/>
            <a:ext cx="7116622" cy="5256055"/>
            <a:chOff x="-1867588" y="4280238"/>
            <a:chExt cx="7116622" cy="5256054"/>
          </a:xfrm>
        </p:grpSpPr>
        <p:pic>
          <p:nvPicPr>
            <p:cNvPr id="110" name="Google Shape;110;p1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 rot="1625543">
              <a:off x="-1290115" y="5026715"/>
              <a:ext cx="3340894" cy="33408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 rot="2251251">
              <a:off x="681209" y="5072004"/>
              <a:ext cx="3847403" cy="367252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2" name="Google Shape;112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5400000">
            <a:off x="6040750" y="-644020"/>
            <a:ext cx="1127253" cy="2237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362154" y="-508608"/>
            <a:ext cx="2272006" cy="227200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/>
        </p:nvSpPr>
        <p:spPr>
          <a:xfrm>
            <a:off x="1620300" y="2571350"/>
            <a:ext cx="87420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Programming II</a:t>
            </a:r>
            <a:endParaRPr b="1" sz="40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Conditional &amp; Iterations</a:t>
            </a:r>
            <a:endParaRPr b="1" i="0" sz="4000" u="none" cap="none" strike="noStrike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Python Condition - If</a:t>
            </a:r>
            <a:endParaRPr b="1" sz="32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825" y="1698925"/>
            <a:ext cx="8752073" cy="42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Python Condition - If Else</a:t>
            </a:r>
            <a:endParaRPr b="1" sz="32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834" y="1470337"/>
            <a:ext cx="8913057" cy="482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Python Condition - If Elif Else</a:t>
            </a:r>
            <a:endParaRPr b="1" sz="32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9800" y="1479491"/>
            <a:ext cx="8506170" cy="5214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939" y="1405095"/>
            <a:ext cx="6985000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625543">
            <a:off x="10575592" y="813658"/>
            <a:ext cx="3443382" cy="344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1342" y="5508862"/>
            <a:ext cx="1239023" cy="88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5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Flowchart of Conditions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25"/>
          <p:cNvGrpSpPr/>
          <p:nvPr/>
        </p:nvGrpSpPr>
        <p:grpSpPr>
          <a:xfrm>
            <a:off x="406600" y="1856050"/>
            <a:ext cx="8433801" cy="4483650"/>
            <a:chOff x="406600" y="1856050"/>
            <a:chExt cx="8433801" cy="4483650"/>
          </a:xfrm>
        </p:grpSpPr>
        <p:pic>
          <p:nvPicPr>
            <p:cNvPr id="235" name="Google Shape;235;p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06600" y="1856050"/>
              <a:ext cx="8433801" cy="4483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25"/>
            <p:cNvSpPr/>
            <p:nvPr/>
          </p:nvSpPr>
          <p:spPr>
            <a:xfrm>
              <a:off x="1497725" y="5189475"/>
              <a:ext cx="4388100" cy="367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939" y="1405095"/>
            <a:ext cx="6985000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625543">
            <a:off x="10575592" y="813658"/>
            <a:ext cx="3443382" cy="344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1342" y="5508862"/>
            <a:ext cx="1239023" cy="88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6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Flowchart of Conditions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6600" y="1856050"/>
            <a:ext cx="8433801" cy="44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6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939" y="1405095"/>
            <a:ext cx="6985000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625543">
            <a:off x="10575592" y="813658"/>
            <a:ext cx="3443382" cy="344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1342" y="5508862"/>
            <a:ext cx="1239023" cy="88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Conditions in Python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 txBox="1"/>
          <p:nvPr/>
        </p:nvSpPr>
        <p:spPr>
          <a:xfrm>
            <a:off x="912418" y="1872375"/>
            <a:ext cx="85629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Char char="●"/>
            </a:pPr>
            <a:r>
              <a:rPr b="1" lang="en-US" sz="1700">
                <a:solidFill>
                  <a:srgbClr val="16234A"/>
                </a:solidFill>
              </a:rPr>
              <a:t>Pada</a:t>
            </a: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 Python</a:t>
            </a:r>
            <a:r>
              <a:rPr b="0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if statement</a:t>
            </a:r>
            <a:r>
              <a:rPr lang="en-US" sz="1700">
                <a:solidFill>
                  <a:srgbClr val="16234A"/>
                </a:solidFill>
              </a:rPr>
              <a:t> menunjukkan bagaimana kode kita melakukan suatu proses </a:t>
            </a:r>
            <a:r>
              <a:rPr b="0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decision-making. </a:t>
            </a:r>
            <a:endParaRPr b="0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Conditions akan mengeksekusi kode dimana ko</a:t>
            </a:r>
            <a:r>
              <a:rPr lang="en-US" sz="1700">
                <a:solidFill>
                  <a:srgbClr val="16234A"/>
                </a:solidFill>
              </a:rPr>
              <a:t>ndisi yang diberikan outputnya</a:t>
            </a:r>
            <a:r>
              <a:rPr b="0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Char char="●"/>
            </a:pPr>
            <a:r>
              <a:rPr lang="en-US" sz="1700">
                <a:solidFill>
                  <a:srgbClr val="16234A"/>
                </a:solidFill>
              </a:rPr>
              <a:t>Jika outputnya </a:t>
            </a: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, maka akan ada </a:t>
            </a:r>
            <a:r>
              <a:rPr b="1" i="0" lang="en-US" sz="1700" u="none" cap="none" strike="noStrike">
                <a:solidFill>
                  <a:srgbClr val="16234A"/>
                </a:solidFill>
              </a:rPr>
              <a:t>else</a:t>
            </a:r>
            <a:r>
              <a:rPr b="0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 statement yang diekse</a:t>
            </a:r>
            <a:r>
              <a:rPr lang="en-US" sz="1700">
                <a:solidFill>
                  <a:srgbClr val="16234A"/>
                </a:solidFill>
              </a:rPr>
              <a:t>k</a:t>
            </a:r>
            <a:r>
              <a:rPr b="0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usi</a:t>
            </a:r>
            <a:r>
              <a:rPr lang="en-US" sz="1700">
                <a:solidFill>
                  <a:srgbClr val="16234A"/>
                </a:solidFill>
              </a:rPr>
              <a:t> yang memuat kondisi tertentu yang tidak di-handle sebelumnya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966225" y="4306350"/>
            <a:ext cx="4467300" cy="22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CD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000" u="none" cap="none" strike="noStrike">
                <a:solidFill>
                  <a:srgbClr val="22222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&lt;expression&gt;</a:t>
            </a:r>
            <a:endParaRPr b="0" i="0" sz="2000" u="none" cap="none" strike="noStrike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2222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&lt;Statement&gt;</a:t>
            </a:r>
            <a:endParaRPr b="0" i="0" sz="2000" u="none" cap="none" strike="noStrike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24FA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endParaRPr b="0" i="0" sz="2000" u="none" cap="none" strike="noStrike">
              <a:solidFill>
                <a:srgbClr val="424FA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000" u="none" cap="none" strike="noStrike">
                <a:solidFill>
                  <a:srgbClr val="22222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&lt;Statement&gt;</a:t>
            </a:r>
            <a:endParaRPr b="0" i="0" sz="2000" u="none" cap="none" strike="noStrike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7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939" y="1405095"/>
            <a:ext cx="6985000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625543">
            <a:off x="10575592" y="813658"/>
            <a:ext cx="3443382" cy="344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1342" y="5508862"/>
            <a:ext cx="1239023" cy="88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8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Conditions in Python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8"/>
          <p:cNvSpPr txBox="1"/>
          <p:nvPr/>
        </p:nvSpPr>
        <p:spPr>
          <a:xfrm>
            <a:off x="1064818" y="1872375"/>
            <a:ext cx="85629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Montserrat"/>
                <a:ea typeface="Montserrat"/>
                <a:cs typeface="Montserrat"/>
                <a:sym typeface="Montserrat"/>
              </a:rPr>
              <a:t>Pengkondisian else dan else if (elif)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Kata kunci elif adalah cara pemrograman python untuk mengatakan "jika kondisi sebelumnya tidak benar, maka coba kondisi ini". Kata kunci else menangkap apa pun yang tidak ditangkap oleh kondisi sebelumnya.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a = 90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b = 50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CD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b &gt; a: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print("b lebih besar dari a")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CD"/>
                </a:solidFill>
                <a:latin typeface="Montserrat"/>
                <a:ea typeface="Montserrat"/>
                <a:cs typeface="Montserrat"/>
                <a:sym typeface="Montserrat"/>
              </a:rPr>
              <a:t>elif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 a == b: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print("a sama dengan b")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CD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print("a lebih besar dari b")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939" y="1405095"/>
            <a:ext cx="6985000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625543">
            <a:off x="10575592" y="813658"/>
            <a:ext cx="3443382" cy="344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1342" y="5508862"/>
            <a:ext cx="1239023" cy="88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Flowchart of Conditions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6600" y="1856050"/>
            <a:ext cx="8433801" cy="44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9"/>
          <p:cNvSpPr txBox="1"/>
          <p:nvPr/>
        </p:nvSpPr>
        <p:spPr>
          <a:xfrm>
            <a:off x="733050" y="2554525"/>
            <a:ext cx="2708400" cy="308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424FA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rain</a:t>
            </a:r>
            <a:endParaRPr b="0" i="0" sz="1700" u="none" cap="none" strike="noStrike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grab umbrella</a:t>
            </a:r>
            <a:endParaRPr b="0" i="0" sz="1700" u="none" cap="none" strike="noStrike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put on boots</a:t>
            </a:r>
            <a:endParaRPr b="0" i="0" sz="1700" u="none" cap="none" strike="noStrike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424FA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700" u="none" cap="none" strike="noStrike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wear sunglasses</a:t>
            </a:r>
            <a:endParaRPr b="0" i="0" sz="1700" u="none" cap="none" strike="noStrike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222222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put on sneakers</a:t>
            </a:r>
            <a:endParaRPr b="0" i="0" sz="1700" u="none" cap="none" strike="noStrike">
              <a:solidFill>
                <a:srgbClr val="222222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700" u="none" cap="none" strike="noStrike">
                <a:solidFill>
                  <a:srgbClr val="424FA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go to work</a:t>
            </a:r>
            <a:endParaRPr b="1" i="0" sz="1700" u="none" cap="none" strike="noStrike">
              <a:solidFill>
                <a:srgbClr val="424FA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16234A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0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Control Flow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87350" y="4483819"/>
            <a:ext cx="1713847" cy="12177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30"/>
          <p:cNvGrpSpPr/>
          <p:nvPr/>
        </p:nvGrpSpPr>
        <p:grpSpPr>
          <a:xfrm rot="4500040">
            <a:off x="-3856363" y="2029444"/>
            <a:ext cx="7225466" cy="5255898"/>
            <a:chOff x="-1976648" y="4280238"/>
            <a:chExt cx="7225682" cy="5256055"/>
          </a:xfrm>
        </p:grpSpPr>
        <p:pic>
          <p:nvPicPr>
            <p:cNvPr id="300" name="Google Shape;300;p3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625543">
              <a:off x="-1399175" y="5026715"/>
              <a:ext cx="3340895" cy="334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3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2251251">
              <a:off x="681209" y="5072004"/>
              <a:ext cx="3847403" cy="36725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2" name="Google Shape;302;p30"/>
          <p:cNvSpPr txBox="1"/>
          <p:nvPr/>
        </p:nvSpPr>
        <p:spPr>
          <a:xfrm>
            <a:off x="966221" y="1929616"/>
            <a:ext cx="97545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6234A"/>
              </a:buClr>
              <a:buSzPts val="1800"/>
              <a:buChar char="-"/>
            </a:pPr>
            <a:r>
              <a:rPr lang="en-US" sz="1800">
                <a:solidFill>
                  <a:srgbClr val="16234A"/>
                </a:solidFill>
              </a:rPr>
              <a:t>Control Flow adalah urutan dari eksekusi program</a:t>
            </a:r>
            <a:endParaRPr b="0" i="0" sz="18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800"/>
              <a:buChar char="-"/>
            </a:pPr>
            <a:r>
              <a:rPr lang="en-US" sz="1800">
                <a:solidFill>
                  <a:srgbClr val="16234A"/>
                </a:solidFill>
              </a:rPr>
              <a:t>Control flow dari Python ditetapkan dengan conditional statements, loops, and function calls.</a:t>
            </a:r>
            <a:endParaRPr sz="1800">
              <a:solidFill>
                <a:srgbClr val="16234A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Python mem</a:t>
            </a:r>
            <a:r>
              <a:rPr lang="en-US" sz="1800">
                <a:solidFill>
                  <a:srgbClr val="16234A"/>
                </a:solidFill>
              </a:rPr>
              <a:t>iliki 3 tipe dari </a:t>
            </a:r>
            <a:r>
              <a:rPr b="0" i="0" lang="en-US" sz="18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control structures</a:t>
            </a:r>
            <a:endParaRPr b="0" i="0" sz="18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74875" y="3607812"/>
            <a:ext cx="6596949" cy="29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0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Control Flow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87350" y="4483819"/>
            <a:ext cx="1713847" cy="121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1"/>
          <p:cNvSpPr txBox="1"/>
          <p:nvPr/>
        </p:nvSpPr>
        <p:spPr>
          <a:xfrm>
            <a:off x="2222025" y="2653650"/>
            <a:ext cx="43635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a=20</a:t>
            </a:r>
            <a:endParaRPr b="0" i="0" sz="1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b=10</a:t>
            </a:r>
            <a:endParaRPr b="0" i="0" sz="1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c=a-b</a:t>
            </a:r>
            <a:endParaRPr b="0" i="0" sz="1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("a-b =",c)</a:t>
            </a:r>
            <a:endParaRPr b="0" i="0" sz="1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6" name="Google Shape;316;p31"/>
          <p:cNvPicPr preferRelativeResize="0"/>
          <p:nvPr/>
        </p:nvPicPr>
        <p:blipFill rotWithShape="1">
          <a:blip r:embed="rId7">
            <a:alphaModFix/>
          </a:blip>
          <a:srcRect b="0" l="0" r="73058" t="0"/>
          <a:stretch/>
        </p:blipFill>
        <p:spPr>
          <a:xfrm>
            <a:off x="327800" y="2029950"/>
            <a:ext cx="1777250" cy="29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1"/>
          <p:cNvPicPr preferRelativeResize="0"/>
          <p:nvPr/>
        </p:nvPicPr>
        <p:blipFill rotWithShape="1">
          <a:blip r:embed="rId7">
            <a:alphaModFix/>
          </a:blip>
          <a:srcRect b="0" l="27309" r="36719" t="0"/>
          <a:stretch/>
        </p:blipFill>
        <p:spPr>
          <a:xfrm>
            <a:off x="5639138" y="2076175"/>
            <a:ext cx="2372875" cy="29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1"/>
          <p:cNvSpPr txBox="1"/>
          <p:nvPr/>
        </p:nvSpPr>
        <p:spPr>
          <a:xfrm>
            <a:off x="8270775" y="2618675"/>
            <a:ext cx="41136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3</a:t>
            </a:r>
            <a:endParaRPr b="0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 = 5</a:t>
            </a:r>
            <a:endParaRPr b="0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 &gt; b:</a:t>
            </a:r>
            <a:endParaRPr b="0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 is bigger than b")</a:t>
            </a:r>
            <a:endParaRPr b="0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 is smaller than b")</a:t>
            </a:r>
            <a:endParaRPr b="0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("Done")</a:t>
            </a:r>
            <a:endParaRPr b="0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31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0857" y="1705163"/>
            <a:ext cx="6985000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/>
          <p:nvPr/>
        </p:nvSpPr>
        <p:spPr>
          <a:xfrm>
            <a:off x="1536357" y="2565251"/>
            <a:ext cx="6993280" cy="3831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Introduction to Iteration and Loop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Flowchart of loop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While statement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For statement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Multiple loop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What is functional programming? 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7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Create functions in Python</a:t>
            </a:r>
            <a:endParaRPr b="1" sz="17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966221" y="2565250"/>
            <a:ext cx="648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endParaRPr b="1" sz="18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endParaRPr b="1" sz="18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5.</a:t>
            </a:r>
            <a:endParaRPr b="1" sz="18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6.</a:t>
            </a:r>
            <a:endParaRPr b="1" sz="18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7.</a:t>
            </a:r>
            <a:endParaRPr b="1" sz="18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71275" y="1231206"/>
            <a:ext cx="641159" cy="64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31925" y="2768687"/>
            <a:ext cx="4467567" cy="2730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251251">
            <a:off x="681209" y="5072005"/>
            <a:ext cx="3847403" cy="367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81675" y="3018425"/>
            <a:ext cx="822310" cy="1632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93723" y="250881"/>
            <a:ext cx="2974851" cy="48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277273" y="-440736"/>
            <a:ext cx="12459828" cy="374649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/>
          <p:nvPr/>
        </p:nvSpPr>
        <p:spPr>
          <a:xfrm>
            <a:off x="9299790" y="6449076"/>
            <a:ext cx="2630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966221" y="1612487"/>
            <a:ext cx="75634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What will We Learn Today?</a:t>
            </a:r>
            <a:endParaRPr sz="3200">
              <a:solidFill>
                <a:srgbClr val="1623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966220" y="417288"/>
            <a:ext cx="6422099" cy="1487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Table of Content</a:t>
            </a:r>
            <a:endParaRPr b="1" sz="36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939" y="1405095"/>
            <a:ext cx="6985000" cy="66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625543">
            <a:off x="10575592" y="813658"/>
            <a:ext cx="3443382" cy="344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1342" y="5508862"/>
            <a:ext cx="1239023" cy="88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2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Conditions in Python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2"/>
          <p:cNvSpPr txBox="1"/>
          <p:nvPr/>
        </p:nvSpPr>
        <p:spPr>
          <a:xfrm>
            <a:off x="1118175" y="2278500"/>
            <a:ext cx="7123800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FFFFF"/>
                </a:highlight>
              </a:rPr>
              <a:t>Python mendukung logical conditions seperti di matematika:</a:t>
            </a:r>
            <a:endParaRPr sz="16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b="0" i="0" lang="en-US" sz="16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Equals: </a:t>
            </a:r>
            <a:r>
              <a:rPr b="1" i="0" lang="en-U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== b</a:t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b="0" i="0" lang="en-US" sz="16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 Equals: </a:t>
            </a:r>
            <a:r>
              <a:rPr b="1" i="0" lang="en-U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!= b</a:t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b="0" i="0" lang="en-US" sz="16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Less than: </a:t>
            </a:r>
            <a:r>
              <a:rPr b="1" i="0" lang="en-U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&lt; b</a:t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b="0" i="0" lang="en-US" sz="16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Less than or equal to: </a:t>
            </a:r>
            <a:r>
              <a:rPr b="1" i="0" lang="en-U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&lt;= b</a:t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b="0" i="0" lang="en-US" sz="16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Greater than: </a:t>
            </a:r>
            <a:r>
              <a:rPr b="1" i="0" lang="en-U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&gt; b</a:t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b="0" i="0" lang="en-US" sz="16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Greater than or equal to: </a:t>
            </a:r>
            <a:r>
              <a:rPr b="1" i="0" lang="en-US" sz="17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&gt;= b</a:t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25542">
            <a:off x="-1866009" y="2274327"/>
            <a:ext cx="2914310" cy="2914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5157" y="1903525"/>
            <a:ext cx="920538" cy="65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7234957">
            <a:off x="-2208951" y="3490746"/>
            <a:ext cx="3847403" cy="367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3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“If” Statement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3"/>
          <p:cNvSpPr txBox="1"/>
          <p:nvPr/>
        </p:nvSpPr>
        <p:spPr>
          <a:xfrm>
            <a:off x="966225" y="1872375"/>
            <a:ext cx="8492100" cy="57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Single Condition (If)</a:t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3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 == 3: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 is three")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output: a is three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Two Condition (If -&gt; Else)</a:t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5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 = 5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 != b: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 and b is not the same")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 and b is the same")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output: a and b is the same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5699775" y="1872375"/>
            <a:ext cx="84921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Multiple Condition (If -&gt; Elif -&gt; Else)</a:t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3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 = 5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 &gt; b: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 is bigger than b")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 &lt; b: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 is smaller than b")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 and b is the same")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output: a is smaller than b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25542">
            <a:off x="-1866009" y="2274327"/>
            <a:ext cx="2914310" cy="2914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5157" y="1903525"/>
            <a:ext cx="920538" cy="65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7234957">
            <a:off x="-2208952" y="3490746"/>
            <a:ext cx="3847403" cy="367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4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“If” Statement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4"/>
          <p:cNvSpPr txBox="1"/>
          <p:nvPr/>
        </p:nvSpPr>
        <p:spPr>
          <a:xfrm>
            <a:off x="966225" y="1903525"/>
            <a:ext cx="8492100" cy="57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Single Expression</a:t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5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 = 7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 &lt;= b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 is smaller than b")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output: a is smaller than b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Multiple Expression</a:t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3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 = 7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= 20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a &lt; b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b &lt; c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 is smaller than b")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output: a is smaller than b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4"/>
          <p:cNvSpPr txBox="1"/>
          <p:nvPr/>
        </p:nvSpPr>
        <p:spPr>
          <a:xfrm>
            <a:off x="5730675" y="4229650"/>
            <a:ext cx="67086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3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 = 7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 = 20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 &gt; b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c &lt; a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550" u="none" cap="none" strike="noStrike">
                <a:solidFill>
                  <a:srgbClr val="424FA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("At least one of the expression is True")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output: At least one of the expression is 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4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25542">
            <a:off x="-1866009" y="2274327"/>
            <a:ext cx="2914310" cy="2914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5157" y="1903525"/>
            <a:ext cx="920538" cy="65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7234957">
            <a:off x="-2208952" y="3490746"/>
            <a:ext cx="3847403" cy="367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5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“If” Statement Shorthand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5"/>
          <p:cNvSpPr txBox="1"/>
          <p:nvPr/>
        </p:nvSpPr>
        <p:spPr>
          <a:xfrm>
            <a:off x="966225" y="1903525"/>
            <a:ext cx="8482800" cy="57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3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a == 3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print("a is three")</a:t>
            </a:r>
            <a:endParaRPr b="1" i="0" sz="1550" u="none" cap="none" strike="noStrike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output: a is three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If else</a:t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5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 = 5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a == b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print("same")</a:t>
            </a:r>
            <a:endParaRPr b="1" i="0" sz="1550" u="none" cap="none" strike="noStrike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print("different")</a:t>
            </a:r>
            <a:endParaRPr b="1" i="0" sz="1550" u="none" cap="none" strike="noStrike">
              <a:solidFill>
                <a:schemeClr val="dk1"/>
              </a:solidFill>
              <a:highlight>
                <a:srgbClr val="00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output: a and b is the same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5"/>
          <p:cNvSpPr/>
          <p:nvPr/>
        </p:nvSpPr>
        <p:spPr>
          <a:xfrm>
            <a:off x="5306875" y="2663375"/>
            <a:ext cx="10014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5"/>
          <p:cNvSpPr txBox="1"/>
          <p:nvPr/>
        </p:nvSpPr>
        <p:spPr>
          <a:xfrm>
            <a:off x="6612625" y="2419125"/>
            <a:ext cx="5063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3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a == 3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print("a is three")</a:t>
            </a:r>
            <a:endParaRPr b="0" i="0" sz="14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5"/>
          <p:cNvSpPr/>
          <p:nvPr/>
        </p:nvSpPr>
        <p:spPr>
          <a:xfrm>
            <a:off x="5306875" y="4489125"/>
            <a:ext cx="1001400" cy="30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5"/>
          <p:cNvSpPr txBox="1"/>
          <p:nvPr/>
        </p:nvSpPr>
        <p:spPr>
          <a:xfrm>
            <a:off x="6612625" y="4046275"/>
            <a:ext cx="5497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 = 5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 = 5</a:t>
            </a:r>
            <a:endParaRPr b="1" i="0" sz="1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1" i="0" lang="en-US" sz="155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print("same")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a==b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550" u="none" cap="none" strike="noStrike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print("different")</a:t>
            </a:r>
            <a:endParaRPr b="0" i="0" sz="14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5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25542">
            <a:off x="-1866009" y="2274327"/>
            <a:ext cx="2914310" cy="2914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5157" y="1903525"/>
            <a:ext cx="920538" cy="65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7234957">
            <a:off x="-2208952" y="3490746"/>
            <a:ext cx="3847403" cy="367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36"/>
          <p:cNvSpPr txBox="1"/>
          <p:nvPr/>
        </p:nvSpPr>
        <p:spPr>
          <a:xfrm>
            <a:off x="966220" y="713853"/>
            <a:ext cx="6422100" cy="14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16234A"/>
                </a:solidFill>
                <a:latin typeface="Arial"/>
                <a:ea typeface="Arial"/>
                <a:cs typeface="Arial"/>
                <a:sym typeface="Arial"/>
              </a:rPr>
              <a:t>Nested if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6"/>
          <p:cNvSpPr txBox="1"/>
          <p:nvPr/>
        </p:nvSpPr>
        <p:spPr>
          <a:xfrm>
            <a:off x="966225" y="2036425"/>
            <a:ext cx="62655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50</a:t>
            </a:r>
            <a:endParaRPr b="0" i="0" sz="19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if x &gt; 20: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950" u="none" cap="none" strike="noStrike">
                <a:solidFill>
                  <a:srgbClr val="424FA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("Above twenty, ")</a:t>
            </a:r>
            <a:endParaRPr b="0" i="0" sz="19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if x &gt; 40:</a:t>
            </a:r>
            <a:endParaRPr b="0" i="0" sz="1950" u="none" cap="none" strike="noStrike">
              <a:solidFill>
                <a:schemeClr val="dk1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950" u="none" cap="none" strike="noStrike">
                <a:solidFill>
                  <a:srgbClr val="424FA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("and also above 40")</a:t>
            </a:r>
            <a:endParaRPr b="0" i="0" sz="19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0" i="0" sz="1950" u="none" cap="none" strike="noStrike">
              <a:solidFill>
                <a:schemeClr val="dk1"/>
              </a:solidFill>
              <a:highlight>
                <a:srgbClr val="00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950" u="none" cap="none" strike="noStrike">
                <a:solidFill>
                  <a:srgbClr val="424FA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("but not above </a:t>
            </a:r>
            <a:r>
              <a:rPr lang="en-US" sz="1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0")</a:t>
            </a:r>
            <a:endParaRPr b="0" i="0" sz="19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0" i="0" sz="1950" u="none" cap="none" strike="noStrike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950" u="none" cap="none" strike="noStrike">
                <a:solidFill>
                  <a:srgbClr val="424FA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(“Below twenty”)</a:t>
            </a:r>
            <a:endParaRPr b="0" i="0" sz="19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19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0" i="0" lang="en-US" sz="19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Output: Above twenty, and also above 40</a:t>
            </a:r>
            <a:endParaRPr b="0" i="0" sz="19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36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7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If Elif Else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7"/>
          <p:cNvSpPr txBox="1"/>
          <p:nvPr/>
        </p:nvSpPr>
        <p:spPr>
          <a:xfrm>
            <a:off x="949843" y="1382438"/>
            <a:ext cx="856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Kode hanya dieksekusi sekali</a:t>
            </a:r>
            <a:endParaRPr i="0" sz="1600" u="none" cap="none" strike="noStrike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9" name="Google Shape;39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638" y="1773425"/>
            <a:ext cx="8051576" cy="32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7"/>
          <p:cNvSpPr txBox="1"/>
          <p:nvPr/>
        </p:nvSpPr>
        <p:spPr>
          <a:xfrm>
            <a:off x="1026043" y="5355388"/>
            <a:ext cx="856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While Loops: </a:t>
            </a:r>
            <a:r>
              <a:rPr lang="en-US" sz="1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pernyataan </a:t>
            </a:r>
            <a:r>
              <a:rPr b="1" lang="en-US" sz="1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-US" sz="1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yang berulang</a:t>
            </a:r>
            <a:endParaRPr i="0" sz="1600" u="none" cap="none" strike="noStrike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8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While Loops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8"/>
          <p:cNvSpPr txBox="1"/>
          <p:nvPr/>
        </p:nvSpPr>
        <p:spPr>
          <a:xfrm>
            <a:off x="1014168" y="3124763"/>
            <a:ext cx="8562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Use Case</a:t>
            </a:r>
            <a:endParaRPr sz="16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600"/>
              <a:buFont typeface="Montserrat"/>
              <a:buChar char="-"/>
            </a:pPr>
            <a:r>
              <a:rPr lang="en-US" sz="1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Model penghitungan numerik </a:t>
            </a:r>
            <a:endParaRPr sz="16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600"/>
              <a:buFont typeface="Montserrat"/>
              <a:buChar char="-"/>
            </a:pPr>
            <a:r>
              <a:rPr lang="en-US" sz="1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"tindakan berulang hingga kondisi terpenuhi" </a:t>
            </a:r>
            <a:endParaRPr sz="16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600"/>
              <a:buFont typeface="Montserrat"/>
              <a:buChar char="-"/>
            </a:pPr>
            <a:r>
              <a:rPr lang="en-US" sz="1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Contoh </a:t>
            </a:r>
            <a:endParaRPr sz="16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600"/>
              <a:buFont typeface="Montserrat"/>
              <a:buChar char="-"/>
            </a:pPr>
            <a:r>
              <a:rPr lang="en-US" sz="1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Angka dimulai pada 50 </a:t>
            </a:r>
            <a:endParaRPr sz="16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600"/>
              <a:buFont typeface="Montserrat"/>
              <a:buChar char="-"/>
            </a:pPr>
            <a:r>
              <a:rPr lang="en-US" sz="1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Bagi angka tersebut dengan 4 pada setiap proses </a:t>
            </a:r>
            <a:endParaRPr sz="16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600"/>
              <a:buFont typeface="Montserrat"/>
              <a:buChar char="-"/>
            </a:pPr>
            <a:r>
              <a:rPr lang="en-US" sz="1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Lanjutkan hingga angka tersebut tidak lagi &gt; (lebih dari) 1</a:t>
            </a:r>
            <a:endParaRPr i="0" sz="1600" u="none" cap="none" strike="noStrike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9" name="Google Shape;40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899" y="1445521"/>
            <a:ext cx="6558749" cy="10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9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While Loops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9"/>
          <p:cNvSpPr txBox="1"/>
          <p:nvPr/>
        </p:nvSpPr>
        <p:spPr>
          <a:xfrm>
            <a:off x="1014168" y="5274963"/>
            <a:ext cx="8562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600"/>
              <a:buFont typeface="Montserrat"/>
              <a:buChar char="-"/>
            </a:pPr>
            <a:r>
              <a:rPr lang="en-US" sz="1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Angka dimulai pada 50 </a:t>
            </a:r>
            <a:endParaRPr sz="16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600"/>
              <a:buFont typeface="Montserrat"/>
              <a:buChar char="-"/>
            </a:pPr>
            <a:r>
              <a:rPr lang="en-US" sz="1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Bagi angka tersebut dengan 4 pada setiap proses </a:t>
            </a:r>
            <a:endParaRPr sz="16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600"/>
              <a:buFont typeface="Montserrat"/>
              <a:buChar char="-"/>
            </a:pPr>
            <a:r>
              <a:rPr lang="en-US" sz="1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Lanjutkan hingga angka tersebut tidak lagi &gt; (lebih dari) 1</a:t>
            </a:r>
            <a:endParaRPr i="0" sz="1600" u="none" cap="none" strike="noStrike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8" name="Google Shape;41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4175" y="1304902"/>
            <a:ext cx="8924925" cy="36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0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While Loops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648" y="1347750"/>
            <a:ext cx="8996050" cy="446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While Loops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650" y="1347750"/>
            <a:ext cx="9110499" cy="477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Comparators</a:t>
            </a:r>
            <a:endParaRPr sz="3200">
              <a:solidFill>
                <a:srgbClr val="1623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951" y="1719502"/>
            <a:ext cx="5223649" cy="440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2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While Loops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651" y="1347750"/>
            <a:ext cx="8949274" cy="501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3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While Loops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9550" y="1400076"/>
            <a:ext cx="3835449" cy="468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3"/>
          <p:cNvSpPr txBox="1"/>
          <p:nvPr/>
        </p:nvSpPr>
        <p:spPr>
          <a:xfrm>
            <a:off x="5161298" y="1478150"/>
            <a:ext cx="6575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Ketika kondisi loop sama sekali tidak terpenuhi, maka akan terjadi infinite loops, untuk menghentikan ini, Control/Cmd + C pada keyboard</a:t>
            </a:r>
            <a:endParaRPr i="0" sz="1600" u="none" cap="none" strike="noStrike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4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For</a:t>
            </a:r>
            <a:r>
              <a:rPr b="1" lang="en-US" sz="3300">
                <a:solidFill>
                  <a:srgbClr val="16234A"/>
                </a:solidFill>
              </a:rPr>
              <a:t> Loops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8" name="Google Shape;45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4"/>
          <p:cNvSpPr txBox="1"/>
          <p:nvPr/>
        </p:nvSpPr>
        <p:spPr>
          <a:xfrm>
            <a:off x="1055975" y="2893925"/>
            <a:ext cx="815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“untuk setiap variabel (var) yang terdapat pada sequence (seq), </a:t>
            </a:r>
            <a:endParaRPr sz="16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eksekusi kode/expression”</a:t>
            </a:r>
            <a:endParaRPr i="0" sz="1600" u="none" cap="none" strike="noStrike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0" name="Google Shape;460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1750" y="1450150"/>
            <a:ext cx="8402300" cy="14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45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For Loops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0425" y="1547425"/>
            <a:ext cx="8352226" cy="29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6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For Loops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" name="Google Shape;47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974" y="1477450"/>
            <a:ext cx="7915876" cy="45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7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For Loops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7"/>
          <p:cNvPicPr preferRelativeResize="0"/>
          <p:nvPr/>
        </p:nvPicPr>
        <p:blipFill rotWithShape="1">
          <a:blip r:embed="rId5">
            <a:alphaModFix/>
          </a:blip>
          <a:srcRect b="0" l="0" r="0" t="3530"/>
          <a:stretch/>
        </p:blipFill>
        <p:spPr>
          <a:xfrm>
            <a:off x="1037850" y="1506875"/>
            <a:ext cx="9355926" cy="34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8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For Loops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1" name="Google Shape;49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650" y="1347750"/>
            <a:ext cx="8300076" cy="426595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48"/>
          <p:cNvSpPr txBox="1"/>
          <p:nvPr/>
        </p:nvSpPr>
        <p:spPr>
          <a:xfrm>
            <a:off x="1014168" y="5579763"/>
            <a:ext cx="856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600"/>
              <a:buFont typeface="Montserrat"/>
              <a:buChar char="-"/>
            </a:pPr>
            <a:r>
              <a:rPr lang="en-US" sz="16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For Loops seperti ini tidak dapat mengakses index dari tiap item di dalam list</a:t>
            </a:r>
            <a:endParaRPr i="0" sz="1600" u="none" cap="none" strike="noStrike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49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For Loops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650" y="1347750"/>
            <a:ext cx="8914401" cy="508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0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For Loops - enumerate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650" y="1347750"/>
            <a:ext cx="9578898" cy="500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51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For Loops - loop over string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1"/>
          <p:cNvPicPr preferRelativeResize="0"/>
          <p:nvPr/>
        </p:nvPicPr>
        <p:blipFill rotWithShape="1">
          <a:blip r:embed="rId5">
            <a:alphaModFix/>
          </a:blip>
          <a:srcRect b="0" l="0" r="0" t="2085"/>
          <a:stretch/>
        </p:blipFill>
        <p:spPr>
          <a:xfrm>
            <a:off x="993650" y="1459400"/>
            <a:ext cx="8913676" cy="482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Boolean Operators</a:t>
            </a:r>
            <a:endParaRPr b="1" sz="32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2075" y="1791625"/>
            <a:ext cx="1449200" cy="19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2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Loop Data Structure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650" y="1347750"/>
            <a:ext cx="8300076" cy="4609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53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Loop Data Structure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53"/>
          <p:cNvPicPr preferRelativeResize="0"/>
          <p:nvPr/>
        </p:nvPicPr>
        <p:blipFill rotWithShape="1">
          <a:blip r:embed="rId5">
            <a:alphaModFix/>
          </a:blip>
          <a:srcRect b="0" l="0" r="0" t="1642"/>
          <a:stretch/>
        </p:blipFill>
        <p:spPr>
          <a:xfrm>
            <a:off x="966225" y="1340750"/>
            <a:ext cx="8561399" cy="50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4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Loop Data Structure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650" y="1347750"/>
            <a:ext cx="8300076" cy="498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5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Recap (1)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0400" y="1382901"/>
            <a:ext cx="8159726" cy="34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5"/>
          <p:cNvSpPr txBox="1"/>
          <p:nvPr/>
        </p:nvSpPr>
        <p:spPr>
          <a:xfrm>
            <a:off x="1162775" y="5110675"/>
            <a:ext cx="780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Kita</a:t>
            </a: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 dapat melakukan iterasi list menggunakan for loop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6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Recap (1)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7" name="Google Shape;55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6"/>
          <p:cNvSpPr txBox="1"/>
          <p:nvPr/>
        </p:nvSpPr>
        <p:spPr>
          <a:xfrm>
            <a:off x="1162775" y="5796475"/>
            <a:ext cx="780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Kita dapat melakukan iterasi string menggunakan for loop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9" name="Google Shape;55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1650" y="1298584"/>
            <a:ext cx="8041848" cy="426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7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Recap (1)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57"/>
          <p:cNvSpPr txBox="1"/>
          <p:nvPr/>
        </p:nvSpPr>
        <p:spPr>
          <a:xfrm>
            <a:off x="1079725" y="5523575"/>
            <a:ext cx="864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Kita dapat melakukan iterasi dari range sebuah object menggunakan for loop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8" name="Google Shape;56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225" y="1391724"/>
            <a:ext cx="9044763" cy="370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58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Intro to Iterators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58"/>
          <p:cNvSpPr txBox="1"/>
          <p:nvPr/>
        </p:nvSpPr>
        <p:spPr>
          <a:xfrm>
            <a:off x="991650" y="1525050"/>
            <a:ext cx="864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Iterators vs Iterables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58"/>
          <p:cNvSpPr txBox="1"/>
          <p:nvPr/>
        </p:nvSpPr>
        <p:spPr>
          <a:xfrm>
            <a:off x="1072850" y="2326875"/>
            <a:ext cx="8649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Iterables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Contoh: list, string, dict, files 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Objek dengan metode iter().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Menerapkan iter() ke iterable akan membuat iterator 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Iterators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Menghasilkan nilai berikutnya dengan next()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59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Intro to Iterators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Google Shape;584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59"/>
          <p:cNvSpPr txBox="1"/>
          <p:nvPr/>
        </p:nvSpPr>
        <p:spPr>
          <a:xfrm>
            <a:off x="991650" y="1296450"/>
            <a:ext cx="864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Iterasi atas iterables: next()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6" name="Google Shape;58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125" y="1881475"/>
            <a:ext cx="7320726" cy="45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60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Intro to Iterators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0"/>
          <p:cNvSpPr txBox="1"/>
          <p:nvPr/>
        </p:nvSpPr>
        <p:spPr>
          <a:xfrm>
            <a:off x="991650" y="1296450"/>
            <a:ext cx="864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Iterasi sekaligus: menggunakan *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5" name="Google Shape;595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0425" y="1951775"/>
            <a:ext cx="8552049" cy="35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61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Intro to Iterators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2" name="Google Shape;602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61"/>
          <p:cNvSpPr txBox="1"/>
          <p:nvPr/>
        </p:nvSpPr>
        <p:spPr>
          <a:xfrm>
            <a:off x="991650" y="1296450"/>
            <a:ext cx="864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Iterasi suatu dictionary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4" name="Google Shape;60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375" y="1996525"/>
            <a:ext cx="9138376" cy="29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Boolean Operators - and</a:t>
            </a:r>
            <a:endParaRPr b="1" sz="32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826" y="1470327"/>
            <a:ext cx="8522125" cy="40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2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Intro to Iterators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1" name="Google Shape;61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2"/>
          <p:cNvSpPr txBox="1"/>
          <p:nvPr/>
        </p:nvSpPr>
        <p:spPr>
          <a:xfrm>
            <a:off x="991650" y="1296450"/>
            <a:ext cx="864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Iterasi terhadap suatu file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3" name="Google Shape;613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425" y="1828650"/>
            <a:ext cx="7860048" cy="41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63"/>
          <p:cNvSpPr txBox="1"/>
          <p:nvPr/>
        </p:nvSpPr>
        <p:spPr>
          <a:xfrm>
            <a:off x="966225" y="485252"/>
            <a:ext cx="64221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300">
                <a:solidFill>
                  <a:srgbClr val="16234A"/>
                </a:solidFill>
              </a:rPr>
              <a:t>Intro to Iterators - enumerate()</a:t>
            </a:r>
            <a:endParaRPr b="1" i="0" sz="33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0" name="Google Shape;620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9723" y="1413287"/>
            <a:ext cx="8320699" cy="403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64"/>
          <p:cNvSpPr txBox="1"/>
          <p:nvPr/>
        </p:nvSpPr>
        <p:spPr>
          <a:xfrm>
            <a:off x="966225" y="485250"/>
            <a:ext cx="8015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16234A"/>
                </a:solidFill>
              </a:rPr>
              <a:t>Intro to Iterators - enumerate() &amp; unpack</a:t>
            </a:r>
            <a:endParaRPr b="1" i="0" sz="30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8" name="Google Shape;628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659" y="1347750"/>
            <a:ext cx="8701847" cy="5357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5"/>
          <p:cNvSpPr txBox="1"/>
          <p:nvPr/>
        </p:nvSpPr>
        <p:spPr>
          <a:xfrm>
            <a:off x="966225" y="485250"/>
            <a:ext cx="8015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16234A"/>
                </a:solidFill>
              </a:rPr>
              <a:t>Intro to Iterators - zip()</a:t>
            </a:r>
            <a:endParaRPr b="1" i="0" sz="30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6" name="Google Shape;636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8475" y="1447075"/>
            <a:ext cx="8113199" cy="45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66"/>
          <p:cNvSpPr txBox="1"/>
          <p:nvPr/>
        </p:nvSpPr>
        <p:spPr>
          <a:xfrm>
            <a:off x="966225" y="485250"/>
            <a:ext cx="8015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16234A"/>
                </a:solidFill>
              </a:rPr>
              <a:t>Intro to Iterators - zip() &amp; unpack</a:t>
            </a:r>
            <a:endParaRPr b="1" i="0" sz="30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4" name="Google Shape;644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9725" y="1433875"/>
            <a:ext cx="8213999" cy="376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67"/>
          <p:cNvSpPr txBox="1"/>
          <p:nvPr/>
        </p:nvSpPr>
        <p:spPr>
          <a:xfrm>
            <a:off x="966225" y="485250"/>
            <a:ext cx="8015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16234A"/>
                </a:solidFill>
              </a:rPr>
              <a:t>Intro to Iterators - zip() with *</a:t>
            </a:r>
            <a:endParaRPr b="1" i="0" sz="30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2" name="Google Shape;652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6950" y="1605925"/>
            <a:ext cx="8426324" cy="30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68"/>
          <p:cNvSpPr txBox="1"/>
          <p:nvPr/>
        </p:nvSpPr>
        <p:spPr>
          <a:xfrm>
            <a:off x="966225" y="485250"/>
            <a:ext cx="8015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16234A"/>
                </a:solidFill>
              </a:rPr>
              <a:t>List Comprehensions</a:t>
            </a:r>
            <a:endParaRPr b="1" i="0" sz="30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0" name="Google Shape;660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2425" y="1302876"/>
            <a:ext cx="5971575" cy="24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1875" y="4300150"/>
            <a:ext cx="7200051" cy="22899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8"/>
          <p:cNvSpPr/>
          <p:nvPr/>
        </p:nvSpPr>
        <p:spPr>
          <a:xfrm rot="5400000">
            <a:off x="6708300" y="2267950"/>
            <a:ext cx="2337900" cy="1726500"/>
          </a:xfrm>
          <a:prstGeom prst="bentArrow">
            <a:avLst>
              <a:gd fmla="val 25000" name="adj1"/>
              <a:gd fmla="val 25000" name="adj2"/>
              <a:gd fmla="val 25000" name="adj3"/>
              <a:gd fmla="val 38028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69"/>
          <p:cNvSpPr txBox="1"/>
          <p:nvPr/>
        </p:nvSpPr>
        <p:spPr>
          <a:xfrm>
            <a:off x="966225" y="485250"/>
            <a:ext cx="8015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16234A"/>
                </a:solidFill>
              </a:rPr>
              <a:t>List Comprehensions</a:t>
            </a:r>
            <a:endParaRPr b="1" i="0" sz="30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0" name="Google Shape;670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225" y="1465950"/>
            <a:ext cx="8095600" cy="34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6" name="Google Shape;67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70"/>
          <p:cNvSpPr txBox="1"/>
          <p:nvPr/>
        </p:nvSpPr>
        <p:spPr>
          <a:xfrm>
            <a:off x="966225" y="485250"/>
            <a:ext cx="8015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16234A"/>
                </a:solidFill>
              </a:rPr>
              <a:t>List </a:t>
            </a:r>
            <a:r>
              <a:rPr b="1" lang="en-US" sz="3000">
                <a:solidFill>
                  <a:srgbClr val="16234A"/>
                </a:solidFill>
              </a:rPr>
              <a:t>Comprehensions with range()</a:t>
            </a:r>
            <a:endParaRPr b="1" i="0" sz="30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8" name="Google Shape;67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7625" y="1564538"/>
            <a:ext cx="8015699" cy="2044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71"/>
          <p:cNvSpPr txBox="1"/>
          <p:nvPr/>
        </p:nvSpPr>
        <p:spPr>
          <a:xfrm>
            <a:off x="966225" y="485250"/>
            <a:ext cx="8015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16234A"/>
                </a:solidFill>
              </a:rPr>
              <a:t>List Comprehensions </a:t>
            </a:r>
            <a:endParaRPr b="1" i="0" sz="30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6" name="Google Shape;686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71"/>
          <p:cNvSpPr txBox="1"/>
          <p:nvPr/>
        </p:nvSpPr>
        <p:spPr>
          <a:xfrm>
            <a:off x="1065475" y="1720450"/>
            <a:ext cx="8331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Gabungkan</a:t>
            </a:r>
            <a:r>
              <a:rPr b="1" lang="en-US" sz="1600">
                <a:latin typeface="Montserrat"/>
                <a:ea typeface="Montserrat"/>
                <a:cs typeface="Montserrat"/>
                <a:sym typeface="Montserrat"/>
              </a:rPr>
              <a:t> loop untuk membuat list menjadi satu baris.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Komponen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Iterable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Variabel iterator (mewakili item di iterable).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Boolean Operators - or</a:t>
            </a:r>
            <a:endParaRPr b="1" sz="32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1050" y="1706450"/>
            <a:ext cx="7563300" cy="4413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72"/>
          <p:cNvSpPr txBox="1"/>
          <p:nvPr/>
        </p:nvSpPr>
        <p:spPr>
          <a:xfrm>
            <a:off x="966225" y="485250"/>
            <a:ext cx="8015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16234A"/>
                </a:solidFill>
              </a:rPr>
              <a:t>List Comprehensions - Nested Loops</a:t>
            </a:r>
            <a:endParaRPr b="1" i="0" sz="30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4" name="Google Shape;694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226" y="1360175"/>
            <a:ext cx="6018499" cy="24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3825" y="4344857"/>
            <a:ext cx="8015700" cy="2589342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72"/>
          <p:cNvSpPr/>
          <p:nvPr/>
        </p:nvSpPr>
        <p:spPr>
          <a:xfrm rot="5400000">
            <a:off x="6708300" y="2267950"/>
            <a:ext cx="2337900" cy="1726500"/>
          </a:xfrm>
          <a:prstGeom prst="bentArrow">
            <a:avLst>
              <a:gd fmla="val 25000" name="adj1"/>
              <a:gd fmla="val 25000" name="adj2"/>
              <a:gd fmla="val 25000" name="adj3"/>
              <a:gd fmla="val 38028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73"/>
          <p:cNvSpPr txBox="1"/>
          <p:nvPr/>
        </p:nvSpPr>
        <p:spPr>
          <a:xfrm>
            <a:off x="966225" y="485250"/>
            <a:ext cx="8015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16234A"/>
                </a:solidFill>
              </a:rPr>
              <a:t>Conditional</a:t>
            </a:r>
            <a:r>
              <a:rPr b="1" lang="en-US" sz="3000">
                <a:solidFill>
                  <a:srgbClr val="16234A"/>
                </a:solidFill>
              </a:rPr>
              <a:t> Comprehensions </a:t>
            </a:r>
            <a:endParaRPr b="1" i="0" sz="30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4" name="Google Shape;704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2800" y="2065648"/>
            <a:ext cx="8230926" cy="12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73"/>
          <p:cNvSpPr txBox="1"/>
          <p:nvPr/>
        </p:nvSpPr>
        <p:spPr>
          <a:xfrm>
            <a:off x="989275" y="1491850"/>
            <a:ext cx="321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Conditional pada iterable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73"/>
          <p:cNvSpPr txBox="1"/>
          <p:nvPr/>
        </p:nvSpPr>
        <p:spPr>
          <a:xfrm>
            <a:off x="1001175" y="3478325"/>
            <a:ext cx="7641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Dokumentasi Python pada operator %: Operator % (modulo) menghasilkan sisa dari pembagian argumen , pertama dengan yang kedua.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8" name="Google Shape;708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9750" y="4294700"/>
            <a:ext cx="7872176" cy="23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3" name="Google Shape;713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74"/>
          <p:cNvSpPr txBox="1"/>
          <p:nvPr/>
        </p:nvSpPr>
        <p:spPr>
          <a:xfrm>
            <a:off x="966225" y="485250"/>
            <a:ext cx="8015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16234A"/>
                </a:solidFill>
              </a:rPr>
              <a:t>Conditional Comprehensions </a:t>
            </a:r>
            <a:endParaRPr b="1" i="0" sz="30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5" name="Google Shape;715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74"/>
          <p:cNvSpPr txBox="1"/>
          <p:nvPr/>
        </p:nvSpPr>
        <p:spPr>
          <a:xfrm>
            <a:off x="989275" y="1491850"/>
            <a:ext cx="675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Conditional pada ekspresi keluaran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7" name="Google Shape;717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7275" y="2219450"/>
            <a:ext cx="7373250" cy="16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75"/>
          <p:cNvSpPr txBox="1"/>
          <p:nvPr/>
        </p:nvSpPr>
        <p:spPr>
          <a:xfrm>
            <a:off x="966225" y="485250"/>
            <a:ext cx="8015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16234A"/>
                </a:solidFill>
              </a:rPr>
              <a:t>Dictionary</a:t>
            </a:r>
            <a:r>
              <a:rPr b="1" lang="en-US" sz="3000">
                <a:solidFill>
                  <a:srgbClr val="16234A"/>
                </a:solidFill>
              </a:rPr>
              <a:t> Comprehensions </a:t>
            </a:r>
            <a:endParaRPr b="1" i="0" sz="30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4" name="Google Shape;724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75"/>
          <p:cNvSpPr txBox="1"/>
          <p:nvPr/>
        </p:nvSpPr>
        <p:spPr>
          <a:xfrm>
            <a:off x="989275" y="1491850"/>
            <a:ext cx="6758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Untuk membuat dictionary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-"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menggunakan {}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6" name="Google Shape;726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8225" y="2858450"/>
            <a:ext cx="8629950" cy="36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Google Shape;731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76"/>
          <p:cNvSpPr txBox="1"/>
          <p:nvPr/>
        </p:nvSpPr>
        <p:spPr>
          <a:xfrm>
            <a:off x="966225" y="485250"/>
            <a:ext cx="8015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16234A"/>
                </a:solidFill>
              </a:rPr>
              <a:t>Generator Expressions</a:t>
            </a:r>
            <a:endParaRPr b="1" i="0" sz="30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3" name="Google Shape;733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76"/>
          <p:cNvSpPr txBox="1"/>
          <p:nvPr/>
        </p:nvSpPr>
        <p:spPr>
          <a:xfrm>
            <a:off x="989275" y="1491850"/>
            <a:ext cx="675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Ingat kembali cara membuat list comprehension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5" name="Google Shape;735;p76"/>
          <p:cNvPicPr preferRelativeResize="0"/>
          <p:nvPr/>
        </p:nvPicPr>
        <p:blipFill rotWithShape="1">
          <a:blip r:embed="rId5">
            <a:alphaModFix/>
          </a:blip>
          <a:srcRect b="52229" l="0" r="0" t="8485"/>
          <a:stretch/>
        </p:blipFill>
        <p:spPr>
          <a:xfrm>
            <a:off x="989275" y="1922950"/>
            <a:ext cx="7522598" cy="162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76"/>
          <p:cNvPicPr preferRelativeResize="0"/>
          <p:nvPr/>
        </p:nvPicPr>
        <p:blipFill rotWithShape="1">
          <a:blip r:embed="rId5">
            <a:alphaModFix/>
          </a:blip>
          <a:srcRect b="3480" l="0" r="0" t="57234"/>
          <a:stretch/>
        </p:blipFill>
        <p:spPr>
          <a:xfrm>
            <a:off x="1041750" y="4751850"/>
            <a:ext cx="7522598" cy="1625526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76"/>
          <p:cNvSpPr txBox="1"/>
          <p:nvPr/>
        </p:nvSpPr>
        <p:spPr>
          <a:xfrm>
            <a:off x="1117950" y="4088450"/>
            <a:ext cx="675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Gunakan (), bukan []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77"/>
          <p:cNvSpPr txBox="1"/>
          <p:nvPr/>
        </p:nvSpPr>
        <p:spPr>
          <a:xfrm>
            <a:off x="966225" y="485250"/>
            <a:ext cx="8015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16234A"/>
                </a:solidFill>
              </a:rPr>
              <a:t>List Comprehensions vs Generators</a:t>
            </a:r>
            <a:endParaRPr b="1" i="0" sz="30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4" name="Google Shape;744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77"/>
          <p:cNvSpPr txBox="1"/>
          <p:nvPr/>
        </p:nvSpPr>
        <p:spPr>
          <a:xfrm>
            <a:off x="989275" y="1491850"/>
            <a:ext cx="6758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List comprehensions - mengembalikan list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Generator - mengembalikan objek generator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Montserrat"/>
                <a:ea typeface="Montserrat"/>
                <a:cs typeface="Montserrat"/>
                <a:sym typeface="Montserrat"/>
              </a:rPr>
              <a:t>Keduanya dapat dilakukan iterasi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78"/>
          <p:cNvSpPr txBox="1"/>
          <p:nvPr/>
        </p:nvSpPr>
        <p:spPr>
          <a:xfrm>
            <a:off x="966225" y="485250"/>
            <a:ext cx="8015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16234A"/>
                </a:solidFill>
              </a:rPr>
              <a:t>Printing g</a:t>
            </a:r>
            <a:r>
              <a:rPr b="1" lang="en-US" sz="3000">
                <a:solidFill>
                  <a:srgbClr val="16234A"/>
                </a:solidFill>
              </a:rPr>
              <a:t>enerators value</a:t>
            </a:r>
            <a:endParaRPr b="1" i="0" sz="30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2" name="Google Shape;752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3650" y="1347750"/>
            <a:ext cx="8015701" cy="4705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9"/>
          <p:cNvSpPr txBox="1"/>
          <p:nvPr/>
        </p:nvSpPr>
        <p:spPr>
          <a:xfrm>
            <a:off x="966225" y="485250"/>
            <a:ext cx="80157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000">
                <a:solidFill>
                  <a:srgbClr val="16234A"/>
                </a:solidFill>
              </a:rPr>
              <a:t>Conditional in Generator</a:t>
            </a:r>
            <a:endParaRPr b="1" i="0" sz="30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0" name="Google Shape;760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200099" y="649831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9725" y="1511450"/>
            <a:ext cx="8519099" cy="23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8436" y="1770638"/>
            <a:ext cx="7117511" cy="6793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266225" y="5351999"/>
            <a:ext cx="1005195" cy="1995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8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63634" y="2931414"/>
            <a:ext cx="12459827" cy="3746491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80"/>
          <p:cNvSpPr txBox="1"/>
          <p:nvPr/>
        </p:nvSpPr>
        <p:spPr>
          <a:xfrm>
            <a:off x="966225" y="713851"/>
            <a:ext cx="6422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16234A"/>
                </a:solidFill>
              </a:rPr>
              <a:t>Let’s code</a:t>
            </a:r>
            <a:endParaRPr b="1" i="0" sz="3600" u="none" cap="none" strike="noStrike">
              <a:solidFill>
                <a:srgbClr val="1623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2" name="Google Shape;772;p8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271274" y="1231206"/>
            <a:ext cx="641160" cy="64116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80"/>
          <p:cNvSpPr txBox="1"/>
          <p:nvPr/>
        </p:nvSpPr>
        <p:spPr>
          <a:xfrm>
            <a:off x="988627" y="1872375"/>
            <a:ext cx="10679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6234A"/>
                </a:solidFill>
              </a:rPr>
              <a:t>Iterations </a:t>
            </a:r>
            <a:endParaRPr b="1" sz="1500">
              <a:solidFill>
                <a:srgbClr val="16234A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-US" sz="1500" u="sng">
                <a:solidFill>
                  <a:schemeClr val="hlink"/>
                </a:solidFill>
                <a:hlinkClick r:id="rId9"/>
              </a:rPr>
              <a:t>https://colab.research.google.com/drive/1ReK1S1RK5UQjsbYRME6-wS3VdPmgklx_?usp=sharing</a:t>
            </a:r>
            <a:endParaRPr b="1" sz="1500">
              <a:solidFill>
                <a:srgbClr val="16234A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500"/>
              <a:buChar char="-"/>
            </a:pPr>
            <a:r>
              <a:rPr b="1" lang="en-US" sz="1500" u="sng">
                <a:solidFill>
                  <a:schemeClr val="hlink"/>
                </a:solidFill>
                <a:hlinkClick r:id="rId10"/>
              </a:rPr>
              <a:t>https://colab.research.google.com/drive/1Hr-RoQSpnDgS3gupJzTSI908dMGSloST?usp=sharing</a:t>
            </a:r>
            <a:endParaRPr b="1" sz="1500">
              <a:solidFill>
                <a:srgbClr val="16234A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500"/>
              <a:buChar char="-"/>
            </a:pPr>
            <a:r>
              <a:rPr b="1" lang="en-US" sz="1500" u="sng">
                <a:solidFill>
                  <a:schemeClr val="hlink"/>
                </a:solidFill>
                <a:hlinkClick r:id="rId11"/>
              </a:rPr>
              <a:t>https://colab.research.google.com/drive/1uhBrWyi2rDg6fR7dY1pR7_7QvFv-WKGS?usp=sharing</a:t>
            </a:r>
            <a:endParaRPr b="1" sz="1500">
              <a:solidFill>
                <a:srgbClr val="16234A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234A"/>
              </a:buClr>
              <a:buSzPts val="1500"/>
              <a:buChar char="-"/>
            </a:pPr>
            <a:r>
              <a:rPr b="1" lang="en-US" sz="1500" u="sng">
                <a:solidFill>
                  <a:schemeClr val="hlink"/>
                </a:solidFill>
                <a:hlinkClick r:id="rId12"/>
              </a:rPr>
              <a:t>https://colab.research.google.com/drive/1VFD0Nyie0brM3CXfbl_JNVYMBAIDLQFV?usp=sharing</a:t>
            </a:r>
            <a:endParaRPr b="1" sz="1500">
              <a:solidFill>
                <a:srgbClr val="16234A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6234A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6234A"/>
              </a:solidFill>
            </a:endParaRPr>
          </a:p>
        </p:txBody>
      </p:sp>
      <p:sp>
        <p:nvSpPr>
          <p:cNvPr id="774" name="Google Shape;774;p80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Copyright by Digital Skola 2020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164173">
            <a:off x="7241863" y="-1400091"/>
            <a:ext cx="5257102" cy="6615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1816" y="6389220"/>
            <a:ext cx="4467225" cy="523189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81"/>
          <p:cNvSpPr txBox="1"/>
          <p:nvPr/>
        </p:nvSpPr>
        <p:spPr>
          <a:xfrm>
            <a:off x="4230783" y="1898872"/>
            <a:ext cx="5500007" cy="11612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2951"/>
              </a:buClr>
              <a:buSzPts val="7200"/>
              <a:buFont typeface="Montserrat ExtraBold"/>
              <a:buNone/>
            </a:pPr>
            <a:r>
              <a:rPr b="1" lang="en-US" sz="7200">
                <a:solidFill>
                  <a:srgbClr val="1E295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Thank</a:t>
            </a:r>
            <a:endParaRPr/>
          </a:p>
        </p:txBody>
      </p:sp>
      <p:sp>
        <p:nvSpPr>
          <p:cNvPr id="782" name="Google Shape;782;p81"/>
          <p:cNvSpPr txBox="1"/>
          <p:nvPr/>
        </p:nvSpPr>
        <p:spPr>
          <a:xfrm>
            <a:off x="5241229" y="2708729"/>
            <a:ext cx="54999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2951"/>
              </a:buClr>
              <a:buSzPts val="7200"/>
              <a:buFont typeface="Montserrat ExtraBold"/>
              <a:buNone/>
            </a:pPr>
            <a:r>
              <a:rPr b="1" lang="en-US" sz="7200">
                <a:solidFill>
                  <a:srgbClr val="1E295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YOU</a:t>
            </a:r>
            <a:endParaRPr/>
          </a:p>
        </p:txBody>
      </p:sp>
      <p:grpSp>
        <p:nvGrpSpPr>
          <p:cNvPr id="783" name="Google Shape;783;p81"/>
          <p:cNvGrpSpPr/>
          <p:nvPr/>
        </p:nvGrpSpPr>
        <p:grpSpPr>
          <a:xfrm rot="-5400000">
            <a:off x="8586405" y="-62201"/>
            <a:ext cx="2926801" cy="3587223"/>
            <a:chOff x="9070360" y="2867205"/>
            <a:chExt cx="2986462" cy="3660345"/>
          </a:xfrm>
        </p:grpSpPr>
        <p:pic>
          <p:nvPicPr>
            <p:cNvPr id="784" name="Google Shape;784;p8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070360" y="5677919"/>
              <a:ext cx="849631" cy="849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5" name="Google Shape;785;p8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703601" y="2867205"/>
              <a:ext cx="353221" cy="3966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6" name="Google Shape;786;p8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498710" y="5303423"/>
              <a:ext cx="1173244" cy="83362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87" name="Google Shape;787;p8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5400000">
            <a:off x="1266225" y="5351999"/>
            <a:ext cx="1005195" cy="1995160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p81"/>
          <p:cNvSpPr/>
          <p:nvPr/>
        </p:nvSpPr>
        <p:spPr>
          <a:xfrm>
            <a:off x="9299790" y="6449076"/>
            <a:ext cx="2630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pic>
        <p:nvPicPr>
          <p:cNvPr id="789" name="Google Shape;789;p8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9321" y="463596"/>
            <a:ext cx="5191711" cy="841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8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-163634" y="2393536"/>
            <a:ext cx="12459827" cy="3746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Boolean Operators - not</a:t>
            </a:r>
            <a:endParaRPr b="1" sz="32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998" y="1899713"/>
            <a:ext cx="9055849" cy="396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Python Operators</a:t>
            </a:r>
            <a:endParaRPr b="1" sz="32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9750" y="1604050"/>
            <a:ext cx="4835675" cy="35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271274" y="697806"/>
            <a:ext cx="641160" cy="64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3723" y="250881"/>
            <a:ext cx="2974852" cy="4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/>
          <p:nvPr/>
        </p:nvSpPr>
        <p:spPr>
          <a:xfrm>
            <a:off x="9299790" y="6449076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Copyright by Digital Skola 2020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966346" y="732937"/>
            <a:ext cx="7563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234A"/>
                </a:solidFill>
                <a:latin typeface="Montserrat"/>
                <a:ea typeface="Montserrat"/>
                <a:cs typeface="Montserrat"/>
                <a:sym typeface="Montserrat"/>
              </a:rPr>
              <a:t>Python Condition - If</a:t>
            </a:r>
            <a:endParaRPr b="1" sz="3200">
              <a:solidFill>
                <a:srgbClr val="16234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826" y="1470326"/>
            <a:ext cx="7976351" cy="43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