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embeddedFontLst>
    <p:embeddedFont>
      <p:font typeface="Montserra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Montserrat-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Montserrat-italic.fntdata"/><Relationship Id="rId21" Type="http://schemas.openxmlformats.org/officeDocument/2006/relationships/slide" Target="slides/slide17.xml"/><Relationship Id="rId43" Type="http://schemas.openxmlformats.org/officeDocument/2006/relationships/font" Target="fonts/Montserrat-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000">
                <a:highlight>
                  <a:srgbClr val="FFFFFF"/>
                </a:highlight>
                <a:latin typeface="Arial"/>
                <a:ea typeface="Arial"/>
                <a:cs typeface="Arial"/>
                <a:sym typeface="Arial"/>
              </a:rPr>
              <a:t>Linux and Unix Administration, Docker and Docker Compose</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87354dfa3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1487354dfa3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487354dfa3_0_2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1487354dfa3_0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87354dfa3_0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g1487354dfa3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87354dfa3_0_2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487354dfa3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87354dfa3_0_2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1487354dfa3_0_2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487354dfa3_0_2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487354dfa3_0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87354dfa3_0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1487354dfa3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487354dfa3_0_2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1487354dfa3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487354dfa3_0_3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1487354dfa3_0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87354dfa3_0_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1487354dfa3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13cecf78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1113cecf78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487354dfa3_0_3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1487354dfa3_0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487354dfa3_0_3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1487354dfa3_0_3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87354dfa3_0_3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1487354dfa3_0_3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487354dfa3_0_3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1487354dfa3_0_3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487354dfa3_0_3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1487354dfa3_0_3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487354dfa3_0_4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g1487354dfa3_0_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487354dfa3_0_4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1487354dfa3_0_4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487354dfa3_0_4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1487354dfa3_0_4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487354dfa3_0_4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1487354dfa3_0_4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487354dfa3_0_4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1487354dfa3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87354dfa3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1487354dfa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487354dfa3_0_4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g1487354dfa3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487354dfa3_0_5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g1487354dfa3_0_5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487354dfa3_0_5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1487354dfa3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487354dfa3_0_5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1487354dfa3_0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487354dfa3_0_5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g1487354dfa3_0_5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487354dfa3_0_5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https://www.learnbyexample.org/python-inheritance/</a:t>
            </a:r>
            <a:endParaRPr/>
          </a:p>
        </p:txBody>
      </p:sp>
      <p:sp>
        <p:nvSpPr>
          <p:cNvPr id="445" name="Google Shape;445;g1487354dfa3_0_5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487354dfa3_0_56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https://www.learnbyexample.org/python-inheritance/</a:t>
            </a:r>
            <a:endParaRPr/>
          </a:p>
        </p:txBody>
      </p:sp>
      <p:sp>
        <p:nvSpPr>
          <p:cNvPr id="453" name="Google Shape;453;g1487354dfa3_0_5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487354dfa3_0_5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https://www.learnbyexample.org/python-inheritance/</a:t>
            </a:r>
            <a:endParaRPr/>
          </a:p>
        </p:txBody>
      </p:sp>
      <p:sp>
        <p:nvSpPr>
          <p:cNvPr id="462" name="Google Shape;462;g1487354dfa3_0_5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13cecf78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Encapsulation - bundling data with code operating on it</a:t>
            </a:r>
            <a:endParaRPr/>
          </a:p>
        </p:txBody>
      </p:sp>
      <p:sp>
        <p:nvSpPr>
          <p:cNvPr id="135" name="Google Shape;135;g1113cecf78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87354dfa3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Encapsulation - bundling data with code operating on it</a:t>
            </a:r>
            <a:endParaRPr/>
          </a:p>
        </p:txBody>
      </p:sp>
      <p:sp>
        <p:nvSpPr>
          <p:cNvPr id="149" name="Google Shape;149;g1487354dfa3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487354dfa3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Encapsulation - bundling data with code operating on it</a:t>
            </a:r>
            <a:endParaRPr/>
          </a:p>
        </p:txBody>
      </p:sp>
      <p:sp>
        <p:nvSpPr>
          <p:cNvPr id="160" name="Google Shape;160;g1487354dfa3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487354dfa3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Encapsulation - bundling data with code operating on it</a:t>
            </a:r>
            <a:endParaRPr/>
          </a:p>
        </p:txBody>
      </p:sp>
      <p:sp>
        <p:nvSpPr>
          <p:cNvPr id="170" name="Google Shape;170;g1487354dfa3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487354dfa3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Encapsulation - bundling data with code operating on it</a:t>
            </a:r>
            <a:endParaRPr/>
          </a:p>
        </p:txBody>
      </p:sp>
      <p:sp>
        <p:nvSpPr>
          <p:cNvPr id="183" name="Google Shape;183;g1487354dfa3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487354dfa3_0_1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1487354dfa3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2"/>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8" name="Google Shape;88;p11"/>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txBox="1"/>
          <p:nvPr>
            <p:ph type="title"/>
          </p:nvPr>
        </p:nvSpPr>
        <p:spPr>
          <a:xfrm rot="5400000">
            <a:off x="7133433"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1799433"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95" name="Google Shape;95;p12"/>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p3"/>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4"/>
          <p:cNvSpPr txBox="1"/>
          <p:nvPr>
            <p:ph type="title"/>
          </p:nvPr>
        </p:nvSpPr>
        <p:spPr>
          <a:xfrm>
            <a:off x="831851" y="1709742"/>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1" y="4589467"/>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4"/>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6" name="Google Shape;36;p4"/>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5"/>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839788"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
          <p:cNvSpPr txBox="1"/>
          <p:nvPr>
            <p:ph idx="4" type="body"/>
          </p:nvPr>
        </p:nvSpPr>
        <p:spPr>
          <a:xfrm>
            <a:off x="6172202"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6"/>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6"/>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7"/>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0" name="Google Shape;60;p7"/>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65" name="Google Shape;65;p8"/>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
          <p:cNvSpPr txBox="1"/>
          <p:nvPr>
            <p:ph idx="1" type="body"/>
          </p:nvPr>
        </p:nvSpPr>
        <p:spPr>
          <a:xfrm>
            <a:off x="5183188" y="987429"/>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9"/>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73" name="Google Shape;73;p9"/>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sp>
        <p:nvSpPr>
          <p:cNvPr id="75" name="Google Shape;7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p:nvPr>
            <p:ph idx="2" type="pic"/>
          </p:nvPr>
        </p:nvSpPr>
        <p:spPr>
          <a:xfrm>
            <a:off x="5183188" y="987429"/>
            <a:ext cx="6172200" cy="4873625"/>
          </a:xfrm>
          <a:prstGeom prst="rect">
            <a:avLst/>
          </a:prstGeom>
          <a:noFill/>
          <a:ln>
            <a:noFill/>
          </a:ln>
        </p:spPr>
      </p:sp>
      <p:sp>
        <p:nvSpPr>
          <p:cNvPr id="77" name="Google Shape;7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81" name="Google Shape;81;p10"/>
          <p:cNvPicPr preferRelativeResize="0"/>
          <p:nvPr/>
        </p:nvPicPr>
        <p:blipFill rotWithShape="1">
          <a:blip r:embed="rId2">
            <a:alphaModFix/>
          </a:blip>
          <a:srcRect b="0" l="0" r="0" t="0"/>
          <a:stretch/>
        </p:blipFill>
        <p:spPr>
          <a:xfrm>
            <a:off x="-110836" y="-54407"/>
            <a:ext cx="12413672" cy="69668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4"/>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
          <p:cNvPicPr preferRelativeResize="0"/>
          <p:nvPr/>
        </p:nvPicPr>
        <p:blipFill rotWithShape="1">
          <a:blip r:embed="rId1">
            <a:alphaModFix/>
          </a:blip>
          <a:srcRect b="0" l="0" r="0" t="0"/>
          <a:stretch/>
        </p:blipFill>
        <p:spPr>
          <a:xfrm>
            <a:off x="-110836" y="-54407"/>
            <a:ext cx="12413672" cy="696681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8.png"/><Relationship Id="rId13" Type="http://schemas.openxmlformats.org/officeDocument/2006/relationships/image" Target="../media/image18.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7.png"/><Relationship Id="rId15" Type="http://schemas.openxmlformats.org/officeDocument/2006/relationships/image" Target="../media/image14.png"/><Relationship Id="rId14" Type="http://schemas.openxmlformats.org/officeDocument/2006/relationships/image" Target="../media/image21.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32.png"/><Relationship Id="rId6" Type="http://schemas.openxmlformats.org/officeDocument/2006/relationships/image" Target="../media/image24.png"/><Relationship Id="rId7"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34.png"/><Relationship Id="rId6" Type="http://schemas.openxmlformats.org/officeDocument/2006/relationships/image" Target="../media/image43.png"/><Relationship Id="rId7"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5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41.png"/><Relationship Id="rId6"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40.png"/><Relationship Id="rId6"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46.png"/><Relationship Id="rId6"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56.png"/><Relationship Id="rId6"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3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5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49.png"/><Relationship Id="rId6" Type="http://schemas.openxmlformats.org/officeDocument/2006/relationships/image" Target="../media/image55.png"/><Relationship Id="rId7" Type="http://schemas.openxmlformats.org/officeDocument/2006/relationships/image" Target="../media/image54.png"/><Relationship Id="rId8"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51.png"/><Relationship Id="rId6"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51.png"/><Relationship Id="rId6"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6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5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6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6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6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65.png"/><Relationship Id="rId6"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17.png"/><Relationship Id="rId6"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31.png"/><Relationship Id="rId6"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3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20.png"/><Relationship Id="rId5" Type="http://schemas.openxmlformats.org/officeDocument/2006/relationships/image" Target="../media/image26.png"/><Relationship Id="rId6"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3"/>
          <p:cNvPicPr preferRelativeResize="0"/>
          <p:nvPr/>
        </p:nvPicPr>
        <p:blipFill rotWithShape="1">
          <a:blip r:embed="rId3">
            <a:alphaModFix/>
          </a:blip>
          <a:srcRect b="0" l="0" r="0" t="0"/>
          <a:stretch/>
        </p:blipFill>
        <p:spPr>
          <a:xfrm rot="596221">
            <a:off x="-1897412" y="-1639474"/>
            <a:ext cx="5364191" cy="8096388"/>
          </a:xfrm>
          <a:prstGeom prst="rect">
            <a:avLst/>
          </a:prstGeom>
          <a:noFill/>
          <a:ln>
            <a:noFill/>
          </a:ln>
        </p:spPr>
      </p:pic>
      <p:pic>
        <p:nvPicPr>
          <p:cNvPr id="101" name="Google Shape;101;p13"/>
          <p:cNvPicPr preferRelativeResize="0"/>
          <p:nvPr/>
        </p:nvPicPr>
        <p:blipFill rotWithShape="1">
          <a:blip r:embed="rId4">
            <a:alphaModFix/>
          </a:blip>
          <a:srcRect b="0" l="0" r="0" t="0"/>
          <a:stretch/>
        </p:blipFill>
        <p:spPr>
          <a:xfrm>
            <a:off x="7900190" y="1053980"/>
            <a:ext cx="5449895" cy="6858001"/>
          </a:xfrm>
          <a:prstGeom prst="rect">
            <a:avLst/>
          </a:prstGeom>
          <a:noFill/>
          <a:ln>
            <a:noFill/>
          </a:ln>
        </p:spPr>
      </p:pic>
      <p:pic>
        <p:nvPicPr>
          <p:cNvPr id="102" name="Google Shape;102;p13"/>
          <p:cNvPicPr preferRelativeResize="0"/>
          <p:nvPr/>
        </p:nvPicPr>
        <p:blipFill rotWithShape="1">
          <a:blip r:embed="rId5">
            <a:alphaModFix/>
          </a:blip>
          <a:srcRect b="0" l="0" r="0" t="0"/>
          <a:stretch/>
        </p:blipFill>
        <p:spPr>
          <a:xfrm>
            <a:off x="9070363" y="5677922"/>
            <a:ext cx="849630" cy="849630"/>
          </a:xfrm>
          <a:prstGeom prst="rect">
            <a:avLst/>
          </a:prstGeom>
          <a:noFill/>
          <a:ln>
            <a:noFill/>
          </a:ln>
        </p:spPr>
      </p:pic>
      <p:pic>
        <p:nvPicPr>
          <p:cNvPr id="103" name="Google Shape;103;p13"/>
          <p:cNvPicPr preferRelativeResize="0"/>
          <p:nvPr/>
        </p:nvPicPr>
        <p:blipFill rotWithShape="1">
          <a:blip r:embed="rId6">
            <a:alphaModFix/>
          </a:blip>
          <a:srcRect b="0" l="0" r="0" t="0"/>
          <a:stretch/>
        </p:blipFill>
        <p:spPr>
          <a:xfrm>
            <a:off x="11703602" y="2867206"/>
            <a:ext cx="353222" cy="396694"/>
          </a:xfrm>
          <a:prstGeom prst="rect">
            <a:avLst/>
          </a:prstGeom>
          <a:noFill/>
          <a:ln>
            <a:noFill/>
          </a:ln>
        </p:spPr>
      </p:pic>
      <p:pic>
        <p:nvPicPr>
          <p:cNvPr id="104" name="Google Shape;104;p13"/>
          <p:cNvPicPr preferRelativeResize="0"/>
          <p:nvPr/>
        </p:nvPicPr>
        <p:blipFill rotWithShape="1">
          <a:blip r:embed="rId7">
            <a:alphaModFix/>
          </a:blip>
          <a:srcRect b="0" l="0" r="0" t="0"/>
          <a:stretch/>
        </p:blipFill>
        <p:spPr>
          <a:xfrm>
            <a:off x="11880213" y="3746806"/>
            <a:ext cx="1261616" cy="3113236"/>
          </a:xfrm>
          <a:prstGeom prst="rect">
            <a:avLst/>
          </a:prstGeom>
          <a:noFill/>
          <a:ln>
            <a:noFill/>
          </a:ln>
        </p:spPr>
      </p:pic>
      <p:pic>
        <p:nvPicPr>
          <p:cNvPr id="105" name="Google Shape;105;p13"/>
          <p:cNvPicPr preferRelativeResize="0"/>
          <p:nvPr/>
        </p:nvPicPr>
        <p:blipFill rotWithShape="1">
          <a:blip r:embed="rId8">
            <a:alphaModFix/>
          </a:blip>
          <a:srcRect b="0" l="0" r="0" t="0"/>
          <a:stretch/>
        </p:blipFill>
        <p:spPr>
          <a:xfrm>
            <a:off x="10498711" y="5303426"/>
            <a:ext cx="1173245" cy="833622"/>
          </a:xfrm>
          <a:prstGeom prst="rect">
            <a:avLst/>
          </a:prstGeom>
          <a:noFill/>
          <a:ln>
            <a:noFill/>
          </a:ln>
        </p:spPr>
      </p:pic>
      <p:pic>
        <p:nvPicPr>
          <p:cNvPr id="106" name="Google Shape;106;p13"/>
          <p:cNvPicPr preferRelativeResize="0"/>
          <p:nvPr/>
        </p:nvPicPr>
        <p:blipFill rotWithShape="1">
          <a:blip r:embed="rId9">
            <a:alphaModFix/>
          </a:blip>
          <a:srcRect b="0" l="0" r="0" t="0"/>
          <a:stretch/>
        </p:blipFill>
        <p:spPr>
          <a:xfrm>
            <a:off x="-135574" y="1053980"/>
            <a:ext cx="921263" cy="1199918"/>
          </a:xfrm>
          <a:prstGeom prst="rect">
            <a:avLst/>
          </a:prstGeom>
          <a:noFill/>
          <a:ln>
            <a:noFill/>
          </a:ln>
        </p:spPr>
      </p:pic>
      <p:pic>
        <p:nvPicPr>
          <p:cNvPr id="107" name="Google Shape;107;p13"/>
          <p:cNvPicPr preferRelativeResize="0"/>
          <p:nvPr/>
        </p:nvPicPr>
        <p:blipFill rotWithShape="1">
          <a:blip r:embed="rId10">
            <a:alphaModFix/>
          </a:blip>
          <a:srcRect b="0" l="0" r="0" t="0"/>
          <a:stretch/>
        </p:blipFill>
        <p:spPr>
          <a:xfrm>
            <a:off x="1542352" y="569706"/>
            <a:ext cx="1222229" cy="874102"/>
          </a:xfrm>
          <a:prstGeom prst="rect">
            <a:avLst/>
          </a:prstGeom>
          <a:noFill/>
          <a:ln>
            <a:noFill/>
          </a:ln>
        </p:spPr>
      </p:pic>
      <p:pic>
        <p:nvPicPr>
          <p:cNvPr id="108" name="Google Shape;108;p13"/>
          <p:cNvPicPr preferRelativeResize="0"/>
          <p:nvPr/>
        </p:nvPicPr>
        <p:blipFill rotWithShape="1">
          <a:blip r:embed="rId11">
            <a:alphaModFix/>
          </a:blip>
          <a:srcRect b="0" l="0" r="0" t="0"/>
          <a:stretch/>
        </p:blipFill>
        <p:spPr>
          <a:xfrm>
            <a:off x="-133464" y="3955867"/>
            <a:ext cx="719178" cy="772319"/>
          </a:xfrm>
          <a:prstGeom prst="rect">
            <a:avLst/>
          </a:prstGeom>
          <a:noFill/>
          <a:ln>
            <a:noFill/>
          </a:ln>
        </p:spPr>
      </p:pic>
      <p:grpSp>
        <p:nvGrpSpPr>
          <p:cNvPr id="109" name="Google Shape;109;p13"/>
          <p:cNvGrpSpPr/>
          <p:nvPr/>
        </p:nvGrpSpPr>
        <p:grpSpPr>
          <a:xfrm>
            <a:off x="434244" y="4137861"/>
            <a:ext cx="7116623" cy="5256055"/>
            <a:chOff x="-1867589" y="4280238"/>
            <a:chExt cx="7116623" cy="5256055"/>
          </a:xfrm>
        </p:grpSpPr>
        <p:pic>
          <p:nvPicPr>
            <p:cNvPr id="110" name="Google Shape;110;p13"/>
            <p:cNvPicPr preferRelativeResize="0"/>
            <p:nvPr/>
          </p:nvPicPr>
          <p:blipFill rotWithShape="1">
            <a:blip r:embed="rId12">
              <a:alphaModFix/>
            </a:blip>
            <a:srcRect b="0" l="0" r="0" t="0"/>
            <a:stretch/>
          </p:blipFill>
          <p:spPr>
            <a:xfrm rot="1625543">
              <a:off x="-1290116" y="5026715"/>
              <a:ext cx="3340895" cy="3340895"/>
            </a:xfrm>
            <a:prstGeom prst="rect">
              <a:avLst/>
            </a:prstGeom>
            <a:noFill/>
            <a:ln>
              <a:noFill/>
            </a:ln>
          </p:spPr>
        </p:pic>
        <p:pic>
          <p:nvPicPr>
            <p:cNvPr id="111" name="Google Shape;111;p13"/>
            <p:cNvPicPr preferRelativeResize="0"/>
            <p:nvPr/>
          </p:nvPicPr>
          <p:blipFill rotWithShape="1">
            <a:blip r:embed="rId13">
              <a:alphaModFix/>
            </a:blip>
            <a:srcRect b="0" l="0" r="0" t="0"/>
            <a:stretch/>
          </p:blipFill>
          <p:spPr>
            <a:xfrm rot="2251251">
              <a:off x="681209" y="5072004"/>
              <a:ext cx="3847403" cy="3672521"/>
            </a:xfrm>
            <a:prstGeom prst="rect">
              <a:avLst/>
            </a:prstGeom>
            <a:noFill/>
            <a:ln>
              <a:noFill/>
            </a:ln>
          </p:spPr>
        </p:pic>
      </p:grpSp>
      <p:pic>
        <p:nvPicPr>
          <p:cNvPr id="112" name="Google Shape;112;p13"/>
          <p:cNvPicPr preferRelativeResize="0"/>
          <p:nvPr/>
        </p:nvPicPr>
        <p:blipFill rotWithShape="1">
          <a:blip r:embed="rId14">
            <a:alphaModFix/>
          </a:blip>
          <a:srcRect b="0" l="0" r="0" t="0"/>
          <a:stretch/>
        </p:blipFill>
        <p:spPr>
          <a:xfrm rot="5400000">
            <a:off x="6040750" y="-644020"/>
            <a:ext cx="1127253" cy="2237427"/>
          </a:xfrm>
          <a:prstGeom prst="rect">
            <a:avLst/>
          </a:prstGeom>
          <a:noFill/>
          <a:ln>
            <a:noFill/>
          </a:ln>
        </p:spPr>
      </p:pic>
      <p:pic>
        <p:nvPicPr>
          <p:cNvPr id="113" name="Google Shape;113;p13"/>
          <p:cNvPicPr preferRelativeResize="0"/>
          <p:nvPr/>
        </p:nvPicPr>
        <p:blipFill rotWithShape="1">
          <a:blip r:embed="rId15">
            <a:alphaModFix/>
          </a:blip>
          <a:srcRect b="0" l="0" r="0" t="0"/>
          <a:stretch/>
        </p:blipFill>
        <p:spPr>
          <a:xfrm>
            <a:off x="10362154" y="-508608"/>
            <a:ext cx="2272006" cy="2272006"/>
          </a:xfrm>
          <a:prstGeom prst="rect">
            <a:avLst/>
          </a:prstGeom>
          <a:noFill/>
          <a:ln>
            <a:noFill/>
          </a:ln>
        </p:spPr>
      </p:pic>
      <p:sp>
        <p:nvSpPr>
          <p:cNvPr id="114" name="Google Shape;114;p13"/>
          <p:cNvSpPr txBox="1"/>
          <p:nvPr/>
        </p:nvSpPr>
        <p:spPr>
          <a:xfrm>
            <a:off x="1620300" y="2571350"/>
            <a:ext cx="8742000" cy="14877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4000">
                <a:solidFill>
                  <a:srgbClr val="16234A"/>
                </a:solidFill>
                <a:latin typeface="Montserrat"/>
                <a:ea typeface="Montserrat"/>
                <a:cs typeface="Montserrat"/>
                <a:sym typeface="Montserrat"/>
              </a:rPr>
              <a:t>Object Oriented Programming</a:t>
            </a:r>
            <a:endParaRPr b="1" sz="4000">
              <a:solidFill>
                <a:srgbClr val="16234A"/>
              </a:solidFill>
              <a:latin typeface="Montserrat"/>
              <a:ea typeface="Montserrat"/>
              <a:cs typeface="Montserrat"/>
              <a:sym typeface="Montserrat"/>
            </a:endParaRPr>
          </a:p>
          <a:p>
            <a:pPr indent="0" lvl="0" marL="0" marR="0" rtl="0" algn="ctr">
              <a:lnSpc>
                <a:spcPct val="150000"/>
              </a:lnSpc>
              <a:spcBef>
                <a:spcPts val="0"/>
              </a:spcBef>
              <a:spcAft>
                <a:spcPts val="0"/>
              </a:spcAft>
              <a:buNone/>
            </a:pPr>
            <a:r>
              <a:rPr b="1" lang="en-US" sz="4000">
                <a:solidFill>
                  <a:srgbClr val="16234A"/>
                </a:solidFill>
                <a:latin typeface="Montserrat"/>
                <a:ea typeface="Montserrat"/>
                <a:cs typeface="Montserrat"/>
                <a:sym typeface="Montserrat"/>
              </a:rPr>
              <a:t>(OOP)</a:t>
            </a:r>
            <a:endParaRPr b="1" sz="4000">
              <a:solidFill>
                <a:srgbClr val="16234A"/>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22"/>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06" name="Google Shape;206;p22"/>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Method dalam Class</a:t>
            </a:r>
            <a:endParaRPr b="1" sz="3300">
              <a:solidFill>
                <a:srgbClr val="16234A"/>
              </a:solidFill>
            </a:endParaRPr>
          </a:p>
        </p:txBody>
      </p:sp>
      <p:pic>
        <p:nvPicPr>
          <p:cNvPr id="207" name="Google Shape;207;p22"/>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08" name="Google Shape;208;p22"/>
          <p:cNvSpPr txBox="1"/>
          <p:nvPr/>
        </p:nvSpPr>
        <p:spPr>
          <a:xfrm>
            <a:off x="5949750" y="1793900"/>
            <a:ext cx="59892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latin typeface="Montserrat"/>
                <a:ea typeface="Montserrat"/>
                <a:cs typeface="Montserrat"/>
                <a:sym typeface="Montserrat"/>
              </a:rPr>
              <a:t>Kita dapat menambahkan method ke dalam sebuah Class, dengan cara berikut</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definisi method = definisi function di dalam Class</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gunakan </a:t>
            </a:r>
            <a:r>
              <a:rPr b="1" lang="en-US" sz="1600">
                <a:latin typeface="Montserrat"/>
                <a:ea typeface="Montserrat"/>
                <a:cs typeface="Montserrat"/>
                <a:sym typeface="Montserrat"/>
              </a:rPr>
              <a:t>self </a:t>
            </a:r>
            <a:r>
              <a:rPr lang="en-US" sz="1600">
                <a:latin typeface="Montserrat"/>
                <a:ea typeface="Montserrat"/>
                <a:cs typeface="Montserrat"/>
                <a:sym typeface="Montserrat"/>
              </a:rPr>
              <a:t>sebagai argumen pertama pada definisi method</a:t>
            </a:r>
            <a:endParaRPr sz="1600">
              <a:latin typeface="Montserrat"/>
              <a:ea typeface="Montserrat"/>
              <a:cs typeface="Montserrat"/>
              <a:sym typeface="Montserrat"/>
            </a:endParaRPr>
          </a:p>
        </p:txBody>
      </p:sp>
      <p:pic>
        <p:nvPicPr>
          <p:cNvPr id="209" name="Google Shape;209;p22"/>
          <p:cNvPicPr preferRelativeResize="0"/>
          <p:nvPr/>
        </p:nvPicPr>
        <p:blipFill>
          <a:blip r:embed="rId5">
            <a:alphaModFix/>
          </a:blip>
          <a:stretch>
            <a:fillRect/>
          </a:stretch>
        </p:blipFill>
        <p:spPr>
          <a:xfrm>
            <a:off x="200100" y="1088875"/>
            <a:ext cx="6274621" cy="3589600"/>
          </a:xfrm>
          <a:prstGeom prst="rect">
            <a:avLst/>
          </a:prstGeom>
          <a:noFill/>
          <a:ln>
            <a:noFill/>
          </a:ln>
        </p:spPr>
      </p:pic>
      <p:pic>
        <p:nvPicPr>
          <p:cNvPr id="210" name="Google Shape;210;p22"/>
          <p:cNvPicPr preferRelativeResize="0"/>
          <p:nvPr/>
        </p:nvPicPr>
        <p:blipFill>
          <a:blip r:embed="rId6">
            <a:alphaModFix/>
          </a:blip>
          <a:stretch>
            <a:fillRect/>
          </a:stretch>
        </p:blipFill>
        <p:spPr>
          <a:xfrm>
            <a:off x="966225" y="4328750"/>
            <a:ext cx="3086450" cy="1529925"/>
          </a:xfrm>
          <a:prstGeom prst="rect">
            <a:avLst/>
          </a:prstGeom>
          <a:noFill/>
          <a:ln>
            <a:noFill/>
          </a:ln>
        </p:spPr>
      </p:pic>
      <p:pic>
        <p:nvPicPr>
          <p:cNvPr id="211" name="Google Shape;211;p22"/>
          <p:cNvPicPr preferRelativeResize="0"/>
          <p:nvPr/>
        </p:nvPicPr>
        <p:blipFill rotWithShape="1">
          <a:blip r:embed="rId7">
            <a:alphaModFix/>
          </a:blip>
          <a:srcRect b="0" l="1370" r="0" t="0"/>
          <a:stretch/>
        </p:blipFill>
        <p:spPr>
          <a:xfrm>
            <a:off x="966225" y="5858675"/>
            <a:ext cx="5289000" cy="772125"/>
          </a:xfrm>
          <a:prstGeom prst="rect">
            <a:avLst/>
          </a:prstGeom>
          <a:noFill/>
          <a:ln>
            <a:noFill/>
          </a:ln>
        </p:spPr>
      </p:pic>
      <p:sp>
        <p:nvSpPr>
          <p:cNvPr id="212" name="Google Shape;212;p22"/>
          <p:cNvSpPr txBox="1"/>
          <p:nvPr/>
        </p:nvSpPr>
        <p:spPr>
          <a:xfrm>
            <a:off x="6088975" y="4605850"/>
            <a:ext cx="55737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latin typeface="Montserrat"/>
                <a:ea typeface="Montserrat"/>
                <a:cs typeface="Montserrat"/>
                <a:sym typeface="Montserrat"/>
              </a:rPr>
              <a:t>Abaikan </a:t>
            </a:r>
            <a:r>
              <a:rPr b="1" lang="en-US" sz="1600">
                <a:latin typeface="Montserrat"/>
                <a:ea typeface="Montserrat"/>
                <a:cs typeface="Montserrat"/>
                <a:sym typeface="Montserrat"/>
              </a:rPr>
              <a:t>self </a:t>
            </a:r>
            <a:r>
              <a:rPr lang="en-US" sz="1600">
                <a:latin typeface="Montserrat"/>
                <a:ea typeface="Montserrat"/>
                <a:cs typeface="Montserrat"/>
                <a:sym typeface="Montserrat"/>
              </a:rPr>
              <a:t>ketika memanggil method pada sebuah object</a:t>
            </a:r>
            <a:endParaRPr sz="16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23"/>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18" name="Google Shape;218;p23"/>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Method dalam Class</a:t>
            </a:r>
            <a:endParaRPr b="1" sz="3300">
              <a:solidFill>
                <a:srgbClr val="16234A"/>
              </a:solidFill>
            </a:endParaRPr>
          </a:p>
        </p:txBody>
      </p:sp>
      <p:pic>
        <p:nvPicPr>
          <p:cNvPr id="219" name="Google Shape;219;p23"/>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20" name="Google Shape;220;p23"/>
          <p:cNvSpPr txBox="1"/>
          <p:nvPr/>
        </p:nvSpPr>
        <p:spPr>
          <a:xfrm>
            <a:off x="5976050" y="1347750"/>
            <a:ext cx="5989200" cy="264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latin typeface="Montserrat"/>
                <a:ea typeface="Montserrat"/>
                <a:cs typeface="Montserrat"/>
                <a:sym typeface="Montserrat"/>
              </a:rPr>
              <a:t>Apa itu self?</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Class adalah sebuah template, lalu bagaimana caranya merujuk suatu data dari suatu object?</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self adalah pengganti untuk object yang digunakan di dalam Class</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argumen pertama dari suatu method</a:t>
            </a:r>
            <a:endParaRPr sz="1600">
              <a:latin typeface="Montserrat"/>
              <a:ea typeface="Montserrat"/>
              <a:cs typeface="Montserrat"/>
              <a:sym typeface="Montserrat"/>
            </a:endParaRPr>
          </a:p>
        </p:txBody>
      </p:sp>
      <p:pic>
        <p:nvPicPr>
          <p:cNvPr id="221" name="Google Shape;221;p23"/>
          <p:cNvPicPr preferRelativeResize="0"/>
          <p:nvPr/>
        </p:nvPicPr>
        <p:blipFill>
          <a:blip r:embed="rId5">
            <a:alphaModFix/>
          </a:blip>
          <a:stretch>
            <a:fillRect/>
          </a:stretch>
        </p:blipFill>
        <p:spPr>
          <a:xfrm>
            <a:off x="993650" y="1347750"/>
            <a:ext cx="4785600" cy="2719675"/>
          </a:xfrm>
          <a:prstGeom prst="rect">
            <a:avLst/>
          </a:prstGeom>
          <a:noFill/>
          <a:ln>
            <a:noFill/>
          </a:ln>
        </p:spPr>
      </p:pic>
      <p:sp>
        <p:nvSpPr>
          <p:cNvPr id="222" name="Google Shape;222;p23"/>
          <p:cNvSpPr txBox="1"/>
          <p:nvPr/>
        </p:nvSpPr>
        <p:spPr>
          <a:xfrm>
            <a:off x="966225" y="4864650"/>
            <a:ext cx="97176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cust.identify("Laura")</a:t>
            </a:r>
            <a:r>
              <a:rPr lang="en-US" sz="1600">
                <a:solidFill>
                  <a:schemeClr val="dk1"/>
                </a:solidFill>
                <a:latin typeface="Montserrat"/>
                <a:ea typeface="Montserrat"/>
                <a:cs typeface="Montserrat"/>
                <a:sym typeface="Montserrat"/>
              </a:rPr>
              <a:t> akan di-interpretasikan seperti </a:t>
            </a:r>
            <a:r>
              <a:rPr b="1" lang="en-US" sz="1600">
                <a:solidFill>
                  <a:schemeClr val="dk1"/>
                </a:solidFill>
                <a:latin typeface="Montserrat"/>
                <a:ea typeface="Montserrat"/>
                <a:cs typeface="Montserrat"/>
                <a:sym typeface="Montserrat"/>
              </a:rPr>
              <a:t>Customer.identify(cust, "Laura")</a:t>
            </a:r>
            <a:endParaRPr b="1" sz="16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4"/>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28" name="Google Shape;228;p24"/>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Attributes</a:t>
            </a:r>
            <a:r>
              <a:rPr b="1" lang="en-US" sz="3300">
                <a:solidFill>
                  <a:srgbClr val="16234A"/>
                </a:solidFill>
              </a:rPr>
              <a:t> dalam Class</a:t>
            </a:r>
            <a:endParaRPr b="1" sz="3300">
              <a:solidFill>
                <a:srgbClr val="16234A"/>
              </a:solidFill>
            </a:endParaRPr>
          </a:p>
        </p:txBody>
      </p:sp>
      <p:pic>
        <p:nvPicPr>
          <p:cNvPr id="229" name="Google Shape;229;p24"/>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30" name="Google Shape;230;p24"/>
          <p:cNvSpPr txBox="1"/>
          <p:nvPr/>
        </p:nvSpPr>
        <p:spPr>
          <a:xfrm>
            <a:off x="1049325" y="1291000"/>
            <a:ext cx="9551400" cy="227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Encapsulation</a:t>
            </a:r>
            <a:r>
              <a:rPr lang="en-US" sz="1600">
                <a:solidFill>
                  <a:schemeClr val="dk1"/>
                </a:solidFill>
                <a:latin typeface="Montserrat"/>
                <a:ea typeface="Montserrat"/>
                <a:cs typeface="Montserrat"/>
                <a:sym typeface="Montserrat"/>
              </a:rPr>
              <a:t> - menggabungkan data dengan code yang dijalankan ke dalam satu objek</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E.g: Nama customer adalah suatu attributes</a:t>
            </a:r>
            <a:endParaRPr b="1"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b="1" lang="en-US" sz="1600">
                <a:solidFill>
                  <a:schemeClr val="dk1"/>
                </a:solidFill>
                <a:latin typeface="Montserrat"/>
                <a:ea typeface="Montserrat"/>
                <a:cs typeface="Montserrat"/>
                <a:sym typeface="Montserrat"/>
              </a:rPr>
              <a:t>Attributes dibuat menggunakan tanda sama dengan (=) pada methods</a:t>
            </a:r>
            <a:endParaRPr b="1"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5"/>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36" name="Google Shape;236;p25"/>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Attributes dalam Class</a:t>
            </a:r>
            <a:endParaRPr b="1" sz="3300">
              <a:solidFill>
                <a:srgbClr val="16234A"/>
              </a:solidFill>
            </a:endParaRPr>
          </a:p>
        </p:txBody>
      </p:sp>
      <p:pic>
        <p:nvPicPr>
          <p:cNvPr id="237" name="Google Shape;237;p25"/>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pic>
        <p:nvPicPr>
          <p:cNvPr id="238" name="Google Shape;238;p25"/>
          <p:cNvPicPr preferRelativeResize="0"/>
          <p:nvPr/>
        </p:nvPicPr>
        <p:blipFill>
          <a:blip r:embed="rId5">
            <a:alphaModFix/>
          </a:blip>
          <a:stretch>
            <a:fillRect/>
          </a:stretch>
        </p:blipFill>
        <p:spPr>
          <a:xfrm>
            <a:off x="993651" y="1347750"/>
            <a:ext cx="9595198" cy="2420028"/>
          </a:xfrm>
          <a:prstGeom prst="rect">
            <a:avLst/>
          </a:prstGeom>
          <a:noFill/>
          <a:ln>
            <a:noFill/>
          </a:ln>
        </p:spPr>
      </p:pic>
      <p:pic>
        <p:nvPicPr>
          <p:cNvPr id="239" name="Google Shape;239;p25"/>
          <p:cNvPicPr preferRelativeResize="0"/>
          <p:nvPr/>
        </p:nvPicPr>
        <p:blipFill>
          <a:blip r:embed="rId6">
            <a:alphaModFix/>
          </a:blip>
          <a:stretch>
            <a:fillRect/>
          </a:stretch>
        </p:blipFill>
        <p:spPr>
          <a:xfrm>
            <a:off x="993650" y="3862375"/>
            <a:ext cx="9595200" cy="2250729"/>
          </a:xfrm>
          <a:prstGeom prst="rect">
            <a:avLst/>
          </a:prstGeom>
          <a:noFill/>
          <a:ln>
            <a:noFill/>
          </a:ln>
        </p:spPr>
      </p:pic>
      <p:pic>
        <p:nvPicPr>
          <p:cNvPr id="240" name="Google Shape;240;p25"/>
          <p:cNvPicPr preferRelativeResize="0"/>
          <p:nvPr/>
        </p:nvPicPr>
        <p:blipFill>
          <a:blip r:embed="rId7">
            <a:alphaModFix/>
          </a:blip>
          <a:stretch>
            <a:fillRect/>
          </a:stretch>
        </p:blipFill>
        <p:spPr>
          <a:xfrm>
            <a:off x="1054150" y="6207700"/>
            <a:ext cx="9534702" cy="5645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6"/>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46" name="Google Shape;246;p26"/>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Attributes dalam Class</a:t>
            </a:r>
            <a:endParaRPr b="1" sz="3300">
              <a:solidFill>
                <a:srgbClr val="16234A"/>
              </a:solidFill>
            </a:endParaRPr>
          </a:p>
        </p:txBody>
      </p:sp>
      <p:pic>
        <p:nvPicPr>
          <p:cNvPr id="247" name="Google Shape;247;p26"/>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pic>
        <p:nvPicPr>
          <p:cNvPr id="248" name="Google Shape;248;p26"/>
          <p:cNvPicPr preferRelativeResize="0"/>
          <p:nvPr/>
        </p:nvPicPr>
        <p:blipFill>
          <a:blip r:embed="rId5">
            <a:alphaModFix/>
          </a:blip>
          <a:stretch>
            <a:fillRect/>
          </a:stretch>
        </p:blipFill>
        <p:spPr>
          <a:xfrm>
            <a:off x="152400" y="1902441"/>
            <a:ext cx="11887202" cy="4950414"/>
          </a:xfrm>
          <a:prstGeom prst="rect">
            <a:avLst/>
          </a:prstGeom>
          <a:noFill/>
          <a:ln>
            <a:noFill/>
          </a:ln>
        </p:spPr>
      </p:pic>
      <p:sp>
        <p:nvSpPr>
          <p:cNvPr id="249" name="Google Shape;249;p26"/>
          <p:cNvSpPr txBox="1"/>
          <p:nvPr/>
        </p:nvSpPr>
        <p:spPr>
          <a:xfrm>
            <a:off x="6229125" y="1471350"/>
            <a:ext cx="33393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Attributes + Method</a:t>
            </a:r>
            <a:endParaRPr sz="1600">
              <a:solidFill>
                <a:schemeClr val="dk1"/>
              </a:solidFill>
              <a:latin typeface="Montserrat"/>
              <a:ea typeface="Montserrat"/>
              <a:cs typeface="Montserrat"/>
              <a:sym typeface="Montserrat"/>
            </a:endParaRPr>
          </a:p>
        </p:txBody>
      </p:sp>
      <p:sp>
        <p:nvSpPr>
          <p:cNvPr id="250" name="Google Shape;250;p26"/>
          <p:cNvSpPr txBox="1"/>
          <p:nvPr/>
        </p:nvSpPr>
        <p:spPr>
          <a:xfrm>
            <a:off x="294750" y="1528825"/>
            <a:ext cx="33393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Method</a:t>
            </a:r>
            <a:endParaRPr sz="16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27"/>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56" name="Google Shape;256;p27"/>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Methods &amp; attributes</a:t>
            </a:r>
            <a:endParaRPr b="1" sz="3300">
              <a:solidFill>
                <a:srgbClr val="16234A"/>
              </a:solidFill>
            </a:endParaRPr>
          </a:p>
        </p:txBody>
      </p:sp>
      <p:pic>
        <p:nvPicPr>
          <p:cNvPr id="257" name="Google Shape;257;p27"/>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58" name="Google Shape;258;p27"/>
          <p:cNvSpPr txBox="1"/>
          <p:nvPr/>
        </p:nvSpPr>
        <p:spPr>
          <a:xfrm>
            <a:off x="6786775" y="1291000"/>
            <a:ext cx="52563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Method adalah suatu definisi function di dalam sebuah Class</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self adalah argumen pertama</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tentukan attributes dengan assignment =</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arahkan ke attributes di dalam Class menggunakan self.___</a:t>
            </a:r>
            <a:endParaRPr sz="1600">
              <a:solidFill>
                <a:schemeClr val="dk1"/>
              </a:solidFill>
              <a:latin typeface="Montserrat"/>
              <a:ea typeface="Montserrat"/>
              <a:cs typeface="Montserrat"/>
              <a:sym typeface="Montserrat"/>
            </a:endParaRPr>
          </a:p>
        </p:txBody>
      </p:sp>
      <p:pic>
        <p:nvPicPr>
          <p:cNvPr id="259" name="Google Shape;259;p27"/>
          <p:cNvPicPr preferRelativeResize="0"/>
          <p:nvPr/>
        </p:nvPicPr>
        <p:blipFill>
          <a:blip r:embed="rId5">
            <a:alphaModFix/>
          </a:blip>
          <a:stretch>
            <a:fillRect/>
          </a:stretch>
        </p:blipFill>
        <p:spPr>
          <a:xfrm>
            <a:off x="1030400" y="1366675"/>
            <a:ext cx="5424175" cy="3653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28"/>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65" name="Google Shape;265;p28"/>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Constructor</a:t>
            </a:r>
            <a:endParaRPr b="1" sz="3300">
              <a:solidFill>
                <a:srgbClr val="16234A"/>
              </a:solidFill>
            </a:endParaRPr>
          </a:p>
        </p:txBody>
      </p:sp>
      <p:pic>
        <p:nvPicPr>
          <p:cNvPr id="266" name="Google Shape;266;p28"/>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67" name="Google Shape;267;p28"/>
          <p:cNvSpPr txBox="1"/>
          <p:nvPr/>
        </p:nvSpPr>
        <p:spPr>
          <a:xfrm>
            <a:off x="1032250" y="1291000"/>
            <a:ext cx="110109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Bagaimana menambahkan data ke objek saat membuatnya?</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Constructor </a:t>
            </a:r>
            <a:r>
              <a:rPr b="1" lang="en-US" sz="1600">
                <a:solidFill>
                  <a:schemeClr val="dk1"/>
                </a:solidFill>
                <a:latin typeface="Montserrat"/>
                <a:ea typeface="Montserrat"/>
                <a:cs typeface="Montserrat"/>
                <a:sym typeface="Montserrat"/>
              </a:rPr>
              <a:t>__init__()</a:t>
            </a:r>
            <a:r>
              <a:rPr lang="en-US" sz="1600">
                <a:solidFill>
                  <a:schemeClr val="dk1"/>
                </a:solidFill>
                <a:latin typeface="Montserrat"/>
                <a:ea typeface="Montserrat"/>
                <a:cs typeface="Montserrat"/>
                <a:sym typeface="Montserrat"/>
              </a:rPr>
              <a:t> method dipanggil setiap kali sebuah objek dibuat.</a:t>
            </a:r>
            <a:endParaRPr sz="1600">
              <a:solidFill>
                <a:schemeClr val="dk1"/>
              </a:solidFill>
              <a:latin typeface="Montserrat"/>
              <a:ea typeface="Montserrat"/>
              <a:cs typeface="Montserrat"/>
              <a:sym typeface="Montserrat"/>
            </a:endParaRPr>
          </a:p>
        </p:txBody>
      </p:sp>
      <p:pic>
        <p:nvPicPr>
          <p:cNvPr id="268" name="Google Shape;268;p28"/>
          <p:cNvPicPr preferRelativeResize="0"/>
          <p:nvPr/>
        </p:nvPicPr>
        <p:blipFill>
          <a:blip r:embed="rId5">
            <a:alphaModFix/>
          </a:blip>
          <a:stretch>
            <a:fillRect/>
          </a:stretch>
        </p:blipFill>
        <p:spPr>
          <a:xfrm>
            <a:off x="1197200" y="2187050"/>
            <a:ext cx="9054874" cy="2859425"/>
          </a:xfrm>
          <a:prstGeom prst="rect">
            <a:avLst/>
          </a:prstGeom>
          <a:noFill/>
          <a:ln>
            <a:noFill/>
          </a:ln>
        </p:spPr>
      </p:pic>
      <p:pic>
        <p:nvPicPr>
          <p:cNvPr id="269" name="Google Shape;269;p28"/>
          <p:cNvPicPr preferRelativeResize="0"/>
          <p:nvPr/>
        </p:nvPicPr>
        <p:blipFill>
          <a:blip r:embed="rId6">
            <a:alphaModFix/>
          </a:blip>
          <a:stretch>
            <a:fillRect/>
          </a:stretch>
        </p:blipFill>
        <p:spPr>
          <a:xfrm>
            <a:off x="1197200" y="5288575"/>
            <a:ext cx="9054874" cy="7775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29"/>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75" name="Google Shape;275;p29"/>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Constructor</a:t>
            </a:r>
            <a:endParaRPr b="1" sz="3300">
              <a:solidFill>
                <a:srgbClr val="16234A"/>
              </a:solidFill>
            </a:endParaRPr>
          </a:p>
        </p:txBody>
      </p:sp>
      <p:pic>
        <p:nvPicPr>
          <p:cNvPr id="276" name="Google Shape;276;p29"/>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77" name="Google Shape;277;p29"/>
          <p:cNvSpPr txBox="1"/>
          <p:nvPr/>
        </p:nvSpPr>
        <p:spPr>
          <a:xfrm>
            <a:off x="1032250" y="1291000"/>
            <a:ext cx="110109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Bagaimana menambahkan data ke objek saat membuatnya?</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Constructor </a:t>
            </a:r>
            <a:r>
              <a:rPr b="1" lang="en-US" sz="1600">
                <a:solidFill>
                  <a:schemeClr val="dk1"/>
                </a:solidFill>
                <a:latin typeface="Montserrat"/>
                <a:ea typeface="Montserrat"/>
                <a:cs typeface="Montserrat"/>
                <a:sym typeface="Montserrat"/>
              </a:rPr>
              <a:t>__init__()</a:t>
            </a:r>
            <a:r>
              <a:rPr lang="en-US" sz="1600">
                <a:solidFill>
                  <a:schemeClr val="dk1"/>
                </a:solidFill>
                <a:latin typeface="Montserrat"/>
                <a:ea typeface="Montserrat"/>
                <a:cs typeface="Montserrat"/>
                <a:sym typeface="Montserrat"/>
              </a:rPr>
              <a:t> method dipanggil setiap kali sebuah objek dibuat.</a:t>
            </a:r>
            <a:endParaRPr sz="1600">
              <a:solidFill>
                <a:schemeClr val="dk1"/>
              </a:solidFill>
              <a:latin typeface="Montserrat"/>
              <a:ea typeface="Montserrat"/>
              <a:cs typeface="Montserrat"/>
              <a:sym typeface="Montserrat"/>
            </a:endParaRPr>
          </a:p>
        </p:txBody>
      </p:sp>
      <p:pic>
        <p:nvPicPr>
          <p:cNvPr id="278" name="Google Shape;278;p29"/>
          <p:cNvPicPr preferRelativeResize="0"/>
          <p:nvPr/>
        </p:nvPicPr>
        <p:blipFill>
          <a:blip r:embed="rId5">
            <a:alphaModFix/>
          </a:blip>
          <a:stretch>
            <a:fillRect/>
          </a:stretch>
        </p:blipFill>
        <p:spPr>
          <a:xfrm>
            <a:off x="1253450" y="5772678"/>
            <a:ext cx="9325177" cy="1036122"/>
          </a:xfrm>
          <a:prstGeom prst="rect">
            <a:avLst/>
          </a:prstGeom>
          <a:noFill/>
          <a:ln>
            <a:noFill/>
          </a:ln>
        </p:spPr>
      </p:pic>
      <p:pic>
        <p:nvPicPr>
          <p:cNvPr id="279" name="Google Shape;279;p29"/>
          <p:cNvPicPr preferRelativeResize="0"/>
          <p:nvPr/>
        </p:nvPicPr>
        <p:blipFill>
          <a:blip r:embed="rId6">
            <a:alphaModFix/>
          </a:blip>
          <a:stretch>
            <a:fillRect/>
          </a:stretch>
        </p:blipFill>
        <p:spPr>
          <a:xfrm>
            <a:off x="1268900" y="2243800"/>
            <a:ext cx="9294265" cy="33764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30"/>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85" name="Google Shape;285;p30"/>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Constructor</a:t>
            </a:r>
            <a:endParaRPr b="1" sz="3300">
              <a:solidFill>
                <a:srgbClr val="16234A"/>
              </a:solidFill>
            </a:endParaRPr>
          </a:p>
        </p:txBody>
      </p:sp>
      <p:pic>
        <p:nvPicPr>
          <p:cNvPr id="286" name="Google Shape;286;p30"/>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87" name="Google Shape;287;p30"/>
          <p:cNvSpPr txBox="1"/>
          <p:nvPr/>
        </p:nvSpPr>
        <p:spPr>
          <a:xfrm>
            <a:off x="1032250" y="1291000"/>
            <a:ext cx="11010900" cy="800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Bagaimana menambahkan data ke objek saat membuatnya?</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Constructor </a:t>
            </a:r>
            <a:r>
              <a:rPr b="1" lang="en-US" sz="1600">
                <a:solidFill>
                  <a:schemeClr val="dk1"/>
                </a:solidFill>
                <a:latin typeface="Montserrat"/>
                <a:ea typeface="Montserrat"/>
                <a:cs typeface="Montserrat"/>
                <a:sym typeface="Montserrat"/>
              </a:rPr>
              <a:t>__init__()</a:t>
            </a:r>
            <a:r>
              <a:rPr lang="en-US" sz="1600">
                <a:solidFill>
                  <a:schemeClr val="dk1"/>
                </a:solidFill>
                <a:latin typeface="Montserrat"/>
                <a:ea typeface="Montserrat"/>
                <a:cs typeface="Montserrat"/>
                <a:sym typeface="Montserrat"/>
              </a:rPr>
              <a:t> method dipanggil setiap kali sebuah objek dibuat.</a:t>
            </a:r>
            <a:endParaRPr sz="1600">
              <a:solidFill>
                <a:schemeClr val="dk1"/>
              </a:solidFill>
              <a:latin typeface="Montserrat"/>
              <a:ea typeface="Montserrat"/>
              <a:cs typeface="Montserrat"/>
              <a:sym typeface="Montserrat"/>
            </a:endParaRPr>
          </a:p>
        </p:txBody>
      </p:sp>
      <p:pic>
        <p:nvPicPr>
          <p:cNvPr id="288" name="Google Shape;288;p30"/>
          <p:cNvPicPr preferRelativeResize="0"/>
          <p:nvPr/>
        </p:nvPicPr>
        <p:blipFill>
          <a:blip r:embed="rId5">
            <a:alphaModFix/>
          </a:blip>
          <a:stretch>
            <a:fillRect/>
          </a:stretch>
        </p:blipFill>
        <p:spPr>
          <a:xfrm>
            <a:off x="1328900" y="2091402"/>
            <a:ext cx="9049600" cy="3287600"/>
          </a:xfrm>
          <a:prstGeom prst="rect">
            <a:avLst/>
          </a:prstGeom>
          <a:noFill/>
          <a:ln>
            <a:noFill/>
          </a:ln>
        </p:spPr>
      </p:pic>
      <p:pic>
        <p:nvPicPr>
          <p:cNvPr id="289" name="Google Shape;289;p30"/>
          <p:cNvPicPr preferRelativeResize="0"/>
          <p:nvPr/>
        </p:nvPicPr>
        <p:blipFill>
          <a:blip r:embed="rId6">
            <a:alphaModFix/>
          </a:blip>
          <a:stretch>
            <a:fillRect/>
          </a:stretch>
        </p:blipFill>
        <p:spPr>
          <a:xfrm>
            <a:off x="1328900" y="5540975"/>
            <a:ext cx="8986398" cy="1010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1"/>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295" name="Google Shape;295;p31"/>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Constructor</a:t>
            </a:r>
            <a:endParaRPr b="1" sz="3300">
              <a:solidFill>
                <a:srgbClr val="16234A"/>
              </a:solidFill>
            </a:endParaRPr>
          </a:p>
        </p:txBody>
      </p:sp>
      <p:pic>
        <p:nvPicPr>
          <p:cNvPr id="296" name="Google Shape;296;p31"/>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297" name="Google Shape;297;p31"/>
          <p:cNvSpPr txBox="1"/>
          <p:nvPr/>
        </p:nvSpPr>
        <p:spPr>
          <a:xfrm>
            <a:off x="1032250" y="1291000"/>
            <a:ext cx="27645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Attributes pada Method</a:t>
            </a:r>
            <a:endParaRPr sz="1600">
              <a:solidFill>
                <a:schemeClr val="dk1"/>
              </a:solidFill>
              <a:latin typeface="Montserrat"/>
              <a:ea typeface="Montserrat"/>
              <a:cs typeface="Montserrat"/>
              <a:sym typeface="Montserrat"/>
            </a:endParaRPr>
          </a:p>
        </p:txBody>
      </p:sp>
      <p:sp>
        <p:nvSpPr>
          <p:cNvPr id="298" name="Google Shape;298;p31"/>
          <p:cNvSpPr txBox="1"/>
          <p:nvPr/>
        </p:nvSpPr>
        <p:spPr>
          <a:xfrm>
            <a:off x="6345950" y="1291000"/>
            <a:ext cx="32649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Attributes pada Constructor</a:t>
            </a:r>
            <a:endParaRPr sz="1600">
              <a:solidFill>
                <a:schemeClr val="dk1"/>
              </a:solidFill>
              <a:latin typeface="Montserrat"/>
              <a:ea typeface="Montserrat"/>
              <a:cs typeface="Montserrat"/>
              <a:sym typeface="Montserrat"/>
            </a:endParaRPr>
          </a:p>
        </p:txBody>
      </p:sp>
      <p:pic>
        <p:nvPicPr>
          <p:cNvPr id="299" name="Google Shape;299;p31"/>
          <p:cNvPicPr preferRelativeResize="0"/>
          <p:nvPr/>
        </p:nvPicPr>
        <p:blipFill>
          <a:blip r:embed="rId5">
            <a:alphaModFix/>
          </a:blip>
          <a:stretch>
            <a:fillRect/>
          </a:stretch>
        </p:blipFill>
        <p:spPr>
          <a:xfrm>
            <a:off x="1094949" y="1817750"/>
            <a:ext cx="4052475" cy="3229150"/>
          </a:xfrm>
          <a:prstGeom prst="rect">
            <a:avLst/>
          </a:prstGeom>
          <a:noFill/>
          <a:ln>
            <a:noFill/>
          </a:ln>
        </p:spPr>
      </p:pic>
      <p:pic>
        <p:nvPicPr>
          <p:cNvPr id="300" name="Google Shape;300;p31"/>
          <p:cNvPicPr preferRelativeResize="0"/>
          <p:nvPr/>
        </p:nvPicPr>
        <p:blipFill>
          <a:blip r:embed="rId6">
            <a:alphaModFix/>
          </a:blip>
          <a:stretch>
            <a:fillRect/>
          </a:stretch>
        </p:blipFill>
        <p:spPr>
          <a:xfrm>
            <a:off x="6345950" y="1903999"/>
            <a:ext cx="4052475" cy="1935355"/>
          </a:xfrm>
          <a:prstGeom prst="rect">
            <a:avLst/>
          </a:prstGeom>
          <a:noFill/>
          <a:ln>
            <a:noFill/>
          </a:ln>
        </p:spPr>
      </p:pic>
      <p:sp>
        <p:nvSpPr>
          <p:cNvPr id="301" name="Google Shape;301;p31"/>
          <p:cNvSpPr txBox="1"/>
          <p:nvPr/>
        </p:nvSpPr>
        <p:spPr>
          <a:xfrm>
            <a:off x="6415275" y="4021250"/>
            <a:ext cx="55209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lebih mudah untuk mengetahui semua a</a:t>
            </a:r>
            <a:r>
              <a:rPr lang="en-US" sz="1600">
                <a:solidFill>
                  <a:schemeClr val="dk1"/>
                </a:solidFill>
                <a:latin typeface="Montserrat"/>
                <a:ea typeface="Montserrat"/>
                <a:cs typeface="Montserrat"/>
                <a:sym typeface="Montserrat"/>
              </a:rPr>
              <a:t>ttribute</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attribute</a:t>
            </a:r>
            <a:r>
              <a:rPr lang="en-US" sz="1600">
                <a:solidFill>
                  <a:schemeClr val="dk1"/>
                </a:solidFill>
                <a:latin typeface="Montserrat"/>
                <a:ea typeface="Montserrat"/>
                <a:cs typeface="Montserrat"/>
                <a:sym typeface="Montserrat"/>
              </a:rPr>
              <a:t> dibuat ketika object dibuat</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code menjadi lebih reusable &amp; mudah di-maintain</a:t>
            </a:r>
            <a:endParaRPr sz="16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4"/>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120" name="Google Shape;120;p14"/>
          <p:cNvSpPr txBox="1"/>
          <p:nvPr/>
        </p:nvSpPr>
        <p:spPr>
          <a:xfrm>
            <a:off x="966225" y="485252"/>
            <a:ext cx="64221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3600"/>
              <a:buFont typeface="Arial"/>
              <a:buNone/>
            </a:pPr>
            <a:r>
              <a:rPr b="1" lang="en-US" sz="3300">
                <a:solidFill>
                  <a:srgbClr val="16234A"/>
                </a:solidFill>
              </a:rPr>
              <a:t>Python OOP</a:t>
            </a:r>
            <a:endParaRPr b="1" i="0" sz="3300" u="none" cap="none" strike="noStrike">
              <a:solidFill>
                <a:srgbClr val="16234A"/>
              </a:solidFill>
              <a:latin typeface="Arial"/>
              <a:ea typeface="Arial"/>
              <a:cs typeface="Arial"/>
              <a:sym typeface="Arial"/>
            </a:endParaRPr>
          </a:p>
        </p:txBody>
      </p:sp>
      <p:pic>
        <p:nvPicPr>
          <p:cNvPr id="121" name="Google Shape;121;p14"/>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122" name="Google Shape;122;p14"/>
          <p:cNvSpPr txBox="1"/>
          <p:nvPr/>
        </p:nvSpPr>
        <p:spPr>
          <a:xfrm>
            <a:off x="949843" y="1382438"/>
            <a:ext cx="8562900" cy="5510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Procedural</a:t>
            </a:r>
            <a:endParaRPr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Code sebagai sebuah urutan (sequence of steps)</a:t>
            </a:r>
            <a:endParaRPr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Digunakan untuk menganalisa data</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Object-oriented</a:t>
            </a:r>
            <a:endParaRPr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Code sebagai interaksi antar objek</a:t>
            </a:r>
            <a:endParaRPr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Digunakan untuk membuat frameworks atau tools</a:t>
            </a:r>
            <a:endParaRPr sz="1600">
              <a:solidFill>
                <a:schemeClr val="dk1"/>
              </a:solidFill>
              <a:latin typeface="Montserrat"/>
              <a:ea typeface="Montserrat"/>
              <a:cs typeface="Montserrat"/>
              <a:sym typeface="Montserrat"/>
            </a:endParaRPr>
          </a:p>
          <a:p>
            <a:pPr indent="-330200" lvl="0" marL="457200" marR="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Code lebih mudah di-maintain dan lebih reusable</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marR="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p:txBody>
      </p:sp>
      <p:pic>
        <p:nvPicPr>
          <p:cNvPr id="123" name="Google Shape;123;p14"/>
          <p:cNvPicPr preferRelativeResize="0"/>
          <p:nvPr/>
        </p:nvPicPr>
        <p:blipFill>
          <a:blip r:embed="rId5">
            <a:alphaModFix/>
          </a:blip>
          <a:stretch>
            <a:fillRect/>
          </a:stretch>
        </p:blipFill>
        <p:spPr>
          <a:xfrm>
            <a:off x="1162775" y="2569250"/>
            <a:ext cx="2622175" cy="978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p32"/>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07" name="Google Shape;307;p32"/>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Best Practices (1)</a:t>
            </a:r>
            <a:endParaRPr b="1" sz="3300">
              <a:solidFill>
                <a:srgbClr val="16234A"/>
              </a:solidFill>
            </a:endParaRPr>
          </a:p>
        </p:txBody>
      </p:sp>
      <p:pic>
        <p:nvPicPr>
          <p:cNvPr id="308" name="Google Shape;308;p32"/>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09" name="Google Shape;309;p32"/>
          <p:cNvSpPr txBox="1"/>
          <p:nvPr/>
        </p:nvSpPr>
        <p:spPr>
          <a:xfrm>
            <a:off x="1032250" y="1291000"/>
            <a:ext cx="11010900" cy="19086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Inisiasi attributes di constructor __init__()</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Penamaan</a:t>
            </a:r>
            <a:endParaRPr sz="1600">
              <a:solidFill>
                <a:schemeClr val="dk1"/>
              </a:solidFill>
              <a:latin typeface="Montserrat"/>
              <a:ea typeface="Montserrat"/>
              <a:cs typeface="Montserrat"/>
              <a:sym typeface="Montserrat"/>
            </a:endParaRPr>
          </a:p>
          <a:p>
            <a:pPr indent="-330200" lvl="1" marL="9144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CamelCase untuk nama Class, lower_snake_case untuk nama function &amp; attribute</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Gunakan self sebagai argumen pertama, dan jangan diganti menggunakan nama lain</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Gunakan docstring secukupnya</a:t>
            </a:r>
            <a:endParaRPr sz="1600">
              <a:solidFill>
                <a:schemeClr val="dk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3"/>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15" name="Google Shape;315;p33"/>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Instance &amp; class data</a:t>
            </a:r>
            <a:endParaRPr b="1" sz="3300">
              <a:solidFill>
                <a:srgbClr val="16234A"/>
              </a:solidFill>
            </a:endParaRPr>
          </a:p>
        </p:txBody>
      </p:sp>
      <p:pic>
        <p:nvPicPr>
          <p:cNvPr id="316" name="Google Shape;316;p33"/>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17" name="Google Shape;317;p33"/>
          <p:cNvSpPr txBox="1"/>
          <p:nvPr/>
        </p:nvSpPr>
        <p:spPr>
          <a:xfrm>
            <a:off x="1032250" y="1595800"/>
            <a:ext cx="11010900" cy="375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Prinsip Utama dari OOP adalah:</a:t>
            </a:r>
            <a:endParaRPr b="1"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Inheritance</a:t>
            </a:r>
            <a:endParaRPr b="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Memperluas fungsionalitas dari code yang sudah ada</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Polymorphism</a:t>
            </a:r>
            <a:endParaRPr b="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Membuat interface yang simple</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Encapsulation</a:t>
            </a:r>
            <a:endParaRPr b="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Menyatukan data &amp; method</a:t>
            </a:r>
            <a:endParaRPr sz="160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4"/>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23" name="Google Shape;323;p34"/>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Instance-level data</a:t>
            </a:r>
            <a:endParaRPr b="1" sz="3300">
              <a:solidFill>
                <a:srgbClr val="16234A"/>
              </a:solidFill>
            </a:endParaRPr>
          </a:p>
        </p:txBody>
      </p:sp>
      <p:pic>
        <p:nvPicPr>
          <p:cNvPr id="324" name="Google Shape;324;p34"/>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25" name="Google Shape;325;p34"/>
          <p:cNvSpPr txBox="1"/>
          <p:nvPr/>
        </p:nvSpPr>
        <p:spPr>
          <a:xfrm>
            <a:off x="1032250" y="4221675"/>
            <a:ext cx="11010900" cy="18933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b="1" lang="en-US" sz="1600">
                <a:solidFill>
                  <a:schemeClr val="dk1"/>
                </a:solidFill>
                <a:latin typeface="Montserrat"/>
                <a:ea typeface="Montserrat"/>
                <a:cs typeface="Montserrat"/>
                <a:sym typeface="Montserrat"/>
              </a:rPr>
              <a:t>name</a:t>
            </a:r>
            <a:r>
              <a:rPr lang="en-US" sz="1600">
                <a:solidFill>
                  <a:schemeClr val="dk1"/>
                </a:solidFill>
                <a:latin typeface="Montserrat"/>
                <a:ea typeface="Montserrat"/>
                <a:cs typeface="Montserrat"/>
                <a:sym typeface="Montserrat"/>
              </a:rPr>
              <a:t> &amp; </a:t>
            </a:r>
            <a:r>
              <a:rPr b="1" lang="en-US" sz="1600">
                <a:solidFill>
                  <a:schemeClr val="dk1"/>
                </a:solidFill>
                <a:latin typeface="Montserrat"/>
                <a:ea typeface="Montserrat"/>
                <a:cs typeface="Montserrat"/>
                <a:sym typeface="Montserrat"/>
              </a:rPr>
              <a:t>salary</a:t>
            </a:r>
            <a:r>
              <a:rPr lang="en-US" sz="1600">
                <a:solidFill>
                  <a:schemeClr val="dk1"/>
                </a:solidFill>
                <a:latin typeface="Montserrat"/>
                <a:ea typeface="Montserrat"/>
                <a:cs typeface="Montserrat"/>
                <a:sym typeface="Montserrat"/>
              </a:rPr>
              <a:t> adalah attributes instance</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b="1" lang="en-US" sz="1600">
                <a:solidFill>
                  <a:schemeClr val="dk1"/>
                </a:solidFill>
                <a:latin typeface="Montserrat"/>
                <a:ea typeface="Montserrat"/>
                <a:cs typeface="Montserrat"/>
                <a:sym typeface="Montserrat"/>
              </a:rPr>
              <a:t>self</a:t>
            </a:r>
            <a:r>
              <a:rPr lang="en-US" sz="1600">
                <a:solidFill>
                  <a:schemeClr val="dk1"/>
                </a:solidFill>
                <a:latin typeface="Montserrat"/>
                <a:ea typeface="Montserrat"/>
                <a:cs typeface="Montserrat"/>
                <a:sym typeface="Montserrat"/>
              </a:rPr>
              <a:t> terikat pada suatu instance</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500">
                <a:solidFill>
                  <a:schemeClr val="dk1"/>
                </a:solidFill>
                <a:latin typeface="Montserrat"/>
                <a:ea typeface="Montserrat"/>
                <a:cs typeface="Montserrat"/>
                <a:sym typeface="Montserrat"/>
              </a:rPr>
              <a:t>Instance adalah object yang dimiliki oleh Class</a:t>
            </a:r>
            <a:endParaRPr sz="1500">
              <a:solidFill>
                <a:schemeClr val="dk1"/>
              </a:solidFill>
              <a:latin typeface="Montserrat"/>
              <a:ea typeface="Montserrat"/>
              <a:cs typeface="Montserrat"/>
              <a:sym typeface="Montserrat"/>
            </a:endParaRPr>
          </a:p>
        </p:txBody>
      </p:sp>
      <p:pic>
        <p:nvPicPr>
          <p:cNvPr id="326" name="Google Shape;326;p34"/>
          <p:cNvPicPr preferRelativeResize="0"/>
          <p:nvPr/>
        </p:nvPicPr>
        <p:blipFill>
          <a:blip r:embed="rId5">
            <a:alphaModFix/>
          </a:blip>
          <a:stretch>
            <a:fillRect/>
          </a:stretch>
        </p:blipFill>
        <p:spPr>
          <a:xfrm>
            <a:off x="993659" y="1347750"/>
            <a:ext cx="4292096" cy="2721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35"/>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32" name="Google Shape;332;p35"/>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Class</a:t>
            </a:r>
            <a:r>
              <a:rPr b="1" lang="en-US" sz="3300">
                <a:solidFill>
                  <a:srgbClr val="16234A"/>
                </a:solidFill>
              </a:rPr>
              <a:t>-level data</a:t>
            </a:r>
            <a:endParaRPr b="1" sz="3300">
              <a:solidFill>
                <a:srgbClr val="16234A"/>
              </a:solidFill>
            </a:endParaRPr>
          </a:p>
        </p:txBody>
      </p:sp>
      <p:pic>
        <p:nvPicPr>
          <p:cNvPr id="333" name="Google Shape;333;p35"/>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34" name="Google Shape;334;p35"/>
          <p:cNvSpPr txBox="1"/>
          <p:nvPr/>
        </p:nvSpPr>
        <p:spPr>
          <a:xfrm>
            <a:off x="1032250" y="4221675"/>
            <a:ext cx="110109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Data dibagikan di antara semua instance class</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attribute ditentukan di badan class</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“Global Variable” terdapat di dalam class</a:t>
            </a:r>
            <a:endParaRPr sz="1600">
              <a:solidFill>
                <a:schemeClr val="dk1"/>
              </a:solidFill>
              <a:latin typeface="Montserrat"/>
              <a:ea typeface="Montserrat"/>
              <a:cs typeface="Montserrat"/>
              <a:sym typeface="Montserrat"/>
            </a:endParaRPr>
          </a:p>
        </p:txBody>
      </p:sp>
      <p:pic>
        <p:nvPicPr>
          <p:cNvPr id="335" name="Google Shape;335;p35"/>
          <p:cNvPicPr preferRelativeResize="0"/>
          <p:nvPr/>
        </p:nvPicPr>
        <p:blipFill>
          <a:blip r:embed="rId5">
            <a:alphaModFix/>
          </a:blip>
          <a:stretch>
            <a:fillRect/>
          </a:stretch>
        </p:blipFill>
        <p:spPr>
          <a:xfrm>
            <a:off x="1079725" y="1388726"/>
            <a:ext cx="4779126" cy="2026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36"/>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41" name="Google Shape;341;p36"/>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Class-level data</a:t>
            </a:r>
            <a:endParaRPr b="1" sz="3300">
              <a:solidFill>
                <a:srgbClr val="16234A"/>
              </a:solidFill>
            </a:endParaRPr>
          </a:p>
        </p:txBody>
      </p:sp>
      <p:pic>
        <p:nvPicPr>
          <p:cNvPr id="342" name="Google Shape;342;p36"/>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43" name="Google Shape;343;p36"/>
          <p:cNvSpPr txBox="1"/>
          <p:nvPr/>
        </p:nvSpPr>
        <p:spPr>
          <a:xfrm>
            <a:off x="889875" y="4437525"/>
            <a:ext cx="5671500" cy="22779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MIN_SALARY is dapat diakses oleh semua instance</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Tidak perlu menggunakan </a:t>
            </a:r>
            <a:r>
              <a:rPr b="1" lang="en-US" sz="1600">
                <a:solidFill>
                  <a:schemeClr val="dk1"/>
                </a:solidFill>
                <a:latin typeface="Montserrat"/>
                <a:ea typeface="Montserrat"/>
                <a:cs typeface="Montserrat"/>
                <a:sym typeface="Montserrat"/>
              </a:rPr>
              <a:t>self </a:t>
            </a:r>
            <a:r>
              <a:rPr lang="en-US" sz="1600">
                <a:solidFill>
                  <a:schemeClr val="dk1"/>
                </a:solidFill>
                <a:latin typeface="Montserrat"/>
                <a:ea typeface="Montserrat"/>
                <a:cs typeface="Montserrat"/>
                <a:sym typeface="Montserrat"/>
              </a:rPr>
              <a:t>untuk membuat class attribute</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Cukup gunakan ClassName.attribute_name untuk mengakses nilai dari class attribute</a:t>
            </a:r>
            <a:endParaRPr sz="1600">
              <a:solidFill>
                <a:schemeClr val="dk1"/>
              </a:solidFill>
              <a:latin typeface="Montserrat"/>
              <a:ea typeface="Montserrat"/>
              <a:cs typeface="Montserrat"/>
              <a:sym typeface="Montserrat"/>
            </a:endParaRPr>
          </a:p>
        </p:txBody>
      </p:sp>
      <p:pic>
        <p:nvPicPr>
          <p:cNvPr id="344" name="Google Shape;344;p36"/>
          <p:cNvPicPr preferRelativeResize="0"/>
          <p:nvPr/>
        </p:nvPicPr>
        <p:blipFill>
          <a:blip r:embed="rId5">
            <a:alphaModFix/>
          </a:blip>
          <a:stretch>
            <a:fillRect/>
          </a:stretch>
        </p:blipFill>
        <p:spPr>
          <a:xfrm>
            <a:off x="993649" y="1271550"/>
            <a:ext cx="5306701" cy="2993525"/>
          </a:xfrm>
          <a:prstGeom prst="rect">
            <a:avLst/>
          </a:prstGeom>
          <a:noFill/>
          <a:ln>
            <a:noFill/>
          </a:ln>
        </p:spPr>
      </p:pic>
      <p:pic>
        <p:nvPicPr>
          <p:cNvPr id="345" name="Google Shape;345;p36"/>
          <p:cNvPicPr preferRelativeResize="0"/>
          <p:nvPr/>
        </p:nvPicPr>
        <p:blipFill>
          <a:blip r:embed="rId6">
            <a:alphaModFix/>
          </a:blip>
          <a:stretch>
            <a:fillRect/>
          </a:stretch>
        </p:blipFill>
        <p:spPr>
          <a:xfrm>
            <a:off x="7210500" y="1098119"/>
            <a:ext cx="3622275" cy="1431481"/>
          </a:xfrm>
          <a:prstGeom prst="rect">
            <a:avLst/>
          </a:prstGeom>
          <a:noFill/>
          <a:ln>
            <a:noFill/>
          </a:ln>
        </p:spPr>
      </p:pic>
      <p:pic>
        <p:nvPicPr>
          <p:cNvPr id="346" name="Google Shape;346;p36"/>
          <p:cNvPicPr preferRelativeResize="0"/>
          <p:nvPr/>
        </p:nvPicPr>
        <p:blipFill>
          <a:blip r:embed="rId7">
            <a:alphaModFix/>
          </a:blip>
          <a:stretch>
            <a:fillRect/>
          </a:stretch>
        </p:blipFill>
        <p:spPr>
          <a:xfrm>
            <a:off x="7210500" y="3555918"/>
            <a:ext cx="3622275" cy="1431481"/>
          </a:xfrm>
          <a:prstGeom prst="rect">
            <a:avLst/>
          </a:prstGeom>
          <a:noFill/>
          <a:ln>
            <a:noFill/>
          </a:ln>
        </p:spPr>
      </p:pic>
      <p:pic>
        <p:nvPicPr>
          <p:cNvPr id="347" name="Google Shape;347;p36"/>
          <p:cNvPicPr preferRelativeResize="0"/>
          <p:nvPr/>
        </p:nvPicPr>
        <p:blipFill>
          <a:blip r:embed="rId8">
            <a:alphaModFix/>
          </a:blip>
          <a:stretch>
            <a:fillRect/>
          </a:stretch>
        </p:blipFill>
        <p:spPr>
          <a:xfrm>
            <a:off x="7256150" y="5050800"/>
            <a:ext cx="3530976" cy="379675"/>
          </a:xfrm>
          <a:prstGeom prst="rect">
            <a:avLst/>
          </a:prstGeom>
          <a:noFill/>
          <a:ln>
            <a:noFill/>
          </a:ln>
        </p:spPr>
      </p:pic>
      <p:pic>
        <p:nvPicPr>
          <p:cNvPr id="348" name="Google Shape;348;p36"/>
          <p:cNvPicPr preferRelativeResize="0"/>
          <p:nvPr/>
        </p:nvPicPr>
        <p:blipFill>
          <a:blip r:embed="rId8">
            <a:alphaModFix/>
          </a:blip>
          <a:stretch>
            <a:fillRect/>
          </a:stretch>
        </p:blipFill>
        <p:spPr>
          <a:xfrm>
            <a:off x="7256150" y="2586225"/>
            <a:ext cx="3530976" cy="379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37"/>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54" name="Google Shape;354;p37"/>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Class attributes</a:t>
            </a:r>
            <a:endParaRPr b="1" sz="3300">
              <a:solidFill>
                <a:srgbClr val="16234A"/>
              </a:solidFill>
            </a:endParaRPr>
          </a:p>
        </p:txBody>
      </p:sp>
      <p:pic>
        <p:nvPicPr>
          <p:cNvPr id="355" name="Google Shape;355;p37"/>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56" name="Google Shape;356;p37"/>
          <p:cNvSpPr txBox="1"/>
          <p:nvPr/>
        </p:nvSpPr>
        <p:spPr>
          <a:xfrm>
            <a:off x="956050" y="1565225"/>
            <a:ext cx="107022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Kita dapat menggunakan class attribute ketika terdapat konstanta global (global constant) yang akan dipakai di dalam class.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Misalnya: </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Nilai minimum / maksimum </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nilai pi=3.14</a:t>
            </a:r>
            <a:endParaRPr sz="1600">
              <a:solidFill>
                <a:schemeClr val="dk1"/>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38"/>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62" name="Google Shape;362;p38"/>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Class method</a:t>
            </a:r>
            <a:endParaRPr b="1" sz="3300">
              <a:solidFill>
                <a:srgbClr val="16234A"/>
              </a:solidFill>
            </a:endParaRPr>
          </a:p>
        </p:txBody>
      </p:sp>
      <p:pic>
        <p:nvPicPr>
          <p:cNvPr id="363" name="Google Shape;363;p38"/>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64" name="Google Shape;364;p38"/>
          <p:cNvSpPr txBox="1"/>
          <p:nvPr/>
        </p:nvSpPr>
        <p:spPr>
          <a:xfrm>
            <a:off x="956050" y="1565225"/>
            <a:ext cx="10702200" cy="264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Class method adalah method yang terikat ke class, bukan pada object, dan tidak membutuhkan pembuatan class instance.</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Class method tidak dapat menggunakan instance-level dat</a:t>
            </a:r>
            <a:r>
              <a:rPr lang="en-US" sz="1600">
                <a:solidFill>
                  <a:schemeClr val="dk1"/>
                </a:solidFill>
                <a:latin typeface="Montserrat"/>
                <a:ea typeface="Montserrat"/>
                <a:cs typeface="Montserrat"/>
                <a:sym typeface="Montserrat"/>
              </a:rPr>
              <a:t>a.</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Class method dimulai dengan decorator @classmethod</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9"/>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70" name="Google Shape;370;p39"/>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Kapan menggunakan </a:t>
            </a:r>
            <a:r>
              <a:rPr b="1" lang="en-US" sz="3300">
                <a:solidFill>
                  <a:srgbClr val="16234A"/>
                </a:solidFill>
              </a:rPr>
              <a:t>Class method?</a:t>
            </a:r>
            <a:endParaRPr b="1" sz="3300">
              <a:solidFill>
                <a:srgbClr val="16234A"/>
              </a:solidFill>
            </a:endParaRPr>
          </a:p>
        </p:txBody>
      </p:sp>
      <p:pic>
        <p:nvPicPr>
          <p:cNvPr id="371" name="Google Shape;371;p39"/>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72" name="Google Shape;372;p39"/>
          <p:cNvSpPr txBox="1"/>
          <p:nvPr/>
        </p:nvSpPr>
        <p:spPr>
          <a:xfrm>
            <a:off x="956050" y="1260425"/>
            <a:ext cx="61038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Factory Method</a:t>
            </a:r>
            <a:r>
              <a:rPr lang="en-US" sz="1600">
                <a:solidFill>
                  <a:schemeClr val="dk1"/>
                </a:solidFill>
                <a:latin typeface="Montserrat"/>
                <a:ea typeface="Montserrat"/>
                <a:cs typeface="Montserrat"/>
                <a:sym typeface="Montserrat"/>
              </a:rPr>
              <a:t>: metode yang mengembalikan class object untuk kasus penggunaan yang berbeda.</a:t>
            </a:r>
            <a:endParaRPr sz="1600">
              <a:solidFill>
                <a:schemeClr val="dk1"/>
              </a:solidFill>
              <a:latin typeface="Montserrat"/>
              <a:ea typeface="Montserrat"/>
              <a:cs typeface="Montserrat"/>
              <a:sym typeface="Montserrat"/>
            </a:endParaRPr>
          </a:p>
        </p:txBody>
      </p:sp>
      <p:pic>
        <p:nvPicPr>
          <p:cNvPr id="373" name="Google Shape;373;p39"/>
          <p:cNvPicPr preferRelativeResize="0"/>
          <p:nvPr/>
        </p:nvPicPr>
        <p:blipFill>
          <a:blip r:embed="rId5">
            <a:alphaModFix/>
          </a:blip>
          <a:stretch>
            <a:fillRect/>
          </a:stretch>
        </p:blipFill>
        <p:spPr>
          <a:xfrm>
            <a:off x="993650" y="2400383"/>
            <a:ext cx="4942150" cy="4293367"/>
          </a:xfrm>
          <a:prstGeom prst="rect">
            <a:avLst/>
          </a:prstGeom>
          <a:noFill/>
          <a:ln>
            <a:noFill/>
          </a:ln>
        </p:spPr>
      </p:pic>
      <p:pic>
        <p:nvPicPr>
          <p:cNvPr id="374" name="Google Shape;374;p39"/>
          <p:cNvPicPr preferRelativeResize="0"/>
          <p:nvPr/>
        </p:nvPicPr>
        <p:blipFill>
          <a:blip r:embed="rId6">
            <a:alphaModFix/>
          </a:blip>
          <a:stretch>
            <a:fillRect/>
          </a:stretch>
        </p:blipFill>
        <p:spPr>
          <a:xfrm>
            <a:off x="6001874" y="5728325"/>
            <a:ext cx="1586675" cy="965425"/>
          </a:xfrm>
          <a:prstGeom prst="rect">
            <a:avLst/>
          </a:prstGeom>
          <a:noFill/>
          <a:ln>
            <a:noFill/>
          </a:ln>
        </p:spPr>
      </p:pic>
      <p:sp>
        <p:nvSpPr>
          <p:cNvPr id="375" name="Google Shape;375;p39"/>
          <p:cNvSpPr txBox="1"/>
          <p:nvPr/>
        </p:nvSpPr>
        <p:spPr>
          <a:xfrm>
            <a:off x="6061200" y="5328125"/>
            <a:ext cx="1068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Output:</a:t>
            </a:r>
            <a:endParaRPr>
              <a:solidFill>
                <a:schemeClr val="dk1"/>
              </a:solidFill>
              <a:latin typeface="Montserrat"/>
              <a:ea typeface="Montserrat"/>
              <a:cs typeface="Montserrat"/>
              <a:sym typeface="Montserrat"/>
            </a:endParaRPr>
          </a:p>
        </p:txBody>
      </p:sp>
      <p:sp>
        <p:nvSpPr>
          <p:cNvPr id="376" name="Google Shape;376;p39"/>
          <p:cNvSpPr/>
          <p:nvPr/>
        </p:nvSpPr>
        <p:spPr>
          <a:xfrm>
            <a:off x="1233975" y="4235825"/>
            <a:ext cx="4544400" cy="710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9"/>
          <p:cNvSpPr txBox="1"/>
          <p:nvPr/>
        </p:nvSpPr>
        <p:spPr>
          <a:xfrm>
            <a:off x="6001875" y="4267625"/>
            <a:ext cx="478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Montserrat"/>
                <a:ea typeface="Montserrat"/>
                <a:cs typeface="Montserrat"/>
                <a:sym typeface="Montserrat"/>
              </a:rPr>
              <a:t>cls menerima class Person</a:t>
            </a:r>
            <a:r>
              <a:rPr lang="en-US" sz="1500">
                <a:solidFill>
                  <a:schemeClr val="dk1"/>
                </a:solidFill>
                <a:latin typeface="Montserrat"/>
                <a:ea typeface="Montserrat"/>
                <a:cs typeface="Montserrat"/>
                <a:sym typeface="Montserrat"/>
              </a:rPr>
              <a:t> </a:t>
            </a:r>
            <a:r>
              <a:rPr lang="en-US" sz="1500">
                <a:solidFill>
                  <a:schemeClr val="dk1"/>
                </a:solidFill>
                <a:latin typeface="Montserrat"/>
                <a:ea typeface="Montserrat"/>
                <a:cs typeface="Montserrat"/>
                <a:sym typeface="Montserrat"/>
              </a:rPr>
              <a:t>sebagai parameter, </a:t>
            </a:r>
            <a:r>
              <a:rPr lang="en-US" sz="1500">
                <a:solidFill>
                  <a:schemeClr val="dk1"/>
                </a:solidFill>
                <a:latin typeface="Montserrat"/>
                <a:ea typeface="Montserrat"/>
                <a:cs typeface="Montserrat"/>
                <a:sym typeface="Montserrat"/>
              </a:rPr>
              <a:t>bukan object Person</a:t>
            </a:r>
            <a:r>
              <a:rPr lang="en-US" sz="1500">
                <a:solidFill>
                  <a:schemeClr val="dk1"/>
                </a:solidFill>
                <a:latin typeface="Montserrat"/>
                <a:ea typeface="Montserrat"/>
                <a:cs typeface="Montserrat"/>
                <a:sym typeface="Montserrat"/>
              </a:rPr>
              <a:t>.</a:t>
            </a:r>
            <a:endParaRPr sz="1500">
              <a:solidFill>
                <a:schemeClr val="dk1"/>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40"/>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pic>
        <p:nvPicPr>
          <p:cNvPr id="383" name="Google Shape;383;p40"/>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pic>
        <p:nvPicPr>
          <p:cNvPr id="384" name="Google Shape;384;p40"/>
          <p:cNvPicPr preferRelativeResize="0"/>
          <p:nvPr/>
        </p:nvPicPr>
        <p:blipFill>
          <a:blip r:embed="rId5">
            <a:alphaModFix/>
          </a:blip>
          <a:stretch>
            <a:fillRect/>
          </a:stretch>
        </p:blipFill>
        <p:spPr>
          <a:xfrm>
            <a:off x="993650" y="2400383"/>
            <a:ext cx="4942150" cy="4293367"/>
          </a:xfrm>
          <a:prstGeom prst="rect">
            <a:avLst/>
          </a:prstGeom>
          <a:noFill/>
          <a:ln>
            <a:noFill/>
          </a:ln>
        </p:spPr>
      </p:pic>
      <p:pic>
        <p:nvPicPr>
          <p:cNvPr id="385" name="Google Shape;385;p40"/>
          <p:cNvPicPr preferRelativeResize="0"/>
          <p:nvPr/>
        </p:nvPicPr>
        <p:blipFill>
          <a:blip r:embed="rId6">
            <a:alphaModFix/>
          </a:blip>
          <a:stretch>
            <a:fillRect/>
          </a:stretch>
        </p:blipFill>
        <p:spPr>
          <a:xfrm>
            <a:off x="6001874" y="5728325"/>
            <a:ext cx="1586675" cy="965425"/>
          </a:xfrm>
          <a:prstGeom prst="rect">
            <a:avLst/>
          </a:prstGeom>
          <a:noFill/>
          <a:ln>
            <a:noFill/>
          </a:ln>
        </p:spPr>
      </p:pic>
      <p:sp>
        <p:nvSpPr>
          <p:cNvPr id="386" name="Google Shape;386;p40"/>
          <p:cNvSpPr txBox="1"/>
          <p:nvPr/>
        </p:nvSpPr>
        <p:spPr>
          <a:xfrm>
            <a:off x="6061200" y="5328125"/>
            <a:ext cx="1068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Output:</a:t>
            </a:r>
            <a:endParaRPr>
              <a:solidFill>
                <a:schemeClr val="dk1"/>
              </a:solidFill>
              <a:latin typeface="Montserrat"/>
              <a:ea typeface="Montserrat"/>
              <a:cs typeface="Montserrat"/>
              <a:sym typeface="Montserrat"/>
            </a:endParaRPr>
          </a:p>
        </p:txBody>
      </p:sp>
      <p:sp>
        <p:nvSpPr>
          <p:cNvPr id="387" name="Google Shape;387;p40"/>
          <p:cNvSpPr/>
          <p:nvPr/>
        </p:nvSpPr>
        <p:spPr>
          <a:xfrm>
            <a:off x="1233975" y="4235825"/>
            <a:ext cx="4544400" cy="710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0"/>
          <p:cNvSpPr txBox="1"/>
          <p:nvPr/>
        </p:nvSpPr>
        <p:spPr>
          <a:xfrm>
            <a:off x="6573250" y="975450"/>
            <a:ext cx="5374500" cy="4602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Terdapat dua class instance creator, sebuah constructor (__init__()) dan method fromBirthYear.</a:t>
            </a:r>
            <a:endParaRPr>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Constructor mengambil name dan age parameter. Sementara fromBirthYear mengambil class, name dan birthYear, menghitung usia saat ini dan mengembalikan ke class instance.</a:t>
            </a:r>
            <a:endParaRPr>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Method fromBirthYear mengambil class Person (bukan object Person) sebagai parameter pertama cls dan mengembalikan constructor dengan memanggil cls(name, date.today().year - birthYear), yang setara dengan Person(name, date.today() .tahun - birthYear)</a:t>
            </a:r>
            <a:endParaRPr>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a:solidFill>
                <a:schemeClr val="dk1"/>
              </a:solidFill>
              <a:latin typeface="Montserrat"/>
              <a:ea typeface="Montserrat"/>
              <a:cs typeface="Montserrat"/>
              <a:sym typeface="Montserrat"/>
            </a:endParaRPr>
          </a:p>
        </p:txBody>
      </p:sp>
      <p:sp>
        <p:nvSpPr>
          <p:cNvPr id="389" name="Google Shape;389;p40"/>
          <p:cNvSpPr txBox="1"/>
          <p:nvPr/>
        </p:nvSpPr>
        <p:spPr>
          <a:xfrm>
            <a:off x="993650" y="1057700"/>
            <a:ext cx="51405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Sebelum metode, kita melihat @</a:t>
            </a:r>
            <a:r>
              <a:rPr b="1" lang="en-US">
                <a:solidFill>
                  <a:schemeClr val="dk1"/>
                </a:solidFill>
                <a:latin typeface="Montserrat"/>
                <a:ea typeface="Montserrat"/>
                <a:cs typeface="Montserrat"/>
                <a:sym typeface="Montserrat"/>
              </a:rPr>
              <a:t>classmethod</a:t>
            </a:r>
            <a:r>
              <a:rPr lang="en-US">
                <a:solidFill>
                  <a:schemeClr val="dk1"/>
                </a:solidFill>
                <a:latin typeface="Montserrat"/>
                <a:ea typeface="Montserrat"/>
                <a:cs typeface="Montserrat"/>
                <a:sym typeface="Montserrat"/>
              </a:rPr>
              <a:t>. Ini disebut dekorator untuk mengonversi fromBirthYear ke class method.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41"/>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395" name="Google Shape;395;p41"/>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Static</a:t>
            </a:r>
            <a:r>
              <a:rPr b="1" lang="en-US" sz="3300">
                <a:solidFill>
                  <a:srgbClr val="16234A"/>
                </a:solidFill>
              </a:rPr>
              <a:t> method</a:t>
            </a:r>
            <a:endParaRPr b="1" sz="3300">
              <a:solidFill>
                <a:srgbClr val="16234A"/>
              </a:solidFill>
            </a:endParaRPr>
          </a:p>
        </p:txBody>
      </p:sp>
      <p:pic>
        <p:nvPicPr>
          <p:cNvPr id="396" name="Google Shape;396;p41"/>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397" name="Google Shape;397;p41"/>
          <p:cNvSpPr txBox="1"/>
          <p:nvPr/>
        </p:nvSpPr>
        <p:spPr>
          <a:xfrm>
            <a:off x="956050" y="1565225"/>
            <a:ext cx="10702200" cy="338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Static method, seperti class method, adalah </a:t>
            </a:r>
            <a:r>
              <a:rPr lang="en-US" sz="1600">
                <a:solidFill>
                  <a:schemeClr val="dk1"/>
                </a:solidFill>
                <a:latin typeface="Montserrat"/>
                <a:ea typeface="Montserrat"/>
                <a:cs typeface="Montserrat"/>
                <a:sym typeface="Montserrat"/>
              </a:rPr>
              <a:t>method</a:t>
            </a:r>
            <a:r>
              <a:rPr lang="en-US" sz="1600">
                <a:solidFill>
                  <a:schemeClr val="dk1"/>
                </a:solidFill>
                <a:latin typeface="Montserrat"/>
                <a:ea typeface="Montserrat"/>
                <a:cs typeface="Montserrat"/>
                <a:sym typeface="Montserrat"/>
              </a:rPr>
              <a:t> yang terikat ke class daripada objeknya.</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Static method</a:t>
            </a:r>
            <a:r>
              <a:rPr lang="en-US" sz="1600">
                <a:solidFill>
                  <a:schemeClr val="dk1"/>
                </a:solidFill>
                <a:latin typeface="Montserrat"/>
                <a:ea typeface="Montserrat"/>
                <a:cs typeface="Montserrat"/>
                <a:sym typeface="Montserrat"/>
              </a:rPr>
              <a:t> tidak memerlukan pembuatan class instance dan tidak tergantung pada object.</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Montserrat"/>
                <a:ea typeface="Montserrat"/>
                <a:cs typeface="Montserrat"/>
                <a:sym typeface="Montserrat"/>
              </a:rPr>
              <a:t>Static</a:t>
            </a:r>
            <a:r>
              <a:rPr lang="en-US" sz="1600">
                <a:solidFill>
                  <a:schemeClr val="dk1"/>
                </a:solidFill>
                <a:latin typeface="Montserrat"/>
                <a:ea typeface="Montserrat"/>
                <a:cs typeface="Montserrat"/>
                <a:sym typeface="Montserrat"/>
              </a:rPr>
              <a:t> method dimulai dengan decorator @staticmethod</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Montserrat"/>
                <a:ea typeface="Montserrat"/>
                <a:cs typeface="Montserrat"/>
                <a:sym typeface="Montserrat"/>
              </a:rPr>
              <a:t>Perbedaan antara static method dan class method adalah:</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Static method tidak tahu apa-apa tentang class dan hanya berurusan dengan parameter.</a:t>
            </a:r>
            <a:endParaRPr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Class method bekerja dengan class karena parameternya selalu class itu sendiri.</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p:nvPr/>
        </p:nvSpPr>
        <p:spPr>
          <a:xfrm>
            <a:off x="912425" y="1376350"/>
            <a:ext cx="11213700" cy="53274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rPr b="1" lang="en-US">
                <a:latin typeface="Montserrat"/>
                <a:ea typeface="Montserrat"/>
                <a:cs typeface="Montserrat"/>
                <a:sym typeface="Montserrat"/>
              </a:rPr>
              <a:t>OOP</a:t>
            </a:r>
            <a:r>
              <a:rPr lang="en-US">
                <a:latin typeface="Montserrat"/>
                <a:ea typeface="Montserrat"/>
                <a:cs typeface="Montserrat"/>
                <a:sym typeface="Montserrat"/>
              </a:rPr>
              <a:t> adalah singkatan dari Object Oriented Programming (Pemrograman Berorientasi Objek)</a:t>
            </a:r>
            <a:endParaRPr>
              <a:latin typeface="Montserrat"/>
              <a:ea typeface="Montserrat"/>
              <a:cs typeface="Montserrat"/>
              <a:sym typeface="Montserrat"/>
            </a:endParaRPr>
          </a:p>
          <a:p>
            <a:pPr indent="0" lvl="0" marL="0" rtl="0" algn="l">
              <a:lnSpc>
                <a:spcPct val="150000"/>
              </a:lnSpc>
              <a:spcBef>
                <a:spcPts val="0"/>
              </a:spcBef>
              <a:spcAft>
                <a:spcPts val="0"/>
              </a:spcAft>
              <a:buSzPts val="1100"/>
              <a:buNone/>
            </a:pPr>
            <a:r>
              <a:t/>
            </a:r>
            <a:endParaRPr>
              <a:latin typeface="Montserrat"/>
              <a:ea typeface="Montserrat"/>
              <a:cs typeface="Montserrat"/>
              <a:sym typeface="Montserrat"/>
            </a:endParaRPr>
          </a:p>
          <a:p>
            <a:pPr indent="0" lvl="0" marL="0" rtl="0" algn="l">
              <a:lnSpc>
                <a:spcPct val="150000"/>
              </a:lnSpc>
              <a:spcBef>
                <a:spcPts val="0"/>
              </a:spcBef>
              <a:spcAft>
                <a:spcPts val="0"/>
              </a:spcAft>
              <a:buSzPts val="1100"/>
              <a:buNone/>
            </a:pPr>
            <a:r>
              <a:rPr lang="en-US">
                <a:latin typeface="Montserrat"/>
                <a:ea typeface="Montserrat"/>
                <a:cs typeface="Montserrat"/>
                <a:sym typeface="Montserrat"/>
              </a:rPr>
              <a:t>OOP adalah tentang membuat objek yang berisi data dan metode. Pemrograman berorientasi objek memiliki beberapa keunggulan:</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US">
                <a:latin typeface="Montserrat"/>
                <a:ea typeface="Montserrat"/>
                <a:cs typeface="Montserrat"/>
                <a:sym typeface="Montserrat"/>
              </a:rPr>
              <a:t>OOP lebih cepat dan lebih mudah untuk dieksekusi</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US">
                <a:latin typeface="Montserrat"/>
                <a:ea typeface="Montserrat"/>
                <a:cs typeface="Montserrat"/>
                <a:sym typeface="Montserrat"/>
              </a:rPr>
              <a:t>OOP menyediakan struktur yang jelas untuk program</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US">
                <a:latin typeface="Montserrat"/>
                <a:ea typeface="Montserrat"/>
                <a:cs typeface="Montserrat"/>
                <a:sym typeface="Montserrat"/>
              </a:rPr>
              <a:t>OOP membantu menjaga kode DRY "Don’t Repeat Yourself", dan membuat kode lebih mudah untuk dipelihara, dimodifikasi, dan di-debug</a:t>
            </a:r>
            <a:endParaRPr>
              <a:latin typeface="Montserrat"/>
              <a:ea typeface="Montserrat"/>
              <a:cs typeface="Montserrat"/>
              <a:sym typeface="Montserrat"/>
            </a:endParaRPr>
          </a:p>
          <a:p>
            <a:pPr indent="-317500" lvl="0" marL="457200" rtl="0" algn="l">
              <a:lnSpc>
                <a:spcPct val="150000"/>
              </a:lnSpc>
              <a:spcBef>
                <a:spcPts val="0"/>
              </a:spcBef>
              <a:spcAft>
                <a:spcPts val="0"/>
              </a:spcAft>
              <a:buSzPts val="1400"/>
              <a:buFont typeface="Montserrat"/>
              <a:buChar char="-"/>
            </a:pPr>
            <a:r>
              <a:rPr lang="en-US">
                <a:latin typeface="Montserrat"/>
                <a:ea typeface="Montserrat"/>
                <a:cs typeface="Montserrat"/>
                <a:sym typeface="Montserrat"/>
              </a:rPr>
              <a:t>OOP memungkinkan untuk membuat aplikasi penuh yang dapat digunakan kembali dengan lebih sedikit kode dan waktu pengembangan yang lebih singkat</a:t>
            </a:r>
            <a:endParaRPr>
              <a:latin typeface="Montserrat"/>
              <a:ea typeface="Montserrat"/>
              <a:cs typeface="Montserrat"/>
              <a:sym typeface="Montserrat"/>
            </a:endParaRPr>
          </a:p>
          <a:p>
            <a:pPr indent="0" lvl="0" marL="0" rtl="0" algn="l">
              <a:lnSpc>
                <a:spcPct val="150000"/>
              </a:lnSpc>
              <a:spcBef>
                <a:spcPts val="0"/>
              </a:spcBef>
              <a:spcAft>
                <a:spcPts val="0"/>
              </a:spcAft>
              <a:buSzPts val="1100"/>
              <a:buNone/>
            </a:pPr>
            <a:r>
              <a:t/>
            </a:r>
            <a:endParaRPr>
              <a:latin typeface="Montserrat"/>
              <a:ea typeface="Montserrat"/>
              <a:cs typeface="Montserrat"/>
              <a:sym typeface="Montserrat"/>
            </a:endParaRPr>
          </a:p>
          <a:p>
            <a:pPr indent="0" lvl="0" marL="0" rtl="0" algn="l">
              <a:lnSpc>
                <a:spcPct val="150000"/>
              </a:lnSpc>
              <a:spcBef>
                <a:spcPts val="0"/>
              </a:spcBef>
              <a:spcAft>
                <a:spcPts val="0"/>
              </a:spcAft>
              <a:buSzPts val="1100"/>
              <a:buNone/>
            </a:pPr>
            <a:r>
              <a:rPr lang="en-US">
                <a:latin typeface="Montserrat"/>
                <a:ea typeface="Montserrat"/>
                <a:cs typeface="Montserrat"/>
                <a:sym typeface="Montserrat"/>
              </a:rPr>
              <a:t>DRY adalah tentang mengurangi pengulangan kode. Anda harus mengekstrak kode yang umum untuk aplikasi, dan menempatkannya di satu tempat dan menggunakannya kembali alih-alih mengulanginya.</a:t>
            </a:r>
            <a:endParaRPr>
              <a:latin typeface="Montserrat"/>
              <a:ea typeface="Montserrat"/>
              <a:cs typeface="Montserrat"/>
              <a:sym typeface="Montserrat"/>
            </a:endParaRPr>
          </a:p>
          <a:p>
            <a:pPr indent="0" lvl="0" marL="0" rtl="0" algn="l">
              <a:lnSpc>
                <a:spcPct val="150000"/>
              </a:lnSpc>
              <a:spcBef>
                <a:spcPts val="0"/>
              </a:spcBef>
              <a:spcAft>
                <a:spcPts val="0"/>
              </a:spcAft>
              <a:buSzPts val="1100"/>
              <a:buNone/>
            </a:pPr>
            <a:r>
              <a:t/>
            </a:r>
            <a:endParaRPr>
              <a:latin typeface="Montserrat"/>
              <a:ea typeface="Montserrat"/>
              <a:cs typeface="Montserrat"/>
              <a:sym typeface="Montserrat"/>
            </a:endParaRPr>
          </a:p>
        </p:txBody>
      </p:sp>
      <p:pic>
        <p:nvPicPr>
          <p:cNvPr id="129" name="Google Shape;129;p15"/>
          <p:cNvPicPr preferRelativeResize="0"/>
          <p:nvPr/>
        </p:nvPicPr>
        <p:blipFill rotWithShape="1">
          <a:blip r:embed="rId3">
            <a:alphaModFix/>
          </a:blip>
          <a:srcRect b="0" l="0" r="0" t="0"/>
          <a:stretch/>
        </p:blipFill>
        <p:spPr>
          <a:xfrm rot="5400000">
            <a:off x="271274" y="469206"/>
            <a:ext cx="641160" cy="641160"/>
          </a:xfrm>
          <a:prstGeom prst="rect">
            <a:avLst/>
          </a:prstGeom>
          <a:noFill/>
          <a:ln>
            <a:noFill/>
          </a:ln>
        </p:spPr>
      </p:pic>
      <p:pic>
        <p:nvPicPr>
          <p:cNvPr id="130" name="Google Shape;130;p15"/>
          <p:cNvPicPr preferRelativeResize="0"/>
          <p:nvPr/>
        </p:nvPicPr>
        <p:blipFill rotWithShape="1">
          <a:blip r:embed="rId4">
            <a:alphaModFix/>
          </a:blip>
          <a:srcRect b="0" l="0" r="0" t="0"/>
          <a:stretch/>
        </p:blipFill>
        <p:spPr>
          <a:xfrm>
            <a:off x="-181675" y="3018425"/>
            <a:ext cx="822311" cy="1632160"/>
          </a:xfrm>
          <a:prstGeom prst="rect">
            <a:avLst/>
          </a:prstGeom>
          <a:noFill/>
          <a:ln>
            <a:noFill/>
          </a:ln>
        </p:spPr>
      </p:pic>
      <p:pic>
        <p:nvPicPr>
          <p:cNvPr id="131" name="Google Shape;131;p15"/>
          <p:cNvPicPr preferRelativeResize="0"/>
          <p:nvPr/>
        </p:nvPicPr>
        <p:blipFill rotWithShape="1">
          <a:blip r:embed="rId5">
            <a:alphaModFix/>
          </a:blip>
          <a:srcRect b="0" l="0" r="0" t="0"/>
          <a:stretch/>
        </p:blipFill>
        <p:spPr>
          <a:xfrm>
            <a:off x="9293723" y="250881"/>
            <a:ext cx="2974852" cy="482056"/>
          </a:xfrm>
          <a:prstGeom prst="rect">
            <a:avLst/>
          </a:prstGeom>
          <a:noFill/>
          <a:ln>
            <a:noFill/>
          </a:ln>
        </p:spPr>
      </p:pic>
      <p:sp>
        <p:nvSpPr>
          <p:cNvPr id="132" name="Google Shape;132;p15"/>
          <p:cNvSpPr txBox="1"/>
          <p:nvPr/>
        </p:nvSpPr>
        <p:spPr>
          <a:xfrm>
            <a:off x="966221" y="621887"/>
            <a:ext cx="7563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16234A"/>
                </a:solidFill>
                <a:latin typeface="Montserrat"/>
                <a:ea typeface="Montserrat"/>
                <a:cs typeface="Montserrat"/>
                <a:sym typeface="Montserrat"/>
              </a:rPr>
              <a:t>OOP</a:t>
            </a:r>
            <a:endParaRPr sz="3200">
              <a:solidFill>
                <a:srgbClr val="16234A"/>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42"/>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03" name="Google Shape;403;p42"/>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Static method</a:t>
            </a:r>
            <a:endParaRPr b="1" sz="3300">
              <a:solidFill>
                <a:srgbClr val="16234A"/>
              </a:solidFill>
            </a:endParaRPr>
          </a:p>
        </p:txBody>
      </p:sp>
      <p:pic>
        <p:nvPicPr>
          <p:cNvPr id="404" name="Google Shape;404;p42"/>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405" name="Google Shape;405;p42"/>
          <p:cNvSpPr txBox="1"/>
          <p:nvPr/>
        </p:nvSpPr>
        <p:spPr>
          <a:xfrm>
            <a:off x="5564700" y="1565225"/>
            <a:ext cx="6093600" cy="5233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Montserrat"/>
                <a:ea typeface="Montserrat"/>
                <a:cs typeface="Montserrat"/>
                <a:sym typeface="Montserrat"/>
              </a:rPr>
              <a:t>Static method memiliki penggunaan terbatas karena mereka tidak dapat mengakses properti kelas itu sendiri.</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Namun, ketika membutuhkan fungsi yang tidak mengakses properti apa pun kita dapat menggunakan static method.</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S</a:t>
            </a:r>
            <a:r>
              <a:rPr lang="en-US" sz="1600">
                <a:solidFill>
                  <a:schemeClr val="dk1"/>
                </a:solidFill>
                <a:latin typeface="Montserrat"/>
                <a:ea typeface="Montserrat"/>
                <a:cs typeface="Montserrat"/>
                <a:sym typeface="Montserrat"/>
              </a:rPr>
              <a:t>tatic method</a:t>
            </a:r>
            <a:r>
              <a:rPr lang="en-US" sz="1600">
                <a:solidFill>
                  <a:schemeClr val="dk1"/>
                </a:solidFill>
                <a:latin typeface="Montserrat"/>
                <a:ea typeface="Montserrat"/>
                <a:cs typeface="Montserrat"/>
                <a:sym typeface="Montserrat"/>
              </a:rPr>
              <a:t> tidak perlu mengakses properti Dates itu sendiri </a:t>
            </a:r>
            <a:r>
              <a:rPr lang="en-US" sz="1600">
                <a:solidFill>
                  <a:schemeClr val="dk1"/>
                </a:solidFill>
                <a:latin typeface="Montserrat"/>
                <a:ea typeface="Montserrat"/>
                <a:cs typeface="Montserrat"/>
                <a:sym typeface="Montserrat"/>
              </a:rPr>
              <a:t>dan hanya </a:t>
            </a:r>
            <a:r>
              <a:rPr lang="en-US" sz="1600">
                <a:solidFill>
                  <a:schemeClr val="dk1"/>
                </a:solidFill>
                <a:latin typeface="Montserrat"/>
                <a:ea typeface="Montserrat"/>
                <a:cs typeface="Montserrat"/>
                <a:sym typeface="Montserrat"/>
              </a:rPr>
              <a:t>membutuhkan parameter.</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Kita juga dapat membuat toDashDate di luar kelas, tetapi karena ini hanya berfungsi untuk tanggal.</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p:txBody>
      </p:sp>
      <p:pic>
        <p:nvPicPr>
          <p:cNvPr id="406" name="Google Shape;406;p42"/>
          <p:cNvPicPr preferRelativeResize="0"/>
          <p:nvPr/>
        </p:nvPicPr>
        <p:blipFill>
          <a:blip r:embed="rId5">
            <a:alphaModFix/>
          </a:blip>
          <a:stretch>
            <a:fillRect/>
          </a:stretch>
        </p:blipFill>
        <p:spPr>
          <a:xfrm>
            <a:off x="966225" y="1565225"/>
            <a:ext cx="4314263" cy="45568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pic>
        <p:nvPicPr>
          <p:cNvPr id="411" name="Google Shape;411;p43"/>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12" name="Google Shape;412;p43"/>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Python decorator</a:t>
            </a:r>
            <a:endParaRPr b="1" sz="3300">
              <a:solidFill>
                <a:srgbClr val="16234A"/>
              </a:solidFill>
            </a:endParaRPr>
          </a:p>
        </p:txBody>
      </p:sp>
      <p:pic>
        <p:nvPicPr>
          <p:cNvPr id="413" name="Google Shape;413;p43"/>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414" name="Google Shape;414;p43"/>
          <p:cNvSpPr txBox="1"/>
          <p:nvPr/>
        </p:nvSpPr>
        <p:spPr>
          <a:xfrm>
            <a:off x="6207275" y="1717625"/>
            <a:ext cx="5298600" cy="4863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Sifat </a:t>
            </a:r>
            <a:r>
              <a:rPr b="1" lang="en-US" sz="1600">
                <a:solidFill>
                  <a:schemeClr val="dk1"/>
                </a:solidFill>
                <a:latin typeface="Montserrat"/>
                <a:ea typeface="Montserrat"/>
                <a:cs typeface="Montserrat"/>
                <a:sym typeface="Montserrat"/>
              </a:rPr>
              <a:t>first-class </a:t>
            </a:r>
            <a:r>
              <a:rPr lang="en-US" sz="1600">
                <a:solidFill>
                  <a:schemeClr val="dk1"/>
                </a:solidFill>
                <a:latin typeface="Montserrat"/>
                <a:ea typeface="Montserrat"/>
                <a:cs typeface="Montserrat"/>
                <a:sym typeface="Montserrat"/>
              </a:rPr>
              <a:t>dari fungsi Python memberi kita kemampuan untuk merangkum fungsi di dalam fungsi lain.</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Dalam Python, fungsi berperilaku seperti objek lain, seperti int atau list. Itu berarti kita bisa menggunakan fungsi sebagai argumen untuk fungsi lain, menyimpan fungsi sebagai nilai dictionary, atau mengembalikan fungsi dari fungsi lain.</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@classmethod</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@staticmethod</a:t>
            </a:r>
            <a:endParaRPr sz="1600">
              <a:solidFill>
                <a:schemeClr val="dk1"/>
              </a:solidFill>
              <a:latin typeface="Montserrat"/>
              <a:ea typeface="Montserrat"/>
              <a:cs typeface="Montserrat"/>
              <a:sym typeface="Montserrat"/>
            </a:endParaRPr>
          </a:p>
        </p:txBody>
      </p:sp>
      <p:pic>
        <p:nvPicPr>
          <p:cNvPr id="415" name="Google Shape;415;p43"/>
          <p:cNvPicPr preferRelativeResize="0"/>
          <p:nvPr/>
        </p:nvPicPr>
        <p:blipFill>
          <a:blip r:embed="rId5">
            <a:alphaModFix/>
          </a:blip>
          <a:stretch>
            <a:fillRect/>
          </a:stretch>
        </p:blipFill>
        <p:spPr>
          <a:xfrm>
            <a:off x="966225" y="1779750"/>
            <a:ext cx="4634075" cy="4414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44"/>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21" name="Google Shape;421;p44"/>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Python Inheritance</a:t>
            </a:r>
            <a:endParaRPr b="1" sz="3300">
              <a:solidFill>
                <a:srgbClr val="16234A"/>
              </a:solidFill>
            </a:endParaRPr>
          </a:p>
        </p:txBody>
      </p:sp>
      <p:pic>
        <p:nvPicPr>
          <p:cNvPr id="422" name="Google Shape;422;p44"/>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423" name="Google Shape;423;p44"/>
          <p:cNvSpPr txBox="1"/>
          <p:nvPr/>
        </p:nvSpPr>
        <p:spPr>
          <a:xfrm>
            <a:off x="6207275" y="1717625"/>
            <a:ext cx="5298600" cy="4125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Inheritance memungkinkan kita untuk mendefinisikan kelas yang mengambil semua fungsionalitas dari kelas induk dan memungkinkan kita untuk menambahkan lebih banyak.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Ini mengacu pada mendefinisikan kelas baru dengan sedikit atau tanpa modifikasi ke kelas yang ada. Kelas baru disebut kelas turunan (atau child) dan kelas yang diwarisinya disebut kelas dasar (atau parent).</a:t>
            </a:r>
            <a:endParaRPr sz="1600">
              <a:solidFill>
                <a:schemeClr val="dk1"/>
              </a:solidFill>
              <a:latin typeface="Montserrat"/>
              <a:ea typeface="Montserrat"/>
              <a:cs typeface="Montserrat"/>
              <a:sym typeface="Montserrat"/>
            </a:endParaRPr>
          </a:p>
        </p:txBody>
      </p:sp>
      <p:pic>
        <p:nvPicPr>
          <p:cNvPr id="424" name="Google Shape;424;p44"/>
          <p:cNvPicPr preferRelativeResize="0"/>
          <p:nvPr/>
        </p:nvPicPr>
        <p:blipFill>
          <a:blip r:embed="rId5">
            <a:alphaModFix/>
          </a:blip>
          <a:stretch>
            <a:fillRect/>
          </a:stretch>
        </p:blipFill>
        <p:spPr>
          <a:xfrm>
            <a:off x="126075" y="1626341"/>
            <a:ext cx="5902474" cy="384016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45"/>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30" name="Google Shape;430;p45"/>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Python Inheritance</a:t>
            </a:r>
            <a:endParaRPr b="1" sz="3300">
              <a:solidFill>
                <a:srgbClr val="16234A"/>
              </a:solidFill>
            </a:endParaRPr>
          </a:p>
        </p:txBody>
      </p:sp>
      <p:pic>
        <p:nvPicPr>
          <p:cNvPr id="431" name="Google Shape;431;p45"/>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432" name="Google Shape;432;p45"/>
          <p:cNvSpPr txBox="1"/>
          <p:nvPr/>
        </p:nvSpPr>
        <p:spPr>
          <a:xfrm>
            <a:off x="6207275" y="1717625"/>
            <a:ext cx="5298600" cy="4125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Inheritance memungkinkan kita untuk mendefinisikan kelas yang mengambil semua fungsionalitas dari kelas induk dan memungkinkan kita untuk menambahkan lebih banyak.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Ini mengacu pada mendefinisikan kelas baru dengan sedikit atau tanpa modifikasi ke kelas yang ada. Kelas baru disebut kelas turunan (atau child) dan kelas yang diwarisinya disebut kelas dasar (atau parent).</a:t>
            </a:r>
            <a:endParaRPr sz="1600">
              <a:solidFill>
                <a:schemeClr val="dk1"/>
              </a:solidFill>
              <a:latin typeface="Montserrat"/>
              <a:ea typeface="Montserrat"/>
              <a:cs typeface="Montserrat"/>
              <a:sym typeface="Montserrat"/>
            </a:endParaRPr>
          </a:p>
        </p:txBody>
      </p:sp>
      <p:pic>
        <p:nvPicPr>
          <p:cNvPr id="433" name="Google Shape;433;p45"/>
          <p:cNvPicPr preferRelativeResize="0"/>
          <p:nvPr/>
        </p:nvPicPr>
        <p:blipFill>
          <a:blip r:embed="rId5">
            <a:alphaModFix/>
          </a:blip>
          <a:stretch>
            <a:fillRect/>
          </a:stretch>
        </p:blipFill>
        <p:spPr>
          <a:xfrm>
            <a:off x="1219101" y="1717625"/>
            <a:ext cx="4049000" cy="47906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6"/>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39" name="Google Shape;439;p46"/>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Python Inheritance Override</a:t>
            </a:r>
            <a:endParaRPr b="1" sz="3300">
              <a:solidFill>
                <a:srgbClr val="16234A"/>
              </a:solidFill>
            </a:endParaRPr>
          </a:p>
        </p:txBody>
      </p:sp>
      <p:pic>
        <p:nvPicPr>
          <p:cNvPr id="440" name="Google Shape;440;p46"/>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441" name="Google Shape;441;p46"/>
          <p:cNvSpPr txBox="1"/>
          <p:nvPr/>
        </p:nvSpPr>
        <p:spPr>
          <a:xfrm>
            <a:off x="6207275" y="1717625"/>
            <a:ext cx="5298600" cy="3755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Montserrat"/>
                <a:ea typeface="Montserrat"/>
                <a:cs typeface="Montserrat"/>
                <a:sym typeface="Montserrat"/>
              </a:rPr>
              <a:t>Child class Car mewarisi segalanya dari parent class Vehicle.</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Montserrat"/>
                <a:ea typeface="Montserrat"/>
                <a:cs typeface="Montserrat"/>
                <a:sym typeface="Montserrat"/>
              </a:rPr>
              <a:t>Namun, subclass harus berbeda dari class dasarnya dalam beberapa hal; jika tidak, tidak ada gunanya mendefinisikan kelas baru.</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US" sz="1600">
                <a:solidFill>
                  <a:schemeClr val="dk1"/>
                </a:solidFill>
                <a:latin typeface="Montserrat"/>
                <a:ea typeface="Montserrat"/>
                <a:cs typeface="Montserrat"/>
                <a:sym typeface="Montserrat"/>
              </a:rPr>
              <a:t>Kita dapat mendefinisikan ulang metode description() di dalam Car:</a:t>
            </a:r>
            <a:endParaRPr sz="16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chemeClr val="dk1"/>
              </a:solidFill>
              <a:latin typeface="Montserrat"/>
              <a:ea typeface="Montserrat"/>
              <a:cs typeface="Montserrat"/>
              <a:sym typeface="Montserrat"/>
            </a:endParaRPr>
          </a:p>
        </p:txBody>
      </p:sp>
      <p:pic>
        <p:nvPicPr>
          <p:cNvPr id="442" name="Google Shape;442;p46"/>
          <p:cNvPicPr preferRelativeResize="0"/>
          <p:nvPr/>
        </p:nvPicPr>
        <p:blipFill>
          <a:blip r:embed="rId5">
            <a:alphaModFix/>
          </a:blip>
          <a:stretch>
            <a:fillRect/>
          </a:stretch>
        </p:blipFill>
        <p:spPr>
          <a:xfrm>
            <a:off x="1124599" y="1637375"/>
            <a:ext cx="3856874" cy="478345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47"/>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48" name="Google Shape;448;p47"/>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Python Inheritance - add Method</a:t>
            </a:r>
            <a:endParaRPr b="1" sz="3300">
              <a:solidFill>
                <a:srgbClr val="16234A"/>
              </a:solidFill>
            </a:endParaRPr>
          </a:p>
        </p:txBody>
      </p:sp>
      <p:pic>
        <p:nvPicPr>
          <p:cNvPr id="449" name="Google Shape;449;p47"/>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pic>
        <p:nvPicPr>
          <p:cNvPr id="450" name="Google Shape;450;p47"/>
          <p:cNvPicPr preferRelativeResize="0"/>
          <p:nvPr/>
        </p:nvPicPr>
        <p:blipFill>
          <a:blip r:embed="rId5">
            <a:alphaModFix/>
          </a:blip>
          <a:stretch>
            <a:fillRect/>
          </a:stretch>
        </p:blipFill>
        <p:spPr>
          <a:xfrm>
            <a:off x="1077875" y="1490878"/>
            <a:ext cx="7559874" cy="527432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48"/>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56" name="Google Shape;456;p48"/>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Python Inheritance - Super()</a:t>
            </a:r>
            <a:endParaRPr b="1" sz="3300">
              <a:solidFill>
                <a:srgbClr val="16234A"/>
              </a:solidFill>
            </a:endParaRPr>
          </a:p>
        </p:txBody>
      </p:sp>
      <p:pic>
        <p:nvPicPr>
          <p:cNvPr id="457" name="Google Shape;457;p48"/>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pic>
        <p:nvPicPr>
          <p:cNvPr id="458" name="Google Shape;458;p48"/>
          <p:cNvPicPr preferRelativeResize="0"/>
          <p:nvPr/>
        </p:nvPicPr>
        <p:blipFill>
          <a:blip r:embed="rId5">
            <a:alphaModFix/>
          </a:blip>
          <a:stretch>
            <a:fillRect/>
          </a:stretch>
        </p:blipFill>
        <p:spPr>
          <a:xfrm>
            <a:off x="993659" y="1347750"/>
            <a:ext cx="6829670" cy="5357849"/>
          </a:xfrm>
          <a:prstGeom prst="rect">
            <a:avLst/>
          </a:prstGeom>
          <a:noFill/>
          <a:ln>
            <a:noFill/>
          </a:ln>
        </p:spPr>
      </p:pic>
      <p:sp>
        <p:nvSpPr>
          <p:cNvPr id="459" name="Google Shape;459;p48"/>
          <p:cNvSpPr txBox="1"/>
          <p:nvPr/>
        </p:nvSpPr>
        <p:spPr>
          <a:xfrm>
            <a:off x="8020775" y="1347750"/>
            <a:ext cx="38916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solidFill>
                  <a:schemeClr val="dk1"/>
                </a:solidFill>
                <a:latin typeface="Montserrat"/>
                <a:ea typeface="Montserrat"/>
                <a:cs typeface="Montserrat"/>
                <a:sym typeface="Montserrat"/>
              </a:rPr>
              <a:t>Saat mengganti method, terkadang kita ingin menggunakan kembali metode kelas dasar dan menambahkan beberapa hal baru.</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a:solidFill>
                  <a:schemeClr val="dk1"/>
                </a:solidFill>
                <a:latin typeface="Montserrat"/>
                <a:ea typeface="Montserrat"/>
                <a:cs typeface="Montserrat"/>
                <a:sym typeface="Montserrat"/>
              </a:rPr>
              <a:t>Kita dapat mencapai ini dengan menggunakan fungsi super().</a:t>
            </a:r>
            <a:endParaRPr>
              <a:solidFill>
                <a:schemeClr val="dk1"/>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49"/>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465" name="Google Shape;465;p49"/>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Python Inheritance - Multiple</a:t>
            </a:r>
            <a:endParaRPr b="1" sz="3300">
              <a:solidFill>
                <a:srgbClr val="16234A"/>
              </a:solidFill>
            </a:endParaRPr>
          </a:p>
        </p:txBody>
      </p:sp>
      <p:pic>
        <p:nvPicPr>
          <p:cNvPr id="466" name="Google Shape;466;p49"/>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pic>
        <p:nvPicPr>
          <p:cNvPr id="467" name="Google Shape;467;p49"/>
          <p:cNvPicPr preferRelativeResize="0"/>
          <p:nvPr/>
        </p:nvPicPr>
        <p:blipFill>
          <a:blip r:embed="rId5">
            <a:alphaModFix/>
          </a:blip>
          <a:stretch>
            <a:fillRect/>
          </a:stretch>
        </p:blipFill>
        <p:spPr>
          <a:xfrm>
            <a:off x="966225" y="1610101"/>
            <a:ext cx="5051449" cy="2736676"/>
          </a:xfrm>
          <a:prstGeom prst="rect">
            <a:avLst/>
          </a:prstGeom>
          <a:noFill/>
          <a:ln>
            <a:noFill/>
          </a:ln>
        </p:spPr>
      </p:pic>
      <p:pic>
        <p:nvPicPr>
          <p:cNvPr id="468" name="Google Shape;468;p49"/>
          <p:cNvPicPr preferRelativeResize="0"/>
          <p:nvPr/>
        </p:nvPicPr>
        <p:blipFill>
          <a:blip r:embed="rId6">
            <a:alphaModFix/>
          </a:blip>
          <a:stretch>
            <a:fillRect/>
          </a:stretch>
        </p:blipFill>
        <p:spPr>
          <a:xfrm>
            <a:off x="6466699" y="1383350"/>
            <a:ext cx="4958009" cy="5357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6"/>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138" name="Google Shape;138;p16"/>
          <p:cNvSpPr txBox="1"/>
          <p:nvPr/>
        </p:nvSpPr>
        <p:spPr>
          <a:xfrm>
            <a:off x="966225" y="485252"/>
            <a:ext cx="64221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3600"/>
              <a:buFont typeface="Arial"/>
              <a:buNone/>
            </a:pPr>
            <a:r>
              <a:rPr b="1" lang="en-US" sz="3300">
                <a:solidFill>
                  <a:srgbClr val="16234A"/>
                </a:solidFill>
              </a:rPr>
              <a:t>Object as a data structure</a:t>
            </a:r>
            <a:endParaRPr b="1" i="0" sz="3300" u="none" cap="none" strike="noStrike">
              <a:solidFill>
                <a:srgbClr val="16234A"/>
              </a:solidFill>
              <a:latin typeface="Arial"/>
              <a:ea typeface="Arial"/>
              <a:cs typeface="Arial"/>
              <a:sym typeface="Arial"/>
            </a:endParaRPr>
          </a:p>
        </p:txBody>
      </p:sp>
      <p:pic>
        <p:nvPicPr>
          <p:cNvPr id="139" name="Google Shape;139;p16"/>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140" name="Google Shape;140;p16"/>
          <p:cNvSpPr txBox="1"/>
          <p:nvPr/>
        </p:nvSpPr>
        <p:spPr>
          <a:xfrm>
            <a:off x="966225" y="1483125"/>
            <a:ext cx="33696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Object = State + Behaviour</a:t>
            </a:r>
            <a:endParaRPr/>
          </a:p>
        </p:txBody>
      </p:sp>
      <p:pic>
        <p:nvPicPr>
          <p:cNvPr id="141" name="Google Shape;141;p16"/>
          <p:cNvPicPr preferRelativeResize="0"/>
          <p:nvPr/>
        </p:nvPicPr>
        <p:blipFill>
          <a:blip r:embed="rId5">
            <a:alphaModFix/>
          </a:blip>
          <a:stretch>
            <a:fillRect/>
          </a:stretch>
        </p:blipFill>
        <p:spPr>
          <a:xfrm>
            <a:off x="1079700" y="2202000"/>
            <a:ext cx="5894224" cy="1905425"/>
          </a:xfrm>
          <a:prstGeom prst="rect">
            <a:avLst/>
          </a:prstGeom>
          <a:noFill/>
          <a:ln>
            <a:noFill/>
          </a:ln>
        </p:spPr>
      </p:pic>
      <p:sp>
        <p:nvSpPr>
          <p:cNvPr id="142" name="Google Shape;142;p16"/>
          <p:cNvSpPr txBox="1"/>
          <p:nvPr/>
        </p:nvSpPr>
        <p:spPr>
          <a:xfrm>
            <a:off x="7255950" y="2471875"/>
            <a:ext cx="10833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State</a:t>
            </a:r>
            <a:endParaRPr/>
          </a:p>
        </p:txBody>
      </p:sp>
      <p:sp>
        <p:nvSpPr>
          <p:cNvPr id="143" name="Google Shape;143;p16"/>
          <p:cNvSpPr txBox="1"/>
          <p:nvPr/>
        </p:nvSpPr>
        <p:spPr>
          <a:xfrm>
            <a:off x="7255950" y="3087025"/>
            <a:ext cx="14412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Behaviour</a:t>
            </a:r>
            <a:endParaRPr/>
          </a:p>
        </p:txBody>
      </p:sp>
      <p:cxnSp>
        <p:nvCxnSpPr>
          <p:cNvPr id="144" name="Google Shape;144;p16"/>
          <p:cNvCxnSpPr/>
          <p:nvPr/>
        </p:nvCxnSpPr>
        <p:spPr>
          <a:xfrm>
            <a:off x="6662550" y="2687425"/>
            <a:ext cx="5934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16"/>
          <p:cNvCxnSpPr/>
          <p:nvPr/>
        </p:nvCxnSpPr>
        <p:spPr>
          <a:xfrm>
            <a:off x="6662550" y="3302575"/>
            <a:ext cx="593400" cy="0"/>
          </a:xfrm>
          <a:prstGeom prst="straightConnector1">
            <a:avLst/>
          </a:prstGeom>
          <a:noFill/>
          <a:ln cap="flat" cmpd="sng" w="9525">
            <a:solidFill>
              <a:schemeClr val="dk2"/>
            </a:solidFill>
            <a:prstDash val="solid"/>
            <a:round/>
            <a:headEnd len="med" w="med" type="none"/>
            <a:tailEnd len="med" w="med" type="triangle"/>
          </a:ln>
        </p:spPr>
      </p:cxnSp>
      <p:sp>
        <p:nvSpPr>
          <p:cNvPr id="146" name="Google Shape;146;p16"/>
          <p:cNvSpPr txBox="1"/>
          <p:nvPr/>
        </p:nvSpPr>
        <p:spPr>
          <a:xfrm>
            <a:off x="1079700" y="4395200"/>
            <a:ext cx="95514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600">
                <a:solidFill>
                  <a:schemeClr val="dk1"/>
                </a:solidFill>
                <a:latin typeface="Montserrat"/>
                <a:ea typeface="Montserrat"/>
                <a:cs typeface="Montserrat"/>
                <a:sym typeface="Montserrat"/>
              </a:rPr>
              <a:t>Encapsulation</a:t>
            </a:r>
            <a:r>
              <a:rPr lang="en-US" sz="1600">
                <a:solidFill>
                  <a:schemeClr val="dk1"/>
                </a:solidFill>
                <a:latin typeface="Montserrat"/>
                <a:ea typeface="Montserrat"/>
                <a:cs typeface="Montserrat"/>
                <a:sym typeface="Montserrat"/>
              </a:rPr>
              <a:t> - menggabungkan data dengan code yang dijalankan ke dalam satu objek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7"/>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152" name="Google Shape;152;p17"/>
          <p:cNvSpPr txBox="1"/>
          <p:nvPr/>
        </p:nvSpPr>
        <p:spPr>
          <a:xfrm>
            <a:off x="966225" y="485252"/>
            <a:ext cx="64221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3600"/>
              <a:buFont typeface="Arial"/>
              <a:buNone/>
            </a:pPr>
            <a:r>
              <a:rPr b="1" lang="en-US" sz="3300">
                <a:solidFill>
                  <a:srgbClr val="16234A"/>
                </a:solidFill>
              </a:rPr>
              <a:t>Class sebagai Blueprint</a:t>
            </a:r>
            <a:endParaRPr b="1" i="0" sz="3300" u="none" cap="none" strike="noStrike">
              <a:solidFill>
                <a:srgbClr val="16234A"/>
              </a:solidFill>
              <a:latin typeface="Arial"/>
              <a:ea typeface="Arial"/>
              <a:cs typeface="Arial"/>
              <a:sym typeface="Arial"/>
            </a:endParaRPr>
          </a:p>
        </p:txBody>
      </p:sp>
      <p:pic>
        <p:nvPicPr>
          <p:cNvPr id="153" name="Google Shape;153;p17"/>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154" name="Google Shape;154;p17"/>
          <p:cNvSpPr txBox="1"/>
          <p:nvPr/>
        </p:nvSpPr>
        <p:spPr>
          <a:xfrm>
            <a:off x="966225" y="1483125"/>
            <a:ext cx="10139400" cy="800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Class merupakan sebuah blueprint dari suatu objects yang menyediakan nilai awal untuk suatu state (attributes), dan implementasi dari suatu behaviour (methods).</a:t>
            </a:r>
            <a:endParaRPr sz="1600">
              <a:solidFill>
                <a:schemeClr val="dk1"/>
              </a:solidFill>
              <a:latin typeface="Montserrat"/>
              <a:ea typeface="Montserrat"/>
              <a:cs typeface="Montserrat"/>
              <a:sym typeface="Montserrat"/>
            </a:endParaRPr>
          </a:p>
        </p:txBody>
      </p:sp>
      <p:pic>
        <p:nvPicPr>
          <p:cNvPr id="155" name="Google Shape;155;p17"/>
          <p:cNvPicPr preferRelativeResize="0"/>
          <p:nvPr/>
        </p:nvPicPr>
        <p:blipFill>
          <a:blip r:embed="rId5">
            <a:alphaModFix/>
          </a:blip>
          <a:stretch>
            <a:fillRect/>
          </a:stretch>
        </p:blipFill>
        <p:spPr>
          <a:xfrm>
            <a:off x="1066000" y="2345750"/>
            <a:ext cx="4465071" cy="3161475"/>
          </a:xfrm>
          <a:prstGeom prst="rect">
            <a:avLst/>
          </a:prstGeom>
          <a:noFill/>
          <a:ln>
            <a:noFill/>
          </a:ln>
        </p:spPr>
      </p:pic>
      <p:sp>
        <p:nvSpPr>
          <p:cNvPr id="156" name="Google Shape;156;p17"/>
          <p:cNvSpPr txBox="1"/>
          <p:nvPr/>
        </p:nvSpPr>
        <p:spPr>
          <a:xfrm>
            <a:off x="1066000" y="5996600"/>
            <a:ext cx="96363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 Naming Convention: untuk penamaan class, menggunakan CamelCase</a:t>
            </a:r>
            <a:endParaRPr>
              <a:solidFill>
                <a:schemeClr val="dk1"/>
              </a:solidFill>
              <a:latin typeface="Montserrat"/>
              <a:ea typeface="Montserrat"/>
              <a:cs typeface="Montserrat"/>
              <a:sym typeface="Montserrat"/>
            </a:endParaRPr>
          </a:p>
        </p:txBody>
      </p:sp>
      <p:pic>
        <p:nvPicPr>
          <p:cNvPr id="157" name="Google Shape;157;p17"/>
          <p:cNvPicPr preferRelativeResize="0"/>
          <p:nvPr/>
        </p:nvPicPr>
        <p:blipFill>
          <a:blip r:embed="rId6">
            <a:alphaModFix/>
          </a:blip>
          <a:stretch>
            <a:fillRect/>
          </a:stretch>
        </p:blipFill>
        <p:spPr>
          <a:xfrm>
            <a:off x="6537592" y="3033725"/>
            <a:ext cx="4861307" cy="1828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8"/>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163" name="Google Shape;163;p18"/>
          <p:cNvSpPr txBox="1"/>
          <p:nvPr/>
        </p:nvSpPr>
        <p:spPr>
          <a:xfrm>
            <a:off x="966225" y="485252"/>
            <a:ext cx="64221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3600"/>
              <a:buFont typeface="Arial"/>
              <a:buNone/>
            </a:pPr>
            <a:r>
              <a:rPr b="1" lang="en-US" sz="3300">
                <a:solidFill>
                  <a:srgbClr val="16234A"/>
                </a:solidFill>
              </a:rPr>
              <a:t>Objects in Python</a:t>
            </a:r>
            <a:endParaRPr b="1" i="0" sz="3300" u="none" cap="none" strike="noStrike">
              <a:solidFill>
                <a:srgbClr val="16234A"/>
              </a:solidFill>
              <a:latin typeface="Arial"/>
              <a:ea typeface="Arial"/>
              <a:cs typeface="Arial"/>
              <a:sym typeface="Arial"/>
            </a:endParaRPr>
          </a:p>
        </p:txBody>
      </p:sp>
      <p:pic>
        <p:nvPicPr>
          <p:cNvPr id="164" name="Google Shape;164;p18"/>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165" name="Google Shape;165;p18"/>
          <p:cNvSpPr txBox="1"/>
          <p:nvPr/>
        </p:nvSpPr>
        <p:spPr>
          <a:xfrm>
            <a:off x="966225" y="1483125"/>
            <a:ext cx="101394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Montserrat"/>
              <a:buChar char="-"/>
            </a:pPr>
            <a:r>
              <a:rPr b="1" i="1" lang="en-US" sz="1600">
                <a:solidFill>
                  <a:schemeClr val="dk1"/>
                </a:solidFill>
                <a:latin typeface="Montserrat"/>
                <a:ea typeface="Montserrat"/>
                <a:cs typeface="Montserrat"/>
                <a:sym typeface="Montserrat"/>
              </a:rPr>
              <a:t>Everything in Python is an object</a:t>
            </a:r>
            <a:endParaRPr b="1" i="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Setiap object memiliki </a:t>
            </a:r>
            <a:r>
              <a:rPr i="1" lang="en-US" sz="1600">
                <a:solidFill>
                  <a:schemeClr val="dk1"/>
                </a:solidFill>
                <a:latin typeface="Montserrat"/>
                <a:ea typeface="Montserrat"/>
                <a:cs typeface="Montserrat"/>
                <a:sym typeface="Montserrat"/>
              </a:rPr>
              <a:t>Class</a:t>
            </a:r>
            <a:endParaRPr i="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a:buChar char="-"/>
            </a:pPr>
            <a:r>
              <a:rPr lang="en-US" sz="1600">
                <a:solidFill>
                  <a:schemeClr val="dk1"/>
                </a:solidFill>
                <a:latin typeface="Montserrat"/>
                <a:ea typeface="Montserrat"/>
                <a:cs typeface="Montserrat"/>
                <a:sym typeface="Montserrat"/>
              </a:rPr>
              <a:t>Gunakan </a:t>
            </a:r>
            <a:r>
              <a:rPr b="1" lang="en-US" sz="1600">
                <a:solidFill>
                  <a:schemeClr val="dk1"/>
                </a:solidFill>
                <a:latin typeface="Montserrat"/>
                <a:ea typeface="Montserrat"/>
                <a:cs typeface="Montserrat"/>
                <a:sym typeface="Montserrat"/>
              </a:rPr>
              <a:t>type()</a:t>
            </a:r>
            <a:r>
              <a:rPr lang="en-US" sz="1600">
                <a:solidFill>
                  <a:schemeClr val="dk1"/>
                </a:solidFill>
                <a:latin typeface="Montserrat"/>
                <a:ea typeface="Montserrat"/>
                <a:cs typeface="Montserrat"/>
                <a:sym typeface="Montserrat"/>
              </a:rPr>
              <a:t> untuk melihat </a:t>
            </a:r>
            <a:r>
              <a:rPr i="1" lang="en-US" sz="1600">
                <a:solidFill>
                  <a:schemeClr val="dk1"/>
                </a:solidFill>
                <a:latin typeface="Montserrat"/>
                <a:ea typeface="Montserrat"/>
                <a:cs typeface="Montserrat"/>
                <a:sym typeface="Montserrat"/>
              </a:rPr>
              <a:t>Class</a:t>
            </a:r>
            <a:r>
              <a:rPr lang="en-US" sz="1600">
                <a:solidFill>
                  <a:schemeClr val="dk1"/>
                </a:solidFill>
                <a:latin typeface="Montserrat"/>
                <a:ea typeface="Montserrat"/>
                <a:cs typeface="Montserrat"/>
                <a:sym typeface="Montserrat"/>
              </a:rPr>
              <a:t> suatu </a:t>
            </a:r>
            <a:r>
              <a:rPr i="1" lang="en-US" sz="1600">
                <a:solidFill>
                  <a:schemeClr val="dk1"/>
                </a:solidFill>
                <a:latin typeface="Montserrat"/>
                <a:ea typeface="Montserrat"/>
                <a:cs typeface="Montserrat"/>
                <a:sym typeface="Montserrat"/>
              </a:rPr>
              <a:t>object</a:t>
            </a:r>
            <a:endParaRPr i="1" sz="1600">
              <a:solidFill>
                <a:schemeClr val="dk1"/>
              </a:solidFill>
              <a:latin typeface="Montserrat"/>
              <a:ea typeface="Montserrat"/>
              <a:cs typeface="Montserrat"/>
              <a:sym typeface="Montserrat"/>
            </a:endParaRPr>
          </a:p>
        </p:txBody>
      </p:sp>
      <p:pic>
        <p:nvPicPr>
          <p:cNvPr id="166" name="Google Shape;166;p18"/>
          <p:cNvPicPr preferRelativeResize="0"/>
          <p:nvPr/>
        </p:nvPicPr>
        <p:blipFill>
          <a:blip r:embed="rId5">
            <a:alphaModFix/>
          </a:blip>
          <a:stretch>
            <a:fillRect/>
          </a:stretch>
        </p:blipFill>
        <p:spPr>
          <a:xfrm>
            <a:off x="8124400" y="1330725"/>
            <a:ext cx="3072975" cy="2606325"/>
          </a:xfrm>
          <a:prstGeom prst="rect">
            <a:avLst/>
          </a:prstGeom>
          <a:noFill/>
          <a:ln>
            <a:noFill/>
          </a:ln>
        </p:spPr>
      </p:pic>
      <p:pic>
        <p:nvPicPr>
          <p:cNvPr id="167" name="Google Shape;167;p18"/>
          <p:cNvPicPr preferRelativeResize="0"/>
          <p:nvPr/>
        </p:nvPicPr>
        <p:blipFill>
          <a:blip r:embed="rId6">
            <a:alphaModFix/>
          </a:blip>
          <a:stretch>
            <a:fillRect/>
          </a:stretch>
        </p:blipFill>
        <p:spPr>
          <a:xfrm>
            <a:off x="1257700" y="3406875"/>
            <a:ext cx="5048975" cy="2202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9"/>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173" name="Google Shape;173;p19"/>
          <p:cNvSpPr txBox="1"/>
          <p:nvPr/>
        </p:nvSpPr>
        <p:spPr>
          <a:xfrm>
            <a:off x="966225" y="485252"/>
            <a:ext cx="64221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3600"/>
              <a:buFont typeface="Arial"/>
              <a:buNone/>
            </a:pPr>
            <a:r>
              <a:rPr b="1" lang="en-US" sz="3300">
                <a:solidFill>
                  <a:srgbClr val="16234A"/>
                </a:solidFill>
              </a:rPr>
              <a:t>Attributes &amp; methods</a:t>
            </a:r>
            <a:endParaRPr b="1" i="0" sz="3300" u="none" cap="none" strike="noStrike">
              <a:solidFill>
                <a:srgbClr val="16234A"/>
              </a:solidFill>
              <a:latin typeface="Arial"/>
              <a:ea typeface="Arial"/>
              <a:cs typeface="Arial"/>
              <a:sym typeface="Arial"/>
            </a:endParaRPr>
          </a:p>
        </p:txBody>
      </p:sp>
      <p:pic>
        <p:nvPicPr>
          <p:cNvPr id="174" name="Google Shape;174;p19"/>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175" name="Google Shape;175;p19"/>
          <p:cNvSpPr txBox="1"/>
          <p:nvPr/>
        </p:nvSpPr>
        <p:spPr>
          <a:xfrm>
            <a:off x="966225" y="1483125"/>
            <a:ext cx="29136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State memiliki attributes</a:t>
            </a:r>
            <a:endParaRPr sz="1600">
              <a:solidFill>
                <a:schemeClr val="dk1"/>
              </a:solidFill>
              <a:latin typeface="Montserrat"/>
              <a:ea typeface="Montserrat"/>
              <a:cs typeface="Montserrat"/>
              <a:sym typeface="Montserrat"/>
            </a:endParaRPr>
          </a:p>
        </p:txBody>
      </p:sp>
      <p:pic>
        <p:nvPicPr>
          <p:cNvPr id="176" name="Google Shape;176;p19"/>
          <p:cNvPicPr preferRelativeResize="0"/>
          <p:nvPr/>
        </p:nvPicPr>
        <p:blipFill rotWithShape="1">
          <a:blip r:embed="rId5">
            <a:alphaModFix/>
          </a:blip>
          <a:srcRect b="9779" l="0" r="0" t="0"/>
          <a:stretch/>
        </p:blipFill>
        <p:spPr>
          <a:xfrm>
            <a:off x="961250" y="1969600"/>
            <a:ext cx="3939575" cy="1910275"/>
          </a:xfrm>
          <a:prstGeom prst="rect">
            <a:avLst/>
          </a:prstGeom>
          <a:noFill/>
          <a:ln>
            <a:noFill/>
          </a:ln>
        </p:spPr>
      </p:pic>
      <p:pic>
        <p:nvPicPr>
          <p:cNvPr id="177" name="Google Shape;177;p19"/>
          <p:cNvPicPr preferRelativeResize="0"/>
          <p:nvPr/>
        </p:nvPicPr>
        <p:blipFill>
          <a:blip r:embed="rId6">
            <a:alphaModFix/>
          </a:blip>
          <a:stretch>
            <a:fillRect/>
          </a:stretch>
        </p:blipFill>
        <p:spPr>
          <a:xfrm>
            <a:off x="6714949" y="1969601"/>
            <a:ext cx="3729601" cy="2076375"/>
          </a:xfrm>
          <a:prstGeom prst="rect">
            <a:avLst/>
          </a:prstGeom>
          <a:noFill/>
          <a:ln>
            <a:noFill/>
          </a:ln>
        </p:spPr>
      </p:pic>
      <p:sp>
        <p:nvSpPr>
          <p:cNvPr id="178" name="Google Shape;178;p19"/>
          <p:cNvSpPr txBox="1"/>
          <p:nvPr/>
        </p:nvSpPr>
        <p:spPr>
          <a:xfrm>
            <a:off x="6642725" y="1483125"/>
            <a:ext cx="50445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600">
                <a:solidFill>
                  <a:schemeClr val="dk1"/>
                </a:solidFill>
                <a:latin typeface="Montserrat"/>
                <a:ea typeface="Montserrat"/>
                <a:cs typeface="Montserrat"/>
                <a:sym typeface="Montserrat"/>
              </a:rPr>
              <a:t>Behaviour </a:t>
            </a:r>
            <a:r>
              <a:rPr lang="en-US" sz="1600">
                <a:solidFill>
                  <a:schemeClr val="dk1"/>
                </a:solidFill>
                <a:latin typeface="Montserrat"/>
                <a:ea typeface="Montserrat"/>
                <a:cs typeface="Montserrat"/>
                <a:sym typeface="Montserrat"/>
              </a:rPr>
              <a:t> memiliki method</a:t>
            </a:r>
            <a:endParaRPr sz="1600">
              <a:solidFill>
                <a:schemeClr val="dk1"/>
              </a:solidFill>
              <a:latin typeface="Montserrat"/>
              <a:ea typeface="Montserrat"/>
              <a:cs typeface="Montserrat"/>
              <a:sym typeface="Montserrat"/>
            </a:endParaRPr>
          </a:p>
        </p:txBody>
      </p:sp>
      <p:sp>
        <p:nvSpPr>
          <p:cNvPr id="179" name="Google Shape;179;p19"/>
          <p:cNvSpPr txBox="1"/>
          <p:nvPr/>
        </p:nvSpPr>
        <p:spPr>
          <a:xfrm>
            <a:off x="1052625" y="4388625"/>
            <a:ext cx="48972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untuk memunculkan salah satu attributes, kita dapat memanggil, a.shape memiliki bentuk obj.my_attribute</a:t>
            </a:r>
            <a:endParaRPr>
              <a:solidFill>
                <a:schemeClr val="dk1"/>
              </a:solidFill>
              <a:latin typeface="Montserrat"/>
              <a:ea typeface="Montserrat"/>
              <a:cs typeface="Montserrat"/>
              <a:sym typeface="Montserrat"/>
            </a:endParaRPr>
          </a:p>
        </p:txBody>
      </p:sp>
      <p:sp>
        <p:nvSpPr>
          <p:cNvPr id="180" name="Google Shape;180;p19"/>
          <p:cNvSpPr txBox="1"/>
          <p:nvPr/>
        </p:nvSpPr>
        <p:spPr>
          <a:xfrm>
            <a:off x="6790025" y="4388625"/>
            <a:ext cx="4897200" cy="1046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dk1"/>
                </a:solidFill>
                <a:latin typeface="Montserrat"/>
                <a:ea typeface="Montserrat"/>
                <a:cs typeface="Montserrat"/>
                <a:sym typeface="Montserrat"/>
              </a:rPr>
              <a:t>untuk memunculkan salah satu method, kita dapat memanggil, a.reshape(2,2) memiliki bentuk obj.my_method()</a:t>
            </a:r>
            <a:endParaRPr>
              <a:solidFill>
                <a:schemeClr val="dk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0"/>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186" name="Google Shape;186;p20"/>
          <p:cNvSpPr txBox="1"/>
          <p:nvPr/>
        </p:nvSpPr>
        <p:spPr>
          <a:xfrm>
            <a:off x="966225" y="485252"/>
            <a:ext cx="64221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3600"/>
              <a:buFont typeface="Arial"/>
              <a:buNone/>
            </a:pPr>
            <a:r>
              <a:rPr b="1" lang="en-US" sz="3300">
                <a:solidFill>
                  <a:srgbClr val="16234A"/>
                </a:solidFill>
              </a:rPr>
              <a:t>Attributes &amp; methods</a:t>
            </a:r>
            <a:endParaRPr b="1" i="0" sz="3300" u="none" cap="none" strike="noStrike">
              <a:solidFill>
                <a:srgbClr val="16234A"/>
              </a:solidFill>
              <a:latin typeface="Arial"/>
              <a:ea typeface="Arial"/>
              <a:cs typeface="Arial"/>
              <a:sym typeface="Arial"/>
            </a:endParaRPr>
          </a:p>
        </p:txBody>
      </p:sp>
      <p:pic>
        <p:nvPicPr>
          <p:cNvPr id="187" name="Google Shape;187;p20"/>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188" name="Google Shape;188;p20"/>
          <p:cNvSpPr txBox="1"/>
          <p:nvPr/>
        </p:nvSpPr>
        <p:spPr>
          <a:xfrm>
            <a:off x="966225" y="1583325"/>
            <a:ext cx="3659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t>Object = attributes + methods</a:t>
            </a:r>
            <a:endParaRPr b="1" sz="1600"/>
          </a:p>
        </p:txBody>
      </p:sp>
      <p:pic>
        <p:nvPicPr>
          <p:cNvPr id="189" name="Google Shape;189;p20"/>
          <p:cNvPicPr preferRelativeResize="0"/>
          <p:nvPr/>
        </p:nvPicPr>
        <p:blipFill>
          <a:blip r:embed="rId5">
            <a:alphaModFix/>
          </a:blip>
          <a:stretch>
            <a:fillRect/>
          </a:stretch>
        </p:blipFill>
        <p:spPr>
          <a:xfrm>
            <a:off x="1021275" y="2402400"/>
            <a:ext cx="6312001" cy="3364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1"/>
          <p:cNvPicPr preferRelativeResize="0"/>
          <p:nvPr/>
        </p:nvPicPr>
        <p:blipFill rotWithShape="1">
          <a:blip r:embed="rId3">
            <a:alphaModFix/>
          </a:blip>
          <a:srcRect b="0" l="0" r="0" t="0"/>
          <a:stretch/>
        </p:blipFill>
        <p:spPr>
          <a:xfrm>
            <a:off x="9293723" y="250881"/>
            <a:ext cx="2974852" cy="482056"/>
          </a:xfrm>
          <a:prstGeom prst="rect">
            <a:avLst/>
          </a:prstGeom>
          <a:noFill/>
          <a:ln>
            <a:noFill/>
          </a:ln>
        </p:spPr>
      </p:pic>
      <p:sp>
        <p:nvSpPr>
          <p:cNvPr id="195" name="Google Shape;195;p21"/>
          <p:cNvSpPr txBox="1"/>
          <p:nvPr/>
        </p:nvSpPr>
        <p:spPr>
          <a:xfrm>
            <a:off x="966225" y="485250"/>
            <a:ext cx="8406000" cy="7101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US" sz="3300">
                <a:solidFill>
                  <a:srgbClr val="16234A"/>
                </a:solidFill>
              </a:rPr>
              <a:t>Class</a:t>
            </a:r>
            <a:r>
              <a:rPr b="1" lang="en-US" sz="3300">
                <a:solidFill>
                  <a:srgbClr val="16234A"/>
                </a:solidFill>
              </a:rPr>
              <a:t> anatomy</a:t>
            </a:r>
            <a:r>
              <a:rPr b="1" lang="en-US" sz="3300">
                <a:solidFill>
                  <a:srgbClr val="16234A"/>
                </a:solidFill>
              </a:rPr>
              <a:t>: attributes &amp; methods</a:t>
            </a:r>
            <a:endParaRPr b="1" sz="3300">
              <a:solidFill>
                <a:srgbClr val="16234A"/>
              </a:solidFill>
            </a:endParaRPr>
          </a:p>
        </p:txBody>
      </p:sp>
      <p:pic>
        <p:nvPicPr>
          <p:cNvPr id="196" name="Google Shape;196;p21"/>
          <p:cNvPicPr preferRelativeResize="0"/>
          <p:nvPr/>
        </p:nvPicPr>
        <p:blipFill rotWithShape="1">
          <a:blip r:embed="rId4">
            <a:alphaModFix/>
          </a:blip>
          <a:srcRect b="0" l="0" r="0" t="0"/>
          <a:stretch/>
        </p:blipFill>
        <p:spPr>
          <a:xfrm rot="5400000">
            <a:off x="200099" y="649831"/>
            <a:ext cx="641160" cy="641160"/>
          </a:xfrm>
          <a:prstGeom prst="rect">
            <a:avLst/>
          </a:prstGeom>
          <a:noFill/>
          <a:ln>
            <a:noFill/>
          </a:ln>
        </p:spPr>
      </p:pic>
      <p:sp>
        <p:nvSpPr>
          <p:cNvPr id="197" name="Google Shape;197;p21"/>
          <p:cNvSpPr txBox="1"/>
          <p:nvPr/>
        </p:nvSpPr>
        <p:spPr>
          <a:xfrm>
            <a:off x="5307425" y="2320425"/>
            <a:ext cx="5749800" cy="11697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class &lt;name&gt;: tentukan nama </a:t>
            </a:r>
            <a:r>
              <a:rPr i="1" lang="en-US" sz="1600">
                <a:latin typeface="Montserrat"/>
                <a:ea typeface="Montserrat"/>
                <a:cs typeface="Montserrat"/>
                <a:sym typeface="Montserrat"/>
              </a:rPr>
              <a:t>Class</a:t>
            </a:r>
            <a:endParaRPr i="1"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code di dalam Class memiliki indent kedalam</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gunakan pass untuk membuat Class “kosong”</a:t>
            </a:r>
            <a:endParaRPr sz="1600">
              <a:latin typeface="Montserrat"/>
              <a:ea typeface="Montserrat"/>
              <a:cs typeface="Montserrat"/>
              <a:sym typeface="Montserrat"/>
            </a:endParaRPr>
          </a:p>
        </p:txBody>
      </p:sp>
      <p:pic>
        <p:nvPicPr>
          <p:cNvPr id="198" name="Google Shape;198;p21"/>
          <p:cNvPicPr preferRelativeResize="0"/>
          <p:nvPr/>
        </p:nvPicPr>
        <p:blipFill>
          <a:blip r:embed="rId5">
            <a:alphaModFix/>
          </a:blip>
          <a:stretch>
            <a:fillRect/>
          </a:stretch>
        </p:blipFill>
        <p:spPr>
          <a:xfrm>
            <a:off x="276300" y="961514"/>
            <a:ext cx="5287825" cy="3755560"/>
          </a:xfrm>
          <a:prstGeom prst="rect">
            <a:avLst/>
          </a:prstGeom>
          <a:noFill/>
          <a:ln>
            <a:noFill/>
          </a:ln>
        </p:spPr>
      </p:pic>
      <p:pic>
        <p:nvPicPr>
          <p:cNvPr id="199" name="Google Shape;199;p21"/>
          <p:cNvPicPr preferRelativeResize="0"/>
          <p:nvPr/>
        </p:nvPicPr>
        <p:blipFill>
          <a:blip r:embed="rId6">
            <a:alphaModFix/>
          </a:blip>
          <a:stretch>
            <a:fillRect/>
          </a:stretch>
        </p:blipFill>
        <p:spPr>
          <a:xfrm>
            <a:off x="276300" y="3708350"/>
            <a:ext cx="4186000" cy="3218850"/>
          </a:xfrm>
          <a:prstGeom prst="rect">
            <a:avLst/>
          </a:prstGeom>
          <a:noFill/>
          <a:ln>
            <a:noFill/>
          </a:ln>
        </p:spPr>
      </p:pic>
      <p:sp>
        <p:nvSpPr>
          <p:cNvPr id="200" name="Google Shape;200;p21"/>
          <p:cNvSpPr txBox="1"/>
          <p:nvPr/>
        </p:nvSpPr>
        <p:spPr>
          <a:xfrm>
            <a:off x="5367675" y="4494400"/>
            <a:ext cx="57498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Gunakan </a:t>
            </a:r>
            <a:r>
              <a:rPr lang="en-US" sz="1600">
                <a:solidFill>
                  <a:schemeClr val="dk1"/>
                </a:solidFill>
                <a:latin typeface="Montserrat"/>
                <a:ea typeface="Montserrat"/>
                <a:cs typeface="Montserrat"/>
                <a:sym typeface="Montserrat"/>
              </a:rPr>
              <a:t>ClassName()  untuk membuat object dari class ClassName</a:t>
            </a:r>
            <a:endParaRPr sz="16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